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Faustina"/>
      <p:regular r:id="rId23"/>
      <p:bold r:id="rId24"/>
      <p:italic r:id="rId25"/>
      <p:boldItalic r:id="rId26"/>
    </p:embeddedFon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hiX0uBxe44SjJK8R+jMF3O08Z+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Faustina-bold.fntdata"/><Relationship Id="rId23" Type="http://schemas.openxmlformats.org/officeDocument/2006/relationships/font" Target="fonts/Faustin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Faustina-boldItalic.fntdata"/><Relationship Id="rId25" Type="http://schemas.openxmlformats.org/officeDocument/2006/relationships/font" Target="fonts/Faustina-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US" sz="1200">
                <a:solidFill>
                  <a:srgbClr val="292929"/>
                </a:solidFill>
              </a:rPr>
              <a:t>KNN Results</a:t>
            </a:r>
            <a:endParaRPr/>
          </a:p>
          <a:p>
            <a:pPr indent="-298450" lvl="0" marL="457200" rtl="0" algn="l">
              <a:lnSpc>
                <a:spcPct val="100000"/>
              </a:lnSpc>
              <a:spcBef>
                <a:spcPts val="0"/>
              </a:spcBef>
              <a:spcAft>
                <a:spcPts val="0"/>
              </a:spcAft>
              <a:buSzPts val="1100"/>
              <a:buChar char="●"/>
            </a:pPr>
            <a:r>
              <a:rPr lang="en-US" sz="1200">
                <a:solidFill>
                  <a:srgbClr val="292929"/>
                </a:solidFill>
              </a:rPr>
              <a:t>As we can see from the image, the accuracy of KNN is very high, almost 80%. That means there’s a clear difference between IPA beers and the rest</a:t>
            </a:r>
            <a:endParaRPr sz="1200">
              <a:solidFill>
                <a:srgbClr val="333333"/>
              </a:solidFill>
            </a:endParaRPr>
          </a:p>
          <a:p>
            <a:pPr indent="-298450" lvl="0" marL="457200" rtl="0" algn="l">
              <a:lnSpc>
                <a:spcPct val="100000"/>
              </a:lnSpc>
              <a:spcBef>
                <a:spcPts val="0"/>
              </a:spcBef>
              <a:spcAft>
                <a:spcPts val="0"/>
              </a:spcAft>
              <a:buSzPts val="1100"/>
              <a:buChar char="●"/>
            </a:pPr>
            <a:r>
              <a:rPr lang="en-US" sz="1100">
                <a:solidFill>
                  <a:srgbClr val="292929"/>
                </a:solidFill>
              </a:rPr>
              <a:t>Giving the fact that KNN showed a high accuracy using IBU and ABV, all it means that KNN easily can classify when a beer is IPA or a beer is a Pale . </a:t>
            </a:r>
            <a:r>
              <a:rPr b="1" lang="en-US" sz="1100">
                <a:solidFill>
                  <a:srgbClr val="292929"/>
                </a:solidFill>
              </a:rPr>
              <a:t>In that sense, both group have a clear difference when it comes to the level of bitterness and alcohol, and KNN could easily identified this difference </a:t>
            </a:r>
            <a:endParaRPr b="1" sz="1000">
              <a:solidFill>
                <a:srgbClr val="292929"/>
              </a:solidFill>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dd3e48cce6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1dd3e48cce6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0f729a012d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g20f729a012d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0f467023f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20f467023f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0f467023f1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g20f467023f1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0f467023f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g20f467023f1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Haitie Liu</a:t>
            </a:r>
            <a:endParaRPr/>
          </a:p>
        </p:txBody>
      </p:sp>
      <p:sp>
        <p:nvSpPr>
          <p:cNvPr id="171" name="Google Shape;17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US" sz="1100">
                <a:solidFill>
                  <a:srgbClr val="292929"/>
                </a:solidFill>
              </a:rPr>
              <a:t>IBU Replacing missing values</a:t>
            </a:r>
            <a:endParaRPr/>
          </a:p>
          <a:p>
            <a:pPr indent="-298450" lvl="0" marL="457200" rtl="0" algn="l">
              <a:lnSpc>
                <a:spcPct val="100000"/>
              </a:lnSpc>
              <a:spcBef>
                <a:spcPts val="0"/>
              </a:spcBef>
              <a:spcAft>
                <a:spcPts val="0"/>
              </a:spcAft>
              <a:buSzPts val="1100"/>
              <a:buChar char="●"/>
            </a:pPr>
            <a:r>
              <a:rPr lang="en-US" sz="1100">
                <a:solidFill>
                  <a:srgbClr val="292929"/>
                </a:solidFill>
              </a:rPr>
              <a:t>There are a large number missing observations when it comes to IBU. We need to find a sophisticated method to deal with this problem. If we tried to ignore these observations, that will be a bad idea since we will lose half of the dataset </a:t>
            </a:r>
            <a:endParaRPr/>
          </a:p>
          <a:p>
            <a:pPr indent="-298450" lvl="0" marL="457200" rtl="0" algn="l">
              <a:lnSpc>
                <a:spcPct val="100000"/>
              </a:lnSpc>
              <a:spcBef>
                <a:spcPts val="0"/>
              </a:spcBef>
              <a:spcAft>
                <a:spcPts val="0"/>
              </a:spcAft>
              <a:buSzPts val="1100"/>
              <a:buChar char="●"/>
            </a:pPr>
            <a:r>
              <a:rPr lang="en-US" sz="1100">
                <a:solidFill>
                  <a:srgbClr val="292929"/>
                </a:solidFill>
              </a:rPr>
              <a:t>If we try to replace them with the Mean as we did with ABV it will be also a terrible idea. Look at blue plot</a:t>
            </a:r>
            <a:endParaRPr/>
          </a:p>
          <a:p>
            <a:pPr indent="-298450" lvl="0" marL="457200" rtl="0" algn="l">
              <a:lnSpc>
                <a:spcPct val="100000"/>
              </a:lnSpc>
              <a:spcBef>
                <a:spcPts val="0"/>
              </a:spcBef>
              <a:spcAft>
                <a:spcPts val="0"/>
              </a:spcAft>
              <a:buSzPts val="1100"/>
              <a:buChar char="●"/>
            </a:pPr>
            <a:r>
              <a:rPr lang="en-US" sz="1100">
                <a:solidFill>
                  <a:srgbClr val="292929"/>
                </a:solidFill>
              </a:rPr>
              <a:t>The idea in kNN methods is to identify ‘k’ samples in the dataset that are similar or close in the space. Then we use these ‘k’ samples to estimate the value of the missing data points</a:t>
            </a:r>
            <a:endParaRPr/>
          </a:p>
          <a:p>
            <a:pPr indent="-298450" lvl="0" marL="457200" rtl="0" algn="l">
              <a:lnSpc>
                <a:spcPct val="100000"/>
              </a:lnSpc>
              <a:spcBef>
                <a:spcPts val="0"/>
              </a:spcBef>
              <a:spcAft>
                <a:spcPts val="0"/>
              </a:spcAft>
              <a:buSzPts val="1100"/>
              <a:buChar char="●"/>
            </a:pPr>
            <a:r>
              <a:rPr lang="en-US" sz="1100">
                <a:solidFill>
                  <a:srgbClr val="292929"/>
                </a:solidFill>
              </a:rPr>
              <a:t>It is important that we find a relationship between IBU with another variable in the dataset. We think IBU and ABV are related</a:t>
            </a:r>
            <a:endParaRPr/>
          </a:p>
          <a:p>
            <a:pPr indent="-298450" lvl="0" marL="457200" rtl="0" algn="l">
              <a:lnSpc>
                <a:spcPct val="100000"/>
              </a:lnSpc>
              <a:spcBef>
                <a:spcPts val="0"/>
              </a:spcBef>
              <a:spcAft>
                <a:spcPts val="0"/>
              </a:spcAft>
              <a:buSzPts val="1100"/>
              <a:buChar char="●"/>
            </a:pPr>
            <a:r>
              <a:rPr lang="en-US" sz="1100">
                <a:solidFill>
                  <a:srgbClr val="292929"/>
                </a:solidFill>
              </a:rPr>
              <a:t>The final results look very good when we compare the resulting distribution with the original</a:t>
            </a:r>
            <a:endParaRPr/>
          </a:p>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i="0" lang="en-US" sz="1400">
                <a:solidFill>
                  <a:srgbClr val="292929"/>
                </a:solidFill>
              </a:rPr>
              <a:t>Summary statistics and distribution ABV</a:t>
            </a:r>
            <a:endParaRPr/>
          </a:p>
          <a:p>
            <a:pPr indent="-298450" lvl="0" marL="457200" rtl="0" algn="l">
              <a:lnSpc>
                <a:spcPct val="100000"/>
              </a:lnSpc>
              <a:spcBef>
                <a:spcPts val="0"/>
              </a:spcBef>
              <a:spcAft>
                <a:spcPts val="0"/>
              </a:spcAft>
              <a:buSzPts val="1100"/>
              <a:buChar char="●"/>
            </a:pPr>
            <a:r>
              <a:rPr lang="en-US" sz="1100">
                <a:solidFill>
                  <a:srgbClr val="202124"/>
                </a:solidFill>
              </a:rPr>
              <a:t>It seems that the distribution is moderately skewed however, it tends to be normal</a:t>
            </a:r>
            <a:endParaRPr i="0" sz="1100">
              <a:solidFill>
                <a:srgbClr val="202124"/>
              </a:solidFill>
            </a:endParaRPr>
          </a:p>
          <a:p>
            <a:pPr indent="-298450" lvl="0" marL="457200" rtl="0" algn="l">
              <a:lnSpc>
                <a:spcPct val="100000"/>
              </a:lnSpc>
              <a:spcBef>
                <a:spcPts val="0"/>
              </a:spcBef>
              <a:spcAft>
                <a:spcPts val="0"/>
              </a:spcAft>
              <a:buSzPts val="1100"/>
              <a:buChar char="●"/>
            </a:pPr>
            <a:r>
              <a:rPr b="1" i="0" lang="en-US" sz="1100">
                <a:solidFill>
                  <a:srgbClr val="202124"/>
                </a:solidFill>
              </a:rPr>
              <a:t>As a general rule of thumb: If skewness is less than -1 or greater than 1</a:t>
            </a:r>
            <a:r>
              <a:rPr i="0" lang="en-US" sz="1100">
                <a:solidFill>
                  <a:srgbClr val="202124"/>
                </a:solidFill>
              </a:rPr>
              <a:t>, the distribution is highly skewed. If skewness is between -1 and -0.5 or between 0.5 and 1, the distribution is moderately skewed. If skewness is between -0.5 and 0.5, the distribution is approximately symmetric</a:t>
            </a:r>
            <a:endParaRPr/>
          </a:p>
          <a:p>
            <a:pPr indent="-298450" lvl="0" marL="457200" rtl="0" algn="l">
              <a:lnSpc>
                <a:spcPct val="100000"/>
              </a:lnSpc>
              <a:spcBef>
                <a:spcPts val="0"/>
              </a:spcBef>
              <a:spcAft>
                <a:spcPts val="0"/>
              </a:spcAft>
              <a:buSzPts val="1100"/>
              <a:buChar char="●"/>
            </a:pPr>
            <a:r>
              <a:rPr b="1" i="0" lang="en-US" sz="1100">
                <a:solidFill>
                  <a:srgbClr val="000000"/>
                </a:solidFill>
              </a:rPr>
              <a:t>The values for asymmetry and kurtosis between -2 and +2</a:t>
            </a:r>
            <a:r>
              <a:rPr i="0" lang="en-US" sz="1100">
                <a:solidFill>
                  <a:srgbClr val="000000"/>
                </a:solidFill>
              </a:rPr>
              <a:t> are considered acceptable in order to prove normal univariate distribution (George &amp; Mallery, 2010)</a:t>
            </a:r>
            <a:endParaRPr i="0" sz="1100">
              <a:solidFill>
                <a:srgbClr val="202124"/>
              </a:solidFill>
            </a:endParaRPr>
          </a:p>
          <a:p>
            <a:pPr indent="-298450" lvl="0" marL="457200" rtl="0" algn="l">
              <a:lnSpc>
                <a:spcPct val="100000"/>
              </a:lnSpc>
              <a:spcBef>
                <a:spcPts val="0"/>
              </a:spcBef>
              <a:spcAft>
                <a:spcPts val="0"/>
              </a:spcAft>
              <a:buSzPts val="1100"/>
              <a:buChar char="●"/>
            </a:pPr>
            <a:r>
              <a:rPr lang="en-US" sz="1100">
                <a:solidFill>
                  <a:srgbClr val="202124"/>
                </a:solidFill>
              </a:rPr>
              <a:t>It might seem that it is a moderately a right skewed distribution because what the plot suggests, however the Mean is slightly less than the Median , so we might also think that the data points are normally distributed </a:t>
            </a:r>
            <a:endParaRPr sz="1100">
              <a:solidFill>
                <a:srgbClr val="333333"/>
              </a:solidFill>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US" sz="1100">
                <a:solidFill>
                  <a:srgbClr val="292929"/>
                </a:solidFill>
              </a:rPr>
              <a:t>Relationship between IBU and ABV</a:t>
            </a:r>
            <a:endParaRPr/>
          </a:p>
          <a:p>
            <a:pPr indent="-298450" lvl="0" marL="457200" rtl="0" algn="l">
              <a:lnSpc>
                <a:spcPct val="100000"/>
              </a:lnSpc>
              <a:spcBef>
                <a:spcPts val="0"/>
              </a:spcBef>
              <a:spcAft>
                <a:spcPts val="0"/>
              </a:spcAft>
              <a:buSzPts val="1100"/>
              <a:buChar char="●"/>
            </a:pPr>
            <a:r>
              <a:rPr lang="en-US" sz="1100">
                <a:solidFill>
                  <a:srgbClr val="292929"/>
                </a:solidFill>
              </a:rPr>
              <a:t>As the data suggests there’s a positive linear relationship between IBU and ABV. As ABV increases so does IBU</a:t>
            </a:r>
            <a:endParaRPr/>
          </a:p>
          <a:p>
            <a:pPr indent="-298450" lvl="0" marL="457200" rtl="0" algn="l">
              <a:lnSpc>
                <a:spcPct val="100000"/>
              </a:lnSpc>
              <a:spcBef>
                <a:spcPts val="0"/>
              </a:spcBef>
              <a:spcAft>
                <a:spcPts val="0"/>
              </a:spcAft>
              <a:buSzPts val="1100"/>
              <a:buChar char="●"/>
            </a:pPr>
            <a:r>
              <a:rPr lang="en-US" sz="1100">
                <a:solidFill>
                  <a:srgbClr val="292929"/>
                </a:solidFill>
              </a:rPr>
              <a:t>At the beginning of the document we presented this information from the Budweiser website: </a:t>
            </a:r>
            <a:r>
              <a:rPr b="1" lang="en-US" sz="1100">
                <a:solidFill>
                  <a:srgbClr val="292929"/>
                </a:solidFill>
              </a:rPr>
              <a:t>“</a:t>
            </a:r>
            <a:r>
              <a:rPr b="1" i="1" lang="en-US" sz="1100">
                <a:solidFill>
                  <a:srgbClr val="333333"/>
                </a:solidFill>
              </a:rPr>
              <a:t>When it comes down to it, a Pale Ale should have a nice hop character but medium build, whereas IPAs tend to have higher ABV and IBU”</a:t>
            </a:r>
            <a:endParaRPr/>
          </a:p>
          <a:p>
            <a:pPr indent="-298450" lvl="0" marL="457200" rtl="0" algn="l">
              <a:lnSpc>
                <a:spcPct val="100000"/>
              </a:lnSpc>
              <a:spcBef>
                <a:spcPts val="0"/>
              </a:spcBef>
              <a:spcAft>
                <a:spcPts val="0"/>
              </a:spcAft>
              <a:buSzPts val="1100"/>
              <a:buChar char="●"/>
            </a:pPr>
            <a:r>
              <a:rPr lang="en-US" sz="1100">
                <a:solidFill>
                  <a:srgbClr val="333333"/>
                </a:solidFill>
              </a:rPr>
              <a:t>This last statement complements what the data is reflecting. IBU and ABV are proportionally related</a:t>
            </a:r>
            <a:endParaRPr/>
          </a:p>
          <a:p>
            <a:pPr indent="-298450" lvl="0" marL="457200" rtl="0" algn="l">
              <a:lnSpc>
                <a:spcPct val="100000"/>
              </a:lnSpc>
              <a:spcBef>
                <a:spcPts val="0"/>
              </a:spcBef>
              <a:spcAft>
                <a:spcPts val="0"/>
              </a:spcAft>
              <a:buSzPts val="1100"/>
              <a:buChar char="●"/>
            </a:pPr>
            <a:r>
              <a:rPr lang="en-US" sz="1100">
                <a:solidFill>
                  <a:srgbClr val="333333"/>
                </a:solidFill>
              </a:rPr>
              <a:t>The correlation coefficient also confirms the linear relationship</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solidFill>
                  <a:srgbClr val="333333"/>
                </a:solidFill>
              </a:rPr>
              <a:t>As we can see from the image the observations of the IPA beer types have higher level of bitterness and alcohol</a:t>
            </a:r>
            <a:endParaRPr/>
          </a:p>
          <a:p>
            <a:pPr indent="-298450" lvl="0" marL="457200" rtl="0" algn="l">
              <a:lnSpc>
                <a:spcPct val="100000"/>
              </a:lnSpc>
              <a:spcBef>
                <a:spcPts val="0"/>
              </a:spcBef>
              <a:spcAft>
                <a:spcPts val="0"/>
              </a:spcAft>
              <a:buSzPts val="1100"/>
              <a:buChar char="●"/>
            </a:pPr>
            <a:r>
              <a:rPr lang="en-US" sz="1100">
                <a:solidFill>
                  <a:srgbClr val="333333"/>
                </a:solidFill>
              </a:rPr>
              <a:t>And the opposite is also true. The ALE Beer Types have less level of IBU and ABV</a:t>
            </a:r>
            <a:endParaRPr/>
          </a:p>
          <a:p>
            <a:pPr indent="-298450" lvl="0" marL="457200" rtl="0" algn="l">
              <a:lnSpc>
                <a:spcPct val="100000"/>
              </a:lnSpc>
              <a:spcBef>
                <a:spcPts val="0"/>
              </a:spcBef>
              <a:spcAft>
                <a:spcPts val="0"/>
              </a:spcAft>
              <a:buSzPts val="1100"/>
              <a:buChar char="●"/>
            </a:pPr>
            <a:r>
              <a:rPr lang="en-US" sz="1100">
                <a:solidFill>
                  <a:srgbClr val="333333"/>
                </a:solidFill>
              </a:rPr>
              <a:t>At the beginning of the presentation we also highlighted the differences between ALE and IPA. </a:t>
            </a:r>
            <a:endParaRPr/>
          </a:p>
          <a:p>
            <a:pPr indent="-298450" lvl="0" marL="457200" rtl="0" algn="l">
              <a:lnSpc>
                <a:spcPct val="100000"/>
              </a:lnSpc>
              <a:spcBef>
                <a:spcPts val="0"/>
              </a:spcBef>
              <a:spcAft>
                <a:spcPts val="0"/>
              </a:spcAft>
              <a:buSzPts val="1100"/>
              <a:buChar char="●"/>
            </a:pPr>
            <a:r>
              <a:rPr b="0" i="1" lang="en-US" sz="900">
                <a:solidFill>
                  <a:srgbClr val="333333"/>
                </a:solidFill>
                <a:latin typeface="Faustina"/>
                <a:ea typeface="Faustina"/>
                <a:cs typeface="Faustina"/>
                <a:sym typeface="Faustina"/>
              </a:rPr>
              <a:t>“Pale ales will usually be between 4.5 – 6.2% ABV, where IPAs will usually sit somewhere between 5 – 7.5% (or more for a double IPA, 7.5 – 10.0%). IPAs may also be slightly more bitter, but there is a wide range here”</a:t>
            </a:r>
            <a:endParaRPr i="1" sz="1100">
              <a:solidFill>
                <a:srgbClr val="333333"/>
              </a:solidFill>
            </a:endParaRPr>
          </a:p>
          <a:p>
            <a:pPr indent="-298450" lvl="0" marL="457200" rtl="0" algn="l">
              <a:lnSpc>
                <a:spcPct val="100000"/>
              </a:lnSpc>
              <a:spcBef>
                <a:spcPts val="0"/>
              </a:spcBef>
              <a:spcAft>
                <a:spcPts val="0"/>
              </a:spcAft>
              <a:buSzPts val="1100"/>
              <a:buChar char="●"/>
            </a:pPr>
            <a:r>
              <a:rPr lang="en-US" sz="1100">
                <a:solidFill>
                  <a:srgbClr val="333333"/>
                </a:solidFill>
              </a:rPr>
              <a:t>We also can use KNN to verify that this is true </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13"/>
          <p:cNvSpPr txBox="1"/>
          <p:nvPr>
            <p:ph type="ctrTitle"/>
          </p:nvPr>
        </p:nvSpPr>
        <p:spPr>
          <a:xfrm>
            <a:off x="4009292" y="1028913"/>
            <a:ext cx="766404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Trebuchet MS"/>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3"/>
          <p:cNvSpPr txBox="1"/>
          <p:nvPr>
            <p:ph idx="1" type="subTitle"/>
          </p:nvPr>
        </p:nvSpPr>
        <p:spPr>
          <a:xfrm>
            <a:off x="4009292" y="3508588"/>
            <a:ext cx="766404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13"/>
          <p:cNvSpPr txBox="1"/>
          <p:nvPr>
            <p:ph idx="10" type="dt"/>
          </p:nvPr>
        </p:nvSpPr>
        <p:spPr>
          <a:xfrm>
            <a:off x="1645919" y="6356349"/>
            <a:ext cx="94269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1" type="ftr"/>
          </p:nvPr>
        </p:nvSpPr>
        <p:spPr>
          <a:xfrm>
            <a:off x="3218899" y="6356349"/>
            <a:ext cx="327551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3"/>
          <p:cNvSpPr txBox="1"/>
          <p:nvPr>
            <p:ph idx="12" type="sldNum"/>
          </p:nvPr>
        </p:nvSpPr>
        <p:spPr>
          <a:xfrm>
            <a:off x="7124694" y="6356350"/>
            <a:ext cx="142846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6"/>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7" name="Google Shape;77;p1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8" name="Google Shape;7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0" name="Shape 80"/>
        <p:cNvGrpSpPr/>
        <p:nvPr/>
      </p:nvGrpSpPr>
      <p:grpSpPr>
        <a:xfrm>
          <a:off x="0" y="0"/>
          <a:ext cx="0" cy="0"/>
          <a:chOff x="0" y="0"/>
          <a:chExt cx="0" cy="0"/>
        </a:xfrm>
      </p:grpSpPr>
      <p:sp>
        <p:nvSpPr>
          <p:cNvPr id="81" name="Google Shape;81;p17"/>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4" name="Google Shape;8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6" name="Shape 86"/>
        <p:cNvGrpSpPr/>
        <p:nvPr/>
      </p:nvGrpSpPr>
      <p:grpSpPr>
        <a:xfrm>
          <a:off x="0" y="0"/>
          <a:ext cx="0" cy="0"/>
          <a:chOff x="0" y="0"/>
          <a:chExt cx="0" cy="0"/>
        </a:xfrm>
      </p:grpSpPr>
      <p:sp>
        <p:nvSpPr>
          <p:cNvPr id="87" name="Google Shape;87;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8" name="Google Shape;88;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9" name="Google Shape;89;p2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0" name="Google Shape;9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4" name="Google Shape;94;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95" name="Google Shape;95;p2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6" name="Google Shape;9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8" name="Shape 98"/>
        <p:cNvGrpSpPr/>
        <p:nvPr/>
      </p:nvGrpSpPr>
      <p:grpSpPr>
        <a:xfrm>
          <a:off x="0" y="0"/>
          <a:ext cx="0" cy="0"/>
          <a:chOff x="0" y="0"/>
          <a:chExt cx="0" cy="0"/>
        </a:xfrm>
      </p:grpSpPr>
      <p:sp>
        <p:nvSpPr>
          <p:cNvPr id="99" name="Google Shape;99;p27"/>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0" name="Google Shape;100;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2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3" name="Google Shape;10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5" name="Shape 105"/>
        <p:cNvGrpSpPr/>
        <p:nvPr/>
      </p:nvGrpSpPr>
      <p:grpSpPr>
        <a:xfrm>
          <a:off x="0" y="0"/>
          <a:ext cx="0" cy="0"/>
          <a:chOff x="0" y="0"/>
          <a:chExt cx="0" cy="0"/>
        </a:xfrm>
      </p:grpSpPr>
      <p:sp>
        <p:nvSpPr>
          <p:cNvPr id="106" name="Google Shape;106;p28"/>
          <p:cNvSpPr txBox="1"/>
          <p:nvPr>
            <p:ph type="title"/>
          </p:nvPr>
        </p:nvSpPr>
        <p:spPr>
          <a:xfrm>
            <a:off x="839788"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7" name="Google Shape;107;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8" name="Google Shape;108;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0" name="Google Shape;110;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2" name="Google Shape;11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4" name="Shape 114"/>
        <p:cNvGrpSpPr/>
        <p:nvPr/>
      </p:nvGrpSpPr>
      <p:grpSpPr>
        <a:xfrm>
          <a:off x="0" y="0"/>
          <a:ext cx="0" cy="0"/>
          <a:chOff x="0" y="0"/>
          <a:chExt cx="0" cy="0"/>
        </a:xfrm>
      </p:grpSpPr>
      <p:sp>
        <p:nvSpPr>
          <p:cNvPr id="115" name="Google Shape;115;p2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6" name="Google Shape;11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8" name="Shape 118"/>
        <p:cNvGrpSpPr/>
        <p:nvPr/>
      </p:nvGrpSpPr>
      <p:grpSpPr>
        <a:xfrm>
          <a:off x="0" y="0"/>
          <a:ext cx="0" cy="0"/>
          <a:chOff x="0" y="0"/>
          <a:chExt cx="0" cy="0"/>
        </a:xfrm>
      </p:grpSpPr>
      <p:sp>
        <p:nvSpPr>
          <p:cNvPr id="119" name="Google Shape;119;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0" name="Google Shape;120;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21" name="Google Shape;121;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2" name="Google Shape;122;p3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3" name="Google Shape;12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5" name="Shape 125"/>
        <p:cNvGrpSpPr/>
        <p:nvPr/>
      </p:nvGrpSpPr>
      <p:grpSpPr>
        <a:xfrm>
          <a:off x="0" y="0"/>
          <a:ext cx="0" cy="0"/>
          <a:chOff x="0" y="0"/>
          <a:chExt cx="0" cy="0"/>
        </a:xfrm>
      </p:grpSpPr>
      <p:sp>
        <p:nvSpPr>
          <p:cNvPr id="126" name="Google Shape;126;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7" name="Google Shape;127;p31"/>
          <p:cNvSpPr/>
          <p:nvPr>
            <p:ph idx="2" type="pic"/>
          </p:nvPr>
        </p:nvSpPr>
        <p:spPr>
          <a:xfrm>
            <a:off x="5183188" y="987425"/>
            <a:ext cx="6172200" cy="4873625"/>
          </a:xfrm>
          <a:prstGeom prst="rect">
            <a:avLst/>
          </a:prstGeom>
          <a:noFill/>
          <a:ln>
            <a:noFill/>
          </a:ln>
        </p:spPr>
      </p:sp>
      <p:sp>
        <p:nvSpPr>
          <p:cNvPr id="128" name="Google Shape;128;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9" name="Google Shape;129;p3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0" name="Google Shape;13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2" name="Shape 132"/>
        <p:cNvGrpSpPr/>
        <p:nvPr/>
      </p:nvGrpSpPr>
      <p:grpSpPr>
        <a:xfrm>
          <a:off x="0" y="0"/>
          <a:ext cx="0" cy="0"/>
          <a:chOff x="0" y="0"/>
          <a:chExt cx="0" cy="0"/>
        </a:xfrm>
      </p:grpSpPr>
      <p:sp>
        <p:nvSpPr>
          <p:cNvPr id="133" name="Google Shape;133;p32"/>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4" name="Google Shape;134;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3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6" name="Google Shape;13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4"/>
          <p:cNvSpPr txBox="1"/>
          <p:nvPr>
            <p:ph type="title"/>
          </p:nvPr>
        </p:nvSpPr>
        <p:spPr>
          <a:xfrm>
            <a:off x="404943" y="417376"/>
            <a:ext cx="10047352"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DE1930"/>
              </a:buClr>
              <a:buSzPts val="44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idx="1" type="body"/>
          </p:nvPr>
        </p:nvSpPr>
        <p:spPr>
          <a:xfrm>
            <a:off x="404943" y="1841862"/>
            <a:ext cx="9470577" cy="438735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4"/>
          <p:cNvSpPr txBox="1"/>
          <p:nvPr>
            <p:ph idx="10" type="dt"/>
          </p:nvPr>
        </p:nvSpPr>
        <p:spPr>
          <a:xfrm>
            <a:off x="1645919" y="6356349"/>
            <a:ext cx="94269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1" type="ftr"/>
          </p:nvPr>
        </p:nvSpPr>
        <p:spPr>
          <a:xfrm>
            <a:off x="3218899" y="6356349"/>
            <a:ext cx="327551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2" type="sldNum"/>
          </p:nvPr>
        </p:nvSpPr>
        <p:spPr>
          <a:xfrm>
            <a:off x="7124694" y="6356350"/>
            <a:ext cx="142846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8" name="Shape 138"/>
        <p:cNvGrpSpPr/>
        <p:nvPr/>
      </p:nvGrpSpPr>
      <p:grpSpPr>
        <a:xfrm>
          <a:off x="0" y="0"/>
          <a:ext cx="0" cy="0"/>
          <a:chOff x="0" y="0"/>
          <a:chExt cx="0" cy="0"/>
        </a:xfrm>
      </p:grpSpPr>
      <p:sp>
        <p:nvSpPr>
          <p:cNvPr id="139" name="Google Shape;139;p33"/>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0" name="Google Shape;140;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3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2" name="Google Shape;14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44" name="Shape 144"/>
        <p:cNvGrpSpPr/>
        <p:nvPr/>
      </p:nvGrpSpPr>
      <p:grpSpPr>
        <a:xfrm>
          <a:off x="0" y="0"/>
          <a:ext cx="0" cy="0"/>
          <a:chOff x="0" y="0"/>
          <a:chExt cx="0" cy="0"/>
        </a:xfrm>
      </p:grpSpPr>
      <p:sp>
        <p:nvSpPr>
          <p:cNvPr id="145" name="Google Shape;145;p34"/>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6" name="Google Shape;14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8"/>
          <p:cNvSpPr txBox="1"/>
          <p:nvPr>
            <p:ph type="title"/>
          </p:nvPr>
        </p:nvSpPr>
        <p:spPr>
          <a:xfrm>
            <a:off x="404943" y="1683613"/>
            <a:ext cx="8251553"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DE1930"/>
              </a:buClr>
              <a:buSzPts val="5400"/>
              <a:buFont typeface="Trebuchet MS"/>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8"/>
          <p:cNvSpPr txBox="1"/>
          <p:nvPr>
            <p:ph idx="1" type="body"/>
          </p:nvPr>
        </p:nvSpPr>
        <p:spPr>
          <a:xfrm>
            <a:off x="404943" y="4563338"/>
            <a:ext cx="8251553"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18"/>
          <p:cNvSpPr txBox="1"/>
          <p:nvPr>
            <p:ph idx="10" type="dt"/>
          </p:nvPr>
        </p:nvSpPr>
        <p:spPr>
          <a:xfrm>
            <a:off x="1645919" y="6356349"/>
            <a:ext cx="94269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8"/>
          <p:cNvSpPr txBox="1"/>
          <p:nvPr>
            <p:ph idx="11" type="ftr"/>
          </p:nvPr>
        </p:nvSpPr>
        <p:spPr>
          <a:xfrm>
            <a:off x="3218899" y="6356349"/>
            <a:ext cx="327551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2" type="sldNum"/>
          </p:nvPr>
        </p:nvSpPr>
        <p:spPr>
          <a:xfrm>
            <a:off x="7124694" y="6356350"/>
            <a:ext cx="142846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9"/>
          <p:cNvSpPr txBox="1"/>
          <p:nvPr>
            <p:ph type="title"/>
          </p:nvPr>
        </p:nvSpPr>
        <p:spPr>
          <a:xfrm>
            <a:off x="404943" y="417376"/>
            <a:ext cx="1004735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DE193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9"/>
          <p:cNvSpPr txBox="1"/>
          <p:nvPr>
            <p:ph idx="1" type="body"/>
          </p:nvPr>
        </p:nvSpPr>
        <p:spPr>
          <a:xfrm>
            <a:off x="404943" y="1873975"/>
            <a:ext cx="420624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9"/>
          <p:cNvSpPr txBox="1"/>
          <p:nvPr>
            <p:ph idx="2" type="body"/>
          </p:nvPr>
        </p:nvSpPr>
        <p:spPr>
          <a:xfrm>
            <a:off x="4730926" y="1873975"/>
            <a:ext cx="429768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9"/>
          <p:cNvSpPr txBox="1"/>
          <p:nvPr>
            <p:ph idx="10" type="dt"/>
          </p:nvPr>
        </p:nvSpPr>
        <p:spPr>
          <a:xfrm>
            <a:off x="1645919" y="6356349"/>
            <a:ext cx="94269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9"/>
          <p:cNvSpPr txBox="1"/>
          <p:nvPr>
            <p:ph idx="11" type="ftr"/>
          </p:nvPr>
        </p:nvSpPr>
        <p:spPr>
          <a:xfrm>
            <a:off x="3218899" y="6356349"/>
            <a:ext cx="327551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9"/>
          <p:cNvSpPr txBox="1"/>
          <p:nvPr>
            <p:ph idx="12" type="sldNum"/>
          </p:nvPr>
        </p:nvSpPr>
        <p:spPr>
          <a:xfrm>
            <a:off x="7124694" y="6356350"/>
            <a:ext cx="142846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20"/>
          <p:cNvSpPr txBox="1"/>
          <p:nvPr>
            <p:ph type="title"/>
          </p:nvPr>
        </p:nvSpPr>
        <p:spPr>
          <a:xfrm>
            <a:off x="404943" y="299811"/>
            <a:ext cx="8623663"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DE193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0"/>
          <p:cNvSpPr txBox="1"/>
          <p:nvPr>
            <p:ph idx="1" type="body"/>
          </p:nvPr>
        </p:nvSpPr>
        <p:spPr>
          <a:xfrm>
            <a:off x="404940" y="1615849"/>
            <a:ext cx="438912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2" type="body"/>
          </p:nvPr>
        </p:nvSpPr>
        <p:spPr>
          <a:xfrm>
            <a:off x="404941" y="2439761"/>
            <a:ext cx="438912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3" type="body"/>
          </p:nvPr>
        </p:nvSpPr>
        <p:spPr>
          <a:xfrm>
            <a:off x="4911629" y="1615849"/>
            <a:ext cx="411697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0"/>
          <p:cNvSpPr txBox="1"/>
          <p:nvPr>
            <p:ph idx="4" type="body"/>
          </p:nvPr>
        </p:nvSpPr>
        <p:spPr>
          <a:xfrm>
            <a:off x="4911629" y="2439761"/>
            <a:ext cx="411697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0"/>
          <p:cNvSpPr txBox="1"/>
          <p:nvPr>
            <p:ph idx="10" type="dt"/>
          </p:nvPr>
        </p:nvSpPr>
        <p:spPr>
          <a:xfrm>
            <a:off x="1645919" y="6356349"/>
            <a:ext cx="94269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0"/>
          <p:cNvSpPr txBox="1"/>
          <p:nvPr>
            <p:ph idx="11" type="ftr"/>
          </p:nvPr>
        </p:nvSpPr>
        <p:spPr>
          <a:xfrm>
            <a:off x="3218899" y="6356349"/>
            <a:ext cx="327551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2" type="sldNum"/>
          </p:nvPr>
        </p:nvSpPr>
        <p:spPr>
          <a:xfrm>
            <a:off x="7124694" y="6356350"/>
            <a:ext cx="142846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21"/>
          <p:cNvSpPr txBox="1"/>
          <p:nvPr>
            <p:ph type="title"/>
          </p:nvPr>
        </p:nvSpPr>
        <p:spPr>
          <a:xfrm>
            <a:off x="404943" y="417376"/>
            <a:ext cx="1004735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DE193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1"/>
          <p:cNvSpPr txBox="1"/>
          <p:nvPr>
            <p:ph idx="10" type="dt"/>
          </p:nvPr>
        </p:nvSpPr>
        <p:spPr>
          <a:xfrm>
            <a:off x="1645919" y="6356349"/>
            <a:ext cx="94269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1" type="ftr"/>
          </p:nvPr>
        </p:nvSpPr>
        <p:spPr>
          <a:xfrm>
            <a:off x="3218899" y="6356349"/>
            <a:ext cx="327551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2" type="sldNum"/>
          </p:nvPr>
        </p:nvSpPr>
        <p:spPr>
          <a:xfrm>
            <a:off x="7124694" y="6356350"/>
            <a:ext cx="142846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2"/>
          <p:cNvSpPr txBox="1"/>
          <p:nvPr>
            <p:ph idx="10" type="dt"/>
          </p:nvPr>
        </p:nvSpPr>
        <p:spPr>
          <a:xfrm>
            <a:off x="1645919" y="6356349"/>
            <a:ext cx="94269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2"/>
          <p:cNvSpPr txBox="1"/>
          <p:nvPr>
            <p:ph idx="11" type="ftr"/>
          </p:nvPr>
        </p:nvSpPr>
        <p:spPr>
          <a:xfrm>
            <a:off x="3218899" y="6356349"/>
            <a:ext cx="327551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2" type="sldNum"/>
          </p:nvPr>
        </p:nvSpPr>
        <p:spPr>
          <a:xfrm>
            <a:off x="7124694" y="6356350"/>
            <a:ext cx="142846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23"/>
          <p:cNvSpPr txBox="1"/>
          <p:nvPr>
            <p:ph type="title"/>
          </p:nvPr>
        </p:nvSpPr>
        <p:spPr>
          <a:xfrm>
            <a:off x="404943" y="465138"/>
            <a:ext cx="3099980" cy="16002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DE1930"/>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3"/>
          <p:cNvSpPr txBox="1"/>
          <p:nvPr>
            <p:ph idx="1" type="body"/>
          </p:nvPr>
        </p:nvSpPr>
        <p:spPr>
          <a:xfrm>
            <a:off x="3657594" y="465138"/>
            <a:ext cx="5371011" cy="540385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23"/>
          <p:cNvSpPr txBox="1"/>
          <p:nvPr>
            <p:ph idx="2" type="body"/>
          </p:nvPr>
        </p:nvSpPr>
        <p:spPr>
          <a:xfrm>
            <a:off x="404943" y="2065338"/>
            <a:ext cx="3099980"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23"/>
          <p:cNvSpPr txBox="1"/>
          <p:nvPr>
            <p:ph idx="10" type="dt"/>
          </p:nvPr>
        </p:nvSpPr>
        <p:spPr>
          <a:xfrm>
            <a:off x="1645919" y="6356349"/>
            <a:ext cx="94269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3"/>
          <p:cNvSpPr txBox="1"/>
          <p:nvPr>
            <p:ph idx="11" type="ftr"/>
          </p:nvPr>
        </p:nvSpPr>
        <p:spPr>
          <a:xfrm>
            <a:off x="3218899" y="6356349"/>
            <a:ext cx="327551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p:nvPr>
            <p:ph idx="12" type="sldNum"/>
          </p:nvPr>
        </p:nvSpPr>
        <p:spPr>
          <a:xfrm>
            <a:off x="7124694" y="6356350"/>
            <a:ext cx="142846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24"/>
          <p:cNvSpPr txBox="1"/>
          <p:nvPr>
            <p:ph type="title"/>
          </p:nvPr>
        </p:nvSpPr>
        <p:spPr>
          <a:xfrm>
            <a:off x="404944" y="483326"/>
            <a:ext cx="2677886" cy="16002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DE1930"/>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4"/>
          <p:cNvSpPr/>
          <p:nvPr>
            <p:ph idx="2" type="pic"/>
          </p:nvPr>
        </p:nvSpPr>
        <p:spPr>
          <a:xfrm>
            <a:off x="3218899" y="483326"/>
            <a:ext cx="5809707" cy="5403850"/>
          </a:xfrm>
          <a:prstGeom prst="rect">
            <a:avLst/>
          </a:prstGeom>
          <a:noFill/>
          <a:ln>
            <a:noFill/>
          </a:ln>
        </p:spPr>
      </p:sp>
      <p:sp>
        <p:nvSpPr>
          <p:cNvPr id="66" name="Google Shape;66;p24"/>
          <p:cNvSpPr txBox="1"/>
          <p:nvPr>
            <p:ph idx="1" type="body"/>
          </p:nvPr>
        </p:nvSpPr>
        <p:spPr>
          <a:xfrm>
            <a:off x="404944" y="2083526"/>
            <a:ext cx="2677886"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24"/>
          <p:cNvSpPr txBox="1"/>
          <p:nvPr>
            <p:ph idx="10" type="dt"/>
          </p:nvPr>
        </p:nvSpPr>
        <p:spPr>
          <a:xfrm>
            <a:off x="1645919" y="6356349"/>
            <a:ext cx="94269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4"/>
          <p:cNvSpPr txBox="1"/>
          <p:nvPr>
            <p:ph idx="11" type="ftr"/>
          </p:nvPr>
        </p:nvSpPr>
        <p:spPr>
          <a:xfrm>
            <a:off x="3218899" y="6356349"/>
            <a:ext cx="327551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2" type="sldNum"/>
          </p:nvPr>
        </p:nvSpPr>
        <p:spPr>
          <a:xfrm>
            <a:off x="7124694" y="6356350"/>
            <a:ext cx="142846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2" Type="http://schemas.openxmlformats.org/officeDocument/2006/relationships/theme" Target="../theme/theme1.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7.png"/><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3.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04943" y="417376"/>
            <a:ext cx="10047352" cy="1325563"/>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rgbClr val="DE1930"/>
              </a:buClr>
              <a:buSzPts val="4400"/>
              <a:buFont typeface="Trebuchet MS"/>
              <a:buNone/>
              <a:defRPr b="1" i="0" sz="4400" u="none" cap="none" strike="noStrike">
                <a:solidFill>
                  <a:srgbClr val="DE1930"/>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2"/>
          <p:cNvSpPr txBox="1"/>
          <p:nvPr>
            <p:ph idx="1" type="body"/>
          </p:nvPr>
        </p:nvSpPr>
        <p:spPr>
          <a:xfrm>
            <a:off x="404943" y="1841862"/>
            <a:ext cx="9470577" cy="438735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rebuchet MS"/>
                <a:ea typeface="Trebuchet MS"/>
                <a:cs typeface="Trebuchet MS"/>
                <a:sym typeface="Trebuchet M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 name="Google Shape;8;p12"/>
          <p:cNvSpPr txBox="1"/>
          <p:nvPr>
            <p:ph idx="10" type="dt"/>
          </p:nvPr>
        </p:nvSpPr>
        <p:spPr>
          <a:xfrm>
            <a:off x="1645919" y="6356349"/>
            <a:ext cx="94269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9" name="Google Shape;9;p12"/>
          <p:cNvSpPr txBox="1"/>
          <p:nvPr>
            <p:ph idx="11" type="ftr"/>
          </p:nvPr>
        </p:nvSpPr>
        <p:spPr>
          <a:xfrm>
            <a:off x="3218899" y="6356349"/>
            <a:ext cx="3275511"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0" name="Google Shape;10;p12"/>
          <p:cNvSpPr txBox="1"/>
          <p:nvPr>
            <p:ph idx="12" type="sldNum"/>
          </p:nvPr>
        </p:nvSpPr>
        <p:spPr>
          <a:xfrm>
            <a:off x="7124694" y="6356350"/>
            <a:ext cx="1428464"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p12"/>
          <p:cNvPicPr preferRelativeResize="0"/>
          <p:nvPr/>
        </p:nvPicPr>
        <p:blipFill rotWithShape="1">
          <a:blip r:embed="rId2">
            <a:alphaModFix/>
          </a:blip>
          <a:srcRect b="0" l="0" r="0" t="0"/>
          <a:stretch/>
        </p:blipFill>
        <p:spPr>
          <a:xfrm rot="-5400000">
            <a:off x="-610475" y="4914981"/>
            <a:ext cx="896556" cy="324395"/>
          </a:xfrm>
          <a:prstGeom prst="rect">
            <a:avLst/>
          </a:prstGeom>
          <a:noFill/>
          <a:ln>
            <a:noFill/>
          </a:ln>
        </p:spPr>
      </p:pic>
      <p:sp>
        <p:nvSpPr>
          <p:cNvPr id="12" name="Google Shape;12;p12"/>
          <p:cNvSpPr txBox="1"/>
          <p:nvPr/>
        </p:nvSpPr>
        <p:spPr>
          <a:xfrm rot="-5400000">
            <a:off x="-2113768" y="2546065"/>
            <a:ext cx="3888671" cy="27699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A5A5A5"/>
                </a:solidFill>
                <a:latin typeface="Trebuchet MS"/>
                <a:ea typeface="Trebuchet MS"/>
                <a:cs typeface="Trebuchet MS"/>
                <a:sym typeface="Trebuchet MS"/>
              </a:rPr>
              <a:t>Find more PowerPoint templates on </a:t>
            </a:r>
            <a:r>
              <a:rPr b="1" i="0" lang="en-US" sz="1200" u="none" cap="none" strike="noStrike">
                <a:solidFill>
                  <a:srgbClr val="A5A5A5"/>
                </a:solidFill>
                <a:latin typeface="Trebuchet MS"/>
                <a:ea typeface="Trebuchet MS"/>
                <a:cs typeface="Trebuchet MS"/>
                <a:sym typeface="Trebuchet MS"/>
              </a:rPr>
              <a:t>prezentr.com</a:t>
            </a:r>
            <a:r>
              <a:rPr b="0" i="0" lang="en-US" sz="1200" u="none" cap="none" strike="noStrike">
                <a:solidFill>
                  <a:srgbClr val="A5A5A5"/>
                </a:solidFill>
                <a:latin typeface="Trebuchet MS"/>
                <a:ea typeface="Trebuchet MS"/>
                <a:cs typeface="Trebuchet MS"/>
                <a:sym typeface="Trebuchet MS"/>
              </a:rPr>
              <a:t>!</a:t>
            </a:r>
            <a:endParaRPr b="0" i="0" sz="1200" u="none" cap="none" strike="noStrike">
              <a:solidFill>
                <a:srgbClr val="A5A5A5"/>
              </a:solidFill>
              <a:latin typeface="Trebuchet MS"/>
              <a:ea typeface="Trebuchet MS"/>
              <a:cs typeface="Trebuchet MS"/>
              <a:sym typeface="Trebuchet MS"/>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sp>
        <p:nvSpPr>
          <p:cNvPr id="71" name="Google Shape;7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rebuchet MS"/>
                <a:ea typeface="Trebuchet MS"/>
                <a:cs typeface="Trebuchet MS"/>
                <a:sym typeface="Trebuchet M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2" name="Google Shape;7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 name="Google Shape;7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74" name="Google Shape;74;p15"/>
          <p:cNvPicPr preferRelativeResize="0"/>
          <p:nvPr/>
        </p:nvPicPr>
        <p:blipFill rotWithShape="1">
          <a:blip r:embed="rId1">
            <a:alphaModFix/>
          </a:blip>
          <a:srcRect b="0" l="0" r="0" t="0"/>
          <a:stretch/>
        </p:blipFill>
        <p:spPr>
          <a:xfrm>
            <a:off x="105931" y="6219825"/>
            <a:ext cx="1628775" cy="6381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youtube.com/watch?v=iuUFhSnSK4k" TargetMode="External"/><Relationship Id="rId4" Type="http://schemas.openxmlformats.org/officeDocument/2006/relationships/hyperlink" Target="https://www.youtube.com/watch?v=E9V3VX5xgl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9.png"/><Relationship Id="rId5" Type="http://schemas.openxmlformats.org/officeDocument/2006/relationships/image" Target="../media/image23.png"/><Relationship Id="rId6"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
          <p:cNvSpPr txBox="1"/>
          <p:nvPr>
            <p:ph type="ctrTitle"/>
          </p:nvPr>
        </p:nvSpPr>
        <p:spPr>
          <a:xfrm>
            <a:off x="4009292" y="1028913"/>
            <a:ext cx="766404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Trebuchet MS"/>
              <a:buNone/>
            </a:pPr>
            <a:r>
              <a:rPr lang="en-US"/>
              <a:t>EDA Analysis Beer and Breweries Budweiser</a:t>
            </a:r>
            <a:endParaRPr/>
          </a:p>
        </p:txBody>
      </p:sp>
      <p:sp>
        <p:nvSpPr>
          <p:cNvPr id="153" name="Google Shape;153;p1"/>
          <p:cNvSpPr txBox="1"/>
          <p:nvPr>
            <p:ph idx="1" type="subTitle"/>
          </p:nvPr>
        </p:nvSpPr>
        <p:spPr>
          <a:xfrm>
            <a:off x="4009292" y="3508588"/>
            <a:ext cx="766404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Presented by: Carlos Estevez and Haitie Liu</a:t>
            </a:r>
            <a:endParaRPr b="1"/>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76200" y="109093"/>
            <a:ext cx="10515600" cy="132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b="1" lang="en-US" sz="3600">
                <a:solidFill>
                  <a:srgbClr val="DE1930"/>
                </a:solidFill>
                <a:latin typeface="Trebuchet MS"/>
                <a:ea typeface="Trebuchet MS"/>
                <a:cs typeface="Trebuchet MS"/>
                <a:sym typeface="Trebuchet MS"/>
              </a:rPr>
              <a:t> </a:t>
            </a:r>
            <a:r>
              <a:rPr b="1" lang="en-US" sz="3600">
                <a:solidFill>
                  <a:srgbClr val="DE1930"/>
                </a:solidFill>
                <a:latin typeface="Trebuchet MS"/>
                <a:ea typeface="Trebuchet MS"/>
                <a:cs typeface="Trebuchet MS"/>
                <a:sym typeface="Trebuchet MS"/>
              </a:rPr>
              <a:t>Difference between IPA and PALE Beer types</a:t>
            </a:r>
            <a:endParaRPr/>
          </a:p>
        </p:txBody>
      </p:sp>
      <p:sp>
        <p:nvSpPr>
          <p:cNvPr id="240" name="Google Shape;240;p39"/>
          <p:cNvSpPr txBox="1"/>
          <p:nvPr/>
        </p:nvSpPr>
        <p:spPr>
          <a:xfrm>
            <a:off x="7311667" y="966901"/>
            <a:ext cx="4922872" cy="531007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2400"/>
              <a:buFont typeface="Arial"/>
              <a:buNone/>
            </a:pPr>
            <a:r>
              <a:t/>
            </a:r>
            <a:endParaRPr b="1" sz="2400">
              <a:solidFill>
                <a:srgbClr val="292929"/>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400"/>
              <a:buFont typeface="Arial"/>
              <a:buNone/>
            </a:pPr>
            <a:r>
              <a:t/>
            </a:r>
            <a:endParaRPr b="1" sz="2400">
              <a:solidFill>
                <a:srgbClr val="292929"/>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400"/>
              <a:buFont typeface="Arial"/>
              <a:buNone/>
            </a:pPr>
            <a:r>
              <a:t/>
            </a:r>
            <a:endParaRPr b="1" sz="2400">
              <a:solidFill>
                <a:srgbClr val="292929"/>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400"/>
              <a:buFont typeface="Arial"/>
              <a:buNone/>
            </a:pPr>
            <a:r>
              <a:t/>
            </a:r>
            <a:endParaRPr b="1" sz="2400">
              <a:solidFill>
                <a:srgbClr val="292929"/>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400"/>
              <a:buFont typeface="Arial"/>
              <a:buNone/>
            </a:pPr>
            <a:r>
              <a:t/>
            </a:r>
            <a:endParaRPr b="1" sz="2400">
              <a:solidFill>
                <a:srgbClr val="292929"/>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400"/>
              <a:buFont typeface="Arial"/>
              <a:buNone/>
            </a:pPr>
            <a:r>
              <a:t/>
            </a:r>
            <a:endParaRPr b="1" sz="2400">
              <a:solidFill>
                <a:srgbClr val="292929"/>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292929"/>
                </a:solidFill>
                <a:latin typeface="Trebuchet MS"/>
                <a:ea typeface="Trebuchet MS"/>
                <a:cs typeface="Trebuchet MS"/>
                <a:sym typeface="Trebuchet MS"/>
              </a:rPr>
              <a:t>Using KNN to proof difference</a:t>
            </a:r>
            <a:r>
              <a:rPr b="0" i="0" lang="en-US" sz="2400" u="none" cap="none" strike="noStrike">
                <a:solidFill>
                  <a:srgbClr val="292929"/>
                </a:solidFill>
                <a:latin typeface="Trebuchet MS"/>
                <a:ea typeface="Trebuchet MS"/>
                <a:cs typeface="Trebuchet MS"/>
                <a:sym typeface="Trebuchet MS"/>
              </a:rPr>
              <a:t>:</a:t>
            </a:r>
            <a:endParaRPr/>
          </a:p>
          <a:p>
            <a:pPr indent="-228600" lvl="0" marL="228600" marR="0" rtl="0" algn="l">
              <a:lnSpc>
                <a:spcPct val="90000"/>
              </a:lnSpc>
              <a:spcBef>
                <a:spcPts val="1000"/>
              </a:spcBef>
              <a:spcAft>
                <a:spcPts val="0"/>
              </a:spcAft>
              <a:buClr>
                <a:srgbClr val="000000"/>
              </a:buClr>
              <a:buSzPts val="2400"/>
              <a:buFont typeface="Arial"/>
              <a:buChar char="•"/>
            </a:pPr>
            <a:r>
              <a:rPr b="0" i="0" lang="en-US" sz="2400" u="none" cap="none" strike="noStrike">
                <a:solidFill>
                  <a:srgbClr val="292929"/>
                </a:solidFill>
                <a:latin typeface="Trebuchet MS"/>
                <a:ea typeface="Trebuchet MS"/>
                <a:cs typeface="Trebuchet MS"/>
                <a:sym typeface="Trebuchet MS"/>
              </a:rPr>
              <a:t>The accuracy of KNN is very high</a:t>
            </a:r>
            <a:endParaRPr/>
          </a:p>
          <a:p>
            <a:pPr indent="-228600" lvl="0" marL="228600" marR="0" rtl="0" algn="l">
              <a:lnSpc>
                <a:spcPct val="90000"/>
              </a:lnSpc>
              <a:spcBef>
                <a:spcPts val="1000"/>
              </a:spcBef>
              <a:spcAft>
                <a:spcPts val="0"/>
              </a:spcAft>
              <a:buClr>
                <a:srgbClr val="000000"/>
              </a:buClr>
              <a:buSzPts val="2400"/>
              <a:buFont typeface="Arial"/>
              <a:buChar char="•"/>
            </a:pPr>
            <a:r>
              <a:rPr b="0" i="0" lang="en-US" sz="2400" u="none" cap="none" strike="noStrike">
                <a:solidFill>
                  <a:srgbClr val="292929"/>
                </a:solidFill>
                <a:latin typeface="Trebuchet MS"/>
                <a:ea typeface="Trebuchet MS"/>
                <a:cs typeface="Trebuchet MS"/>
                <a:sym typeface="Trebuchet MS"/>
              </a:rPr>
              <a:t>There’s a clear difference between IPA beers and the rest</a:t>
            </a:r>
            <a:endParaRPr b="0" i="0" sz="2400" u="none" cap="none" strike="noStrike">
              <a:solidFill>
                <a:srgbClr val="333333"/>
              </a:solidFill>
              <a:latin typeface="Trebuchet MS"/>
              <a:ea typeface="Trebuchet MS"/>
              <a:cs typeface="Trebuchet MS"/>
              <a:sym typeface="Trebuchet MS"/>
            </a:endParaRPr>
          </a:p>
          <a:p>
            <a:pPr indent="-228600" lvl="0" marL="228600" marR="0" rtl="0" algn="l">
              <a:lnSpc>
                <a:spcPct val="90000"/>
              </a:lnSpc>
              <a:spcBef>
                <a:spcPts val="1000"/>
              </a:spcBef>
              <a:spcAft>
                <a:spcPts val="0"/>
              </a:spcAft>
              <a:buClr>
                <a:srgbClr val="000000"/>
              </a:buClr>
              <a:buSzPts val="2400"/>
              <a:buFont typeface="Arial"/>
              <a:buChar char="•"/>
            </a:pPr>
            <a:r>
              <a:rPr b="0" i="0" lang="en-US" sz="2400" u="none" cap="none" strike="noStrike">
                <a:solidFill>
                  <a:srgbClr val="292929"/>
                </a:solidFill>
                <a:latin typeface="Trebuchet MS"/>
                <a:ea typeface="Trebuchet MS"/>
                <a:cs typeface="Trebuchet MS"/>
                <a:sym typeface="Trebuchet MS"/>
              </a:rPr>
              <a:t>KNN easily can classify when a beer is IPA or a beer is a Pale</a:t>
            </a:r>
            <a:endParaRPr/>
          </a:p>
          <a:p>
            <a:pPr indent="-228600" lvl="0" marL="228600" marR="0" rtl="0" algn="l">
              <a:lnSpc>
                <a:spcPct val="90000"/>
              </a:lnSpc>
              <a:spcBef>
                <a:spcPts val="1000"/>
              </a:spcBef>
              <a:spcAft>
                <a:spcPts val="0"/>
              </a:spcAft>
              <a:buClr>
                <a:srgbClr val="000000"/>
              </a:buClr>
              <a:buSzPts val="2400"/>
              <a:buFont typeface="Arial"/>
              <a:buChar char="•"/>
            </a:pPr>
            <a:r>
              <a:rPr b="0" i="0" lang="en-US" sz="2400" u="none" cap="none" strike="noStrike">
                <a:solidFill>
                  <a:srgbClr val="292929"/>
                </a:solidFill>
                <a:latin typeface="Trebuchet MS"/>
                <a:ea typeface="Trebuchet MS"/>
                <a:cs typeface="Trebuchet MS"/>
                <a:sym typeface="Trebuchet MS"/>
              </a:rPr>
              <a:t>Both group have a clear difference of bitterness and alcohol</a:t>
            </a:r>
            <a:endParaRPr/>
          </a:p>
          <a:p>
            <a:pPr indent="-114300" lvl="0" marL="22860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292929"/>
              </a:solidFill>
              <a:latin typeface="Trebuchet MS"/>
              <a:ea typeface="Trebuchet MS"/>
              <a:cs typeface="Trebuchet MS"/>
              <a:sym typeface="Trebuchet MS"/>
            </a:endParaRPr>
          </a:p>
        </p:txBody>
      </p:sp>
      <p:grpSp>
        <p:nvGrpSpPr>
          <p:cNvPr id="241" name="Google Shape;241;p39"/>
          <p:cNvGrpSpPr/>
          <p:nvPr/>
        </p:nvGrpSpPr>
        <p:grpSpPr>
          <a:xfrm>
            <a:off x="76200" y="966901"/>
            <a:ext cx="3815080" cy="2808294"/>
            <a:chOff x="-110953" y="1347146"/>
            <a:chExt cx="7365656" cy="4549584"/>
          </a:xfrm>
        </p:grpSpPr>
        <p:pic>
          <p:nvPicPr>
            <p:cNvPr id="242" name="Google Shape;242;p39"/>
            <p:cNvPicPr preferRelativeResize="0"/>
            <p:nvPr/>
          </p:nvPicPr>
          <p:blipFill rotWithShape="1">
            <a:blip r:embed="rId3">
              <a:alphaModFix/>
            </a:blip>
            <a:srcRect b="0" l="0" r="0" t="0"/>
            <a:stretch/>
          </p:blipFill>
          <p:spPr>
            <a:xfrm>
              <a:off x="-110953" y="1347146"/>
              <a:ext cx="7365656" cy="4549584"/>
            </a:xfrm>
            <a:prstGeom prst="rect">
              <a:avLst/>
            </a:prstGeom>
            <a:noFill/>
            <a:ln cap="flat" cmpd="sng" w="9525">
              <a:solidFill>
                <a:schemeClr val="accent1"/>
              </a:solidFill>
              <a:prstDash val="solid"/>
              <a:round/>
              <a:headEnd len="sm" w="sm" type="none"/>
              <a:tailEnd len="sm" w="sm" type="none"/>
            </a:ln>
          </p:spPr>
        </p:pic>
        <p:sp>
          <p:nvSpPr>
            <p:cNvPr id="243" name="Google Shape;243;p39"/>
            <p:cNvSpPr/>
            <p:nvPr/>
          </p:nvSpPr>
          <p:spPr>
            <a:xfrm>
              <a:off x="3571875" y="2292464"/>
              <a:ext cx="2181225" cy="1136536"/>
            </a:xfrm>
            <a:custGeom>
              <a:rect b="b" l="l" r="r" t="t"/>
              <a:pathLst>
                <a:path extrusionOk="0" fill="none" h="1136536" w="2181225">
                  <a:moveTo>
                    <a:pt x="0" y="0"/>
                  </a:moveTo>
                  <a:cubicBezTo>
                    <a:pt x="131384" y="-56033"/>
                    <a:pt x="377271" y="60244"/>
                    <a:pt x="523494" y="0"/>
                  </a:cubicBezTo>
                  <a:cubicBezTo>
                    <a:pt x="669717" y="-60244"/>
                    <a:pt x="798915" y="487"/>
                    <a:pt x="1068800" y="0"/>
                  </a:cubicBezTo>
                  <a:cubicBezTo>
                    <a:pt x="1338685" y="-487"/>
                    <a:pt x="1467689" y="61166"/>
                    <a:pt x="1635919" y="0"/>
                  </a:cubicBezTo>
                  <a:cubicBezTo>
                    <a:pt x="1804149" y="-61166"/>
                    <a:pt x="1923318" y="7960"/>
                    <a:pt x="2181225" y="0"/>
                  </a:cubicBezTo>
                  <a:cubicBezTo>
                    <a:pt x="2190081" y="144426"/>
                    <a:pt x="2150096" y="453478"/>
                    <a:pt x="2181225" y="579633"/>
                  </a:cubicBezTo>
                  <a:cubicBezTo>
                    <a:pt x="2212354" y="705788"/>
                    <a:pt x="2143537" y="977796"/>
                    <a:pt x="2181225" y="1136536"/>
                  </a:cubicBezTo>
                  <a:cubicBezTo>
                    <a:pt x="1979173" y="1154588"/>
                    <a:pt x="1711607" y="1106507"/>
                    <a:pt x="1592294" y="1136536"/>
                  </a:cubicBezTo>
                  <a:cubicBezTo>
                    <a:pt x="1472981" y="1166565"/>
                    <a:pt x="1258460" y="1129904"/>
                    <a:pt x="1003363" y="1136536"/>
                  </a:cubicBezTo>
                  <a:cubicBezTo>
                    <a:pt x="748266" y="1143168"/>
                    <a:pt x="375881" y="1103581"/>
                    <a:pt x="0" y="1136536"/>
                  </a:cubicBezTo>
                  <a:cubicBezTo>
                    <a:pt x="-53176" y="934013"/>
                    <a:pt x="44063" y="720553"/>
                    <a:pt x="0" y="579633"/>
                  </a:cubicBezTo>
                  <a:cubicBezTo>
                    <a:pt x="-44063" y="438713"/>
                    <a:pt x="5215" y="277404"/>
                    <a:pt x="0" y="0"/>
                  </a:cubicBezTo>
                  <a:close/>
                </a:path>
                <a:path extrusionOk="0" h="1136536" w="2181225">
                  <a:moveTo>
                    <a:pt x="0" y="0"/>
                  </a:moveTo>
                  <a:cubicBezTo>
                    <a:pt x="254499" y="-22303"/>
                    <a:pt x="372802" y="6613"/>
                    <a:pt x="523494" y="0"/>
                  </a:cubicBezTo>
                  <a:cubicBezTo>
                    <a:pt x="674186" y="-6613"/>
                    <a:pt x="782534" y="16775"/>
                    <a:pt x="1003363" y="0"/>
                  </a:cubicBezTo>
                  <a:cubicBezTo>
                    <a:pt x="1224192" y="-16775"/>
                    <a:pt x="1431790" y="32336"/>
                    <a:pt x="1592294" y="0"/>
                  </a:cubicBezTo>
                  <a:cubicBezTo>
                    <a:pt x="1752798" y="-32336"/>
                    <a:pt x="2042323" y="18383"/>
                    <a:pt x="2181225" y="0"/>
                  </a:cubicBezTo>
                  <a:cubicBezTo>
                    <a:pt x="2243333" y="178376"/>
                    <a:pt x="2151748" y="406039"/>
                    <a:pt x="2181225" y="556903"/>
                  </a:cubicBezTo>
                  <a:cubicBezTo>
                    <a:pt x="2210702" y="707767"/>
                    <a:pt x="2153438" y="899976"/>
                    <a:pt x="2181225" y="1136536"/>
                  </a:cubicBezTo>
                  <a:cubicBezTo>
                    <a:pt x="1917489" y="1152494"/>
                    <a:pt x="1765907" y="1094985"/>
                    <a:pt x="1635919" y="1136536"/>
                  </a:cubicBezTo>
                  <a:cubicBezTo>
                    <a:pt x="1505931" y="1178087"/>
                    <a:pt x="1176758" y="1082420"/>
                    <a:pt x="1046988" y="1136536"/>
                  </a:cubicBezTo>
                  <a:cubicBezTo>
                    <a:pt x="917218" y="1190652"/>
                    <a:pt x="762292" y="1125219"/>
                    <a:pt x="567119" y="1136536"/>
                  </a:cubicBezTo>
                  <a:cubicBezTo>
                    <a:pt x="371946" y="1147853"/>
                    <a:pt x="227962" y="1086847"/>
                    <a:pt x="0" y="1136536"/>
                  </a:cubicBezTo>
                  <a:cubicBezTo>
                    <a:pt x="-18401" y="953437"/>
                    <a:pt x="35579" y="705625"/>
                    <a:pt x="0" y="568268"/>
                  </a:cubicBezTo>
                  <a:cubicBezTo>
                    <a:pt x="-35579" y="430911"/>
                    <a:pt x="4892" y="280603"/>
                    <a:pt x="0" y="0"/>
                  </a:cubicBezTo>
                  <a:close/>
                </a:path>
              </a:pathLst>
            </a:custGeom>
            <a:solidFill>
              <a:srgbClr val="FFC000">
                <a:alpha val="26666"/>
              </a:srgbClr>
            </a:solidFill>
            <a:ln cap="flat" cmpd="sng" w="38100">
              <a:solidFill>
                <a:schemeClr val="accen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4" name="Google Shape;244;p39"/>
            <p:cNvSpPr/>
            <p:nvPr/>
          </p:nvSpPr>
          <p:spPr>
            <a:xfrm>
              <a:off x="1543050" y="3912450"/>
              <a:ext cx="2181225" cy="1136536"/>
            </a:xfrm>
            <a:custGeom>
              <a:rect b="b" l="l" r="r" t="t"/>
              <a:pathLst>
                <a:path extrusionOk="0" fill="none" h="1136536" w="2181225">
                  <a:moveTo>
                    <a:pt x="0" y="0"/>
                  </a:moveTo>
                  <a:cubicBezTo>
                    <a:pt x="131384" y="-56033"/>
                    <a:pt x="377271" y="60244"/>
                    <a:pt x="523494" y="0"/>
                  </a:cubicBezTo>
                  <a:cubicBezTo>
                    <a:pt x="669717" y="-60244"/>
                    <a:pt x="798915" y="487"/>
                    <a:pt x="1068800" y="0"/>
                  </a:cubicBezTo>
                  <a:cubicBezTo>
                    <a:pt x="1338685" y="-487"/>
                    <a:pt x="1467689" y="61166"/>
                    <a:pt x="1635919" y="0"/>
                  </a:cubicBezTo>
                  <a:cubicBezTo>
                    <a:pt x="1804149" y="-61166"/>
                    <a:pt x="1923318" y="7960"/>
                    <a:pt x="2181225" y="0"/>
                  </a:cubicBezTo>
                  <a:cubicBezTo>
                    <a:pt x="2190081" y="144426"/>
                    <a:pt x="2150096" y="453478"/>
                    <a:pt x="2181225" y="579633"/>
                  </a:cubicBezTo>
                  <a:cubicBezTo>
                    <a:pt x="2212354" y="705788"/>
                    <a:pt x="2143537" y="977796"/>
                    <a:pt x="2181225" y="1136536"/>
                  </a:cubicBezTo>
                  <a:cubicBezTo>
                    <a:pt x="1979173" y="1154588"/>
                    <a:pt x="1711607" y="1106507"/>
                    <a:pt x="1592294" y="1136536"/>
                  </a:cubicBezTo>
                  <a:cubicBezTo>
                    <a:pt x="1472981" y="1166565"/>
                    <a:pt x="1258460" y="1129904"/>
                    <a:pt x="1003363" y="1136536"/>
                  </a:cubicBezTo>
                  <a:cubicBezTo>
                    <a:pt x="748266" y="1143168"/>
                    <a:pt x="375881" y="1103581"/>
                    <a:pt x="0" y="1136536"/>
                  </a:cubicBezTo>
                  <a:cubicBezTo>
                    <a:pt x="-53176" y="934013"/>
                    <a:pt x="44063" y="720553"/>
                    <a:pt x="0" y="579633"/>
                  </a:cubicBezTo>
                  <a:cubicBezTo>
                    <a:pt x="-44063" y="438713"/>
                    <a:pt x="5215" y="277404"/>
                    <a:pt x="0" y="0"/>
                  </a:cubicBezTo>
                  <a:close/>
                </a:path>
                <a:path extrusionOk="0" h="1136536" w="2181225">
                  <a:moveTo>
                    <a:pt x="0" y="0"/>
                  </a:moveTo>
                  <a:cubicBezTo>
                    <a:pt x="254499" y="-22303"/>
                    <a:pt x="372802" y="6613"/>
                    <a:pt x="523494" y="0"/>
                  </a:cubicBezTo>
                  <a:cubicBezTo>
                    <a:pt x="674186" y="-6613"/>
                    <a:pt x="782534" y="16775"/>
                    <a:pt x="1003363" y="0"/>
                  </a:cubicBezTo>
                  <a:cubicBezTo>
                    <a:pt x="1224192" y="-16775"/>
                    <a:pt x="1431790" y="32336"/>
                    <a:pt x="1592294" y="0"/>
                  </a:cubicBezTo>
                  <a:cubicBezTo>
                    <a:pt x="1752798" y="-32336"/>
                    <a:pt x="2042323" y="18383"/>
                    <a:pt x="2181225" y="0"/>
                  </a:cubicBezTo>
                  <a:cubicBezTo>
                    <a:pt x="2243333" y="178376"/>
                    <a:pt x="2151748" y="406039"/>
                    <a:pt x="2181225" y="556903"/>
                  </a:cubicBezTo>
                  <a:cubicBezTo>
                    <a:pt x="2210702" y="707767"/>
                    <a:pt x="2153438" y="899976"/>
                    <a:pt x="2181225" y="1136536"/>
                  </a:cubicBezTo>
                  <a:cubicBezTo>
                    <a:pt x="1917489" y="1152494"/>
                    <a:pt x="1765907" y="1094985"/>
                    <a:pt x="1635919" y="1136536"/>
                  </a:cubicBezTo>
                  <a:cubicBezTo>
                    <a:pt x="1505931" y="1178087"/>
                    <a:pt x="1176758" y="1082420"/>
                    <a:pt x="1046988" y="1136536"/>
                  </a:cubicBezTo>
                  <a:cubicBezTo>
                    <a:pt x="917218" y="1190652"/>
                    <a:pt x="762292" y="1125219"/>
                    <a:pt x="567119" y="1136536"/>
                  </a:cubicBezTo>
                  <a:cubicBezTo>
                    <a:pt x="371946" y="1147853"/>
                    <a:pt x="227962" y="1086847"/>
                    <a:pt x="0" y="1136536"/>
                  </a:cubicBezTo>
                  <a:cubicBezTo>
                    <a:pt x="-18401" y="953437"/>
                    <a:pt x="35579" y="705625"/>
                    <a:pt x="0" y="568268"/>
                  </a:cubicBezTo>
                  <a:cubicBezTo>
                    <a:pt x="-35579" y="430911"/>
                    <a:pt x="4892" y="280603"/>
                    <a:pt x="0" y="0"/>
                  </a:cubicBezTo>
                  <a:close/>
                </a:path>
              </a:pathLst>
            </a:custGeom>
            <a:solidFill>
              <a:srgbClr val="FFC000">
                <a:alpha val="26666"/>
              </a:srgbClr>
            </a:solidFill>
            <a:ln cap="flat" cmpd="sng" w="38100">
              <a:solidFill>
                <a:schemeClr val="accen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pic>
        <p:nvPicPr>
          <p:cNvPr id="245" name="Google Shape;245;p39"/>
          <p:cNvPicPr preferRelativeResize="0"/>
          <p:nvPr/>
        </p:nvPicPr>
        <p:blipFill rotWithShape="1">
          <a:blip r:embed="rId4">
            <a:alphaModFix/>
          </a:blip>
          <a:srcRect b="0" l="0" r="0" t="0"/>
          <a:stretch/>
        </p:blipFill>
        <p:spPr>
          <a:xfrm>
            <a:off x="4011630" y="966901"/>
            <a:ext cx="2942866" cy="4412381"/>
          </a:xfrm>
          <a:prstGeom prst="rect">
            <a:avLst/>
          </a:prstGeom>
          <a:noFill/>
          <a:ln cap="flat" cmpd="sng" w="9525">
            <a:solidFill>
              <a:schemeClr val="accent1"/>
            </a:solidFill>
            <a:prstDash val="solid"/>
            <a:round/>
            <a:headEnd len="sm" w="sm" type="none"/>
            <a:tailEnd len="sm" w="sm" type="none"/>
          </a:ln>
        </p:spPr>
      </p:pic>
      <p:sp>
        <p:nvSpPr>
          <p:cNvPr id="246" name="Google Shape;246;p39"/>
          <p:cNvSpPr/>
          <p:nvPr/>
        </p:nvSpPr>
        <p:spPr>
          <a:xfrm>
            <a:off x="4836160" y="2092960"/>
            <a:ext cx="1625600" cy="199504"/>
          </a:xfrm>
          <a:custGeom>
            <a:rect b="b" l="l" r="r" t="t"/>
            <a:pathLst>
              <a:path extrusionOk="0" fill="none" h="199504" w="1625600">
                <a:moveTo>
                  <a:pt x="0" y="0"/>
                </a:moveTo>
                <a:cubicBezTo>
                  <a:pt x="132075" y="-67659"/>
                  <a:pt x="416999" y="63692"/>
                  <a:pt x="574379" y="0"/>
                </a:cubicBezTo>
                <a:cubicBezTo>
                  <a:pt x="731759" y="-63692"/>
                  <a:pt x="905858" y="58753"/>
                  <a:pt x="1132501" y="0"/>
                </a:cubicBezTo>
                <a:cubicBezTo>
                  <a:pt x="1359144" y="-58753"/>
                  <a:pt x="1505614" y="21003"/>
                  <a:pt x="1625600" y="0"/>
                </a:cubicBezTo>
                <a:cubicBezTo>
                  <a:pt x="1640818" y="76429"/>
                  <a:pt x="1608083" y="159162"/>
                  <a:pt x="1625600" y="199504"/>
                </a:cubicBezTo>
                <a:cubicBezTo>
                  <a:pt x="1494594" y="239982"/>
                  <a:pt x="1220996" y="145743"/>
                  <a:pt x="1116245" y="199504"/>
                </a:cubicBezTo>
                <a:cubicBezTo>
                  <a:pt x="1011494" y="253265"/>
                  <a:pt x="787697" y="145763"/>
                  <a:pt x="574379" y="199504"/>
                </a:cubicBezTo>
                <a:cubicBezTo>
                  <a:pt x="361061" y="253245"/>
                  <a:pt x="147138" y="161055"/>
                  <a:pt x="0" y="199504"/>
                </a:cubicBezTo>
                <a:cubicBezTo>
                  <a:pt x="-15681" y="126984"/>
                  <a:pt x="3094" y="51516"/>
                  <a:pt x="0" y="0"/>
                </a:cubicBezTo>
                <a:close/>
              </a:path>
              <a:path extrusionOk="0" h="199504" w="1625600">
                <a:moveTo>
                  <a:pt x="0" y="0"/>
                </a:moveTo>
                <a:cubicBezTo>
                  <a:pt x="255586" y="-10947"/>
                  <a:pt x="294847" y="7391"/>
                  <a:pt x="525611" y="0"/>
                </a:cubicBezTo>
                <a:cubicBezTo>
                  <a:pt x="756375" y="-7391"/>
                  <a:pt x="865638" y="21572"/>
                  <a:pt x="1018709" y="0"/>
                </a:cubicBezTo>
                <a:cubicBezTo>
                  <a:pt x="1171780" y="-21572"/>
                  <a:pt x="1389356" y="60718"/>
                  <a:pt x="1625600" y="0"/>
                </a:cubicBezTo>
                <a:cubicBezTo>
                  <a:pt x="1637182" y="48180"/>
                  <a:pt x="1620778" y="128758"/>
                  <a:pt x="1625600" y="199504"/>
                </a:cubicBezTo>
                <a:cubicBezTo>
                  <a:pt x="1449882" y="248413"/>
                  <a:pt x="1301817" y="146068"/>
                  <a:pt x="1116245" y="199504"/>
                </a:cubicBezTo>
                <a:cubicBezTo>
                  <a:pt x="930674" y="252940"/>
                  <a:pt x="792532" y="173128"/>
                  <a:pt x="541867" y="199504"/>
                </a:cubicBezTo>
                <a:cubicBezTo>
                  <a:pt x="291202" y="225880"/>
                  <a:pt x="219194" y="151927"/>
                  <a:pt x="0" y="199504"/>
                </a:cubicBezTo>
                <a:cubicBezTo>
                  <a:pt x="-9560" y="108401"/>
                  <a:pt x="23836" y="41588"/>
                  <a:pt x="0" y="0"/>
                </a:cubicBezTo>
                <a:close/>
              </a:path>
            </a:pathLst>
          </a:custGeom>
          <a:solidFill>
            <a:srgbClr val="FFC000">
              <a:alpha val="26666"/>
            </a:srgbClr>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dd3e48cce6_0_5"/>
          <p:cNvSpPr txBox="1"/>
          <p:nvPr>
            <p:ph type="title"/>
          </p:nvPr>
        </p:nvSpPr>
        <p:spPr>
          <a:xfrm>
            <a:off x="76200" y="109100"/>
            <a:ext cx="111627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DE1930"/>
              </a:buClr>
              <a:buSzPts val="4400"/>
              <a:buFont typeface="Trebuchet MS"/>
              <a:buNone/>
            </a:pPr>
            <a:r>
              <a:rPr b="1" lang="en-US">
                <a:solidFill>
                  <a:srgbClr val="DE1930"/>
                </a:solidFill>
                <a:latin typeface="Trebuchet MS"/>
                <a:ea typeface="Trebuchet MS"/>
                <a:cs typeface="Trebuchet MS"/>
                <a:sym typeface="Trebuchet MS"/>
              </a:rPr>
              <a:t>How many breweries are </a:t>
            </a:r>
            <a:endParaRPr b="1">
              <a:solidFill>
                <a:srgbClr val="DE1930"/>
              </a:solidFill>
              <a:latin typeface="Trebuchet MS"/>
              <a:ea typeface="Trebuchet MS"/>
              <a:cs typeface="Trebuchet MS"/>
              <a:sym typeface="Trebuchet MS"/>
            </a:endParaRPr>
          </a:p>
          <a:p>
            <a:pPr indent="0" lvl="0" marL="0" rtl="0" algn="l">
              <a:lnSpc>
                <a:spcPct val="90000"/>
              </a:lnSpc>
              <a:spcBef>
                <a:spcPts val="0"/>
              </a:spcBef>
              <a:spcAft>
                <a:spcPts val="0"/>
              </a:spcAft>
              <a:buClr>
                <a:srgbClr val="DE1930"/>
              </a:buClr>
              <a:buSzPts val="4400"/>
              <a:buFont typeface="Trebuchet MS"/>
              <a:buNone/>
            </a:pPr>
            <a:r>
              <a:rPr b="1" lang="en-US">
                <a:solidFill>
                  <a:srgbClr val="DE1930"/>
                </a:solidFill>
                <a:latin typeface="Trebuchet MS"/>
                <a:ea typeface="Trebuchet MS"/>
                <a:cs typeface="Trebuchet MS"/>
                <a:sym typeface="Trebuchet MS"/>
              </a:rPr>
              <a:t>in each state</a:t>
            </a:r>
            <a:endParaRPr b="1">
              <a:solidFill>
                <a:srgbClr val="DE1930"/>
              </a:solidFill>
              <a:latin typeface="Trebuchet MS"/>
              <a:ea typeface="Trebuchet MS"/>
              <a:cs typeface="Trebuchet MS"/>
              <a:sym typeface="Trebuchet MS"/>
            </a:endParaRPr>
          </a:p>
          <a:p>
            <a:pPr indent="0" lvl="0" marL="0" rtl="0" algn="l">
              <a:lnSpc>
                <a:spcPct val="90000"/>
              </a:lnSpc>
              <a:spcBef>
                <a:spcPts val="0"/>
              </a:spcBef>
              <a:spcAft>
                <a:spcPts val="0"/>
              </a:spcAft>
              <a:buClr>
                <a:srgbClr val="DE1930"/>
              </a:buClr>
              <a:buSzPts val="4400"/>
              <a:buFont typeface="Trebuchet MS"/>
              <a:buNone/>
            </a:pPr>
            <a:r>
              <a:rPr b="1" lang="en-US">
                <a:solidFill>
                  <a:srgbClr val="DE1930"/>
                </a:solidFill>
                <a:latin typeface="Trebuchet MS"/>
                <a:ea typeface="Trebuchet MS"/>
                <a:cs typeface="Trebuchet MS"/>
                <a:sym typeface="Trebuchet MS"/>
              </a:rPr>
              <a:t>   </a:t>
            </a:r>
            <a:endParaRPr b="1">
              <a:solidFill>
                <a:srgbClr val="DE1930"/>
              </a:solidFill>
              <a:latin typeface="Trebuchet MS"/>
              <a:ea typeface="Trebuchet MS"/>
              <a:cs typeface="Trebuchet MS"/>
              <a:sym typeface="Trebuchet MS"/>
            </a:endParaRPr>
          </a:p>
        </p:txBody>
      </p:sp>
      <p:sp>
        <p:nvSpPr>
          <p:cNvPr id="252" name="Google Shape;252;g1dd3e48cce6_0_5"/>
          <p:cNvSpPr txBox="1"/>
          <p:nvPr/>
        </p:nvSpPr>
        <p:spPr>
          <a:xfrm>
            <a:off x="7376125" y="1474650"/>
            <a:ext cx="6753000" cy="33081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1000"/>
              </a:spcBef>
              <a:spcAft>
                <a:spcPts val="0"/>
              </a:spcAft>
              <a:buClr>
                <a:srgbClr val="000000"/>
              </a:buClr>
              <a:buSzPts val="1800"/>
              <a:buFont typeface="Arial"/>
              <a:buNone/>
            </a:pPr>
            <a:r>
              <a:t/>
            </a:r>
            <a:endParaRPr b="0" i="0" sz="1800" u="none" cap="none" strike="noStrike">
              <a:solidFill>
                <a:srgbClr val="292929"/>
              </a:solidFill>
              <a:latin typeface="Trebuchet MS"/>
              <a:ea typeface="Trebuchet MS"/>
              <a:cs typeface="Trebuchet MS"/>
              <a:sym typeface="Trebuchet MS"/>
            </a:endParaRPr>
          </a:p>
          <a:p>
            <a:pPr indent="-368300" lvl="0" marL="457200" marR="0" rtl="0" algn="l">
              <a:lnSpc>
                <a:spcPct val="200000"/>
              </a:lnSpc>
              <a:spcBef>
                <a:spcPts val="1000"/>
              </a:spcBef>
              <a:spcAft>
                <a:spcPts val="0"/>
              </a:spcAft>
              <a:buClr>
                <a:srgbClr val="292929"/>
              </a:buClr>
              <a:buSzPts val="2200"/>
              <a:buFont typeface="Trebuchet MS"/>
              <a:buChar char="•"/>
            </a:pPr>
            <a:r>
              <a:rPr b="0" i="0" lang="en-US" sz="2200" u="none" cap="none" strike="noStrike">
                <a:solidFill>
                  <a:srgbClr val="292929"/>
                </a:solidFill>
                <a:latin typeface="Trebuchet MS"/>
                <a:ea typeface="Trebuchet MS"/>
                <a:cs typeface="Trebuchet MS"/>
                <a:sym typeface="Trebuchet MS"/>
              </a:rPr>
              <a:t>Colorado: 47</a:t>
            </a:r>
            <a:endParaRPr b="0" i="0" sz="2200" u="none" cap="none" strike="noStrike">
              <a:solidFill>
                <a:srgbClr val="292929"/>
              </a:solidFill>
              <a:latin typeface="Trebuchet MS"/>
              <a:ea typeface="Trebuchet MS"/>
              <a:cs typeface="Trebuchet MS"/>
              <a:sym typeface="Trebuchet MS"/>
            </a:endParaRPr>
          </a:p>
          <a:p>
            <a:pPr indent="-368300" lvl="0" marL="457200" marR="0" rtl="0" algn="l">
              <a:lnSpc>
                <a:spcPct val="200000"/>
              </a:lnSpc>
              <a:spcBef>
                <a:spcPts val="0"/>
              </a:spcBef>
              <a:spcAft>
                <a:spcPts val="0"/>
              </a:spcAft>
              <a:buClr>
                <a:srgbClr val="292929"/>
              </a:buClr>
              <a:buSzPts val="2200"/>
              <a:buFont typeface="Trebuchet MS"/>
              <a:buChar char="•"/>
            </a:pPr>
            <a:r>
              <a:rPr b="0" i="0" lang="en-US" sz="2200" u="none" cap="none" strike="noStrike">
                <a:solidFill>
                  <a:srgbClr val="292929"/>
                </a:solidFill>
                <a:latin typeface="Trebuchet MS"/>
                <a:ea typeface="Trebuchet MS"/>
                <a:cs typeface="Trebuchet MS"/>
                <a:sym typeface="Trebuchet MS"/>
              </a:rPr>
              <a:t>California:39</a:t>
            </a:r>
            <a:endParaRPr b="0" i="0" sz="2200" u="none" cap="none" strike="noStrike">
              <a:solidFill>
                <a:srgbClr val="292929"/>
              </a:solidFill>
              <a:latin typeface="Trebuchet MS"/>
              <a:ea typeface="Trebuchet MS"/>
              <a:cs typeface="Trebuchet MS"/>
              <a:sym typeface="Trebuchet MS"/>
            </a:endParaRPr>
          </a:p>
          <a:p>
            <a:pPr indent="-368300" lvl="0" marL="457200" marR="0" rtl="0" algn="l">
              <a:lnSpc>
                <a:spcPct val="200000"/>
              </a:lnSpc>
              <a:spcBef>
                <a:spcPts val="0"/>
              </a:spcBef>
              <a:spcAft>
                <a:spcPts val="0"/>
              </a:spcAft>
              <a:buClr>
                <a:srgbClr val="292929"/>
              </a:buClr>
              <a:buSzPts val="2200"/>
              <a:buFont typeface="Trebuchet MS"/>
              <a:buChar char="•"/>
            </a:pPr>
            <a:r>
              <a:rPr b="0" i="0" lang="en-US" sz="2200" u="none" cap="none" strike="noStrike">
                <a:solidFill>
                  <a:srgbClr val="292929"/>
                </a:solidFill>
                <a:latin typeface="Trebuchet MS"/>
                <a:ea typeface="Trebuchet MS"/>
                <a:cs typeface="Trebuchet MS"/>
                <a:sym typeface="Trebuchet MS"/>
              </a:rPr>
              <a:t>Michigan:32</a:t>
            </a:r>
            <a:endParaRPr b="0" i="0" sz="2200" u="none" cap="none" strike="noStrike">
              <a:solidFill>
                <a:srgbClr val="292929"/>
              </a:solidFill>
              <a:latin typeface="Trebuchet MS"/>
              <a:ea typeface="Trebuchet MS"/>
              <a:cs typeface="Trebuchet MS"/>
              <a:sym typeface="Trebuchet MS"/>
            </a:endParaRPr>
          </a:p>
          <a:p>
            <a:pPr indent="-368300" lvl="0" marL="457200" marR="0" rtl="0" algn="l">
              <a:lnSpc>
                <a:spcPct val="200000"/>
              </a:lnSpc>
              <a:spcBef>
                <a:spcPts val="0"/>
              </a:spcBef>
              <a:spcAft>
                <a:spcPts val="0"/>
              </a:spcAft>
              <a:buClr>
                <a:srgbClr val="292929"/>
              </a:buClr>
              <a:buSzPts val="2200"/>
              <a:buFont typeface="Trebuchet MS"/>
              <a:buChar char="•"/>
            </a:pPr>
            <a:r>
              <a:rPr b="0" i="0" lang="en-US" sz="2200" u="none" cap="none" strike="noStrike">
                <a:solidFill>
                  <a:srgbClr val="292929"/>
                </a:solidFill>
                <a:latin typeface="Trebuchet MS"/>
                <a:ea typeface="Trebuchet MS"/>
                <a:cs typeface="Trebuchet MS"/>
                <a:sym typeface="Trebuchet MS"/>
              </a:rPr>
              <a:t>Oregon:29</a:t>
            </a:r>
            <a:endParaRPr b="0" i="0" sz="2200" u="none" cap="none" strike="noStrike">
              <a:solidFill>
                <a:srgbClr val="292929"/>
              </a:solidFill>
              <a:latin typeface="Trebuchet MS"/>
              <a:ea typeface="Trebuchet MS"/>
              <a:cs typeface="Trebuchet MS"/>
              <a:sym typeface="Trebuchet MS"/>
            </a:endParaRPr>
          </a:p>
          <a:p>
            <a:pPr indent="-368300" lvl="0" marL="457200" marR="0" rtl="0" algn="l">
              <a:lnSpc>
                <a:spcPct val="200000"/>
              </a:lnSpc>
              <a:spcBef>
                <a:spcPts val="0"/>
              </a:spcBef>
              <a:spcAft>
                <a:spcPts val="0"/>
              </a:spcAft>
              <a:buClr>
                <a:srgbClr val="292929"/>
              </a:buClr>
              <a:buSzPts val="2200"/>
              <a:buFont typeface="Trebuchet MS"/>
              <a:buChar char="•"/>
            </a:pPr>
            <a:r>
              <a:rPr b="0" i="0" lang="en-US" sz="2200" u="none" cap="none" strike="noStrike">
                <a:solidFill>
                  <a:srgbClr val="292929"/>
                </a:solidFill>
                <a:latin typeface="Trebuchet MS"/>
                <a:ea typeface="Trebuchet MS"/>
                <a:cs typeface="Trebuchet MS"/>
                <a:sym typeface="Trebuchet MS"/>
              </a:rPr>
              <a:t>Texas:28</a:t>
            </a:r>
            <a:endParaRPr b="0" i="0" sz="2200" u="none" cap="none" strike="noStrike">
              <a:solidFill>
                <a:srgbClr val="292929"/>
              </a:solidFill>
              <a:latin typeface="Trebuchet MS"/>
              <a:ea typeface="Trebuchet MS"/>
              <a:cs typeface="Trebuchet MS"/>
              <a:sym typeface="Trebuchet MS"/>
            </a:endParaRPr>
          </a:p>
        </p:txBody>
      </p:sp>
      <p:pic>
        <p:nvPicPr>
          <p:cNvPr id="253" name="Google Shape;253;g1dd3e48cce6_0_5"/>
          <p:cNvPicPr preferRelativeResize="0"/>
          <p:nvPr/>
        </p:nvPicPr>
        <p:blipFill rotWithShape="1">
          <a:blip r:embed="rId3">
            <a:alphaModFix/>
          </a:blip>
          <a:srcRect b="0" l="0" r="0" t="0"/>
          <a:stretch/>
        </p:blipFill>
        <p:spPr>
          <a:xfrm>
            <a:off x="322200" y="1371600"/>
            <a:ext cx="6667500" cy="4114800"/>
          </a:xfrm>
          <a:prstGeom prst="rect">
            <a:avLst/>
          </a:prstGeom>
          <a:noFill/>
          <a:ln>
            <a:noFill/>
          </a:ln>
        </p:spPr>
      </p:pic>
      <p:sp>
        <p:nvSpPr>
          <p:cNvPr id="254" name="Google Shape;254;g1dd3e48cce6_0_5"/>
          <p:cNvSpPr txBox="1"/>
          <p:nvPr/>
        </p:nvSpPr>
        <p:spPr>
          <a:xfrm>
            <a:off x="3480875" y="4918500"/>
            <a:ext cx="7886100" cy="193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Trebuchet MS"/>
                <a:ea typeface="Trebuchet MS"/>
                <a:cs typeface="Trebuchet MS"/>
                <a:sym typeface="Trebuchet MS"/>
              </a:rPr>
              <a:t>The Big 5:</a:t>
            </a:r>
            <a:endParaRPr b="1" i="0" sz="19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Trebuchet MS"/>
                <a:ea typeface="Trebuchet MS"/>
                <a:cs typeface="Trebuchet MS"/>
                <a:sym typeface="Trebuchet MS"/>
              </a:rPr>
              <a:t>Accounts for 32% of craft breweries in the United States, producing </a:t>
            </a:r>
            <a:r>
              <a:rPr b="1" i="0" lang="en-US" sz="1900" u="none" cap="none" strike="noStrike">
                <a:solidFill>
                  <a:srgbClr val="C00000"/>
                </a:solidFill>
                <a:latin typeface="Trebuchet MS"/>
                <a:ea typeface="Trebuchet MS"/>
                <a:cs typeface="Trebuchet MS"/>
                <a:sym typeface="Trebuchet MS"/>
              </a:rPr>
              <a:t>whopping close to 50% of all known craft beers in the country! </a:t>
            </a:r>
            <a:endParaRPr b="1" i="0" sz="1900" u="none" cap="none" strike="noStrike">
              <a:solidFill>
                <a:srgbClr val="C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Trebuchet MS"/>
                <a:ea typeface="Trebuchet MS"/>
                <a:cs typeface="Trebuchet MS"/>
                <a:sym typeface="Trebuchet MS"/>
              </a:rPr>
              <a:t>These States are beer powerhouse!</a:t>
            </a:r>
            <a:endParaRPr b="1" i="0" sz="1900" u="none" cap="none" strike="noStrike">
              <a:solidFill>
                <a:srgbClr val="000000"/>
              </a:solidFill>
              <a:latin typeface="Trebuchet MS"/>
              <a:ea typeface="Trebuchet MS"/>
              <a:cs typeface="Trebuchet MS"/>
              <a:sym typeface="Trebuchet M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0f729a012d_0_26"/>
          <p:cNvSpPr txBox="1"/>
          <p:nvPr>
            <p:ph type="title"/>
          </p:nvPr>
        </p:nvSpPr>
        <p:spPr>
          <a:xfrm>
            <a:off x="76200" y="109100"/>
            <a:ext cx="111627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DE1930"/>
              </a:buClr>
              <a:buSzPts val="4400"/>
              <a:buFont typeface="Trebuchet MS"/>
              <a:buNone/>
            </a:pPr>
            <a:r>
              <a:rPr b="1" lang="en-US">
                <a:solidFill>
                  <a:srgbClr val="DE1930"/>
                </a:solidFill>
                <a:latin typeface="Trebuchet MS"/>
                <a:ea typeface="Trebuchet MS"/>
                <a:cs typeface="Trebuchet MS"/>
                <a:sym typeface="Trebuchet MS"/>
              </a:rPr>
              <a:t> </a:t>
            </a:r>
            <a:r>
              <a:rPr b="1" lang="en-US">
                <a:solidFill>
                  <a:srgbClr val="DE1930"/>
                </a:solidFill>
                <a:latin typeface="Trebuchet MS"/>
                <a:ea typeface="Trebuchet MS"/>
                <a:cs typeface="Trebuchet MS"/>
                <a:sym typeface="Trebuchet MS"/>
              </a:rPr>
              <a:t>The Top Breweries The Big 5</a:t>
            </a:r>
            <a:endParaRPr b="1">
              <a:solidFill>
                <a:srgbClr val="DE1930"/>
              </a:solidFill>
              <a:latin typeface="Trebuchet MS"/>
              <a:ea typeface="Trebuchet MS"/>
              <a:cs typeface="Trebuchet MS"/>
              <a:sym typeface="Trebuchet MS"/>
            </a:endParaRPr>
          </a:p>
          <a:p>
            <a:pPr indent="0" lvl="0" marL="0" rtl="0" algn="l">
              <a:lnSpc>
                <a:spcPct val="90000"/>
              </a:lnSpc>
              <a:spcBef>
                <a:spcPts val="0"/>
              </a:spcBef>
              <a:spcAft>
                <a:spcPts val="0"/>
              </a:spcAft>
              <a:buClr>
                <a:srgbClr val="DE1930"/>
              </a:buClr>
              <a:buSzPts val="4400"/>
              <a:buFont typeface="Trebuchet MS"/>
              <a:buNone/>
            </a:pPr>
            <a:r>
              <a:rPr b="1" lang="en-US">
                <a:solidFill>
                  <a:srgbClr val="DE1930"/>
                </a:solidFill>
                <a:latin typeface="Trebuchet MS"/>
                <a:ea typeface="Trebuchet MS"/>
                <a:cs typeface="Trebuchet MS"/>
                <a:sym typeface="Trebuchet MS"/>
              </a:rPr>
              <a:t>   </a:t>
            </a:r>
            <a:endParaRPr b="1">
              <a:solidFill>
                <a:srgbClr val="DE1930"/>
              </a:solidFill>
              <a:latin typeface="Trebuchet MS"/>
              <a:ea typeface="Trebuchet MS"/>
              <a:cs typeface="Trebuchet MS"/>
              <a:sym typeface="Trebuchet MS"/>
            </a:endParaRPr>
          </a:p>
        </p:txBody>
      </p:sp>
      <p:sp>
        <p:nvSpPr>
          <p:cNvPr id="260" name="Google Shape;260;g20f729a012d_0_26"/>
          <p:cNvSpPr txBox="1"/>
          <p:nvPr/>
        </p:nvSpPr>
        <p:spPr>
          <a:xfrm>
            <a:off x="7229400" y="1539225"/>
            <a:ext cx="4962600" cy="5062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1700"/>
              <a:buFont typeface="Arial"/>
              <a:buNone/>
            </a:pPr>
            <a:r>
              <a:t/>
            </a:r>
            <a:endParaRPr b="0" i="0" sz="1700" u="none" cap="none" strike="noStrike">
              <a:solidFill>
                <a:srgbClr val="292929"/>
              </a:solidFill>
              <a:latin typeface="Trebuchet MS"/>
              <a:ea typeface="Trebuchet MS"/>
              <a:cs typeface="Trebuchet MS"/>
              <a:sym typeface="Trebuchet MS"/>
            </a:endParaRPr>
          </a:p>
          <a:p>
            <a:pPr indent="0" lvl="0" marL="0" marR="0" rtl="0" algn="l">
              <a:lnSpc>
                <a:spcPct val="100000"/>
              </a:lnSpc>
              <a:spcBef>
                <a:spcPts val="1000"/>
              </a:spcBef>
              <a:spcAft>
                <a:spcPts val="0"/>
              </a:spcAft>
              <a:buClr>
                <a:srgbClr val="000000"/>
              </a:buClr>
              <a:buSzPts val="1700"/>
              <a:buFont typeface="Arial"/>
              <a:buNone/>
            </a:pPr>
            <a:r>
              <a:t/>
            </a:r>
            <a:endParaRPr b="0" i="0" sz="1700" u="none" cap="none" strike="noStrike">
              <a:solidFill>
                <a:srgbClr val="292929"/>
              </a:solidFill>
              <a:latin typeface="Trebuchet MS"/>
              <a:ea typeface="Trebuchet MS"/>
              <a:cs typeface="Trebuchet MS"/>
              <a:sym typeface="Trebuchet MS"/>
            </a:endParaRPr>
          </a:p>
          <a:p>
            <a:pPr indent="0" lvl="0" marL="0" marR="0" rtl="0" algn="l">
              <a:lnSpc>
                <a:spcPct val="100000"/>
              </a:lnSpc>
              <a:spcBef>
                <a:spcPts val="1000"/>
              </a:spcBef>
              <a:spcAft>
                <a:spcPts val="0"/>
              </a:spcAft>
              <a:buClr>
                <a:srgbClr val="000000"/>
              </a:buClr>
              <a:buSzPts val="1700"/>
              <a:buFont typeface="Arial"/>
              <a:buNone/>
            </a:pPr>
            <a:r>
              <a:rPr b="0" i="0" lang="en-US" sz="1700" u="sng" cap="none" strike="noStrike">
                <a:solidFill>
                  <a:srgbClr val="262626"/>
                </a:solidFill>
                <a:highlight>
                  <a:srgbClr val="E06666"/>
                </a:highlight>
                <a:latin typeface="Trebuchet MS"/>
                <a:ea typeface="Trebuchet MS"/>
                <a:cs typeface="Trebuchet MS"/>
                <a:sym typeface="Trebuchet MS"/>
              </a:rPr>
              <a:t>1.Brewery Vivant, MI : 62 beer,27 styles</a:t>
            </a:r>
            <a:endParaRPr b="0" i="0" sz="1700" u="sng" cap="none" strike="noStrike">
              <a:solidFill>
                <a:srgbClr val="262626"/>
              </a:solidFill>
              <a:highlight>
                <a:srgbClr val="E06666"/>
              </a:highlight>
              <a:latin typeface="Trebuchet MS"/>
              <a:ea typeface="Trebuchet MS"/>
              <a:cs typeface="Trebuchet MS"/>
              <a:sym typeface="Trebuchet MS"/>
            </a:endParaRPr>
          </a:p>
          <a:p>
            <a:pPr indent="0" lvl="0" marL="0" marR="0" rtl="0" algn="l">
              <a:lnSpc>
                <a:spcPct val="100000"/>
              </a:lnSpc>
              <a:spcBef>
                <a:spcPts val="1000"/>
              </a:spcBef>
              <a:spcAft>
                <a:spcPts val="0"/>
              </a:spcAft>
              <a:buClr>
                <a:srgbClr val="000000"/>
              </a:buClr>
              <a:buSzPts val="1700"/>
              <a:buFont typeface="Arial"/>
              <a:buNone/>
            </a:pPr>
            <a:r>
              <a:t/>
            </a:r>
            <a:endParaRPr b="0" i="0" sz="1700" u="none" cap="none" strike="noStrike">
              <a:solidFill>
                <a:srgbClr val="292929"/>
              </a:solidFill>
              <a:latin typeface="Trebuchet MS"/>
              <a:ea typeface="Trebuchet MS"/>
              <a:cs typeface="Trebuchet MS"/>
              <a:sym typeface="Trebuchet MS"/>
            </a:endParaRPr>
          </a:p>
          <a:p>
            <a:pPr indent="0" lvl="0" marL="0" marR="0" rtl="0" algn="l">
              <a:lnSpc>
                <a:spcPct val="100000"/>
              </a:lnSpc>
              <a:spcBef>
                <a:spcPts val="1000"/>
              </a:spcBef>
              <a:spcAft>
                <a:spcPts val="0"/>
              </a:spcAft>
              <a:buClr>
                <a:srgbClr val="000000"/>
              </a:buClr>
              <a:buSzPts val="1700"/>
              <a:buFont typeface="Arial"/>
              <a:buNone/>
            </a:pPr>
            <a:r>
              <a:rPr b="0" i="0" lang="en-US" sz="1700" u="none" cap="none" strike="noStrike">
                <a:solidFill>
                  <a:srgbClr val="292929"/>
                </a:solidFill>
                <a:latin typeface="Trebuchet MS"/>
                <a:ea typeface="Trebuchet MS"/>
                <a:cs typeface="Trebuchet MS"/>
                <a:sym typeface="Trebuchet MS"/>
              </a:rPr>
              <a:t>2.Oskar Blues Brewery, CO : 46 beer,12 styles</a:t>
            </a:r>
            <a:endParaRPr b="0" i="0" sz="1700" u="none" cap="none" strike="noStrike">
              <a:solidFill>
                <a:srgbClr val="292929"/>
              </a:solidFill>
              <a:latin typeface="Trebuchet MS"/>
              <a:ea typeface="Trebuchet MS"/>
              <a:cs typeface="Trebuchet MS"/>
              <a:sym typeface="Trebuchet MS"/>
            </a:endParaRPr>
          </a:p>
          <a:p>
            <a:pPr indent="0" lvl="0" marL="0" marR="0" rtl="0" algn="l">
              <a:lnSpc>
                <a:spcPct val="100000"/>
              </a:lnSpc>
              <a:spcBef>
                <a:spcPts val="1000"/>
              </a:spcBef>
              <a:spcAft>
                <a:spcPts val="0"/>
              </a:spcAft>
              <a:buClr>
                <a:srgbClr val="000000"/>
              </a:buClr>
              <a:buSzPts val="1700"/>
              <a:buFont typeface="Arial"/>
              <a:buNone/>
            </a:pPr>
            <a:r>
              <a:t/>
            </a:r>
            <a:endParaRPr b="0" i="0" sz="1700" u="none" cap="none" strike="noStrike">
              <a:solidFill>
                <a:srgbClr val="292929"/>
              </a:solidFill>
              <a:latin typeface="Trebuchet MS"/>
              <a:ea typeface="Trebuchet MS"/>
              <a:cs typeface="Trebuchet MS"/>
              <a:sym typeface="Trebuchet MS"/>
            </a:endParaRPr>
          </a:p>
          <a:p>
            <a:pPr indent="0" lvl="0" marL="0" marR="0" rtl="0" algn="l">
              <a:lnSpc>
                <a:spcPct val="100000"/>
              </a:lnSpc>
              <a:spcBef>
                <a:spcPts val="1000"/>
              </a:spcBef>
              <a:spcAft>
                <a:spcPts val="0"/>
              </a:spcAft>
              <a:buClr>
                <a:srgbClr val="000000"/>
              </a:buClr>
              <a:buSzPts val="1700"/>
              <a:buFont typeface="Arial"/>
              <a:buNone/>
            </a:pPr>
            <a:r>
              <a:rPr b="0" i="0" lang="en-US" sz="1700" u="none" cap="none" strike="noStrike">
                <a:solidFill>
                  <a:srgbClr val="292929"/>
                </a:solidFill>
                <a:latin typeface="Trebuchet MS"/>
                <a:ea typeface="Trebuchet MS"/>
                <a:cs typeface="Trebuchet MS"/>
                <a:sym typeface="Trebuchet MS"/>
              </a:rPr>
              <a:t>3.Hopworks Urban Brewery, OR : 23 beer,9 styles</a:t>
            </a:r>
            <a:endParaRPr b="0" i="0" sz="1700" u="none" cap="none" strike="noStrike">
              <a:solidFill>
                <a:srgbClr val="292929"/>
              </a:solidFill>
              <a:latin typeface="Trebuchet MS"/>
              <a:ea typeface="Trebuchet MS"/>
              <a:cs typeface="Trebuchet MS"/>
              <a:sym typeface="Trebuchet MS"/>
            </a:endParaRPr>
          </a:p>
          <a:p>
            <a:pPr indent="0" lvl="0" marL="0" marR="0" rtl="0" algn="l">
              <a:lnSpc>
                <a:spcPct val="100000"/>
              </a:lnSpc>
              <a:spcBef>
                <a:spcPts val="1000"/>
              </a:spcBef>
              <a:spcAft>
                <a:spcPts val="0"/>
              </a:spcAft>
              <a:buClr>
                <a:srgbClr val="000000"/>
              </a:buClr>
              <a:buSzPts val="1700"/>
              <a:buFont typeface="Arial"/>
              <a:buNone/>
            </a:pPr>
            <a:r>
              <a:t/>
            </a:r>
            <a:endParaRPr b="0" i="0" sz="1700" u="none" cap="none" strike="noStrike">
              <a:solidFill>
                <a:srgbClr val="292929"/>
              </a:solidFill>
              <a:latin typeface="Trebuchet MS"/>
              <a:ea typeface="Trebuchet MS"/>
              <a:cs typeface="Trebuchet MS"/>
              <a:sym typeface="Trebuchet MS"/>
            </a:endParaRPr>
          </a:p>
          <a:p>
            <a:pPr indent="0" lvl="0" marL="0" marR="0" rtl="0" algn="l">
              <a:lnSpc>
                <a:spcPct val="100000"/>
              </a:lnSpc>
              <a:spcBef>
                <a:spcPts val="1000"/>
              </a:spcBef>
              <a:spcAft>
                <a:spcPts val="0"/>
              </a:spcAft>
              <a:buClr>
                <a:srgbClr val="000000"/>
              </a:buClr>
              <a:buSzPts val="1700"/>
              <a:buFont typeface="Arial"/>
              <a:buNone/>
            </a:pPr>
            <a:r>
              <a:rPr b="0" i="0" lang="en-US" sz="1700" u="none" cap="none" strike="noStrike">
                <a:solidFill>
                  <a:srgbClr val="292929"/>
                </a:solidFill>
                <a:latin typeface="Trebuchet MS"/>
                <a:ea typeface="Trebuchet MS"/>
                <a:cs typeface="Trebuchet MS"/>
                <a:sym typeface="Trebuchet MS"/>
              </a:rPr>
              <a:t>4.21st Amendment Brewery, CA : 20 beer,12 style</a:t>
            </a:r>
            <a:endParaRPr b="0" i="0" sz="1700" u="none" cap="none" strike="noStrike">
              <a:solidFill>
                <a:srgbClr val="292929"/>
              </a:solidFill>
              <a:latin typeface="Trebuchet MS"/>
              <a:ea typeface="Trebuchet MS"/>
              <a:cs typeface="Trebuchet MS"/>
              <a:sym typeface="Trebuchet MS"/>
            </a:endParaRPr>
          </a:p>
          <a:p>
            <a:pPr indent="0" lvl="0" marL="0" marR="0" rtl="0" algn="l">
              <a:lnSpc>
                <a:spcPct val="100000"/>
              </a:lnSpc>
              <a:spcBef>
                <a:spcPts val="1000"/>
              </a:spcBef>
              <a:spcAft>
                <a:spcPts val="0"/>
              </a:spcAft>
              <a:buClr>
                <a:srgbClr val="000000"/>
              </a:buClr>
              <a:buSzPts val="1700"/>
              <a:buFont typeface="Arial"/>
              <a:buNone/>
            </a:pPr>
            <a:r>
              <a:t/>
            </a:r>
            <a:endParaRPr b="0" i="0" sz="1700" u="none" cap="none" strike="noStrike">
              <a:solidFill>
                <a:srgbClr val="292929"/>
              </a:solidFill>
              <a:latin typeface="Trebuchet MS"/>
              <a:ea typeface="Trebuchet MS"/>
              <a:cs typeface="Trebuchet MS"/>
              <a:sym typeface="Trebuchet MS"/>
            </a:endParaRPr>
          </a:p>
          <a:p>
            <a:pPr indent="0" lvl="0" marL="0" marR="0" rtl="0" algn="l">
              <a:lnSpc>
                <a:spcPct val="100000"/>
              </a:lnSpc>
              <a:spcBef>
                <a:spcPts val="1000"/>
              </a:spcBef>
              <a:spcAft>
                <a:spcPts val="0"/>
              </a:spcAft>
              <a:buClr>
                <a:srgbClr val="000000"/>
              </a:buClr>
              <a:buSzPts val="1700"/>
              <a:buFont typeface="Arial"/>
              <a:buNone/>
            </a:pPr>
            <a:r>
              <a:rPr b="0" i="0" lang="en-US" sz="1700" u="none" cap="none" strike="noStrike">
                <a:solidFill>
                  <a:srgbClr val="292929"/>
                </a:solidFill>
                <a:latin typeface="Trebuchet MS"/>
                <a:ea typeface="Trebuchet MS"/>
                <a:cs typeface="Trebuchet MS"/>
                <a:sym typeface="Trebuchet MS"/>
              </a:rPr>
              <a:t>5.Southern Star Brewing Company, TX : 14 beer,7 style</a:t>
            </a:r>
            <a:endParaRPr b="0" i="0" sz="1700" u="none" cap="none" strike="noStrike">
              <a:solidFill>
                <a:srgbClr val="292929"/>
              </a:solidFill>
              <a:latin typeface="Trebuchet MS"/>
              <a:ea typeface="Trebuchet MS"/>
              <a:cs typeface="Trebuchet MS"/>
              <a:sym typeface="Trebuchet MS"/>
            </a:endParaRPr>
          </a:p>
          <a:p>
            <a:pPr indent="0" lvl="0" marL="0" marR="0" rtl="0" algn="l">
              <a:lnSpc>
                <a:spcPct val="100000"/>
              </a:lnSpc>
              <a:spcBef>
                <a:spcPts val="1000"/>
              </a:spcBef>
              <a:spcAft>
                <a:spcPts val="0"/>
              </a:spcAft>
              <a:buClr>
                <a:srgbClr val="000000"/>
              </a:buClr>
              <a:buSzPts val="1700"/>
              <a:buFont typeface="Arial"/>
              <a:buNone/>
            </a:pPr>
            <a:r>
              <a:t/>
            </a:r>
            <a:endParaRPr b="0" i="0" sz="1700" u="none" cap="none" strike="noStrike">
              <a:solidFill>
                <a:srgbClr val="292929"/>
              </a:solidFill>
              <a:latin typeface="Trebuchet MS"/>
              <a:ea typeface="Trebuchet MS"/>
              <a:cs typeface="Trebuchet MS"/>
              <a:sym typeface="Trebuchet MS"/>
            </a:endParaRPr>
          </a:p>
          <a:p>
            <a:pPr indent="0" lvl="0" marL="0" marR="0" rtl="0" algn="l">
              <a:lnSpc>
                <a:spcPct val="100000"/>
              </a:lnSpc>
              <a:spcBef>
                <a:spcPts val="1000"/>
              </a:spcBef>
              <a:spcAft>
                <a:spcPts val="0"/>
              </a:spcAft>
              <a:buClr>
                <a:srgbClr val="000000"/>
              </a:buClr>
              <a:buSzPts val="1700"/>
              <a:buFont typeface="Arial"/>
              <a:buNone/>
            </a:pPr>
            <a:r>
              <a:t/>
            </a:r>
            <a:endParaRPr b="0" i="0" sz="1700" u="none" cap="none" strike="noStrike">
              <a:solidFill>
                <a:srgbClr val="292929"/>
              </a:solidFill>
              <a:latin typeface="Trebuchet MS"/>
              <a:ea typeface="Trebuchet MS"/>
              <a:cs typeface="Trebuchet MS"/>
              <a:sym typeface="Trebuchet MS"/>
            </a:endParaRPr>
          </a:p>
        </p:txBody>
      </p:sp>
      <p:sp>
        <p:nvSpPr>
          <p:cNvPr id="261" name="Google Shape;261;g20f729a012d_0_26"/>
          <p:cNvSpPr txBox="1"/>
          <p:nvPr/>
        </p:nvSpPr>
        <p:spPr>
          <a:xfrm>
            <a:off x="76200" y="5576100"/>
            <a:ext cx="78861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Trebuchet MS"/>
                <a:ea typeface="Trebuchet MS"/>
                <a:cs typeface="Trebuchet MS"/>
                <a:sym typeface="Trebuchet MS"/>
              </a:rPr>
              <a:t>If we are planning an acquisition, Brewery Vivant is definitely worth looking at</a:t>
            </a:r>
            <a:endParaRPr b="1" i="0" sz="1900" u="none" cap="none" strike="noStrike">
              <a:solidFill>
                <a:srgbClr val="000000"/>
              </a:solidFill>
              <a:latin typeface="Trebuchet MS"/>
              <a:ea typeface="Trebuchet MS"/>
              <a:cs typeface="Trebuchet MS"/>
              <a:sym typeface="Trebuchet MS"/>
            </a:endParaRPr>
          </a:p>
        </p:txBody>
      </p:sp>
      <p:pic>
        <p:nvPicPr>
          <p:cNvPr id="262" name="Google Shape;262;g20f729a012d_0_26"/>
          <p:cNvPicPr preferRelativeResize="0"/>
          <p:nvPr/>
        </p:nvPicPr>
        <p:blipFill rotWithShape="1">
          <a:blip r:embed="rId3">
            <a:alphaModFix/>
          </a:blip>
          <a:srcRect b="0" l="0" r="0" t="0"/>
          <a:stretch/>
        </p:blipFill>
        <p:spPr>
          <a:xfrm>
            <a:off x="0" y="1053076"/>
            <a:ext cx="7328976" cy="45230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120463" y="0"/>
            <a:ext cx="10047352" cy="132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b="1" lang="en-US">
                <a:solidFill>
                  <a:srgbClr val="DE1930"/>
                </a:solidFill>
                <a:latin typeface="Trebuchet MS"/>
                <a:ea typeface="Trebuchet MS"/>
                <a:cs typeface="Trebuchet MS"/>
                <a:sym typeface="Trebuchet MS"/>
              </a:rPr>
              <a:t> </a:t>
            </a:r>
            <a:r>
              <a:rPr b="1" lang="en-US">
                <a:solidFill>
                  <a:srgbClr val="DE1930"/>
                </a:solidFill>
                <a:latin typeface="Trebuchet MS"/>
                <a:ea typeface="Trebuchet MS"/>
                <a:cs typeface="Trebuchet MS"/>
                <a:sym typeface="Trebuchet MS"/>
              </a:rPr>
              <a:t>Analysis of Beer Assortment </a:t>
            </a:r>
            <a:endParaRPr b="1">
              <a:solidFill>
                <a:srgbClr val="DE1930"/>
              </a:solidFill>
              <a:latin typeface="Trebuchet MS"/>
              <a:ea typeface="Trebuchet MS"/>
              <a:cs typeface="Trebuchet MS"/>
              <a:sym typeface="Trebuchet MS"/>
            </a:endParaRPr>
          </a:p>
          <a:p>
            <a:pPr indent="0" lvl="0" marL="0" rtl="0" algn="l">
              <a:lnSpc>
                <a:spcPct val="90000"/>
              </a:lnSpc>
              <a:spcBef>
                <a:spcPts val="0"/>
              </a:spcBef>
              <a:spcAft>
                <a:spcPts val="0"/>
              </a:spcAft>
              <a:buSzPts val="4400"/>
              <a:buNone/>
            </a:pPr>
            <a:r>
              <a:rPr b="1" lang="en-US">
                <a:solidFill>
                  <a:srgbClr val="DE1930"/>
                </a:solidFill>
                <a:latin typeface="Trebuchet MS"/>
                <a:ea typeface="Trebuchet MS"/>
                <a:cs typeface="Trebuchet MS"/>
                <a:sym typeface="Trebuchet MS"/>
              </a:rPr>
              <a:t> by State</a:t>
            </a:r>
            <a:endParaRPr/>
          </a:p>
        </p:txBody>
      </p:sp>
      <p:pic>
        <p:nvPicPr>
          <p:cNvPr id="268" name="Google Shape;268;p42"/>
          <p:cNvPicPr preferRelativeResize="0"/>
          <p:nvPr/>
        </p:nvPicPr>
        <p:blipFill rotWithShape="1">
          <a:blip r:embed="rId3">
            <a:alphaModFix/>
          </a:blip>
          <a:srcRect b="0" l="0" r="0" t="0"/>
          <a:stretch/>
        </p:blipFill>
        <p:spPr>
          <a:xfrm>
            <a:off x="1006410" y="1465699"/>
            <a:ext cx="8056562" cy="4599821"/>
          </a:xfrm>
          <a:prstGeom prst="rect">
            <a:avLst/>
          </a:prstGeom>
          <a:noFill/>
          <a:ln cap="flat" cmpd="sng" w="9525">
            <a:solidFill>
              <a:srgbClr val="C00000"/>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0f467023f1_0_1"/>
          <p:cNvSpPr txBox="1"/>
          <p:nvPr>
            <p:ph type="title"/>
          </p:nvPr>
        </p:nvSpPr>
        <p:spPr>
          <a:xfrm>
            <a:off x="76200" y="109100"/>
            <a:ext cx="111627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DE1930"/>
              </a:buClr>
              <a:buSzPts val="4400"/>
              <a:buFont typeface="Trebuchet MS"/>
              <a:buNone/>
            </a:pPr>
            <a:r>
              <a:rPr b="1" lang="en-US">
                <a:solidFill>
                  <a:srgbClr val="DE1930"/>
                </a:solidFill>
                <a:latin typeface="Trebuchet MS"/>
                <a:ea typeface="Trebuchet MS"/>
                <a:cs typeface="Trebuchet MS"/>
                <a:sym typeface="Trebuchet MS"/>
              </a:rPr>
              <a:t> </a:t>
            </a:r>
            <a:r>
              <a:rPr b="1" lang="en-US">
                <a:solidFill>
                  <a:srgbClr val="DE1930"/>
                </a:solidFill>
                <a:latin typeface="Trebuchet MS"/>
                <a:ea typeface="Trebuchet MS"/>
                <a:cs typeface="Trebuchet MS"/>
                <a:sym typeface="Trebuchet MS"/>
              </a:rPr>
              <a:t>Median ABV AND IBU by State</a:t>
            </a:r>
            <a:endParaRPr/>
          </a:p>
        </p:txBody>
      </p:sp>
      <p:sp>
        <p:nvSpPr>
          <p:cNvPr id="274" name="Google Shape;274;g20f467023f1_0_1"/>
          <p:cNvSpPr txBox="1"/>
          <p:nvPr/>
        </p:nvSpPr>
        <p:spPr>
          <a:xfrm>
            <a:off x="7822275" y="1800125"/>
            <a:ext cx="4225800" cy="4938000"/>
          </a:xfrm>
          <a:prstGeom prst="rect">
            <a:avLst/>
          </a:prstGeom>
          <a:noFill/>
          <a:ln>
            <a:noFill/>
          </a:ln>
        </p:spPr>
        <p:txBody>
          <a:bodyPr anchorCtr="0" anchor="t" bIns="45700" lIns="91425" spcFirstLastPara="1" rIns="91425" wrap="square" tIns="45700">
            <a:noAutofit/>
          </a:bodyPr>
          <a:lstStyle/>
          <a:p>
            <a:pPr indent="0" lvl="0" marL="91440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292929"/>
              </a:solidFill>
              <a:latin typeface="Trebuchet MS"/>
              <a:ea typeface="Trebuchet MS"/>
              <a:cs typeface="Trebuchet MS"/>
              <a:sym typeface="Trebuchet MS"/>
            </a:endParaRPr>
          </a:p>
          <a:p>
            <a:pPr indent="-368300" lvl="0" marL="457200" marR="0" rtl="0" algn="l">
              <a:lnSpc>
                <a:spcPct val="90000"/>
              </a:lnSpc>
              <a:spcBef>
                <a:spcPts val="1000"/>
              </a:spcBef>
              <a:spcAft>
                <a:spcPts val="0"/>
              </a:spcAft>
              <a:buClr>
                <a:srgbClr val="292929"/>
              </a:buClr>
              <a:buSzPts val="2200"/>
              <a:buFont typeface="Trebuchet MS"/>
              <a:buChar char="●"/>
            </a:pPr>
            <a:r>
              <a:rPr b="0" i="0" lang="en-US" sz="2200" u="none" cap="none" strike="noStrike">
                <a:solidFill>
                  <a:srgbClr val="292929"/>
                </a:solidFill>
                <a:latin typeface="Trebuchet MS"/>
                <a:ea typeface="Trebuchet MS"/>
                <a:cs typeface="Trebuchet MS"/>
                <a:sym typeface="Trebuchet MS"/>
              </a:rPr>
              <a:t>KS has the lowest Median IBU, while WV has the highest Median IBU.</a:t>
            </a:r>
            <a:endParaRPr b="0" i="0" sz="2200" u="none" cap="none" strike="noStrike">
              <a:solidFill>
                <a:srgbClr val="292929"/>
              </a:solidFill>
              <a:latin typeface="Trebuchet MS"/>
              <a:ea typeface="Trebuchet MS"/>
              <a:cs typeface="Trebuchet MS"/>
              <a:sym typeface="Trebuchet MS"/>
            </a:endParaRPr>
          </a:p>
          <a:p>
            <a:pPr indent="0" lvl="0" marL="457200" marR="0" rtl="0" algn="l">
              <a:lnSpc>
                <a:spcPct val="90000"/>
              </a:lnSpc>
              <a:spcBef>
                <a:spcPts val="1000"/>
              </a:spcBef>
              <a:spcAft>
                <a:spcPts val="0"/>
              </a:spcAft>
              <a:buClr>
                <a:srgbClr val="000000"/>
              </a:buClr>
              <a:buSzPts val="2200"/>
              <a:buFont typeface="Arial"/>
              <a:buNone/>
            </a:pPr>
            <a:r>
              <a:t/>
            </a:r>
            <a:endParaRPr b="0" i="0" sz="2200" u="none" cap="none" strike="noStrike">
              <a:solidFill>
                <a:srgbClr val="292929"/>
              </a:solidFill>
              <a:latin typeface="Trebuchet MS"/>
              <a:ea typeface="Trebuchet MS"/>
              <a:cs typeface="Trebuchet MS"/>
              <a:sym typeface="Trebuchet MS"/>
            </a:endParaRPr>
          </a:p>
          <a:p>
            <a:pPr indent="-368300" lvl="0" marL="457200" marR="0" rtl="0" algn="l">
              <a:lnSpc>
                <a:spcPct val="90000"/>
              </a:lnSpc>
              <a:spcBef>
                <a:spcPts val="1000"/>
              </a:spcBef>
              <a:spcAft>
                <a:spcPts val="0"/>
              </a:spcAft>
              <a:buClr>
                <a:srgbClr val="292929"/>
              </a:buClr>
              <a:buSzPts val="2200"/>
              <a:buFont typeface="Trebuchet MS"/>
              <a:buChar char="●"/>
            </a:pPr>
            <a:r>
              <a:rPr b="0" i="0" lang="en-US" sz="2200" u="none" cap="none" strike="noStrike">
                <a:solidFill>
                  <a:srgbClr val="292929"/>
                </a:solidFill>
                <a:latin typeface="Trebuchet MS"/>
                <a:ea typeface="Trebuchet MS"/>
                <a:cs typeface="Trebuchet MS"/>
                <a:sym typeface="Trebuchet MS"/>
              </a:rPr>
              <a:t>Utah has the lowest Median ABV, while DC has the highest median ABV.</a:t>
            </a:r>
            <a:endParaRPr b="0" i="0" sz="2200" u="none" cap="none" strike="noStrike">
              <a:solidFill>
                <a:srgbClr val="292929"/>
              </a:solidFill>
              <a:latin typeface="Trebuchet MS"/>
              <a:ea typeface="Trebuchet MS"/>
              <a:cs typeface="Trebuchet MS"/>
              <a:sym typeface="Trebuchet MS"/>
            </a:endParaRPr>
          </a:p>
          <a:p>
            <a:pPr indent="0" lvl="0" marL="457200" marR="0" rtl="0" algn="l">
              <a:lnSpc>
                <a:spcPct val="90000"/>
              </a:lnSpc>
              <a:spcBef>
                <a:spcPts val="1000"/>
              </a:spcBef>
              <a:spcAft>
                <a:spcPts val="0"/>
              </a:spcAft>
              <a:buClr>
                <a:srgbClr val="000000"/>
              </a:buClr>
              <a:buSzPts val="2200"/>
              <a:buFont typeface="Arial"/>
              <a:buNone/>
            </a:pPr>
            <a:r>
              <a:t/>
            </a:r>
            <a:endParaRPr b="0" i="0" sz="2200" u="none" cap="none" strike="noStrike">
              <a:solidFill>
                <a:srgbClr val="292929"/>
              </a:solidFill>
              <a:latin typeface="Trebuchet MS"/>
              <a:ea typeface="Trebuchet MS"/>
              <a:cs typeface="Trebuchet MS"/>
              <a:sym typeface="Trebuchet MS"/>
            </a:endParaRPr>
          </a:p>
          <a:p>
            <a:pPr indent="-368300" lvl="0" marL="457200" marR="0" rtl="0" algn="l">
              <a:lnSpc>
                <a:spcPct val="90000"/>
              </a:lnSpc>
              <a:spcBef>
                <a:spcPts val="1000"/>
              </a:spcBef>
              <a:spcAft>
                <a:spcPts val="0"/>
              </a:spcAft>
              <a:buClr>
                <a:srgbClr val="292929"/>
              </a:buClr>
              <a:buSzPts val="2200"/>
              <a:buFont typeface="Trebuchet MS"/>
              <a:buChar char="●"/>
            </a:pPr>
            <a:r>
              <a:rPr b="0" i="0" lang="en-US" sz="2200" u="none" cap="none" strike="noStrike">
                <a:solidFill>
                  <a:srgbClr val="292929"/>
                </a:solidFill>
                <a:latin typeface="Trebuchet MS"/>
                <a:ea typeface="Trebuchet MS"/>
                <a:cs typeface="Trebuchet MS"/>
                <a:sym typeface="Trebuchet MS"/>
              </a:rPr>
              <a:t>It is interesting that </a:t>
            </a:r>
            <a:r>
              <a:rPr b="0" i="0" lang="en-US" sz="2250" u="none" cap="none" strike="noStrike">
                <a:solidFill>
                  <a:srgbClr val="202124"/>
                </a:solidFill>
                <a:highlight>
                  <a:srgbClr val="FFFFFF"/>
                </a:highlight>
                <a:latin typeface="Roboto"/>
                <a:ea typeface="Roboto"/>
                <a:cs typeface="Roboto"/>
                <a:sym typeface="Roboto"/>
              </a:rPr>
              <a:t>West Virginia</a:t>
            </a:r>
            <a:r>
              <a:rPr b="0" i="0" lang="en-US" sz="2200" u="none" cap="none" strike="noStrike">
                <a:solidFill>
                  <a:srgbClr val="292929"/>
                </a:solidFill>
                <a:latin typeface="Trebuchet MS"/>
                <a:ea typeface="Trebuchet MS"/>
                <a:cs typeface="Trebuchet MS"/>
                <a:sym typeface="Trebuchet MS"/>
              </a:rPr>
              <a:t> has both the highest IBU and ABV</a:t>
            </a:r>
            <a:endParaRPr b="0" i="0" sz="2200" u="none" cap="none" strike="noStrike">
              <a:solidFill>
                <a:srgbClr val="292929"/>
              </a:solidFill>
              <a:latin typeface="Trebuchet MS"/>
              <a:ea typeface="Trebuchet MS"/>
              <a:cs typeface="Trebuchet MS"/>
              <a:sym typeface="Trebuchet MS"/>
            </a:endParaRPr>
          </a:p>
        </p:txBody>
      </p:sp>
      <p:pic>
        <p:nvPicPr>
          <p:cNvPr id="275" name="Google Shape;275;g20f467023f1_0_1"/>
          <p:cNvPicPr preferRelativeResize="0"/>
          <p:nvPr/>
        </p:nvPicPr>
        <p:blipFill rotWithShape="1">
          <a:blip r:embed="rId3">
            <a:alphaModFix/>
          </a:blip>
          <a:srcRect b="0" l="0" r="0" t="0"/>
          <a:stretch/>
        </p:blipFill>
        <p:spPr>
          <a:xfrm>
            <a:off x="218450" y="1434800"/>
            <a:ext cx="7603825" cy="46926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0f467023f1_0_8"/>
          <p:cNvSpPr txBox="1"/>
          <p:nvPr>
            <p:ph type="title"/>
          </p:nvPr>
        </p:nvSpPr>
        <p:spPr>
          <a:xfrm>
            <a:off x="76200" y="109100"/>
            <a:ext cx="111627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DE1930"/>
              </a:buClr>
              <a:buSzPts val="4400"/>
              <a:buFont typeface="Trebuchet MS"/>
              <a:buNone/>
            </a:pPr>
            <a:r>
              <a:rPr b="1" lang="en-US">
                <a:solidFill>
                  <a:srgbClr val="DE1930"/>
                </a:solidFill>
                <a:latin typeface="Trebuchet MS"/>
                <a:ea typeface="Trebuchet MS"/>
                <a:cs typeface="Trebuchet MS"/>
                <a:sym typeface="Trebuchet MS"/>
              </a:rPr>
              <a:t> </a:t>
            </a:r>
            <a:r>
              <a:rPr b="1" lang="en-US">
                <a:solidFill>
                  <a:srgbClr val="DE1930"/>
                </a:solidFill>
                <a:latin typeface="Trebuchet MS"/>
                <a:ea typeface="Trebuchet MS"/>
                <a:cs typeface="Trebuchet MS"/>
                <a:sym typeface="Trebuchet MS"/>
              </a:rPr>
              <a:t>Top 5 ABV Beer In Each State</a:t>
            </a:r>
            <a:endParaRPr/>
          </a:p>
        </p:txBody>
      </p:sp>
      <p:sp>
        <p:nvSpPr>
          <p:cNvPr id="281" name="Google Shape;281;g20f467023f1_0_8"/>
          <p:cNvSpPr txBox="1"/>
          <p:nvPr/>
        </p:nvSpPr>
        <p:spPr>
          <a:xfrm>
            <a:off x="7323950" y="1840442"/>
            <a:ext cx="6617700" cy="492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highlight>
                  <a:srgbClr val="FFFFFF"/>
                </a:highlight>
                <a:latin typeface="Trebuchet MS"/>
                <a:ea typeface="Trebuchet MS"/>
                <a:cs typeface="Trebuchet MS"/>
                <a:sym typeface="Trebuchet MS"/>
              </a:rPr>
              <a:t>1.Lee Hill Series Vol. 5 - Belgian Style Quadrupel Ale</a:t>
            </a:r>
            <a:endParaRPr b="1" i="0" sz="1400" u="none" cap="none" strike="noStrike">
              <a:solidFill>
                <a:schemeClr val="dk1"/>
              </a:solidFill>
              <a:highlight>
                <a:srgbClr val="FFFFFF"/>
              </a:highlight>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Trebuchet MS"/>
                <a:ea typeface="Trebuchet MS"/>
                <a:cs typeface="Trebuchet MS"/>
                <a:sym typeface="Trebuchet MS"/>
              </a:rPr>
              <a:t>From Boulder,Colorado</a:t>
            </a:r>
            <a:endParaRPr b="0" i="0" sz="1400" u="none" cap="none" strike="noStrike">
              <a:solidFill>
                <a:schemeClr val="dk1"/>
              </a:solidFill>
              <a:highlight>
                <a:srgbClr val="FFFFFF"/>
              </a:highlight>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Trebuchet MS"/>
                <a:ea typeface="Trebuchet MS"/>
                <a:cs typeface="Trebuchet MS"/>
                <a:sym typeface="Trebuchet MS"/>
              </a:rPr>
              <a:t>ABV:0.128</a:t>
            </a:r>
            <a:endParaRPr b="0" i="0" sz="1400" u="none" cap="none" strike="noStrike">
              <a:solidFill>
                <a:schemeClr val="dk1"/>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highlight>
                  <a:srgbClr val="FFFFFF"/>
                </a:highlight>
                <a:latin typeface="Trebuchet MS"/>
                <a:ea typeface="Trebuchet MS"/>
                <a:cs typeface="Trebuchet MS"/>
                <a:sym typeface="Trebuchet MS"/>
              </a:rPr>
              <a:t>2.  </a:t>
            </a:r>
            <a:r>
              <a:rPr b="1" i="0" lang="en-US" sz="1400" u="none" cap="none" strike="noStrike">
                <a:solidFill>
                  <a:schemeClr val="dk1"/>
                </a:solidFill>
                <a:latin typeface="Trebuchet MS"/>
                <a:ea typeface="Trebuchet MS"/>
                <a:cs typeface="Trebuchet MS"/>
                <a:sym typeface="Trebuchet MS"/>
              </a:rPr>
              <a:t>London Balling</a:t>
            </a:r>
            <a:endParaRPr b="1" i="0" sz="1400" u="none" cap="none" strike="noStrike">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rebuchet MS"/>
                <a:ea typeface="Trebuchet MS"/>
                <a:cs typeface="Trebuchet MS"/>
                <a:sym typeface="Trebuchet MS"/>
              </a:rPr>
              <a:t>From:Evansville,</a:t>
            </a:r>
            <a:r>
              <a:rPr b="0" i="0" lang="en-US" sz="1400" u="none" cap="none" strike="noStrike">
                <a:solidFill>
                  <a:schemeClr val="dk1"/>
                </a:solidFill>
                <a:highlight>
                  <a:srgbClr val="FFFFFF"/>
                </a:highlight>
                <a:latin typeface="Trebuchet MS"/>
                <a:ea typeface="Trebuchet MS"/>
                <a:cs typeface="Trebuchet MS"/>
                <a:sym typeface="Trebuchet MS"/>
              </a:rPr>
              <a:t>Kentucky</a:t>
            </a:r>
            <a:endParaRPr b="0" i="0" sz="1400" u="none" cap="none" strike="noStrike">
              <a:solidFill>
                <a:schemeClr val="dk1"/>
              </a:solidFill>
              <a:highlight>
                <a:srgbClr val="FFFFFF"/>
              </a:highlight>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rebuchet MS"/>
                <a:ea typeface="Trebuchet MS"/>
                <a:cs typeface="Trebuchet MS"/>
                <a:sym typeface="Trebuchet MS"/>
              </a:rPr>
              <a:t>ABV:0.125</a:t>
            </a:r>
            <a:endParaRPr b="0" i="0" sz="1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rebuchet MS"/>
                <a:ea typeface="Trebuchet MS"/>
                <a:cs typeface="Trebuchet MS"/>
                <a:sym typeface="Trebuchet MS"/>
              </a:rPr>
              <a:t>3. </a:t>
            </a:r>
            <a:r>
              <a:rPr b="1" i="0" lang="en-US" sz="1400" u="none" cap="none" strike="noStrike">
                <a:solidFill>
                  <a:schemeClr val="dk1"/>
                </a:solidFill>
                <a:highlight>
                  <a:srgbClr val="FFFFFF"/>
                </a:highlight>
                <a:latin typeface="Trebuchet MS"/>
                <a:ea typeface="Trebuchet MS"/>
                <a:cs typeface="Trebuchet MS"/>
                <a:sym typeface="Trebuchet MS"/>
              </a:rPr>
              <a:t>Csar</a:t>
            </a:r>
            <a:endParaRPr b="1" i="0" sz="1400" u="none" cap="none" strike="noStrike">
              <a:solidFill>
                <a:schemeClr val="dk1"/>
              </a:solidFill>
              <a:highlight>
                <a:srgbClr val="FFFFFF"/>
              </a:highlight>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Trebuchet MS"/>
                <a:ea typeface="Trebuchet MS"/>
                <a:cs typeface="Trebuchet MS"/>
                <a:sym typeface="Trebuchet MS"/>
              </a:rPr>
              <a:t>From: Louisville,Indiana</a:t>
            </a:r>
            <a:endParaRPr b="0" i="0" sz="1400" u="none" cap="none" strike="noStrike">
              <a:solidFill>
                <a:schemeClr val="dk1"/>
              </a:solidFill>
              <a:highlight>
                <a:srgbClr val="FFFFFF"/>
              </a:highlight>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Trebuchet MS"/>
                <a:ea typeface="Trebuchet MS"/>
                <a:cs typeface="Trebuchet MS"/>
                <a:sym typeface="Trebuchet MS"/>
              </a:rPr>
              <a:t>AVB:0.120</a:t>
            </a:r>
            <a:endParaRPr b="0" i="0" sz="1400" u="none" cap="none" strike="noStrike">
              <a:solidFill>
                <a:schemeClr val="dk1"/>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highlight>
                  <a:srgbClr val="FFFFFF"/>
                </a:highlight>
                <a:latin typeface="Trebuchet MS"/>
                <a:ea typeface="Trebuchet MS"/>
                <a:cs typeface="Trebuchet MS"/>
                <a:sym typeface="Trebuchet MS"/>
              </a:rPr>
              <a:t>4. </a:t>
            </a:r>
            <a:r>
              <a:rPr b="1" i="0" lang="en-US" sz="1400" u="none" cap="none" strike="noStrike">
                <a:solidFill>
                  <a:schemeClr val="dk1"/>
                </a:solidFill>
                <a:latin typeface="Trebuchet MS"/>
                <a:ea typeface="Trebuchet MS"/>
                <a:cs typeface="Trebuchet MS"/>
                <a:sym typeface="Trebuchet MS"/>
              </a:rPr>
              <a:t>Lee Hill Series Vol. 4 - Manhattan Style Rye Ale</a:t>
            </a:r>
            <a:endParaRPr b="1" i="0" sz="1400" u="none" cap="none" strike="noStrike">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rebuchet MS"/>
                <a:ea typeface="Trebuchet MS"/>
                <a:cs typeface="Trebuchet MS"/>
                <a:sym typeface="Trebuchet MS"/>
              </a:rPr>
              <a:t>From: </a:t>
            </a:r>
            <a:r>
              <a:rPr b="0" i="0" lang="en-US" sz="1400" u="none" cap="none" strike="noStrike">
                <a:solidFill>
                  <a:schemeClr val="dk1"/>
                </a:solidFill>
                <a:highlight>
                  <a:srgbClr val="FFFFFF"/>
                </a:highlight>
                <a:latin typeface="Trebuchet MS"/>
                <a:ea typeface="Trebuchet MS"/>
                <a:cs typeface="Trebuchet MS"/>
                <a:sym typeface="Trebuchet MS"/>
              </a:rPr>
              <a:t>Boulder,</a:t>
            </a:r>
            <a:r>
              <a:rPr b="0" i="0" lang="en-US" sz="1400" u="none" cap="none" strike="noStrike">
                <a:solidFill>
                  <a:schemeClr val="dk1"/>
                </a:solidFill>
                <a:latin typeface="Trebuchet MS"/>
                <a:ea typeface="Trebuchet MS"/>
                <a:cs typeface="Trebuchet MS"/>
                <a:sym typeface="Trebuchet MS"/>
              </a:rPr>
              <a:t>Colorado</a:t>
            </a:r>
            <a:endParaRPr b="0" i="0" sz="1400" u="none" cap="none" strike="noStrike">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rebuchet MS"/>
                <a:ea typeface="Trebuchet MS"/>
                <a:cs typeface="Trebuchet MS"/>
                <a:sym typeface="Trebuchet MS"/>
              </a:rPr>
              <a:t>ABV:0.104</a:t>
            </a:r>
            <a:endParaRPr b="0" i="0" sz="1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rebuchet MS"/>
                <a:ea typeface="Trebuchet MS"/>
                <a:cs typeface="Trebuchet MS"/>
                <a:sym typeface="Trebuchet MS"/>
              </a:rPr>
              <a:t>5. 4Beans</a:t>
            </a:r>
            <a:endParaRPr b="1" i="0" sz="1400" u="none" cap="none" strike="noStrike">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rebuchet MS"/>
                <a:ea typeface="Trebuchet MS"/>
                <a:cs typeface="Trebuchet MS"/>
                <a:sym typeface="Trebuchet MS"/>
              </a:rPr>
              <a:t>From: Brooklyn, New York </a:t>
            </a:r>
            <a:endParaRPr b="0" i="0" sz="1400" u="none" cap="none" strike="noStrike">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rebuchet MS"/>
                <a:ea typeface="Trebuchet MS"/>
                <a:cs typeface="Trebuchet MS"/>
                <a:sym typeface="Trebuchet MS"/>
              </a:rPr>
              <a:t>ABV:</a:t>
            </a:r>
            <a:r>
              <a:rPr b="0" i="0" lang="en-US" sz="1400" u="none" cap="none" strike="noStrike">
                <a:solidFill>
                  <a:schemeClr val="dk1"/>
                </a:solidFill>
                <a:highlight>
                  <a:srgbClr val="FFFFFF"/>
                </a:highlight>
                <a:latin typeface="Trebuchet MS"/>
                <a:ea typeface="Trebuchet MS"/>
                <a:cs typeface="Trebuchet MS"/>
                <a:sym typeface="Trebuchet MS"/>
              </a:rPr>
              <a:t>0.100</a:t>
            </a:r>
            <a:endParaRPr b="0" i="0" sz="1400" u="none" cap="none" strike="noStrike">
              <a:solidFill>
                <a:schemeClr val="dk1"/>
              </a:solidFill>
              <a:latin typeface="Trebuchet MS"/>
              <a:ea typeface="Trebuchet MS"/>
              <a:cs typeface="Trebuchet MS"/>
              <a:sym typeface="Trebuchet MS"/>
            </a:endParaRPr>
          </a:p>
        </p:txBody>
      </p:sp>
      <p:pic>
        <p:nvPicPr>
          <p:cNvPr id="282" name="Google Shape;282;g20f467023f1_0_8"/>
          <p:cNvPicPr preferRelativeResize="0"/>
          <p:nvPr/>
        </p:nvPicPr>
        <p:blipFill rotWithShape="1">
          <a:blip r:embed="rId3">
            <a:alphaModFix/>
          </a:blip>
          <a:srcRect b="0" l="0" r="0" t="0"/>
          <a:stretch/>
        </p:blipFill>
        <p:spPr>
          <a:xfrm>
            <a:off x="193850" y="1390375"/>
            <a:ext cx="7040349" cy="4348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Effect filter="fade" transition="in">
                                      <p:cBhvr>
                                        <p:cTn dur="500"/>
                                        <p:tgtEl>
                                          <p:spTgt spid="2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animEffect filter="fade" transition="in">
                                      <p:cBhvr>
                                        <p:cTn dur="500"/>
                                        <p:tgtEl>
                                          <p:spTgt spid="2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2" st="2"/>
                                            </p:txEl>
                                          </p:spTgt>
                                        </p:tgtEl>
                                        <p:attrNameLst>
                                          <p:attrName>style.visibility</p:attrName>
                                        </p:attrNameLst>
                                      </p:cBhvr>
                                      <p:to>
                                        <p:strVal val="visible"/>
                                      </p:to>
                                    </p:set>
                                    <p:animEffect filter="fade" transition="in">
                                      <p:cBhvr>
                                        <p:cTn dur="500"/>
                                        <p:tgtEl>
                                          <p:spTgt spid="2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3" st="3"/>
                                            </p:txEl>
                                          </p:spTgt>
                                        </p:tgtEl>
                                        <p:attrNameLst>
                                          <p:attrName>style.visibility</p:attrName>
                                        </p:attrNameLst>
                                      </p:cBhvr>
                                      <p:to>
                                        <p:strVal val="visible"/>
                                      </p:to>
                                    </p:set>
                                    <p:animEffect filter="fade" transition="in">
                                      <p:cBhvr>
                                        <p:cTn dur="500"/>
                                        <p:tgtEl>
                                          <p:spTgt spid="2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4" st="4"/>
                                            </p:txEl>
                                          </p:spTgt>
                                        </p:tgtEl>
                                        <p:attrNameLst>
                                          <p:attrName>style.visibility</p:attrName>
                                        </p:attrNameLst>
                                      </p:cBhvr>
                                      <p:to>
                                        <p:strVal val="visible"/>
                                      </p:to>
                                    </p:set>
                                    <p:animEffect filter="fade" transition="in">
                                      <p:cBhvr>
                                        <p:cTn dur="500"/>
                                        <p:tgtEl>
                                          <p:spTgt spid="2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5" st="5"/>
                                            </p:txEl>
                                          </p:spTgt>
                                        </p:tgtEl>
                                        <p:attrNameLst>
                                          <p:attrName>style.visibility</p:attrName>
                                        </p:attrNameLst>
                                      </p:cBhvr>
                                      <p:to>
                                        <p:strVal val="visible"/>
                                      </p:to>
                                    </p:set>
                                    <p:animEffect filter="fade" transition="in">
                                      <p:cBhvr>
                                        <p:cTn dur="500"/>
                                        <p:tgtEl>
                                          <p:spTgt spid="2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6" st="6"/>
                                            </p:txEl>
                                          </p:spTgt>
                                        </p:tgtEl>
                                        <p:attrNameLst>
                                          <p:attrName>style.visibility</p:attrName>
                                        </p:attrNameLst>
                                      </p:cBhvr>
                                      <p:to>
                                        <p:strVal val="visible"/>
                                      </p:to>
                                    </p:set>
                                    <p:animEffect filter="fade" transition="in">
                                      <p:cBhvr>
                                        <p:cTn dur="500"/>
                                        <p:tgtEl>
                                          <p:spTgt spid="28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7" st="7"/>
                                            </p:txEl>
                                          </p:spTgt>
                                        </p:tgtEl>
                                        <p:attrNameLst>
                                          <p:attrName>style.visibility</p:attrName>
                                        </p:attrNameLst>
                                      </p:cBhvr>
                                      <p:to>
                                        <p:strVal val="visible"/>
                                      </p:to>
                                    </p:set>
                                    <p:animEffect filter="fade" transition="in">
                                      <p:cBhvr>
                                        <p:cTn dur="500"/>
                                        <p:tgtEl>
                                          <p:spTgt spid="28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8" st="8"/>
                                            </p:txEl>
                                          </p:spTgt>
                                        </p:tgtEl>
                                        <p:attrNameLst>
                                          <p:attrName>style.visibility</p:attrName>
                                        </p:attrNameLst>
                                      </p:cBhvr>
                                      <p:to>
                                        <p:strVal val="visible"/>
                                      </p:to>
                                    </p:set>
                                    <p:animEffect filter="fade" transition="in">
                                      <p:cBhvr>
                                        <p:cTn dur="500"/>
                                        <p:tgtEl>
                                          <p:spTgt spid="28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9" st="9"/>
                                            </p:txEl>
                                          </p:spTgt>
                                        </p:tgtEl>
                                        <p:attrNameLst>
                                          <p:attrName>style.visibility</p:attrName>
                                        </p:attrNameLst>
                                      </p:cBhvr>
                                      <p:to>
                                        <p:strVal val="visible"/>
                                      </p:to>
                                    </p:set>
                                    <p:animEffect filter="fade" transition="in">
                                      <p:cBhvr>
                                        <p:cTn dur="500"/>
                                        <p:tgtEl>
                                          <p:spTgt spid="28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0" st="10"/>
                                            </p:txEl>
                                          </p:spTgt>
                                        </p:tgtEl>
                                        <p:attrNameLst>
                                          <p:attrName>style.visibility</p:attrName>
                                        </p:attrNameLst>
                                      </p:cBhvr>
                                      <p:to>
                                        <p:strVal val="visible"/>
                                      </p:to>
                                    </p:set>
                                    <p:animEffect filter="fade" transition="in">
                                      <p:cBhvr>
                                        <p:cTn dur="500"/>
                                        <p:tgtEl>
                                          <p:spTgt spid="28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1" st="11"/>
                                            </p:txEl>
                                          </p:spTgt>
                                        </p:tgtEl>
                                        <p:attrNameLst>
                                          <p:attrName>style.visibility</p:attrName>
                                        </p:attrNameLst>
                                      </p:cBhvr>
                                      <p:to>
                                        <p:strVal val="visible"/>
                                      </p:to>
                                    </p:set>
                                    <p:animEffect filter="fade" transition="in">
                                      <p:cBhvr>
                                        <p:cTn dur="500"/>
                                        <p:tgtEl>
                                          <p:spTgt spid="28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2" st="12"/>
                                            </p:txEl>
                                          </p:spTgt>
                                        </p:tgtEl>
                                        <p:attrNameLst>
                                          <p:attrName>style.visibility</p:attrName>
                                        </p:attrNameLst>
                                      </p:cBhvr>
                                      <p:to>
                                        <p:strVal val="visible"/>
                                      </p:to>
                                    </p:set>
                                    <p:animEffect filter="fade" transition="in">
                                      <p:cBhvr>
                                        <p:cTn dur="500"/>
                                        <p:tgtEl>
                                          <p:spTgt spid="28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3" st="13"/>
                                            </p:txEl>
                                          </p:spTgt>
                                        </p:tgtEl>
                                        <p:attrNameLst>
                                          <p:attrName>style.visibility</p:attrName>
                                        </p:attrNameLst>
                                      </p:cBhvr>
                                      <p:to>
                                        <p:strVal val="visible"/>
                                      </p:to>
                                    </p:set>
                                    <p:animEffect filter="fade" transition="in">
                                      <p:cBhvr>
                                        <p:cTn dur="500"/>
                                        <p:tgtEl>
                                          <p:spTgt spid="28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4" st="14"/>
                                            </p:txEl>
                                          </p:spTgt>
                                        </p:tgtEl>
                                        <p:attrNameLst>
                                          <p:attrName>style.visibility</p:attrName>
                                        </p:attrNameLst>
                                      </p:cBhvr>
                                      <p:to>
                                        <p:strVal val="visible"/>
                                      </p:to>
                                    </p:set>
                                    <p:animEffect filter="fade" transition="in">
                                      <p:cBhvr>
                                        <p:cTn dur="500"/>
                                        <p:tgtEl>
                                          <p:spTgt spid="281">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5" st="15"/>
                                            </p:txEl>
                                          </p:spTgt>
                                        </p:tgtEl>
                                        <p:attrNameLst>
                                          <p:attrName>style.visibility</p:attrName>
                                        </p:attrNameLst>
                                      </p:cBhvr>
                                      <p:to>
                                        <p:strVal val="visible"/>
                                      </p:to>
                                    </p:set>
                                    <p:animEffect filter="fade" transition="in">
                                      <p:cBhvr>
                                        <p:cTn dur="500"/>
                                        <p:tgtEl>
                                          <p:spTgt spid="281">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6" st="16"/>
                                            </p:txEl>
                                          </p:spTgt>
                                        </p:tgtEl>
                                        <p:attrNameLst>
                                          <p:attrName>style.visibility</p:attrName>
                                        </p:attrNameLst>
                                      </p:cBhvr>
                                      <p:to>
                                        <p:strVal val="visible"/>
                                      </p:to>
                                    </p:set>
                                    <p:animEffect filter="fade" transition="in">
                                      <p:cBhvr>
                                        <p:cTn dur="500"/>
                                        <p:tgtEl>
                                          <p:spTgt spid="281">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7" st="17"/>
                                            </p:txEl>
                                          </p:spTgt>
                                        </p:tgtEl>
                                        <p:attrNameLst>
                                          <p:attrName>style.visibility</p:attrName>
                                        </p:attrNameLst>
                                      </p:cBhvr>
                                      <p:to>
                                        <p:strVal val="visible"/>
                                      </p:to>
                                    </p:set>
                                    <p:animEffect filter="fade" transition="in">
                                      <p:cBhvr>
                                        <p:cTn dur="500"/>
                                        <p:tgtEl>
                                          <p:spTgt spid="281">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8" st="18"/>
                                            </p:txEl>
                                          </p:spTgt>
                                        </p:tgtEl>
                                        <p:attrNameLst>
                                          <p:attrName>style.visibility</p:attrName>
                                        </p:attrNameLst>
                                      </p:cBhvr>
                                      <p:to>
                                        <p:strVal val="visible"/>
                                      </p:to>
                                    </p:set>
                                    <p:animEffect filter="fade" transition="in">
                                      <p:cBhvr>
                                        <p:cTn dur="500"/>
                                        <p:tgtEl>
                                          <p:spTgt spid="281">
                                            <p:txEl>
                                              <p:pRg end="18" st="1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20f467023f1_0_15"/>
          <p:cNvSpPr txBox="1"/>
          <p:nvPr>
            <p:ph type="title"/>
          </p:nvPr>
        </p:nvSpPr>
        <p:spPr>
          <a:xfrm>
            <a:off x="76200" y="109100"/>
            <a:ext cx="111627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DE1930"/>
              </a:buClr>
              <a:buSzPts val="4400"/>
              <a:buFont typeface="Trebuchet MS"/>
              <a:buNone/>
            </a:pPr>
            <a:r>
              <a:rPr b="1" lang="en-US">
                <a:solidFill>
                  <a:srgbClr val="DE1930"/>
                </a:solidFill>
                <a:latin typeface="Trebuchet MS"/>
                <a:ea typeface="Trebuchet MS"/>
                <a:cs typeface="Trebuchet MS"/>
                <a:sym typeface="Trebuchet MS"/>
              </a:rPr>
              <a:t> </a:t>
            </a:r>
            <a:r>
              <a:rPr b="1" lang="en-US">
                <a:solidFill>
                  <a:srgbClr val="DE1930"/>
                </a:solidFill>
                <a:latin typeface="Trebuchet MS"/>
                <a:ea typeface="Trebuchet MS"/>
                <a:cs typeface="Trebuchet MS"/>
                <a:sym typeface="Trebuchet MS"/>
              </a:rPr>
              <a:t>Top 5 IBU Beer In Each State</a:t>
            </a:r>
            <a:endParaRPr/>
          </a:p>
        </p:txBody>
      </p:sp>
      <p:sp>
        <p:nvSpPr>
          <p:cNvPr id="288" name="Google Shape;288;g20f467023f1_0_15"/>
          <p:cNvSpPr txBox="1"/>
          <p:nvPr/>
        </p:nvSpPr>
        <p:spPr>
          <a:xfrm>
            <a:off x="7449175" y="1933792"/>
            <a:ext cx="6617700" cy="492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highlight>
                  <a:srgbClr val="FFFFFF"/>
                </a:highlight>
                <a:latin typeface="Trebuchet MS"/>
                <a:ea typeface="Trebuchet MS"/>
                <a:cs typeface="Trebuchet MS"/>
                <a:sym typeface="Trebuchet MS"/>
              </a:rPr>
              <a:t>1.</a:t>
            </a:r>
            <a:r>
              <a:rPr b="0" i="0" lang="en-US" sz="1600" u="none" cap="none" strike="noStrike">
                <a:solidFill>
                  <a:schemeClr val="dk1"/>
                </a:solidFill>
                <a:highlight>
                  <a:srgbClr val="FFFFFF"/>
                </a:highlight>
                <a:latin typeface="Trebuchet MS"/>
                <a:ea typeface="Trebuchet MS"/>
                <a:cs typeface="Trebuchet MS"/>
                <a:sym typeface="Trebuchet MS"/>
              </a:rPr>
              <a:t>Bitter Bitch Imperial IPA</a:t>
            </a:r>
            <a:endParaRPr b="1" i="0" sz="1600" u="none" cap="none" strike="noStrike">
              <a:solidFill>
                <a:schemeClr val="dk1"/>
              </a:solidFill>
              <a:highlight>
                <a:srgbClr val="FFFFFF"/>
              </a:highlight>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Trebuchet MS"/>
                <a:ea typeface="Trebuchet MS"/>
                <a:cs typeface="Trebuchet MS"/>
                <a:sym typeface="Trebuchet MS"/>
              </a:rPr>
              <a:t>From Astoria,Oregon</a:t>
            </a:r>
            <a:endParaRPr b="0" i="0" sz="1600" u="none" cap="none" strike="noStrike">
              <a:solidFill>
                <a:schemeClr val="dk1"/>
              </a:solidFill>
              <a:highlight>
                <a:srgbClr val="FFFFFF"/>
              </a:highlight>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Trebuchet MS"/>
                <a:ea typeface="Trebuchet MS"/>
                <a:cs typeface="Trebuchet MS"/>
                <a:sym typeface="Trebuchet MS"/>
              </a:rPr>
              <a:t>IBU:138</a:t>
            </a:r>
            <a:endParaRPr b="0" i="0" sz="1600" u="none" cap="none" strike="noStrike">
              <a:solidFill>
                <a:schemeClr val="dk1"/>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highlight>
                  <a:srgbClr val="FFFFFF"/>
                </a:highlight>
                <a:latin typeface="Trebuchet MS"/>
                <a:ea typeface="Trebuchet MS"/>
                <a:cs typeface="Trebuchet MS"/>
                <a:sym typeface="Trebuchet MS"/>
              </a:rPr>
              <a:t>2.  </a:t>
            </a:r>
            <a:r>
              <a:rPr b="0" i="0" lang="en-US" sz="1600" u="none" cap="none" strike="noStrike">
                <a:solidFill>
                  <a:schemeClr val="dk1"/>
                </a:solidFill>
                <a:latin typeface="Trebuchet MS"/>
                <a:ea typeface="Trebuchet MS"/>
                <a:cs typeface="Trebuchet MS"/>
                <a:sym typeface="Trebuchet MS"/>
              </a:rPr>
              <a:t>Troopers Alley IPA</a:t>
            </a:r>
            <a:endParaRPr b="1" i="0" sz="1600" u="none" cap="none" strike="noStrike">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From:Abingdon,</a:t>
            </a:r>
            <a:r>
              <a:rPr b="0" i="0" lang="en-US" sz="1600" u="none" cap="none" strike="noStrike">
                <a:solidFill>
                  <a:schemeClr val="dk1"/>
                </a:solidFill>
                <a:highlight>
                  <a:srgbClr val="FFFFFF"/>
                </a:highlight>
                <a:latin typeface="Trebuchet MS"/>
                <a:ea typeface="Trebuchet MS"/>
                <a:cs typeface="Trebuchet MS"/>
                <a:sym typeface="Trebuchet MS"/>
              </a:rPr>
              <a:t>VA</a:t>
            </a:r>
            <a:endParaRPr b="0" i="0" sz="1600" u="none" cap="none" strike="noStrike">
              <a:solidFill>
                <a:schemeClr val="dk1"/>
              </a:solidFill>
              <a:highlight>
                <a:srgbClr val="FFFFFF"/>
              </a:highlight>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IBU:</a:t>
            </a:r>
            <a:r>
              <a:rPr b="0" i="0" lang="en-US" sz="1600" u="none" cap="none" strike="noStrike">
                <a:solidFill>
                  <a:srgbClr val="000000"/>
                </a:solidFill>
                <a:highlight>
                  <a:srgbClr val="FFFFFF"/>
                </a:highlight>
                <a:latin typeface="Trebuchet MS"/>
                <a:ea typeface="Trebuchet MS"/>
                <a:cs typeface="Trebuchet MS"/>
                <a:sym typeface="Trebuchet MS"/>
              </a:rPr>
              <a:t>135</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rebuchet MS"/>
                <a:ea typeface="Trebuchet MS"/>
                <a:cs typeface="Trebuchet MS"/>
                <a:sym typeface="Trebuchet MS"/>
              </a:rPr>
              <a:t>3. </a:t>
            </a:r>
            <a:r>
              <a:rPr b="0" i="0" lang="en-US" sz="1600" u="none" cap="none" strike="noStrike">
                <a:solidFill>
                  <a:schemeClr val="dk1"/>
                </a:solidFill>
                <a:highlight>
                  <a:srgbClr val="FFFFFF"/>
                </a:highlight>
                <a:latin typeface="Trebuchet MS"/>
                <a:ea typeface="Trebuchet MS"/>
                <a:cs typeface="Trebuchet MS"/>
                <a:sym typeface="Trebuchet MS"/>
              </a:rPr>
              <a:t>Dead-Eye DIPA</a:t>
            </a:r>
            <a:endParaRPr b="1" i="0" sz="1600" u="none" cap="none" strike="noStrike">
              <a:solidFill>
                <a:schemeClr val="dk1"/>
              </a:solidFill>
              <a:highlight>
                <a:srgbClr val="FFFFFF"/>
              </a:highlight>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Trebuchet MS"/>
                <a:ea typeface="Trebuchet MS"/>
                <a:cs typeface="Trebuchet MS"/>
                <a:sym typeface="Trebuchet MS"/>
              </a:rPr>
              <a:t>From: Gloucester,MA</a:t>
            </a:r>
            <a:endParaRPr b="0" i="0" sz="1600" u="none" cap="none" strike="noStrike">
              <a:solidFill>
                <a:schemeClr val="dk1"/>
              </a:solidFill>
              <a:highlight>
                <a:srgbClr val="FFFFFF"/>
              </a:highlight>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Trebuchet MS"/>
                <a:ea typeface="Trebuchet MS"/>
                <a:cs typeface="Trebuchet MS"/>
                <a:sym typeface="Trebuchet MS"/>
              </a:rPr>
              <a:t>IBU:130</a:t>
            </a:r>
            <a:endParaRPr b="0" i="0" sz="1600" u="none" cap="none" strike="noStrike">
              <a:solidFill>
                <a:schemeClr val="dk1"/>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4.Bay of Bengal Double IPA (2014)</a:t>
            </a:r>
            <a:endParaRPr b="0" i="0" sz="1600" u="none" cap="none" strike="noStrike">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From: Cincinnati,OH</a:t>
            </a:r>
            <a:endParaRPr b="0" i="0" sz="1600" u="none" cap="none" strike="noStrike">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IBU:126</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rebuchet MS"/>
                <a:ea typeface="Trebuchet MS"/>
                <a:cs typeface="Trebuchet MS"/>
                <a:sym typeface="Trebuchet MS"/>
              </a:rPr>
              <a:t>5. </a:t>
            </a:r>
            <a:r>
              <a:rPr b="0" i="0" lang="en-US" sz="1600" u="none" cap="none" strike="noStrike">
                <a:solidFill>
                  <a:schemeClr val="dk1"/>
                </a:solidFill>
                <a:highlight>
                  <a:srgbClr val="FFFFFF"/>
                </a:highlight>
                <a:latin typeface="Trebuchet MS"/>
                <a:ea typeface="Trebuchet MS"/>
                <a:cs typeface="Trebuchet MS"/>
                <a:sym typeface="Trebuchet MS"/>
              </a:rPr>
              <a:t>Heady Topper</a:t>
            </a:r>
            <a:endParaRPr b="1" i="0" sz="1600" u="none" cap="none" strike="noStrike">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From: Waterbury,VT</a:t>
            </a:r>
            <a:endParaRPr b="0" i="0" sz="1600" u="none" cap="none" strike="noStrike">
              <a:solidFill>
                <a:schemeClr val="dk1"/>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IBU:</a:t>
            </a:r>
            <a:r>
              <a:rPr b="0" i="0" lang="en-US" sz="1600" u="none" cap="none" strike="noStrike">
                <a:solidFill>
                  <a:schemeClr val="dk1"/>
                </a:solidFill>
                <a:highlight>
                  <a:srgbClr val="FFFFFF"/>
                </a:highlight>
                <a:latin typeface="Trebuchet MS"/>
                <a:ea typeface="Trebuchet MS"/>
                <a:cs typeface="Trebuchet MS"/>
                <a:sym typeface="Trebuchet MS"/>
              </a:rPr>
              <a:t>120</a:t>
            </a:r>
            <a:endParaRPr b="0" i="0" sz="1600" u="none" cap="none" strike="noStrike">
              <a:solidFill>
                <a:schemeClr val="dk1"/>
              </a:solidFill>
              <a:latin typeface="Trebuchet MS"/>
              <a:ea typeface="Trebuchet MS"/>
              <a:cs typeface="Trebuchet MS"/>
              <a:sym typeface="Trebuchet MS"/>
            </a:endParaRPr>
          </a:p>
        </p:txBody>
      </p:sp>
      <p:pic>
        <p:nvPicPr>
          <p:cNvPr id="289" name="Google Shape;289;g20f467023f1_0_15"/>
          <p:cNvPicPr preferRelativeResize="0"/>
          <p:nvPr/>
        </p:nvPicPr>
        <p:blipFill rotWithShape="1">
          <a:blip r:embed="rId3">
            <a:alphaModFix/>
          </a:blip>
          <a:srcRect b="0" l="0" r="0" t="0"/>
          <a:stretch/>
        </p:blipFill>
        <p:spPr>
          <a:xfrm>
            <a:off x="152400" y="1587200"/>
            <a:ext cx="7296775" cy="450719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18" st="1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4"/>
          <p:cNvSpPr txBox="1"/>
          <p:nvPr>
            <p:ph type="title"/>
          </p:nvPr>
        </p:nvSpPr>
        <p:spPr>
          <a:xfrm>
            <a:off x="404943" y="417376"/>
            <a:ext cx="1004735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E1930"/>
              </a:buClr>
              <a:buSzPts val="4400"/>
              <a:buFont typeface="Trebuchet MS"/>
              <a:buNone/>
            </a:pPr>
            <a:r>
              <a:rPr lang="en-US"/>
              <a:t>Thank You!</a:t>
            </a:r>
            <a:endParaRPr/>
          </a:p>
        </p:txBody>
      </p:sp>
      <p:sp>
        <p:nvSpPr>
          <p:cNvPr id="295" name="Google Shape;295;p44"/>
          <p:cNvSpPr txBox="1"/>
          <p:nvPr>
            <p:ph idx="1" type="body"/>
          </p:nvPr>
        </p:nvSpPr>
        <p:spPr>
          <a:xfrm>
            <a:off x="404943" y="1841862"/>
            <a:ext cx="9470577" cy="43873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500"/>
              <a:t>Carlos Estevez:</a:t>
            </a:r>
            <a:endParaRPr sz="2500"/>
          </a:p>
          <a:p>
            <a:pPr indent="0" lvl="0" marL="0" rtl="0" algn="l">
              <a:lnSpc>
                <a:spcPct val="90000"/>
              </a:lnSpc>
              <a:spcBef>
                <a:spcPts val="0"/>
              </a:spcBef>
              <a:spcAft>
                <a:spcPts val="0"/>
              </a:spcAft>
              <a:buClr>
                <a:schemeClr val="dk1"/>
              </a:buClr>
              <a:buSzPts val="2400"/>
              <a:buNone/>
            </a:pPr>
            <a:r>
              <a:rPr lang="en-US" sz="2500"/>
              <a:t>Video Presentation:</a:t>
            </a:r>
            <a:endParaRPr sz="2500"/>
          </a:p>
          <a:p>
            <a:pPr indent="0" lvl="0" marL="50800" rtl="0" algn="l">
              <a:spcBef>
                <a:spcPts val="1000"/>
              </a:spcBef>
              <a:spcAft>
                <a:spcPts val="0"/>
              </a:spcAft>
              <a:buClr>
                <a:schemeClr val="dk1"/>
              </a:buClr>
              <a:buSzPts val="1100"/>
              <a:buFont typeface="Arial"/>
              <a:buNone/>
            </a:pPr>
            <a:r>
              <a:rPr lang="en-US" sz="1900" u="sng">
                <a:solidFill>
                  <a:srgbClr val="1155CC"/>
                </a:solidFill>
                <a:hlinkClick r:id="rId3">
                  <a:extLst>
                    <a:ext uri="{A12FA001-AC4F-418D-AE19-62706E023703}">
                      <ahyp:hlinkClr val="tx"/>
                    </a:ext>
                  </a:extLst>
                </a:hlinkClick>
              </a:rPr>
              <a:t>https://www.youtube.com/watch?v=iuUFhSnSK4k</a:t>
            </a:r>
            <a:endParaRPr sz="3200"/>
          </a:p>
          <a:p>
            <a:pPr indent="0" lvl="0" marL="0" rtl="0" algn="l">
              <a:lnSpc>
                <a:spcPct val="90000"/>
              </a:lnSpc>
              <a:spcBef>
                <a:spcPts val="0"/>
              </a:spcBef>
              <a:spcAft>
                <a:spcPts val="0"/>
              </a:spcAft>
              <a:buClr>
                <a:schemeClr val="dk1"/>
              </a:buClr>
              <a:buSzPts val="2400"/>
              <a:buNone/>
            </a:pPr>
            <a:r>
              <a:rPr lang="en-US" sz="2500">
                <a:solidFill>
                  <a:srgbClr val="2D3B45"/>
                </a:solidFill>
                <a:highlight>
                  <a:srgbClr val="FFFFFF"/>
                </a:highlight>
              </a:rPr>
              <a:t>cestevez@smu.edu</a:t>
            </a:r>
            <a:endParaRPr sz="2500"/>
          </a:p>
          <a:p>
            <a:pPr indent="0" lvl="0" marL="0" rtl="0" algn="l">
              <a:lnSpc>
                <a:spcPct val="90000"/>
              </a:lnSpc>
              <a:spcBef>
                <a:spcPts val="0"/>
              </a:spcBef>
              <a:spcAft>
                <a:spcPts val="0"/>
              </a:spcAft>
              <a:buClr>
                <a:schemeClr val="dk1"/>
              </a:buClr>
              <a:buSzPts val="2400"/>
              <a:buNone/>
            </a:pPr>
            <a:r>
              <a:t/>
            </a:r>
            <a:endParaRPr sz="2500"/>
          </a:p>
          <a:p>
            <a:pPr indent="0" lvl="0" marL="0" rtl="0" algn="l">
              <a:lnSpc>
                <a:spcPct val="90000"/>
              </a:lnSpc>
              <a:spcBef>
                <a:spcPts val="0"/>
              </a:spcBef>
              <a:spcAft>
                <a:spcPts val="0"/>
              </a:spcAft>
              <a:buClr>
                <a:schemeClr val="dk1"/>
              </a:buClr>
              <a:buSzPts val="2400"/>
              <a:buNone/>
            </a:pPr>
            <a:r>
              <a:rPr lang="en-US" sz="2500"/>
              <a:t>Haitie Liu:</a:t>
            </a:r>
            <a:endParaRPr sz="2500"/>
          </a:p>
          <a:p>
            <a:pPr indent="0" lvl="0" marL="0" rtl="0" algn="l">
              <a:lnSpc>
                <a:spcPct val="90000"/>
              </a:lnSpc>
              <a:spcBef>
                <a:spcPts val="0"/>
              </a:spcBef>
              <a:spcAft>
                <a:spcPts val="0"/>
              </a:spcAft>
              <a:buClr>
                <a:schemeClr val="dk1"/>
              </a:buClr>
              <a:buSzPts val="2400"/>
              <a:buNone/>
            </a:pPr>
            <a:r>
              <a:rPr lang="en-US" sz="2500"/>
              <a:t>Video Presentation:</a:t>
            </a:r>
            <a:endParaRPr sz="2500"/>
          </a:p>
          <a:p>
            <a:pPr indent="0" lvl="0" marL="50800" rtl="0" algn="l">
              <a:spcBef>
                <a:spcPts val="1000"/>
              </a:spcBef>
              <a:spcAft>
                <a:spcPts val="0"/>
              </a:spcAft>
              <a:buClr>
                <a:schemeClr val="dk1"/>
              </a:buClr>
              <a:buSzPts val="1100"/>
              <a:buFont typeface="Arial"/>
              <a:buNone/>
            </a:pPr>
            <a:r>
              <a:rPr lang="en-US" sz="2100" u="sng">
                <a:solidFill>
                  <a:srgbClr val="1155CC"/>
                </a:solidFill>
                <a:hlinkClick r:id="rId4">
                  <a:extLst>
                    <a:ext uri="{A12FA001-AC4F-418D-AE19-62706E023703}">
                      <ahyp:hlinkClr val="tx"/>
                    </a:ext>
                  </a:extLst>
                </a:hlinkClick>
              </a:rPr>
              <a:t>https://www.youtube.com/watch?v=E9V3VX5xglI</a:t>
            </a:r>
            <a:endParaRPr sz="3400"/>
          </a:p>
          <a:p>
            <a:pPr indent="0" lvl="0" marL="0" rtl="0" algn="l">
              <a:lnSpc>
                <a:spcPct val="90000"/>
              </a:lnSpc>
              <a:spcBef>
                <a:spcPts val="0"/>
              </a:spcBef>
              <a:spcAft>
                <a:spcPts val="0"/>
              </a:spcAft>
              <a:buClr>
                <a:schemeClr val="dk1"/>
              </a:buClr>
              <a:buSzPts val="2400"/>
              <a:buFont typeface="Arial"/>
              <a:buNone/>
            </a:pPr>
            <a:r>
              <a:rPr lang="en-US" sz="2500"/>
              <a:t>haitiel@mail.smu.edu</a:t>
            </a:r>
            <a:endParaRPr sz="25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
          <p:cNvSpPr txBox="1"/>
          <p:nvPr>
            <p:ph type="title"/>
          </p:nvPr>
        </p:nvSpPr>
        <p:spPr>
          <a:xfrm>
            <a:off x="404943" y="417376"/>
            <a:ext cx="1004735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E1930"/>
              </a:buClr>
              <a:buSzPts val="4400"/>
              <a:buFont typeface="Trebuchet MS"/>
              <a:buNone/>
            </a:pPr>
            <a:r>
              <a:rPr lang="en-US"/>
              <a:t>Introduction</a:t>
            </a:r>
            <a:endParaRPr/>
          </a:p>
        </p:txBody>
      </p:sp>
      <p:sp>
        <p:nvSpPr>
          <p:cNvPr id="159" name="Google Shape;159;p3"/>
          <p:cNvSpPr txBox="1"/>
          <p:nvPr>
            <p:ph idx="1" type="body"/>
          </p:nvPr>
        </p:nvSpPr>
        <p:spPr>
          <a:xfrm>
            <a:off x="404943" y="1841862"/>
            <a:ext cx="9470577" cy="438735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2000"/>
              <a:t>In this EDA(Exploratory Data Analysis) we will conduct an analysis about beers sold across different states in the United States</a:t>
            </a:r>
            <a:endParaRPr/>
          </a:p>
          <a:p>
            <a:pPr indent="0" lvl="0" marL="0" rtl="0" algn="l">
              <a:lnSpc>
                <a:spcPct val="90000"/>
              </a:lnSpc>
              <a:spcBef>
                <a:spcPts val="0"/>
              </a:spcBef>
              <a:spcAft>
                <a:spcPts val="0"/>
              </a:spcAft>
              <a:buClr>
                <a:schemeClr val="dk1"/>
              </a:buClr>
              <a:buSzPts val="1800"/>
              <a:buNone/>
            </a:pPr>
            <a:r>
              <a:t/>
            </a:r>
            <a:endParaRPr sz="2000"/>
          </a:p>
          <a:p>
            <a:pPr indent="-228600" lvl="0" marL="228600" rtl="0" algn="l">
              <a:lnSpc>
                <a:spcPct val="90000"/>
              </a:lnSpc>
              <a:spcBef>
                <a:spcPts val="0"/>
              </a:spcBef>
              <a:spcAft>
                <a:spcPts val="0"/>
              </a:spcAft>
              <a:buClr>
                <a:schemeClr val="dk1"/>
              </a:buClr>
              <a:buSzPts val="1800"/>
              <a:buChar char="•"/>
            </a:pPr>
            <a:r>
              <a:rPr lang="en-US" sz="2000"/>
              <a:t>Show the different beer styles managed by each brewery in each state </a:t>
            </a:r>
            <a:endParaRPr/>
          </a:p>
          <a:p>
            <a:pPr indent="0" lvl="0" marL="0" rtl="0" algn="l">
              <a:lnSpc>
                <a:spcPct val="90000"/>
              </a:lnSpc>
              <a:spcBef>
                <a:spcPts val="0"/>
              </a:spcBef>
              <a:spcAft>
                <a:spcPts val="0"/>
              </a:spcAft>
              <a:buClr>
                <a:schemeClr val="dk1"/>
              </a:buClr>
              <a:buSzPts val="1800"/>
              <a:buNone/>
            </a:pPr>
            <a:r>
              <a:t/>
            </a:r>
            <a:endParaRPr sz="2000"/>
          </a:p>
          <a:p>
            <a:pPr indent="-228600" lvl="0" marL="228600" rtl="0" algn="l">
              <a:lnSpc>
                <a:spcPct val="90000"/>
              </a:lnSpc>
              <a:spcBef>
                <a:spcPts val="0"/>
              </a:spcBef>
              <a:spcAft>
                <a:spcPts val="0"/>
              </a:spcAft>
              <a:buClr>
                <a:schemeClr val="dk1"/>
              </a:buClr>
              <a:buSzPts val="1800"/>
              <a:buChar char="•"/>
            </a:pPr>
            <a:r>
              <a:rPr lang="en-US" sz="2000"/>
              <a:t>In this analysis we will focus on the different business areas that the Budweiser corporation could improve</a:t>
            </a:r>
            <a:r>
              <a:rPr lang="en-US" sz="2000"/>
              <a:t>: Customer service and Stock availability</a:t>
            </a:r>
            <a:endParaRPr sz="3200"/>
          </a:p>
          <a:p>
            <a:pPr indent="-228600" lvl="0" marL="228600" rtl="0" algn="l">
              <a:lnSpc>
                <a:spcPct val="90000"/>
              </a:lnSpc>
              <a:spcBef>
                <a:spcPts val="1000"/>
              </a:spcBef>
              <a:spcAft>
                <a:spcPts val="0"/>
              </a:spcAft>
              <a:buClr>
                <a:schemeClr val="dk1"/>
              </a:buClr>
              <a:buSzPts val="1800"/>
              <a:buChar char="•"/>
            </a:pPr>
            <a:r>
              <a:rPr lang="en-US" sz="2000"/>
              <a:t>Strengthen their Budweiser’s position in the market and translating these benefits to the final customer</a:t>
            </a:r>
            <a:endParaRPr sz="3200"/>
          </a:p>
          <a:p>
            <a:pPr indent="-101600" lvl="0" marL="228600" rtl="0" algn="l">
              <a:lnSpc>
                <a:spcPct val="90000"/>
              </a:lnSpc>
              <a:spcBef>
                <a:spcPts val="1000"/>
              </a:spcBef>
              <a:spcAft>
                <a:spcPts val="0"/>
              </a:spcAft>
              <a:buClr>
                <a:schemeClr val="dk1"/>
              </a:buClr>
              <a:buSzPts val="2000"/>
              <a:buNone/>
            </a:pPr>
            <a:r>
              <a:t/>
            </a:r>
            <a:endParaRPr sz="2000"/>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500"/>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500"/>
                                        <p:tgtEl>
                                          <p:spTgt spid="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500"/>
                                        <p:tgtEl>
                                          <p:spTgt spid="1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Effect filter="fade" transition="in">
                                      <p:cBhvr>
                                        <p:cTn dur="500"/>
                                        <p:tgtEl>
                                          <p:spTgt spid="1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animEffect filter="fade" transition="in">
                                      <p:cBhvr>
                                        <p:cTn dur="500"/>
                                        <p:tgtEl>
                                          <p:spTgt spid="1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animEffect filter="fade" transition="in">
                                      <p:cBhvr>
                                        <p:cTn dur="500"/>
                                        <p:tgtEl>
                                          <p:spTgt spid="1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6" st="6"/>
                                            </p:txEl>
                                          </p:spTgt>
                                        </p:tgtEl>
                                        <p:attrNameLst>
                                          <p:attrName>style.visibility</p:attrName>
                                        </p:attrNameLst>
                                      </p:cBhvr>
                                      <p:to>
                                        <p:strVal val="visible"/>
                                      </p:to>
                                    </p:set>
                                    <p:animEffect filter="fade" transition="in">
                                      <p:cBhvr>
                                        <p:cTn dur="500"/>
                                        <p:tgtEl>
                                          <p:spTgt spid="15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7" st="7"/>
                                            </p:txEl>
                                          </p:spTgt>
                                        </p:tgtEl>
                                        <p:attrNameLst>
                                          <p:attrName>style.visibility</p:attrName>
                                        </p:attrNameLst>
                                      </p:cBhvr>
                                      <p:to>
                                        <p:strVal val="visible"/>
                                      </p:to>
                                    </p:set>
                                    <p:animEffect filter="fade" transition="in">
                                      <p:cBhvr>
                                        <p:cTn dur="500"/>
                                        <p:tgtEl>
                                          <p:spTgt spid="15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type="title"/>
          </p:nvPr>
        </p:nvSpPr>
        <p:spPr>
          <a:xfrm>
            <a:off x="346229" y="365125"/>
            <a:ext cx="11007571" cy="132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DE1930"/>
              </a:buClr>
              <a:buSzPts val="4400"/>
              <a:buFont typeface="Trebuchet MS"/>
              <a:buNone/>
            </a:pPr>
            <a:r>
              <a:rPr b="1" lang="en-US">
                <a:solidFill>
                  <a:srgbClr val="DE1930"/>
                </a:solidFill>
                <a:latin typeface="Trebuchet MS"/>
                <a:ea typeface="Trebuchet MS"/>
                <a:cs typeface="Trebuchet MS"/>
                <a:sym typeface="Trebuchet MS"/>
              </a:rPr>
              <a:t>Important facts</a:t>
            </a:r>
            <a:endParaRPr/>
          </a:p>
        </p:txBody>
      </p:sp>
      <p:sp>
        <p:nvSpPr>
          <p:cNvPr id="165" name="Google Shape;165;p4"/>
          <p:cNvSpPr txBox="1"/>
          <p:nvPr/>
        </p:nvSpPr>
        <p:spPr>
          <a:xfrm>
            <a:off x="404943" y="1305017"/>
            <a:ext cx="6288820" cy="45820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b="0" i="0" lang="en-US" sz="2800" u="none" cap="none" strike="noStrike">
                <a:solidFill>
                  <a:schemeClr val="dk1"/>
                </a:solidFill>
                <a:latin typeface="Trebuchet MS"/>
                <a:ea typeface="Trebuchet MS"/>
                <a:cs typeface="Trebuchet MS"/>
                <a:sym typeface="Trebuchet MS"/>
              </a:rPr>
              <a:t>Budweiser is an American-style pale lager </a:t>
            </a:r>
            <a:endParaRPr/>
          </a:p>
          <a:p>
            <a:pPr indent="0" lvl="0" marL="0" marR="0" rtl="0" algn="l">
              <a:lnSpc>
                <a:spcPct val="90000"/>
              </a:lnSpc>
              <a:spcBef>
                <a:spcPts val="0"/>
              </a:spcBef>
              <a:spcAft>
                <a:spcPts val="0"/>
              </a:spcAft>
              <a:buNone/>
            </a:pPr>
            <a:r>
              <a:t/>
            </a:r>
            <a:endParaRPr b="0" i="0" sz="2800" u="none" cap="none" strike="noStrike">
              <a:solidFill>
                <a:schemeClr val="dk1"/>
              </a:solidFill>
              <a:latin typeface="Trebuchet MS"/>
              <a:ea typeface="Trebuchet MS"/>
              <a:cs typeface="Trebuchet MS"/>
              <a:sym typeface="Trebuchet MS"/>
            </a:endParaRPr>
          </a:p>
          <a:p>
            <a:pPr indent="-342900" lvl="0" marL="342900" marR="0" rtl="0" algn="l">
              <a:lnSpc>
                <a:spcPct val="90000"/>
              </a:lnSpc>
              <a:spcBef>
                <a:spcPts val="0"/>
              </a:spcBef>
              <a:spcAft>
                <a:spcPts val="0"/>
              </a:spcAft>
              <a:buClr>
                <a:schemeClr val="dk1"/>
              </a:buClr>
              <a:buSzPts val="2400"/>
              <a:buFont typeface="Arial"/>
              <a:buChar char="•"/>
            </a:pPr>
            <a:r>
              <a:rPr b="0" i="0" lang="en-US" sz="2800" u="none" cap="none" strike="noStrike">
                <a:solidFill>
                  <a:schemeClr val="dk1"/>
                </a:solidFill>
                <a:latin typeface="Trebuchet MS"/>
                <a:ea typeface="Trebuchet MS"/>
                <a:cs typeface="Trebuchet MS"/>
                <a:sym typeface="Trebuchet MS"/>
              </a:rPr>
              <a:t>Americans were mostly drinking heavy in the 1850s</a:t>
            </a:r>
            <a:endParaRPr/>
          </a:p>
          <a:p>
            <a:pPr indent="0" lvl="0" marL="0" marR="0" rtl="0" algn="l">
              <a:lnSpc>
                <a:spcPct val="90000"/>
              </a:lnSpc>
              <a:spcBef>
                <a:spcPts val="0"/>
              </a:spcBef>
              <a:spcAft>
                <a:spcPts val="0"/>
              </a:spcAft>
              <a:buNone/>
            </a:pPr>
            <a:r>
              <a:t/>
            </a:r>
            <a:endParaRPr b="0" i="0" sz="2800" u="none" cap="none" strike="noStrike">
              <a:solidFill>
                <a:schemeClr val="dk1"/>
              </a:solidFill>
              <a:latin typeface="Trebuchet MS"/>
              <a:ea typeface="Trebuchet MS"/>
              <a:cs typeface="Trebuchet MS"/>
              <a:sym typeface="Trebuchet MS"/>
            </a:endParaRPr>
          </a:p>
          <a:p>
            <a:pPr indent="-342900" lvl="0" marL="342900" marR="0" rtl="0" algn="l">
              <a:lnSpc>
                <a:spcPct val="90000"/>
              </a:lnSpc>
              <a:spcBef>
                <a:spcPts val="0"/>
              </a:spcBef>
              <a:spcAft>
                <a:spcPts val="0"/>
              </a:spcAft>
              <a:buClr>
                <a:schemeClr val="dk1"/>
              </a:buClr>
              <a:buSzPts val="2400"/>
              <a:buFont typeface="Arial"/>
              <a:buChar char="•"/>
            </a:pPr>
            <a:r>
              <a:rPr b="0" i="0" lang="en-US" sz="2800" u="none" cap="none" strike="noStrike">
                <a:solidFill>
                  <a:schemeClr val="dk1"/>
                </a:solidFill>
                <a:latin typeface="Trebuchet MS"/>
                <a:ea typeface="Trebuchet MS"/>
                <a:cs typeface="Trebuchet MS"/>
                <a:sym typeface="Trebuchet MS"/>
              </a:rPr>
              <a:t>Budweiser created refreshing light lager perfect for hot summers</a:t>
            </a:r>
            <a:endParaRPr/>
          </a:p>
          <a:p>
            <a:pPr indent="0" lvl="0" marL="0" marR="0" rtl="0" algn="l">
              <a:lnSpc>
                <a:spcPct val="90000"/>
              </a:lnSpc>
              <a:spcBef>
                <a:spcPts val="0"/>
              </a:spcBef>
              <a:spcAft>
                <a:spcPts val="0"/>
              </a:spcAft>
              <a:buNone/>
            </a:pPr>
            <a:r>
              <a:t/>
            </a:r>
            <a:endParaRPr b="0" i="0" sz="2800" u="none" cap="none" strike="noStrike">
              <a:solidFill>
                <a:schemeClr val="dk1"/>
              </a:solidFill>
              <a:latin typeface="Trebuchet MS"/>
              <a:ea typeface="Trebuchet MS"/>
              <a:cs typeface="Trebuchet MS"/>
              <a:sym typeface="Trebuchet MS"/>
            </a:endParaRPr>
          </a:p>
          <a:p>
            <a:pPr indent="-342900" lvl="0" marL="342900" marR="0" rtl="0" algn="l">
              <a:lnSpc>
                <a:spcPct val="90000"/>
              </a:lnSpc>
              <a:spcBef>
                <a:spcPts val="0"/>
              </a:spcBef>
              <a:spcAft>
                <a:spcPts val="0"/>
              </a:spcAft>
              <a:buClr>
                <a:schemeClr val="dk1"/>
              </a:buClr>
              <a:buSzPts val="2400"/>
              <a:buFont typeface="Arial"/>
              <a:buChar char="•"/>
            </a:pPr>
            <a:r>
              <a:rPr b="0" i="0" lang="en-US" sz="2800" u="none" cap="none" strike="noStrike">
                <a:solidFill>
                  <a:schemeClr val="dk1"/>
                </a:solidFill>
                <a:latin typeface="Trebuchet MS"/>
                <a:ea typeface="Trebuchet MS"/>
                <a:cs typeface="Trebuchet MS"/>
                <a:sym typeface="Trebuchet MS"/>
              </a:rPr>
              <a:t>Budweiser is classified as an American lager</a:t>
            </a:r>
            <a:endParaRPr b="0" i="0" sz="2800" u="none" cap="none" strike="noStrike">
              <a:solidFill>
                <a:schemeClr val="dk1"/>
              </a:solidFill>
              <a:latin typeface="Trebuchet MS"/>
              <a:ea typeface="Trebuchet MS"/>
              <a:cs typeface="Trebuchet MS"/>
              <a:sym typeface="Trebuchet MS"/>
            </a:endParaRPr>
          </a:p>
        </p:txBody>
      </p:sp>
      <p:pic>
        <p:nvPicPr>
          <p:cNvPr id="166" name="Google Shape;166;p4"/>
          <p:cNvPicPr preferRelativeResize="0"/>
          <p:nvPr/>
        </p:nvPicPr>
        <p:blipFill rotWithShape="1">
          <a:blip r:embed="rId3">
            <a:alphaModFix/>
          </a:blip>
          <a:srcRect b="0" l="0" r="0" t="0"/>
          <a:stretch/>
        </p:blipFill>
        <p:spPr>
          <a:xfrm>
            <a:off x="7616280" y="365125"/>
            <a:ext cx="4229491" cy="6127750"/>
          </a:xfrm>
          <a:prstGeom prst="rect">
            <a:avLst/>
          </a:prstGeom>
          <a:noFill/>
          <a:ln>
            <a:noFill/>
          </a:ln>
        </p:spPr>
      </p:pic>
      <p:cxnSp>
        <p:nvCxnSpPr>
          <p:cNvPr id="167" name="Google Shape;167;p4"/>
          <p:cNvCxnSpPr/>
          <p:nvPr/>
        </p:nvCxnSpPr>
        <p:spPr>
          <a:xfrm>
            <a:off x="7306322" y="195309"/>
            <a:ext cx="0" cy="6662691"/>
          </a:xfrm>
          <a:prstGeom prst="straightConnector1">
            <a:avLst/>
          </a:prstGeom>
          <a:noFill/>
          <a:ln cap="flat" cmpd="sng" w="9525">
            <a:solidFill>
              <a:srgbClr val="C00000"/>
            </a:solidFill>
            <a:prstDash val="solid"/>
            <a:miter lim="800000"/>
            <a:headEnd len="sm" w="sm" type="none"/>
            <a:tailEnd len="sm" w="sm" type="none"/>
          </a:ln>
        </p:spPr>
      </p:cxnSp>
      <p:sp>
        <p:nvSpPr>
          <p:cNvPr id="168" name="Google Shape;168;p4"/>
          <p:cNvSpPr txBox="1"/>
          <p:nvPr/>
        </p:nvSpPr>
        <p:spPr>
          <a:xfrm>
            <a:off x="7527380" y="6513315"/>
            <a:ext cx="275962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Image 1: Budweiser beer</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5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500"/>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500"/>
                                        <p:tgtEl>
                                          <p:spTgt spid="1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500"/>
                                        <p:tgtEl>
                                          <p:spTgt spid="1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animEffect filter="fade" transition="in">
                                      <p:cBhvr>
                                        <p:cTn dur="500"/>
                                        <p:tgtEl>
                                          <p:spTgt spid="1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5" st="5"/>
                                            </p:txEl>
                                          </p:spTgt>
                                        </p:tgtEl>
                                        <p:attrNameLst>
                                          <p:attrName>style.visibility</p:attrName>
                                        </p:attrNameLst>
                                      </p:cBhvr>
                                      <p:to>
                                        <p:strVal val="visible"/>
                                      </p:to>
                                    </p:set>
                                    <p:animEffect filter="fade" transition="in">
                                      <p:cBhvr>
                                        <p:cTn dur="500"/>
                                        <p:tgtEl>
                                          <p:spTgt spid="1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6" st="6"/>
                                            </p:txEl>
                                          </p:spTgt>
                                        </p:tgtEl>
                                        <p:attrNameLst>
                                          <p:attrName>style.visibility</p:attrName>
                                        </p:attrNameLst>
                                      </p:cBhvr>
                                      <p:to>
                                        <p:strVal val="visible"/>
                                      </p:to>
                                    </p:set>
                                    <p:animEffect filter="fade" transition="in">
                                      <p:cBhvr>
                                        <p:cTn dur="500"/>
                                        <p:tgtEl>
                                          <p:spTgt spid="16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5"/>
          <p:cNvSpPr txBox="1"/>
          <p:nvPr>
            <p:ph type="title"/>
          </p:nvPr>
        </p:nvSpPr>
        <p:spPr>
          <a:xfrm>
            <a:off x="404943" y="417376"/>
            <a:ext cx="10047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E1930"/>
              </a:buClr>
              <a:buSzPts val="4400"/>
              <a:buFont typeface="Trebuchet MS"/>
              <a:buNone/>
            </a:pPr>
            <a:r>
              <a:rPr lang="en-US"/>
              <a:t>IBU and ABV </a:t>
            </a:r>
            <a:endParaRPr/>
          </a:p>
        </p:txBody>
      </p:sp>
      <p:sp>
        <p:nvSpPr>
          <p:cNvPr id="174" name="Google Shape;174;p5"/>
          <p:cNvSpPr txBox="1"/>
          <p:nvPr>
            <p:ph idx="1" type="body"/>
          </p:nvPr>
        </p:nvSpPr>
        <p:spPr>
          <a:xfrm>
            <a:off x="404943" y="1841862"/>
            <a:ext cx="9470700" cy="4387500"/>
          </a:xfrm>
          <a:prstGeom prst="rect">
            <a:avLst/>
          </a:prstGeom>
          <a:noFill/>
          <a:ln>
            <a:noFill/>
          </a:ln>
        </p:spPr>
        <p:txBody>
          <a:bodyPr anchorCtr="0" anchor="t" bIns="45700" lIns="91425" spcFirstLastPara="1" rIns="91425" wrap="square" tIns="45700">
            <a:normAutofit fontScale="92500" lnSpcReduction="10000"/>
          </a:bodyPr>
          <a:lstStyle/>
          <a:p>
            <a:pPr indent="-228599" lvl="0" marL="228600" rtl="0" algn="l">
              <a:lnSpc>
                <a:spcPct val="90000"/>
              </a:lnSpc>
              <a:spcBef>
                <a:spcPts val="0"/>
              </a:spcBef>
              <a:spcAft>
                <a:spcPts val="0"/>
              </a:spcAft>
              <a:buClr>
                <a:srgbClr val="3B3D3B"/>
              </a:buClr>
              <a:buSzPct val="90089"/>
              <a:buChar char="•"/>
            </a:pPr>
            <a:r>
              <a:rPr b="0" i="0" lang="en-US" sz="2400">
                <a:solidFill>
                  <a:srgbClr val="3B3D3B"/>
                </a:solidFill>
                <a:latin typeface="Trebuchet MS"/>
                <a:ea typeface="Trebuchet MS"/>
                <a:cs typeface="Trebuchet MS"/>
                <a:sym typeface="Trebuchet MS"/>
              </a:rPr>
              <a:t>Two characteristics used to describe styles : Alcohol by volume (ABV) and international bitterness unit (IBU)</a:t>
            </a:r>
            <a:endParaRPr/>
          </a:p>
          <a:p>
            <a:pPr indent="-101600" lvl="0" marL="228600" rtl="0" algn="l">
              <a:lnSpc>
                <a:spcPct val="90000"/>
              </a:lnSpc>
              <a:spcBef>
                <a:spcPts val="0"/>
              </a:spcBef>
              <a:spcAft>
                <a:spcPts val="0"/>
              </a:spcAft>
              <a:buClr>
                <a:srgbClr val="3B3D3B"/>
              </a:buClr>
              <a:buSzPct val="67567"/>
              <a:buNone/>
            </a:pPr>
            <a:r>
              <a:t/>
            </a:r>
            <a:endParaRPr sz="3200">
              <a:latin typeface="Trebuchet MS"/>
              <a:ea typeface="Trebuchet MS"/>
              <a:cs typeface="Trebuchet MS"/>
              <a:sym typeface="Trebuchet MS"/>
            </a:endParaRPr>
          </a:p>
          <a:p>
            <a:pPr indent="-228599" lvl="0" marL="228600" rtl="0" algn="l">
              <a:lnSpc>
                <a:spcPct val="90000"/>
              </a:lnSpc>
              <a:spcBef>
                <a:spcPts val="1000"/>
              </a:spcBef>
              <a:spcAft>
                <a:spcPts val="0"/>
              </a:spcAft>
              <a:buClr>
                <a:srgbClr val="3B3D3B"/>
              </a:buClr>
              <a:buSzPct val="90089"/>
              <a:buChar char="•"/>
            </a:pPr>
            <a:r>
              <a:rPr lang="en-US" sz="2400">
                <a:solidFill>
                  <a:srgbClr val="3B3D3B"/>
                </a:solidFill>
                <a:latin typeface="Trebuchet MS"/>
                <a:ea typeface="Trebuchet MS"/>
                <a:cs typeface="Trebuchet MS"/>
                <a:sym typeface="Trebuchet MS"/>
              </a:rPr>
              <a:t>ABV represents the percentage of alcohol in the beer</a:t>
            </a:r>
            <a:endParaRPr/>
          </a:p>
          <a:p>
            <a:pPr indent="0" lvl="0" marL="0" rtl="0" algn="l">
              <a:lnSpc>
                <a:spcPct val="90000"/>
              </a:lnSpc>
              <a:spcBef>
                <a:spcPts val="1000"/>
              </a:spcBef>
              <a:spcAft>
                <a:spcPts val="0"/>
              </a:spcAft>
              <a:buClr>
                <a:srgbClr val="3B3D3B"/>
              </a:buClr>
              <a:buSzPct val="90089"/>
              <a:buNone/>
            </a:pPr>
            <a:r>
              <a:t/>
            </a:r>
            <a:endParaRPr sz="2400">
              <a:solidFill>
                <a:srgbClr val="3B3D3B"/>
              </a:solidFill>
              <a:latin typeface="Trebuchet MS"/>
              <a:ea typeface="Trebuchet MS"/>
              <a:cs typeface="Trebuchet MS"/>
              <a:sym typeface="Trebuchet MS"/>
            </a:endParaRPr>
          </a:p>
          <a:p>
            <a:pPr indent="-228599" lvl="0" marL="228600" rtl="0" algn="l">
              <a:lnSpc>
                <a:spcPct val="90000"/>
              </a:lnSpc>
              <a:spcBef>
                <a:spcPts val="1000"/>
              </a:spcBef>
              <a:spcAft>
                <a:spcPts val="0"/>
              </a:spcAft>
              <a:buClr>
                <a:srgbClr val="3B3D3B"/>
              </a:buClr>
              <a:buSzPct val="90089"/>
              <a:buChar char="•"/>
            </a:pPr>
            <a:r>
              <a:rPr lang="en-US" sz="2400">
                <a:solidFill>
                  <a:srgbClr val="3B3D3B"/>
                </a:solidFill>
                <a:latin typeface="Trebuchet MS"/>
                <a:ea typeface="Trebuchet MS"/>
                <a:cs typeface="Trebuchet MS"/>
                <a:sym typeface="Trebuchet MS"/>
              </a:rPr>
              <a:t>Beers with a higher ABV have a more bitter flavor</a:t>
            </a:r>
            <a:endParaRPr/>
          </a:p>
          <a:p>
            <a:pPr indent="0" lvl="0" marL="0" rtl="0" algn="l">
              <a:lnSpc>
                <a:spcPct val="90000"/>
              </a:lnSpc>
              <a:spcBef>
                <a:spcPts val="1000"/>
              </a:spcBef>
              <a:spcAft>
                <a:spcPts val="0"/>
              </a:spcAft>
              <a:buClr>
                <a:srgbClr val="3B3D3B"/>
              </a:buClr>
              <a:buSzPct val="90089"/>
              <a:buNone/>
            </a:pPr>
            <a:r>
              <a:t/>
            </a:r>
            <a:endParaRPr sz="2400">
              <a:solidFill>
                <a:srgbClr val="3B3D3B"/>
              </a:solidFill>
              <a:latin typeface="Trebuchet MS"/>
              <a:ea typeface="Trebuchet MS"/>
              <a:cs typeface="Trebuchet MS"/>
              <a:sym typeface="Trebuchet MS"/>
            </a:endParaRPr>
          </a:p>
          <a:p>
            <a:pPr indent="-228599" lvl="0" marL="228600" rtl="0" algn="l">
              <a:lnSpc>
                <a:spcPct val="90000"/>
              </a:lnSpc>
              <a:spcBef>
                <a:spcPts val="1000"/>
              </a:spcBef>
              <a:spcAft>
                <a:spcPts val="0"/>
              </a:spcAft>
              <a:buClr>
                <a:srgbClr val="3B3D3B"/>
              </a:buClr>
              <a:buSzPct val="90089"/>
              <a:buChar char="•"/>
            </a:pPr>
            <a:r>
              <a:rPr lang="en-US" sz="2400">
                <a:solidFill>
                  <a:srgbClr val="3B3D3B"/>
                </a:solidFill>
                <a:latin typeface="Trebuchet MS"/>
                <a:ea typeface="Trebuchet MS"/>
                <a:cs typeface="Trebuchet MS"/>
                <a:sym typeface="Trebuchet MS"/>
              </a:rPr>
              <a:t>IBU is a measurement of the number of bitter flavor compounds in a beer. </a:t>
            </a:r>
            <a:endParaRPr/>
          </a:p>
          <a:p>
            <a:pPr indent="0" lvl="0" marL="0" rtl="0" algn="l">
              <a:lnSpc>
                <a:spcPct val="90000"/>
              </a:lnSpc>
              <a:spcBef>
                <a:spcPts val="1000"/>
              </a:spcBef>
              <a:spcAft>
                <a:spcPts val="0"/>
              </a:spcAft>
              <a:buClr>
                <a:srgbClr val="3B3D3B"/>
              </a:buClr>
              <a:buSzPct val="90089"/>
              <a:buNone/>
            </a:pPr>
            <a:r>
              <a:t/>
            </a:r>
            <a:endParaRPr sz="2400">
              <a:solidFill>
                <a:srgbClr val="3B3D3B"/>
              </a:solidFill>
              <a:latin typeface="Trebuchet MS"/>
              <a:ea typeface="Trebuchet MS"/>
              <a:cs typeface="Trebuchet MS"/>
              <a:sym typeface="Trebuchet MS"/>
            </a:endParaRPr>
          </a:p>
          <a:p>
            <a:pPr indent="-228599" lvl="0" marL="228600" rtl="0" algn="l">
              <a:lnSpc>
                <a:spcPct val="90000"/>
              </a:lnSpc>
              <a:spcBef>
                <a:spcPts val="1000"/>
              </a:spcBef>
              <a:spcAft>
                <a:spcPts val="0"/>
              </a:spcAft>
              <a:buClr>
                <a:srgbClr val="3B3D3B"/>
              </a:buClr>
              <a:buSzPct val="90089"/>
              <a:buChar char="•"/>
            </a:pPr>
            <a:r>
              <a:rPr lang="en-US" sz="2400">
                <a:solidFill>
                  <a:srgbClr val="3B3D3B"/>
                </a:solidFill>
                <a:latin typeface="Trebuchet MS"/>
                <a:ea typeface="Trebuchet MS"/>
                <a:cs typeface="Trebuchet MS"/>
                <a:sym typeface="Trebuchet MS"/>
              </a:rPr>
              <a:t>The IBU scale fall between 5 IBUs and 120 IBUs. Anything higher than 120 can't be detected by the average palate</a:t>
            </a:r>
            <a:endParaRPr sz="3200">
              <a:latin typeface="Trebuchet MS"/>
              <a:ea typeface="Trebuchet MS"/>
              <a:cs typeface="Trebuchet MS"/>
              <a:sym typeface="Trebuchet M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txBox="1"/>
          <p:nvPr>
            <p:ph type="title"/>
          </p:nvPr>
        </p:nvSpPr>
        <p:spPr>
          <a:xfrm>
            <a:off x="76200" y="109093"/>
            <a:ext cx="10515600" cy="132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b="1" lang="en-US">
                <a:solidFill>
                  <a:srgbClr val="DE1930"/>
                </a:solidFill>
                <a:latin typeface="Trebuchet MS"/>
                <a:ea typeface="Trebuchet MS"/>
                <a:cs typeface="Trebuchet MS"/>
                <a:sym typeface="Trebuchet MS"/>
              </a:rPr>
              <a:t> </a:t>
            </a:r>
            <a:r>
              <a:rPr b="1" lang="en-US">
                <a:solidFill>
                  <a:srgbClr val="DE1930"/>
                </a:solidFill>
                <a:latin typeface="Trebuchet MS"/>
                <a:ea typeface="Trebuchet MS"/>
                <a:cs typeface="Trebuchet MS"/>
                <a:sym typeface="Trebuchet MS"/>
              </a:rPr>
              <a:t>Analysis of missing values</a:t>
            </a:r>
            <a:endParaRPr/>
          </a:p>
        </p:txBody>
      </p:sp>
      <p:sp>
        <p:nvSpPr>
          <p:cNvPr id="180" name="Google Shape;180;p10"/>
          <p:cNvSpPr txBox="1"/>
          <p:nvPr/>
        </p:nvSpPr>
        <p:spPr>
          <a:xfrm>
            <a:off x="76200" y="1305017"/>
            <a:ext cx="7780739" cy="492419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000000"/>
              </a:buClr>
              <a:buSzPts val="2000"/>
              <a:buFont typeface="Arial"/>
              <a:buChar char="•"/>
            </a:pPr>
            <a:r>
              <a:rPr b="0" i="0" lang="en-US" sz="2000" u="none" cap="none" strike="noStrike">
                <a:solidFill>
                  <a:srgbClr val="292929"/>
                </a:solidFill>
                <a:latin typeface="Trebuchet MS"/>
                <a:ea typeface="Trebuchet MS"/>
                <a:cs typeface="Trebuchet MS"/>
                <a:sym typeface="Trebuchet MS"/>
              </a:rPr>
              <a:t>Data Cleaning is one of the important steps in an EDA</a:t>
            </a:r>
            <a:endParaRPr b="0" i="0" sz="2000" u="none" cap="none" strike="noStrike">
              <a:solidFill>
                <a:srgbClr val="292929"/>
              </a:solidFill>
              <a:latin typeface="Trebuchet MS"/>
              <a:ea typeface="Trebuchet MS"/>
              <a:cs typeface="Trebuchet MS"/>
              <a:sym typeface="Trebuchet MS"/>
            </a:endParaRPr>
          </a:p>
          <a:p>
            <a:pPr indent="-228600" lvl="0" marL="228600" marR="0" rtl="0" algn="l">
              <a:lnSpc>
                <a:spcPct val="90000"/>
              </a:lnSpc>
              <a:spcBef>
                <a:spcPts val="1000"/>
              </a:spcBef>
              <a:spcAft>
                <a:spcPts val="0"/>
              </a:spcAft>
              <a:buClr>
                <a:srgbClr val="000000"/>
              </a:buClr>
              <a:buSzPts val="2000"/>
              <a:buFont typeface="Arial"/>
              <a:buChar char="•"/>
            </a:pPr>
            <a:r>
              <a:rPr b="0" i="0" lang="en-US" sz="2000" u="none" cap="none" strike="noStrike">
                <a:solidFill>
                  <a:srgbClr val="292929"/>
                </a:solidFill>
                <a:latin typeface="Trebuchet MS"/>
                <a:ea typeface="Trebuchet MS"/>
                <a:cs typeface="Trebuchet MS"/>
                <a:sym typeface="Trebuchet MS"/>
              </a:rPr>
              <a:t>Handling missing values is part of the Data Cleansing activities</a:t>
            </a:r>
            <a:endParaRPr/>
          </a:p>
          <a:p>
            <a:pPr indent="-228600" lvl="0" marL="228600" marR="0" rtl="0" algn="l">
              <a:lnSpc>
                <a:spcPct val="90000"/>
              </a:lnSpc>
              <a:spcBef>
                <a:spcPts val="1000"/>
              </a:spcBef>
              <a:spcAft>
                <a:spcPts val="0"/>
              </a:spcAft>
              <a:buClr>
                <a:srgbClr val="000000"/>
              </a:buClr>
              <a:buSzPts val="2000"/>
              <a:buFont typeface="Arial"/>
              <a:buChar char="•"/>
            </a:pPr>
            <a:r>
              <a:rPr b="0" i="0" lang="en-US" sz="2000" u="none" cap="none" strike="noStrike">
                <a:solidFill>
                  <a:srgbClr val="292929"/>
                </a:solidFill>
                <a:latin typeface="Trebuchet MS"/>
                <a:ea typeface="Trebuchet MS"/>
                <a:cs typeface="Trebuchet MS"/>
                <a:sym typeface="Trebuchet MS"/>
              </a:rPr>
              <a:t>A missing value is a data value that is not captured nor stored in our dataset</a:t>
            </a:r>
            <a:endParaRPr/>
          </a:p>
          <a:p>
            <a:pPr indent="-228600" lvl="0" marL="228600" marR="0" rtl="0" algn="l">
              <a:lnSpc>
                <a:spcPct val="90000"/>
              </a:lnSpc>
              <a:spcBef>
                <a:spcPts val="1000"/>
              </a:spcBef>
              <a:spcAft>
                <a:spcPts val="0"/>
              </a:spcAft>
              <a:buClr>
                <a:srgbClr val="000000"/>
              </a:buClr>
              <a:buSzPts val="2000"/>
              <a:buFont typeface="Arial"/>
              <a:buChar char="•"/>
            </a:pPr>
            <a:r>
              <a:rPr b="0" i="0" lang="en-US" sz="2000" u="none" cap="none" strike="noStrike">
                <a:solidFill>
                  <a:srgbClr val="292929"/>
                </a:solidFill>
                <a:latin typeface="Trebuchet MS"/>
                <a:ea typeface="Trebuchet MS"/>
                <a:cs typeface="Trebuchet MS"/>
                <a:sym typeface="Trebuchet MS"/>
              </a:rPr>
              <a:t>Missing values datasets</a:t>
            </a:r>
            <a:endParaRPr/>
          </a:p>
          <a:p>
            <a:pPr indent="-228600" lvl="1" marL="685800" marR="0" rtl="0" algn="l">
              <a:lnSpc>
                <a:spcPct val="90000"/>
              </a:lnSpc>
              <a:spcBef>
                <a:spcPts val="500"/>
              </a:spcBef>
              <a:spcAft>
                <a:spcPts val="0"/>
              </a:spcAft>
              <a:buClr>
                <a:srgbClr val="000000"/>
              </a:buClr>
              <a:buSzPts val="2000"/>
              <a:buFont typeface="Arial"/>
              <a:buChar char="•"/>
            </a:pPr>
            <a:r>
              <a:rPr b="0" i="0" lang="en-US" sz="2000" u="none" cap="none" strike="noStrike">
                <a:solidFill>
                  <a:srgbClr val="292929"/>
                </a:solidFill>
                <a:latin typeface="Trebuchet MS"/>
                <a:ea typeface="Trebuchet MS"/>
                <a:cs typeface="Trebuchet MS"/>
                <a:sym typeface="Trebuchet MS"/>
              </a:rPr>
              <a:t>Dataset DF_Beers: ABV:62 missing values,IBU: 1005 missing values</a:t>
            </a:r>
            <a:endParaRPr/>
          </a:p>
          <a:p>
            <a:pPr indent="-228600" lvl="0" marL="228600" marR="0" rtl="0" algn="l">
              <a:lnSpc>
                <a:spcPct val="90000"/>
              </a:lnSpc>
              <a:spcBef>
                <a:spcPts val="1000"/>
              </a:spcBef>
              <a:spcAft>
                <a:spcPts val="0"/>
              </a:spcAft>
              <a:buClr>
                <a:srgbClr val="000000"/>
              </a:buClr>
              <a:buSzPts val="2000"/>
              <a:buFont typeface="Arial"/>
              <a:buChar char="•"/>
            </a:pPr>
            <a:r>
              <a:rPr b="0" i="0" lang="en-US" sz="2000" u="none" cap="none" strike="noStrike">
                <a:solidFill>
                  <a:srgbClr val="292929"/>
                </a:solidFill>
                <a:latin typeface="Trebuchet MS"/>
                <a:ea typeface="Trebuchet MS"/>
                <a:cs typeface="Trebuchet MS"/>
                <a:sym typeface="Trebuchet MS"/>
              </a:rPr>
              <a:t>Approaches to deal with the missing values in our dataset</a:t>
            </a:r>
            <a:endParaRPr/>
          </a:p>
          <a:p>
            <a:pPr indent="-228600" lvl="1" marL="685800" marR="0" rtl="0" algn="l">
              <a:lnSpc>
                <a:spcPct val="90000"/>
              </a:lnSpc>
              <a:spcBef>
                <a:spcPts val="500"/>
              </a:spcBef>
              <a:spcAft>
                <a:spcPts val="0"/>
              </a:spcAft>
              <a:buClr>
                <a:srgbClr val="000000"/>
              </a:buClr>
              <a:buSzPts val="2000"/>
              <a:buFont typeface="Arial"/>
              <a:buChar char="•"/>
            </a:pPr>
            <a:r>
              <a:rPr b="0" i="0" lang="en-US" sz="2000" u="none" cap="none" strike="noStrike">
                <a:solidFill>
                  <a:srgbClr val="292929"/>
                </a:solidFill>
                <a:latin typeface="Trebuchet MS"/>
                <a:ea typeface="Trebuchet MS"/>
                <a:cs typeface="Trebuchet MS"/>
                <a:sym typeface="Trebuchet MS"/>
              </a:rPr>
              <a:t>ABV🡪Replacing missing values using Mean</a:t>
            </a:r>
            <a:endParaRPr/>
          </a:p>
          <a:p>
            <a:pPr indent="-228600" lvl="1" marL="685800" marR="0" rtl="0" algn="l">
              <a:lnSpc>
                <a:spcPct val="90000"/>
              </a:lnSpc>
              <a:spcBef>
                <a:spcPts val="500"/>
              </a:spcBef>
              <a:spcAft>
                <a:spcPts val="0"/>
              </a:spcAft>
              <a:buClr>
                <a:srgbClr val="000000"/>
              </a:buClr>
              <a:buSzPts val="2000"/>
              <a:buFont typeface="Arial"/>
              <a:buChar char="•"/>
            </a:pPr>
            <a:r>
              <a:rPr b="0" i="0" lang="en-US" sz="2000" u="none" cap="none" strike="noStrike">
                <a:solidFill>
                  <a:srgbClr val="292929"/>
                </a:solidFill>
                <a:latin typeface="Trebuchet MS"/>
                <a:ea typeface="Trebuchet MS"/>
                <a:cs typeface="Trebuchet MS"/>
                <a:sym typeface="Trebuchet MS"/>
              </a:rPr>
              <a:t>IBU🡪Replacing missing values using KnnImputation</a:t>
            </a:r>
            <a:endParaRPr/>
          </a:p>
          <a:p>
            <a:pPr indent="-228600" lvl="0" marL="228600" marR="0" rtl="0" algn="l">
              <a:lnSpc>
                <a:spcPct val="90000"/>
              </a:lnSpc>
              <a:spcBef>
                <a:spcPts val="1000"/>
              </a:spcBef>
              <a:spcAft>
                <a:spcPts val="0"/>
              </a:spcAft>
              <a:buClr>
                <a:srgbClr val="000000"/>
              </a:buClr>
              <a:buSzPts val="2000"/>
              <a:buFont typeface="Arial"/>
              <a:buChar char="•"/>
            </a:pPr>
            <a:r>
              <a:rPr b="0" i="0" lang="en-US" sz="2000" u="none" cap="none" strike="noStrike">
                <a:solidFill>
                  <a:srgbClr val="292929"/>
                </a:solidFill>
                <a:latin typeface="Trebuchet MS"/>
                <a:ea typeface="Trebuchet MS"/>
                <a:cs typeface="Trebuchet MS"/>
                <a:sym typeface="Trebuchet MS"/>
              </a:rPr>
              <a:t>KnnImputer utilizes the k-Nearest Neighbors method to replace the missing values</a:t>
            </a:r>
            <a:endParaRPr b="0" i="0" sz="2000" u="none" cap="none" strike="noStrike">
              <a:solidFill>
                <a:srgbClr val="292929"/>
              </a:solidFill>
              <a:latin typeface="Trebuchet MS"/>
              <a:ea typeface="Trebuchet MS"/>
              <a:cs typeface="Trebuchet MS"/>
              <a:sym typeface="Trebuchet MS"/>
            </a:endParaRPr>
          </a:p>
        </p:txBody>
      </p:sp>
      <p:sp>
        <p:nvSpPr>
          <p:cNvPr id="181" name="Google Shape;181;p10"/>
          <p:cNvSpPr txBox="1"/>
          <p:nvPr/>
        </p:nvSpPr>
        <p:spPr>
          <a:xfrm>
            <a:off x="8261520" y="3141394"/>
            <a:ext cx="275962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400" u="none" cap="none" strike="noStrike">
                <a:solidFill>
                  <a:srgbClr val="000000"/>
                </a:solidFill>
                <a:latin typeface="Arial"/>
                <a:ea typeface="Arial"/>
                <a:cs typeface="Arial"/>
                <a:sym typeface="Arial"/>
              </a:rPr>
              <a:t>Image 1: Data Cleansing</a:t>
            </a:r>
            <a:endParaRPr/>
          </a:p>
        </p:txBody>
      </p:sp>
      <p:cxnSp>
        <p:nvCxnSpPr>
          <p:cNvPr id="182" name="Google Shape;182;p10"/>
          <p:cNvCxnSpPr/>
          <p:nvPr/>
        </p:nvCxnSpPr>
        <p:spPr>
          <a:xfrm>
            <a:off x="8025513" y="120470"/>
            <a:ext cx="0" cy="6662691"/>
          </a:xfrm>
          <a:prstGeom prst="straightConnector1">
            <a:avLst/>
          </a:prstGeom>
          <a:noFill/>
          <a:ln cap="flat" cmpd="sng" w="9525">
            <a:solidFill>
              <a:srgbClr val="C00000"/>
            </a:solidFill>
            <a:prstDash val="solid"/>
            <a:round/>
            <a:headEnd len="sm" w="sm" type="none"/>
            <a:tailEnd len="sm" w="sm" type="none"/>
          </a:ln>
        </p:spPr>
      </p:cxnSp>
      <p:pic>
        <p:nvPicPr>
          <p:cNvPr id="183" name="Google Shape;183;p10"/>
          <p:cNvPicPr preferRelativeResize="0"/>
          <p:nvPr/>
        </p:nvPicPr>
        <p:blipFill rotWithShape="1">
          <a:blip r:embed="rId3">
            <a:alphaModFix/>
          </a:blip>
          <a:srcRect b="0" l="0" r="0" t="0"/>
          <a:stretch/>
        </p:blipFill>
        <p:spPr>
          <a:xfrm>
            <a:off x="8305110" y="195308"/>
            <a:ext cx="3139439" cy="2953247"/>
          </a:xfrm>
          <a:prstGeom prst="rect">
            <a:avLst/>
          </a:prstGeom>
          <a:noFill/>
          <a:ln cap="flat" cmpd="sng" w="9525">
            <a:solidFill>
              <a:schemeClr val="accent1"/>
            </a:solidFill>
            <a:prstDash val="solid"/>
            <a:round/>
            <a:headEnd len="sm" w="sm" type="none"/>
            <a:tailEnd len="sm" w="sm" type="none"/>
          </a:ln>
        </p:spPr>
      </p:pic>
      <p:pic>
        <p:nvPicPr>
          <p:cNvPr id="184" name="Google Shape;184;p10"/>
          <p:cNvPicPr preferRelativeResize="0"/>
          <p:nvPr/>
        </p:nvPicPr>
        <p:blipFill rotWithShape="1">
          <a:blip r:embed="rId4">
            <a:alphaModFix/>
          </a:blip>
          <a:srcRect b="0" l="0" r="0" t="0"/>
          <a:stretch/>
        </p:blipFill>
        <p:spPr>
          <a:xfrm>
            <a:off x="8305110" y="3634132"/>
            <a:ext cx="3199492" cy="2796901"/>
          </a:xfrm>
          <a:prstGeom prst="rect">
            <a:avLst/>
          </a:prstGeom>
          <a:noFill/>
          <a:ln cap="flat" cmpd="sng" w="9525">
            <a:solidFill>
              <a:schemeClr val="accent1"/>
            </a:solidFill>
            <a:prstDash val="solid"/>
            <a:round/>
            <a:headEnd len="sm" w="sm" type="none"/>
            <a:tailEnd len="sm" w="sm" type="none"/>
          </a:ln>
        </p:spPr>
      </p:pic>
      <p:sp>
        <p:nvSpPr>
          <p:cNvPr id="185" name="Google Shape;185;p10"/>
          <p:cNvSpPr txBox="1"/>
          <p:nvPr/>
        </p:nvSpPr>
        <p:spPr>
          <a:xfrm>
            <a:off x="8194088" y="6441130"/>
            <a:ext cx="275962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400" u="none" cap="none" strike="noStrike">
                <a:solidFill>
                  <a:srgbClr val="000000"/>
                </a:solidFill>
                <a:latin typeface="Arial"/>
                <a:ea typeface="Arial"/>
                <a:cs typeface="Arial"/>
                <a:sym typeface="Arial"/>
              </a:rPr>
              <a:t>Image 2: KNN Imputation IBU</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5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5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500"/>
                                        <p:tgtEl>
                                          <p:spTgt spid="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500"/>
                                        <p:tgtEl>
                                          <p:spTgt spid="1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Effect filter="fade" transition="in">
                                      <p:cBhvr>
                                        <p:cTn dur="500"/>
                                        <p:tgtEl>
                                          <p:spTgt spid="1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animEffect filter="fade" transition="in">
                                      <p:cBhvr>
                                        <p:cTn dur="500"/>
                                        <p:tgtEl>
                                          <p:spTgt spid="1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animEffect filter="fade" transition="in">
                                      <p:cBhvr>
                                        <p:cTn dur="500"/>
                                        <p:tgtEl>
                                          <p:spTgt spid="18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7" st="7"/>
                                            </p:txEl>
                                          </p:spTgt>
                                        </p:tgtEl>
                                        <p:attrNameLst>
                                          <p:attrName>style.visibility</p:attrName>
                                        </p:attrNameLst>
                                      </p:cBhvr>
                                      <p:to>
                                        <p:strVal val="visible"/>
                                      </p:to>
                                    </p:set>
                                    <p:animEffect filter="fade" transition="in">
                                      <p:cBhvr>
                                        <p:cTn dur="500"/>
                                        <p:tgtEl>
                                          <p:spTgt spid="18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8" st="8"/>
                                            </p:txEl>
                                          </p:spTgt>
                                        </p:tgtEl>
                                        <p:attrNameLst>
                                          <p:attrName>style.visibility</p:attrName>
                                        </p:attrNameLst>
                                      </p:cBhvr>
                                      <p:to>
                                        <p:strVal val="visible"/>
                                      </p:to>
                                    </p:set>
                                    <p:animEffect filter="fade" transition="in">
                                      <p:cBhvr>
                                        <p:cTn dur="500"/>
                                        <p:tgtEl>
                                          <p:spTgt spid="18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7"/>
          <p:cNvSpPr txBox="1"/>
          <p:nvPr>
            <p:ph type="title"/>
          </p:nvPr>
        </p:nvSpPr>
        <p:spPr>
          <a:xfrm>
            <a:off x="76200" y="109093"/>
            <a:ext cx="10515600" cy="132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b="1" lang="en-US">
                <a:solidFill>
                  <a:srgbClr val="DE1930"/>
                </a:solidFill>
                <a:latin typeface="Trebuchet MS"/>
                <a:ea typeface="Trebuchet MS"/>
                <a:cs typeface="Trebuchet MS"/>
                <a:sym typeface="Trebuchet MS"/>
              </a:rPr>
              <a:t> </a:t>
            </a:r>
            <a:r>
              <a:rPr b="1" lang="en-US">
                <a:solidFill>
                  <a:srgbClr val="DE1930"/>
                </a:solidFill>
                <a:latin typeface="Trebuchet MS"/>
                <a:ea typeface="Trebuchet MS"/>
                <a:cs typeface="Trebuchet MS"/>
                <a:sym typeface="Trebuchet MS"/>
              </a:rPr>
              <a:t>Analysis of missing values</a:t>
            </a:r>
            <a:endParaRPr/>
          </a:p>
        </p:txBody>
      </p:sp>
      <p:sp>
        <p:nvSpPr>
          <p:cNvPr id="191" name="Google Shape;191;p7"/>
          <p:cNvSpPr txBox="1"/>
          <p:nvPr/>
        </p:nvSpPr>
        <p:spPr>
          <a:xfrm>
            <a:off x="7311667" y="995358"/>
            <a:ext cx="4922872" cy="483417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2000"/>
              <a:buFont typeface="Arial"/>
              <a:buNone/>
            </a:pPr>
            <a:r>
              <a:t/>
            </a:r>
            <a:endParaRPr b="1" sz="2000">
              <a:solidFill>
                <a:srgbClr val="292929"/>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000"/>
              <a:buFont typeface="Arial"/>
              <a:buNone/>
            </a:pPr>
            <a:r>
              <a:t/>
            </a:r>
            <a:endParaRPr b="1" sz="2000">
              <a:solidFill>
                <a:srgbClr val="292929"/>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000"/>
              <a:buFont typeface="Arial"/>
              <a:buNone/>
            </a:pPr>
            <a:r>
              <a:t/>
            </a:r>
            <a:endParaRPr b="1" sz="2000">
              <a:solidFill>
                <a:srgbClr val="292929"/>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000"/>
              <a:buFont typeface="Arial"/>
              <a:buNone/>
            </a:pPr>
            <a:r>
              <a:t/>
            </a:r>
            <a:endParaRPr b="1" sz="2000">
              <a:solidFill>
                <a:srgbClr val="292929"/>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000"/>
              <a:buFont typeface="Arial"/>
              <a:buNone/>
            </a:pPr>
            <a:r>
              <a:rPr b="1" i="0" lang="en-US" sz="2000" u="none" cap="none" strike="noStrike">
                <a:solidFill>
                  <a:srgbClr val="292929"/>
                </a:solidFill>
                <a:latin typeface="Trebuchet MS"/>
                <a:ea typeface="Trebuchet MS"/>
                <a:cs typeface="Trebuchet MS"/>
                <a:sym typeface="Trebuchet MS"/>
              </a:rPr>
              <a:t>IBU Analysis Missing values</a:t>
            </a:r>
            <a:endParaRPr/>
          </a:p>
          <a:p>
            <a:pPr indent="-228600" lvl="0" marL="228600" marR="0" rtl="0" algn="l">
              <a:lnSpc>
                <a:spcPct val="90000"/>
              </a:lnSpc>
              <a:spcBef>
                <a:spcPts val="1000"/>
              </a:spcBef>
              <a:spcAft>
                <a:spcPts val="0"/>
              </a:spcAft>
              <a:buClr>
                <a:srgbClr val="000000"/>
              </a:buClr>
              <a:buSzPts val="2000"/>
              <a:buFont typeface="Arial"/>
              <a:buChar char="•"/>
            </a:pPr>
            <a:r>
              <a:rPr b="0" i="0" lang="en-US" sz="2000" u="none" cap="none" strike="noStrike">
                <a:solidFill>
                  <a:srgbClr val="292929"/>
                </a:solidFill>
                <a:latin typeface="Trebuchet MS"/>
                <a:ea typeface="Trebuchet MS"/>
                <a:cs typeface="Trebuchet MS"/>
                <a:sym typeface="Trebuchet MS"/>
              </a:rPr>
              <a:t>Large number missing values</a:t>
            </a:r>
            <a:endParaRPr/>
          </a:p>
          <a:p>
            <a:pPr indent="-228600" lvl="0" marL="228600" marR="0" rtl="0" algn="l">
              <a:lnSpc>
                <a:spcPct val="90000"/>
              </a:lnSpc>
              <a:spcBef>
                <a:spcPts val="1000"/>
              </a:spcBef>
              <a:spcAft>
                <a:spcPts val="0"/>
              </a:spcAft>
              <a:buClr>
                <a:srgbClr val="000000"/>
              </a:buClr>
              <a:buSzPts val="2000"/>
              <a:buFont typeface="Arial"/>
              <a:buChar char="•"/>
            </a:pPr>
            <a:r>
              <a:rPr b="0" i="0" lang="en-US" sz="2000" u="none" cap="none" strike="noStrike">
                <a:solidFill>
                  <a:srgbClr val="292929"/>
                </a:solidFill>
                <a:latin typeface="Trebuchet MS"/>
                <a:ea typeface="Trebuchet MS"/>
                <a:cs typeface="Trebuchet MS"/>
                <a:sym typeface="Trebuchet MS"/>
              </a:rPr>
              <a:t>Ignoring missing values is not an option  </a:t>
            </a:r>
            <a:endParaRPr/>
          </a:p>
          <a:p>
            <a:pPr indent="-228600" lvl="0" marL="228600" marR="0" rtl="0" algn="l">
              <a:lnSpc>
                <a:spcPct val="90000"/>
              </a:lnSpc>
              <a:spcBef>
                <a:spcPts val="1000"/>
              </a:spcBef>
              <a:spcAft>
                <a:spcPts val="0"/>
              </a:spcAft>
              <a:buClr>
                <a:srgbClr val="000000"/>
              </a:buClr>
              <a:buSzPts val="2000"/>
              <a:buFont typeface="Arial"/>
              <a:buChar char="•"/>
            </a:pPr>
            <a:r>
              <a:rPr b="0" i="0" lang="en-US" sz="2000" u="none" cap="none" strike="noStrike">
                <a:solidFill>
                  <a:srgbClr val="292929"/>
                </a:solidFill>
                <a:latin typeface="Trebuchet MS"/>
                <a:ea typeface="Trebuchet MS"/>
                <a:cs typeface="Trebuchet MS"/>
                <a:sym typeface="Trebuchet MS"/>
              </a:rPr>
              <a:t>Replacing missing values with the mean is a bad idea</a:t>
            </a:r>
            <a:endParaRPr/>
          </a:p>
          <a:p>
            <a:pPr indent="-228600" lvl="0" marL="228600" marR="0" rtl="0" algn="l">
              <a:lnSpc>
                <a:spcPct val="90000"/>
              </a:lnSpc>
              <a:spcBef>
                <a:spcPts val="1000"/>
              </a:spcBef>
              <a:spcAft>
                <a:spcPts val="0"/>
              </a:spcAft>
              <a:buClr>
                <a:srgbClr val="000000"/>
              </a:buClr>
              <a:buSzPts val="2000"/>
              <a:buFont typeface="Arial"/>
              <a:buChar char="•"/>
            </a:pPr>
            <a:r>
              <a:rPr b="0" i="0" lang="en-US" sz="2000" u="none" cap="none" strike="noStrike">
                <a:solidFill>
                  <a:srgbClr val="292929"/>
                </a:solidFill>
                <a:latin typeface="Trebuchet MS"/>
                <a:ea typeface="Trebuchet MS"/>
                <a:cs typeface="Trebuchet MS"/>
                <a:sym typeface="Trebuchet MS"/>
              </a:rPr>
              <a:t>Find a sophisticated method to deal with this problem</a:t>
            </a:r>
            <a:endParaRPr/>
          </a:p>
          <a:p>
            <a:pPr indent="-228600" lvl="0" marL="228600" marR="0" rtl="0" algn="l">
              <a:lnSpc>
                <a:spcPct val="90000"/>
              </a:lnSpc>
              <a:spcBef>
                <a:spcPts val="1000"/>
              </a:spcBef>
              <a:spcAft>
                <a:spcPts val="0"/>
              </a:spcAft>
              <a:buClr>
                <a:srgbClr val="000000"/>
              </a:buClr>
              <a:buSzPts val="2000"/>
              <a:buFont typeface="Arial"/>
              <a:buChar char="•"/>
            </a:pPr>
            <a:r>
              <a:rPr b="0" i="0" lang="en-US" sz="2000" u="none" cap="none" strike="noStrike">
                <a:solidFill>
                  <a:srgbClr val="292929"/>
                </a:solidFill>
                <a:latin typeface="Trebuchet MS"/>
                <a:ea typeface="Trebuchet MS"/>
                <a:cs typeface="Trebuchet MS"/>
                <a:sym typeface="Trebuchet MS"/>
              </a:rPr>
              <a:t>There’s a positive relationship between IBU and ABV</a:t>
            </a:r>
            <a:endParaRPr/>
          </a:p>
          <a:p>
            <a:pPr indent="-228600" lvl="0" marL="228600" marR="0" rtl="0" algn="l">
              <a:lnSpc>
                <a:spcPct val="90000"/>
              </a:lnSpc>
              <a:spcBef>
                <a:spcPts val="1000"/>
              </a:spcBef>
              <a:spcAft>
                <a:spcPts val="0"/>
              </a:spcAft>
              <a:buClr>
                <a:srgbClr val="000000"/>
              </a:buClr>
              <a:buSzPts val="2000"/>
              <a:buFont typeface="Arial"/>
              <a:buChar char="•"/>
            </a:pPr>
            <a:r>
              <a:rPr b="0" i="0" lang="en-US" sz="2000" u="none" cap="none" strike="noStrike">
                <a:solidFill>
                  <a:srgbClr val="292929"/>
                </a:solidFill>
                <a:latin typeface="Trebuchet MS"/>
                <a:ea typeface="Trebuchet MS"/>
                <a:cs typeface="Trebuchet MS"/>
                <a:sym typeface="Trebuchet MS"/>
              </a:rPr>
              <a:t>KNN imputation method to replace missing values with more plausible values</a:t>
            </a:r>
            <a:endParaRPr/>
          </a:p>
          <a:p>
            <a:pPr indent="-228600" lvl="0" marL="228600" marR="0" rtl="0" algn="l">
              <a:lnSpc>
                <a:spcPct val="90000"/>
              </a:lnSpc>
              <a:spcBef>
                <a:spcPts val="1000"/>
              </a:spcBef>
              <a:spcAft>
                <a:spcPts val="0"/>
              </a:spcAft>
              <a:buClr>
                <a:srgbClr val="000000"/>
              </a:buClr>
              <a:buSzPts val="2000"/>
              <a:buFont typeface="Arial"/>
              <a:buChar char="•"/>
            </a:pPr>
            <a:r>
              <a:rPr b="0" i="0" lang="en-US" sz="2000" u="none" cap="none" strike="noStrike">
                <a:solidFill>
                  <a:srgbClr val="292929"/>
                </a:solidFill>
                <a:latin typeface="Trebuchet MS"/>
                <a:ea typeface="Trebuchet MS"/>
                <a:cs typeface="Trebuchet MS"/>
                <a:sym typeface="Trebuchet MS"/>
              </a:rPr>
              <a:t>The resulting distribution is very similar to the original</a:t>
            </a:r>
            <a:endParaRPr/>
          </a:p>
        </p:txBody>
      </p:sp>
      <p:cxnSp>
        <p:nvCxnSpPr>
          <p:cNvPr id="192" name="Google Shape;192;p7"/>
          <p:cNvCxnSpPr/>
          <p:nvPr/>
        </p:nvCxnSpPr>
        <p:spPr>
          <a:xfrm>
            <a:off x="7306322" y="966901"/>
            <a:ext cx="0" cy="5891099"/>
          </a:xfrm>
          <a:prstGeom prst="straightConnector1">
            <a:avLst/>
          </a:prstGeom>
          <a:noFill/>
          <a:ln cap="flat" cmpd="sng" w="9525">
            <a:solidFill>
              <a:srgbClr val="C00000"/>
            </a:solidFill>
            <a:prstDash val="solid"/>
            <a:round/>
            <a:headEnd len="sm" w="sm" type="none"/>
            <a:tailEnd len="sm" w="sm" type="none"/>
          </a:ln>
        </p:spPr>
      </p:cxnSp>
      <p:pic>
        <p:nvPicPr>
          <p:cNvPr id="193" name="Google Shape;193;p7"/>
          <p:cNvPicPr preferRelativeResize="0"/>
          <p:nvPr/>
        </p:nvPicPr>
        <p:blipFill rotWithShape="1">
          <a:blip r:embed="rId3">
            <a:alphaModFix/>
          </a:blip>
          <a:srcRect b="0" l="0" r="0" t="0"/>
          <a:stretch/>
        </p:blipFill>
        <p:spPr>
          <a:xfrm>
            <a:off x="76200" y="966901"/>
            <a:ext cx="3536853" cy="2462099"/>
          </a:xfrm>
          <a:prstGeom prst="rect">
            <a:avLst/>
          </a:prstGeom>
          <a:noFill/>
          <a:ln>
            <a:noFill/>
          </a:ln>
        </p:spPr>
      </p:pic>
      <p:pic>
        <p:nvPicPr>
          <p:cNvPr id="194" name="Google Shape;194;p7"/>
          <p:cNvPicPr preferRelativeResize="0"/>
          <p:nvPr/>
        </p:nvPicPr>
        <p:blipFill rotWithShape="1">
          <a:blip r:embed="rId4">
            <a:alphaModFix/>
          </a:blip>
          <a:srcRect b="0" l="0" r="0" t="0"/>
          <a:stretch/>
        </p:blipFill>
        <p:spPr>
          <a:xfrm>
            <a:off x="3645730" y="902894"/>
            <a:ext cx="3422583" cy="2462099"/>
          </a:xfrm>
          <a:prstGeom prst="rect">
            <a:avLst/>
          </a:prstGeom>
          <a:noFill/>
          <a:ln>
            <a:noFill/>
          </a:ln>
        </p:spPr>
      </p:pic>
      <p:pic>
        <p:nvPicPr>
          <p:cNvPr id="195" name="Google Shape;195;p7"/>
          <p:cNvPicPr preferRelativeResize="0"/>
          <p:nvPr/>
        </p:nvPicPr>
        <p:blipFill rotWithShape="1">
          <a:blip r:embed="rId5">
            <a:alphaModFix/>
          </a:blip>
          <a:srcRect b="0" l="0" r="0" t="0"/>
          <a:stretch/>
        </p:blipFill>
        <p:spPr>
          <a:xfrm>
            <a:off x="108877" y="3729733"/>
            <a:ext cx="3561373" cy="2462099"/>
          </a:xfrm>
          <a:prstGeom prst="rect">
            <a:avLst/>
          </a:prstGeom>
          <a:noFill/>
          <a:ln>
            <a:noFill/>
          </a:ln>
        </p:spPr>
      </p:pic>
      <p:pic>
        <p:nvPicPr>
          <p:cNvPr id="196" name="Google Shape;196;p7"/>
          <p:cNvPicPr preferRelativeResize="0"/>
          <p:nvPr/>
        </p:nvPicPr>
        <p:blipFill rotWithShape="1">
          <a:blip r:embed="rId6">
            <a:alphaModFix/>
          </a:blip>
          <a:srcRect b="0" l="0" r="0" t="0"/>
          <a:stretch/>
        </p:blipFill>
        <p:spPr>
          <a:xfrm>
            <a:off x="3645731" y="3664258"/>
            <a:ext cx="3422582" cy="2782754"/>
          </a:xfrm>
          <a:prstGeom prst="rect">
            <a:avLst/>
          </a:prstGeom>
          <a:noFill/>
          <a:ln>
            <a:noFill/>
          </a:ln>
        </p:spPr>
      </p:pic>
      <p:cxnSp>
        <p:nvCxnSpPr>
          <p:cNvPr id="197" name="Google Shape;197;p7"/>
          <p:cNvCxnSpPr/>
          <p:nvPr/>
        </p:nvCxnSpPr>
        <p:spPr>
          <a:xfrm rot="10800000">
            <a:off x="3291840" y="2962656"/>
            <a:ext cx="4142232" cy="3054096"/>
          </a:xfrm>
          <a:prstGeom prst="straightConnector1">
            <a:avLst/>
          </a:prstGeom>
          <a:noFill/>
          <a:ln cap="flat" cmpd="sng" w="9525">
            <a:solidFill>
              <a:srgbClr val="3E6EC2"/>
            </a:solidFill>
            <a:prstDash val="solid"/>
            <a:round/>
            <a:headEnd len="sm" w="sm" type="none"/>
            <a:tailEnd len="med" w="med" type="triangle"/>
          </a:ln>
        </p:spPr>
      </p:cxnSp>
      <p:cxnSp>
        <p:nvCxnSpPr>
          <p:cNvPr id="198" name="Google Shape;198;p7"/>
          <p:cNvCxnSpPr/>
          <p:nvPr/>
        </p:nvCxnSpPr>
        <p:spPr>
          <a:xfrm rot="10800000">
            <a:off x="3429000" y="5815584"/>
            <a:ext cx="3877322" cy="228600"/>
          </a:xfrm>
          <a:prstGeom prst="straightConnector1">
            <a:avLst/>
          </a:prstGeom>
          <a:noFill/>
          <a:ln cap="flat" cmpd="sng" w="9525">
            <a:solidFill>
              <a:srgbClr val="3E6EC2"/>
            </a:solidFill>
            <a:prstDash val="solid"/>
            <a:round/>
            <a:headEnd len="sm" w="sm" type="none"/>
            <a:tailEnd len="med" w="med" type="triangle"/>
          </a:ln>
        </p:spPr>
      </p:cxnSp>
      <p:sp>
        <p:nvSpPr>
          <p:cNvPr id="199" name="Google Shape;199;p7"/>
          <p:cNvSpPr/>
          <p:nvPr/>
        </p:nvSpPr>
        <p:spPr>
          <a:xfrm>
            <a:off x="2802936" y="1248055"/>
            <a:ext cx="1676400" cy="252076"/>
          </a:xfrm>
          <a:custGeom>
            <a:rect b="b" l="l" r="r" t="t"/>
            <a:pathLst>
              <a:path extrusionOk="0" fill="none" h="252076" w="1676400">
                <a:moveTo>
                  <a:pt x="0" y="63019"/>
                </a:moveTo>
                <a:cubicBezTo>
                  <a:pt x="152063" y="63051"/>
                  <a:pt x="423805" y="57510"/>
                  <a:pt x="547795" y="63019"/>
                </a:cubicBezTo>
                <a:cubicBezTo>
                  <a:pt x="671786" y="68528"/>
                  <a:pt x="911418" y="70419"/>
                  <a:pt x="1080086" y="63019"/>
                </a:cubicBezTo>
                <a:cubicBezTo>
                  <a:pt x="1248754" y="55619"/>
                  <a:pt x="1346049" y="84004"/>
                  <a:pt x="1550362" y="63019"/>
                </a:cubicBezTo>
                <a:cubicBezTo>
                  <a:pt x="1548795" y="45517"/>
                  <a:pt x="1547540" y="23589"/>
                  <a:pt x="1550362" y="0"/>
                </a:cubicBezTo>
                <a:cubicBezTo>
                  <a:pt x="1609135" y="55342"/>
                  <a:pt x="1641150" y="103253"/>
                  <a:pt x="1676400" y="126038"/>
                </a:cubicBezTo>
                <a:cubicBezTo>
                  <a:pt x="1640194" y="159654"/>
                  <a:pt x="1579136" y="218111"/>
                  <a:pt x="1550362" y="252076"/>
                </a:cubicBezTo>
                <a:cubicBezTo>
                  <a:pt x="1548590" y="229436"/>
                  <a:pt x="1551283" y="209302"/>
                  <a:pt x="1550362" y="189057"/>
                </a:cubicBezTo>
                <a:cubicBezTo>
                  <a:pt x="1444710" y="199084"/>
                  <a:pt x="1275483" y="207139"/>
                  <a:pt x="1080086" y="189057"/>
                </a:cubicBezTo>
                <a:cubicBezTo>
                  <a:pt x="884689" y="170975"/>
                  <a:pt x="800003" y="204145"/>
                  <a:pt x="609809" y="189057"/>
                </a:cubicBezTo>
                <a:cubicBezTo>
                  <a:pt x="419615" y="173969"/>
                  <a:pt x="271931" y="197785"/>
                  <a:pt x="0" y="189057"/>
                </a:cubicBezTo>
                <a:cubicBezTo>
                  <a:pt x="716" y="144836"/>
                  <a:pt x="2708" y="125796"/>
                  <a:pt x="0" y="63019"/>
                </a:cubicBezTo>
                <a:close/>
              </a:path>
              <a:path extrusionOk="0" h="252076" w="1676400">
                <a:moveTo>
                  <a:pt x="0" y="63019"/>
                </a:moveTo>
                <a:cubicBezTo>
                  <a:pt x="244987" y="69213"/>
                  <a:pt x="290756" y="80582"/>
                  <a:pt x="501284" y="63019"/>
                </a:cubicBezTo>
                <a:cubicBezTo>
                  <a:pt x="711812" y="45456"/>
                  <a:pt x="831794" y="81040"/>
                  <a:pt x="971560" y="63019"/>
                </a:cubicBezTo>
                <a:cubicBezTo>
                  <a:pt x="1111326" y="44998"/>
                  <a:pt x="1325657" y="89249"/>
                  <a:pt x="1550362" y="63019"/>
                </a:cubicBezTo>
                <a:cubicBezTo>
                  <a:pt x="1549002" y="47679"/>
                  <a:pt x="1550590" y="24433"/>
                  <a:pt x="1550362" y="0"/>
                </a:cubicBezTo>
                <a:cubicBezTo>
                  <a:pt x="1584717" y="45837"/>
                  <a:pt x="1650140" y="91284"/>
                  <a:pt x="1676400" y="126038"/>
                </a:cubicBezTo>
                <a:cubicBezTo>
                  <a:pt x="1626225" y="180572"/>
                  <a:pt x="1601279" y="203475"/>
                  <a:pt x="1550362" y="252076"/>
                </a:cubicBezTo>
                <a:cubicBezTo>
                  <a:pt x="1547397" y="222113"/>
                  <a:pt x="1552861" y="215899"/>
                  <a:pt x="1550362" y="189057"/>
                </a:cubicBezTo>
                <a:cubicBezTo>
                  <a:pt x="1358459" y="212981"/>
                  <a:pt x="1254818" y="175800"/>
                  <a:pt x="1064582" y="189057"/>
                </a:cubicBezTo>
                <a:cubicBezTo>
                  <a:pt x="874346" y="202314"/>
                  <a:pt x="685093" y="206894"/>
                  <a:pt x="547795" y="189057"/>
                </a:cubicBezTo>
                <a:cubicBezTo>
                  <a:pt x="410497" y="171220"/>
                  <a:pt x="218038" y="184836"/>
                  <a:pt x="0" y="189057"/>
                </a:cubicBezTo>
                <a:cubicBezTo>
                  <a:pt x="-5695" y="150370"/>
                  <a:pt x="1154" y="114346"/>
                  <a:pt x="0" y="63019"/>
                </a:cubicBezTo>
                <a:close/>
              </a:path>
            </a:pathLst>
          </a:custGeom>
          <a:solidFill>
            <a:srgbClr val="C00000">
              <a:alpha val="47843"/>
            </a:srgbClr>
          </a:solidFill>
          <a:ln cap="flat" cmpd="sng" w="9525">
            <a:solidFill>
              <a:srgbClr val="FFBE00"/>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900" u="none" cap="none" strike="noStrike">
                <a:solidFill>
                  <a:schemeClr val="dk1"/>
                </a:solidFill>
                <a:latin typeface="Arial"/>
                <a:ea typeface="Arial"/>
                <a:cs typeface="Arial"/>
                <a:sym typeface="Arial"/>
              </a:rPr>
              <a:t>Bad idea</a:t>
            </a:r>
            <a:endParaRPr/>
          </a:p>
        </p:txBody>
      </p:sp>
      <p:sp>
        <p:nvSpPr>
          <p:cNvPr id="200" name="Google Shape;200;p7"/>
          <p:cNvSpPr/>
          <p:nvPr/>
        </p:nvSpPr>
        <p:spPr>
          <a:xfrm>
            <a:off x="3016128" y="2804653"/>
            <a:ext cx="243628" cy="1758776"/>
          </a:xfrm>
          <a:custGeom>
            <a:rect b="b" l="l" r="r" t="t"/>
            <a:pathLst>
              <a:path extrusionOk="0" fill="none" h="1758776" w="243628">
                <a:moveTo>
                  <a:pt x="0" y="1636962"/>
                </a:moveTo>
                <a:cubicBezTo>
                  <a:pt x="22940" y="1636393"/>
                  <a:pt x="34041" y="1635341"/>
                  <a:pt x="60907" y="1636962"/>
                </a:cubicBezTo>
                <a:cubicBezTo>
                  <a:pt x="35571" y="1380805"/>
                  <a:pt x="74150" y="1250512"/>
                  <a:pt x="60907" y="1107678"/>
                </a:cubicBezTo>
                <a:cubicBezTo>
                  <a:pt x="47664" y="964844"/>
                  <a:pt x="54338" y="788068"/>
                  <a:pt x="60907" y="545654"/>
                </a:cubicBezTo>
                <a:cubicBezTo>
                  <a:pt x="67476" y="303240"/>
                  <a:pt x="36113" y="133331"/>
                  <a:pt x="60907" y="0"/>
                </a:cubicBezTo>
                <a:cubicBezTo>
                  <a:pt x="112718" y="-5901"/>
                  <a:pt x="152994" y="1861"/>
                  <a:pt x="182721" y="0"/>
                </a:cubicBezTo>
                <a:cubicBezTo>
                  <a:pt x="199710" y="140016"/>
                  <a:pt x="170912" y="374626"/>
                  <a:pt x="182721" y="545654"/>
                </a:cubicBezTo>
                <a:cubicBezTo>
                  <a:pt x="194530" y="716682"/>
                  <a:pt x="198151" y="848349"/>
                  <a:pt x="182721" y="1074938"/>
                </a:cubicBezTo>
                <a:cubicBezTo>
                  <a:pt x="167291" y="1301527"/>
                  <a:pt x="162174" y="1464781"/>
                  <a:pt x="182721" y="1636962"/>
                </a:cubicBezTo>
                <a:cubicBezTo>
                  <a:pt x="212173" y="1635116"/>
                  <a:pt x="227142" y="1635100"/>
                  <a:pt x="243628" y="1636962"/>
                </a:cubicBezTo>
                <a:cubicBezTo>
                  <a:pt x="216621" y="1668197"/>
                  <a:pt x="175766" y="1709511"/>
                  <a:pt x="121814" y="1758776"/>
                </a:cubicBezTo>
                <a:cubicBezTo>
                  <a:pt x="70034" y="1707983"/>
                  <a:pt x="26044" y="1667244"/>
                  <a:pt x="0" y="1636962"/>
                </a:cubicBezTo>
                <a:close/>
              </a:path>
              <a:path extrusionOk="0" h="1758776" w="243628">
                <a:moveTo>
                  <a:pt x="0" y="1636962"/>
                </a:moveTo>
                <a:cubicBezTo>
                  <a:pt x="14993" y="1634875"/>
                  <a:pt x="38337" y="1639435"/>
                  <a:pt x="60907" y="1636962"/>
                </a:cubicBezTo>
                <a:cubicBezTo>
                  <a:pt x="58432" y="1464827"/>
                  <a:pt x="66071" y="1247694"/>
                  <a:pt x="60907" y="1091308"/>
                </a:cubicBezTo>
                <a:cubicBezTo>
                  <a:pt x="55743" y="934922"/>
                  <a:pt x="72917" y="819957"/>
                  <a:pt x="60907" y="562024"/>
                </a:cubicBezTo>
                <a:cubicBezTo>
                  <a:pt x="48897" y="304091"/>
                  <a:pt x="60016" y="247340"/>
                  <a:pt x="60907" y="0"/>
                </a:cubicBezTo>
                <a:cubicBezTo>
                  <a:pt x="106755" y="3158"/>
                  <a:pt x="147495" y="-636"/>
                  <a:pt x="182721" y="0"/>
                </a:cubicBezTo>
                <a:cubicBezTo>
                  <a:pt x="198826" y="190222"/>
                  <a:pt x="205593" y="286300"/>
                  <a:pt x="182721" y="529284"/>
                </a:cubicBezTo>
                <a:cubicBezTo>
                  <a:pt x="159849" y="772268"/>
                  <a:pt x="195036" y="888538"/>
                  <a:pt x="182721" y="1042199"/>
                </a:cubicBezTo>
                <a:cubicBezTo>
                  <a:pt x="170406" y="1195861"/>
                  <a:pt x="180365" y="1425037"/>
                  <a:pt x="182721" y="1636962"/>
                </a:cubicBezTo>
                <a:cubicBezTo>
                  <a:pt x="208489" y="1637120"/>
                  <a:pt x="219180" y="1635943"/>
                  <a:pt x="243628" y="1636962"/>
                </a:cubicBezTo>
                <a:cubicBezTo>
                  <a:pt x="214749" y="1674235"/>
                  <a:pt x="177592" y="1701446"/>
                  <a:pt x="121814" y="1758776"/>
                </a:cubicBezTo>
                <a:cubicBezTo>
                  <a:pt x="74228" y="1717121"/>
                  <a:pt x="45172" y="1681362"/>
                  <a:pt x="0" y="1636962"/>
                </a:cubicBezTo>
                <a:close/>
              </a:path>
            </a:pathLst>
          </a:custGeom>
          <a:solidFill>
            <a:srgbClr val="92D050">
              <a:alpha val="66666"/>
            </a:srgbClr>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100" u="none" cap="none" strike="noStrike">
                <a:solidFill>
                  <a:schemeClr val="lt1"/>
                </a:solidFill>
                <a:latin typeface="Arial"/>
                <a:ea typeface="Arial"/>
                <a:cs typeface="Arial"/>
                <a:sym typeface="Arial"/>
              </a:rPr>
              <a:t>Great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500"/>
                                        <p:tgtEl>
                                          <p:spTgt spid="1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Effect filter="fade" transition="in">
                                      <p:cBhvr>
                                        <p:cTn dur="500"/>
                                        <p:tgtEl>
                                          <p:spTgt spid="1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animEffect filter="fade" transition="in">
                                      <p:cBhvr>
                                        <p:cTn dur="500"/>
                                        <p:tgtEl>
                                          <p:spTgt spid="1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animEffect filter="fade" transition="in">
                                      <p:cBhvr>
                                        <p:cTn dur="500"/>
                                        <p:tgtEl>
                                          <p:spTgt spid="1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4" st="4"/>
                                            </p:txEl>
                                          </p:spTgt>
                                        </p:tgtEl>
                                        <p:attrNameLst>
                                          <p:attrName>style.visibility</p:attrName>
                                        </p:attrNameLst>
                                      </p:cBhvr>
                                      <p:to>
                                        <p:strVal val="visible"/>
                                      </p:to>
                                    </p:set>
                                    <p:animEffect filter="fade" transition="in">
                                      <p:cBhvr>
                                        <p:cTn dur="500"/>
                                        <p:tgtEl>
                                          <p:spTgt spid="1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5" st="5"/>
                                            </p:txEl>
                                          </p:spTgt>
                                        </p:tgtEl>
                                        <p:attrNameLst>
                                          <p:attrName>style.visibility</p:attrName>
                                        </p:attrNameLst>
                                      </p:cBhvr>
                                      <p:to>
                                        <p:strVal val="visible"/>
                                      </p:to>
                                    </p:set>
                                    <p:animEffect filter="fade" transition="in">
                                      <p:cBhvr>
                                        <p:cTn dur="500"/>
                                        <p:tgtEl>
                                          <p:spTgt spid="1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6" st="6"/>
                                            </p:txEl>
                                          </p:spTgt>
                                        </p:tgtEl>
                                        <p:attrNameLst>
                                          <p:attrName>style.visibility</p:attrName>
                                        </p:attrNameLst>
                                      </p:cBhvr>
                                      <p:to>
                                        <p:strVal val="visible"/>
                                      </p:to>
                                    </p:set>
                                    <p:animEffect filter="fade" transition="in">
                                      <p:cBhvr>
                                        <p:cTn dur="500"/>
                                        <p:tgtEl>
                                          <p:spTgt spid="1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7" st="7"/>
                                            </p:txEl>
                                          </p:spTgt>
                                        </p:tgtEl>
                                        <p:attrNameLst>
                                          <p:attrName>style.visibility</p:attrName>
                                        </p:attrNameLst>
                                      </p:cBhvr>
                                      <p:to>
                                        <p:strVal val="visible"/>
                                      </p:to>
                                    </p:set>
                                    <p:animEffect filter="fade" transition="in">
                                      <p:cBhvr>
                                        <p:cTn dur="500"/>
                                        <p:tgtEl>
                                          <p:spTgt spid="19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8" st="8"/>
                                            </p:txEl>
                                          </p:spTgt>
                                        </p:tgtEl>
                                        <p:attrNameLst>
                                          <p:attrName>style.visibility</p:attrName>
                                        </p:attrNameLst>
                                      </p:cBhvr>
                                      <p:to>
                                        <p:strVal val="visible"/>
                                      </p:to>
                                    </p:set>
                                    <p:animEffect filter="fade" transition="in">
                                      <p:cBhvr>
                                        <p:cTn dur="500"/>
                                        <p:tgtEl>
                                          <p:spTgt spid="19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9" st="9"/>
                                            </p:txEl>
                                          </p:spTgt>
                                        </p:tgtEl>
                                        <p:attrNameLst>
                                          <p:attrName>style.visibility</p:attrName>
                                        </p:attrNameLst>
                                      </p:cBhvr>
                                      <p:to>
                                        <p:strVal val="visible"/>
                                      </p:to>
                                    </p:set>
                                    <p:animEffect filter="fade" transition="in">
                                      <p:cBhvr>
                                        <p:cTn dur="500"/>
                                        <p:tgtEl>
                                          <p:spTgt spid="19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0" st="10"/>
                                            </p:txEl>
                                          </p:spTgt>
                                        </p:tgtEl>
                                        <p:attrNameLst>
                                          <p:attrName>style.visibility</p:attrName>
                                        </p:attrNameLst>
                                      </p:cBhvr>
                                      <p:to>
                                        <p:strVal val="visible"/>
                                      </p:to>
                                    </p:set>
                                    <p:animEffect filter="fade" transition="in">
                                      <p:cBhvr>
                                        <p:cTn dur="500"/>
                                        <p:tgtEl>
                                          <p:spTgt spid="19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1" st="11"/>
                                            </p:txEl>
                                          </p:spTgt>
                                        </p:tgtEl>
                                        <p:attrNameLst>
                                          <p:attrName>style.visibility</p:attrName>
                                        </p:attrNameLst>
                                      </p:cBhvr>
                                      <p:to>
                                        <p:strVal val="visible"/>
                                      </p:to>
                                    </p:set>
                                    <p:animEffect filter="fade" transition="in">
                                      <p:cBhvr>
                                        <p:cTn dur="500"/>
                                        <p:tgtEl>
                                          <p:spTgt spid="191">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76200" y="109093"/>
            <a:ext cx="10515600" cy="132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b="1" lang="en-US" sz="3600">
                <a:solidFill>
                  <a:srgbClr val="DE1930"/>
                </a:solidFill>
                <a:latin typeface="Trebuchet MS"/>
                <a:ea typeface="Trebuchet MS"/>
                <a:cs typeface="Trebuchet MS"/>
                <a:sym typeface="Trebuchet MS"/>
              </a:rPr>
              <a:t> </a:t>
            </a:r>
            <a:r>
              <a:rPr b="1" lang="en-US" sz="3600">
                <a:solidFill>
                  <a:srgbClr val="DE1930"/>
                </a:solidFill>
                <a:latin typeface="Trebuchet MS"/>
                <a:ea typeface="Trebuchet MS"/>
                <a:cs typeface="Trebuchet MS"/>
                <a:sym typeface="Trebuchet MS"/>
              </a:rPr>
              <a:t>Summary statistics and distribution ABV</a:t>
            </a:r>
            <a:r>
              <a:rPr b="1" lang="en-US">
                <a:solidFill>
                  <a:srgbClr val="DE1930"/>
                </a:solidFill>
                <a:latin typeface="Trebuchet MS"/>
                <a:ea typeface="Trebuchet MS"/>
                <a:cs typeface="Trebuchet MS"/>
                <a:sym typeface="Trebuchet MS"/>
              </a:rPr>
              <a:t> </a:t>
            </a:r>
            <a:endParaRPr/>
          </a:p>
        </p:txBody>
      </p:sp>
      <p:sp>
        <p:nvSpPr>
          <p:cNvPr id="206" name="Google Shape;206;p36"/>
          <p:cNvSpPr txBox="1"/>
          <p:nvPr/>
        </p:nvSpPr>
        <p:spPr>
          <a:xfrm>
            <a:off x="7311667" y="966901"/>
            <a:ext cx="4922872" cy="589109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2400"/>
              <a:buFont typeface="Arial"/>
              <a:buNone/>
            </a:pPr>
            <a:r>
              <a:t/>
            </a:r>
            <a:endParaRPr b="1" sz="2400">
              <a:solidFill>
                <a:srgbClr val="292929"/>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400"/>
              <a:buFont typeface="Arial"/>
              <a:buNone/>
            </a:pPr>
            <a:r>
              <a:t/>
            </a:r>
            <a:endParaRPr b="1" sz="2400">
              <a:solidFill>
                <a:srgbClr val="292929"/>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400"/>
              <a:buFont typeface="Arial"/>
              <a:buNone/>
            </a:pPr>
            <a:r>
              <a:t/>
            </a:r>
            <a:endParaRPr b="1" sz="2400">
              <a:solidFill>
                <a:srgbClr val="292929"/>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400"/>
              <a:buFont typeface="Arial"/>
              <a:buNone/>
            </a:pPr>
            <a:r>
              <a:t/>
            </a:r>
            <a:endParaRPr b="1" sz="2400">
              <a:solidFill>
                <a:srgbClr val="292929"/>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400"/>
              <a:buFont typeface="Arial"/>
              <a:buNone/>
            </a:pPr>
            <a:r>
              <a:t/>
            </a:r>
            <a:endParaRPr b="1" sz="2400">
              <a:solidFill>
                <a:srgbClr val="292929"/>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400"/>
              <a:buFont typeface="Arial"/>
              <a:buNone/>
            </a:pPr>
            <a:r>
              <a:t/>
            </a:r>
            <a:endParaRPr b="1" sz="2400">
              <a:solidFill>
                <a:srgbClr val="292929"/>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400"/>
              <a:buFont typeface="Arial"/>
              <a:buNone/>
            </a:pPr>
            <a:r>
              <a:t/>
            </a:r>
            <a:endParaRPr b="1" sz="2400">
              <a:solidFill>
                <a:srgbClr val="292929"/>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400"/>
              <a:buFont typeface="Arial"/>
              <a:buNone/>
            </a:pPr>
            <a:r>
              <a:t/>
            </a:r>
            <a:endParaRPr b="1" sz="2400">
              <a:solidFill>
                <a:srgbClr val="292929"/>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292929"/>
                </a:solidFill>
                <a:latin typeface="Trebuchet MS"/>
                <a:ea typeface="Trebuchet MS"/>
                <a:cs typeface="Trebuchet MS"/>
                <a:sym typeface="Trebuchet MS"/>
              </a:rPr>
              <a:t>Summary statistics and distribution ABV</a:t>
            </a:r>
            <a:endParaRPr/>
          </a:p>
          <a:p>
            <a:pPr indent="-228600" lvl="0" marL="228600" marR="0" rtl="0" algn="l">
              <a:lnSpc>
                <a:spcPct val="90000"/>
              </a:lnSpc>
              <a:spcBef>
                <a:spcPts val="1000"/>
              </a:spcBef>
              <a:spcAft>
                <a:spcPts val="0"/>
              </a:spcAft>
              <a:buClr>
                <a:srgbClr val="000000"/>
              </a:buClr>
              <a:buSzPts val="2400"/>
              <a:buFont typeface="Arial"/>
              <a:buChar char="•"/>
            </a:pPr>
            <a:r>
              <a:rPr b="0" i="0" lang="en-US" sz="2400" u="none" cap="none" strike="noStrike">
                <a:solidFill>
                  <a:srgbClr val="202124"/>
                </a:solidFill>
                <a:latin typeface="Trebuchet MS"/>
                <a:ea typeface="Trebuchet MS"/>
                <a:cs typeface="Trebuchet MS"/>
                <a:sym typeface="Trebuchet MS"/>
              </a:rPr>
              <a:t>This is a moderately right skewed distribution</a:t>
            </a:r>
            <a:endParaRPr/>
          </a:p>
          <a:p>
            <a:pPr indent="-228600" lvl="0" marL="228600" marR="0" rtl="0" algn="l">
              <a:lnSpc>
                <a:spcPct val="90000"/>
              </a:lnSpc>
              <a:spcBef>
                <a:spcPts val="1000"/>
              </a:spcBef>
              <a:spcAft>
                <a:spcPts val="0"/>
              </a:spcAft>
              <a:buClr>
                <a:srgbClr val="000000"/>
              </a:buClr>
              <a:buSzPts val="2400"/>
              <a:buFont typeface="Arial"/>
              <a:buChar char="•"/>
            </a:pPr>
            <a:r>
              <a:rPr b="0" i="0" lang="en-US" sz="2400" u="none" cap="none" strike="noStrike">
                <a:solidFill>
                  <a:srgbClr val="202124"/>
                </a:solidFill>
                <a:latin typeface="Trebuchet MS"/>
                <a:ea typeface="Trebuchet MS"/>
                <a:cs typeface="Trebuchet MS"/>
                <a:sym typeface="Trebuchet MS"/>
              </a:rPr>
              <a:t>The Mean is slightly greater than the Median </a:t>
            </a:r>
            <a:endParaRPr/>
          </a:p>
          <a:p>
            <a:pPr indent="0" lvl="0" marL="457200" marR="0" rtl="0" algn="l">
              <a:lnSpc>
                <a:spcPct val="90000"/>
              </a:lnSpc>
              <a:spcBef>
                <a:spcPts val="1000"/>
              </a:spcBef>
              <a:spcAft>
                <a:spcPts val="0"/>
              </a:spcAft>
              <a:buNone/>
            </a:pPr>
            <a:r>
              <a:t/>
            </a:r>
            <a:endParaRPr b="0" i="0" sz="2400" u="none" cap="none" strike="noStrike">
              <a:solidFill>
                <a:srgbClr val="202124"/>
              </a:solidFill>
              <a:latin typeface="Trebuchet MS"/>
              <a:ea typeface="Trebuchet MS"/>
              <a:cs typeface="Trebuchet MS"/>
              <a:sym typeface="Trebuchet MS"/>
            </a:endParaRPr>
          </a:p>
          <a:p>
            <a:pPr indent="-114300" lvl="0" marL="22860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292929"/>
              </a:solidFill>
              <a:latin typeface="Trebuchet MS"/>
              <a:ea typeface="Trebuchet MS"/>
              <a:cs typeface="Trebuchet MS"/>
              <a:sym typeface="Trebuchet MS"/>
            </a:endParaRPr>
          </a:p>
          <a:p>
            <a:pPr indent="-114300" lvl="0" marL="22860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292929"/>
              </a:solidFill>
              <a:latin typeface="Trebuchet MS"/>
              <a:ea typeface="Trebuchet MS"/>
              <a:cs typeface="Trebuchet MS"/>
              <a:sym typeface="Trebuchet MS"/>
            </a:endParaRPr>
          </a:p>
        </p:txBody>
      </p:sp>
      <p:cxnSp>
        <p:nvCxnSpPr>
          <p:cNvPr id="207" name="Google Shape;207;p36"/>
          <p:cNvCxnSpPr/>
          <p:nvPr/>
        </p:nvCxnSpPr>
        <p:spPr>
          <a:xfrm>
            <a:off x="7306322" y="966901"/>
            <a:ext cx="0" cy="5891099"/>
          </a:xfrm>
          <a:prstGeom prst="straightConnector1">
            <a:avLst/>
          </a:prstGeom>
          <a:noFill/>
          <a:ln cap="flat" cmpd="sng" w="9525">
            <a:solidFill>
              <a:srgbClr val="C00000"/>
            </a:solidFill>
            <a:prstDash val="solid"/>
            <a:round/>
            <a:headEnd len="sm" w="sm" type="none"/>
            <a:tailEnd len="sm" w="sm" type="none"/>
          </a:ln>
        </p:spPr>
      </p:cxnSp>
      <p:pic>
        <p:nvPicPr>
          <p:cNvPr id="208" name="Google Shape;208;p36"/>
          <p:cNvPicPr preferRelativeResize="0"/>
          <p:nvPr/>
        </p:nvPicPr>
        <p:blipFill rotWithShape="1">
          <a:blip r:embed="rId3">
            <a:alphaModFix/>
          </a:blip>
          <a:srcRect b="0" l="0" r="0" t="0"/>
          <a:stretch/>
        </p:blipFill>
        <p:spPr>
          <a:xfrm>
            <a:off x="764838" y="966901"/>
            <a:ext cx="4730248" cy="2257365"/>
          </a:xfrm>
          <a:prstGeom prst="rect">
            <a:avLst/>
          </a:prstGeom>
          <a:noFill/>
          <a:ln cap="flat" cmpd="sng" w="9525">
            <a:solidFill>
              <a:schemeClr val="accent1"/>
            </a:solidFill>
            <a:prstDash val="solid"/>
            <a:round/>
            <a:headEnd len="sm" w="sm" type="none"/>
            <a:tailEnd len="sm" w="sm" type="none"/>
          </a:ln>
        </p:spPr>
      </p:pic>
      <p:sp>
        <p:nvSpPr>
          <p:cNvPr id="209" name="Google Shape;209;p36"/>
          <p:cNvSpPr txBox="1"/>
          <p:nvPr/>
        </p:nvSpPr>
        <p:spPr>
          <a:xfrm>
            <a:off x="669835" y="5116346"/>
            <a:ext cx="208110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Kurtosis: 1.24</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Skewness: 0.9698</a:t>
            </a:r>
            <a:endParaRPr/>
          </a:p>
        </p:txBody>
      </p:sp>
      <p:pic>
        <p:nvPicPr>
          <p:cNvPr id="210" name="Google Shape;210;p36"/>
          <p:cNvPicPr preferRelativeResize="0"/>
          <p:nvPr/>
        </p:nvPicPr>
        <p:blipFill rotWithShape="1">
          <a:blip r:embed="rId4">
            <a:alphaModFix/>
          </a:blip>
          <a:srcRect b="0" l="0" r="0" t="0"/>
          <a:stretch/>
        </p:blipFill>
        <p:spPr>
          <a:xfrm>
            <a:off x="764838" y="4470590"/>
            <a:ext cx="5534025" cy="457200"/>
          </a:xfrm>
          <a:prstGeom prst="rect">
            <a:avLst/>
          </a:prstGeom>
          <a:noFill/>
          <a:ln>
            <a:noFill/>
          </a:ln>
        </p:spPr>
      </p:pic>
      <p:sp>
        <p:nvSpPr>
          <p:cNvPr id="211" name="Google Shape;211;p36"/>
          <p:cNvSpPr txBox="1"/>
          <p:nvPr/>
        </p:nvSpPr>
        <p:spPr>
          <a:xfrm>
            <a:off x="764838" y="3823855"/>
            <a:ext cx="279775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Trebuchet MS"/>
                <a:ea typeface="Trebuchet MS"/>
                <a:cs typeface="Trebuchet MS"/>
                <a:sym typeface="Trebuchet MS"/>
              </a:rPr>
              <a:t>Statistical Summary</a:t>
            </a:r>
            <a:endParaRPr/>
          </a:p>
        </p:txBody>
      </p:sp>
      <p:sp>
        <p:nvSpPr>
          <p:cNvPr id="212" name="Google Shape;212;p36"/>
          <p:cNvSpPr/>
          <p:nvPr/>
        </p:nvSpPr>
        <p:spPr>
          <a:xfrm>
            <a:off x="656608" y="3798663"/>
            <a:ext cx="5811975" cy="1840903"/>
          </a:xfrm>
          <a:custGeom>
            <a:rect b="b" l="l" r="r" t="t"/>
            <a:pathLst>
              <a:path extrusionOk="0" fill="none" h="1840903" w="5811975">
                <a:moveTo>
                  <a:pt x="0" y="0"/>
                </a:moveTo>
                <a:cubicBezTo>
                  <a:pt x="157367" y="-38429"/>
                  <a:pt x="520237" y="59635"/>
                  <a:pt x="697437" y="0"/>
                </a:cubicBezTo>
                <a:cubicBezTo>
                  <a:pt x="874637" y="-59635"/>
                  <a:pt x="1162329" y="6901"/>
                  <a:pt x="1394874" y="0"/>
                </a:cubicBezTo>
                <a:cubicBezTo>
                  <a:pt x="1627419" y="-6901"/>
                  <a:pt x="1710338" y="52914"/>
                  <a:pt x="1976072" y="0"/>
                </a:cubicBezTo>
                <a:cubicBezTo>
                  <a:pt x="2241806" y="-52914"/>
                  <a:pt x="2324967" y="51232"/>
                  <a:pt x="2615389" y="0"/>
                </a:cubicBezTo>
                <a:cubicBezTo>
                  <a:pt x="2905811" y="-51232"/>
                  <a:pt x="2986473" y="59187"/>
                  <a:pt x="3138467" y="0"/>
                </a:cubicBezTo>
                <a:cubicBezTo>
                  <a:pt x="3290461" y="-59187"/>
                  <a:pt x="3573630" y="54982"/>
                  <a:pt x="3719664" y="0"/>
                </a:cubicBezTo>
                <a:cubicBezTo>
                  <a:pt x="3865698" y="-54982"/>
                  <a:pt x="4155415" y="66586"/>
                  <a:pt x="4417101" y="0"/>
                </a:cubicBezTo>
                <a:cubicBezTo>
                  <a:pt x="4678787" y="-66586"/>
                  <a:pt x="4717520" y="41315"/>
                  <a:pt x="4882059" y="0"/>
                </a:cubicBezTo>
                <a:cubicBezTo>
                  <a:pt x="5046598" y="-41315"/>
                  <a:pt x="5591245" y="111338"/>
                  <a:pt x="5811975" y="0"/>
                </a:cubicBezTo>
                <a:cubicBezTo>
                  <a:pt x="5847801" y="134937"/>
                  <a:pt x="5766632" y="287711"/>
                  <a:pt x="5811975" y="423408"/>
                </a:cubicBezTo>
                <a:cubicBezTo>
                  <a:pt x="5857318" y="559105"/>
                  <a:pt x="5762994" y="747828"/>
                  <a:pt x="5811975" y="865224"/>
                </a:cubicBezTo>
                <a:cubicBezTo>
                  <a:pt x="5860956" y="982620"/>
                  <a:pt x="5798929" y="1148847"/>
                  <a:pt x="5811975" y="1325450"/>
                </a:cubicBezTo>
                <a:cubicBezTo>
                  <a:pt x="5825021" y="1502053"/>
                  <a:pt x="5771007" y="1714020"/>
                  <a:pt x="5811975" y="1840903"/>
                </a:cubicBezTo>
                <a:cubicBezTo>
                  <a:pt x="5578886" y="1860836"/>
                  <a:pt x="5422668" y="1780096"/>
                  <a:pt x="5114538" y="1840903"/>
                </a:cubicBezTo>
                <a:cubicBezTo>
                  <a:pt x="4806408" y="1901710"/>
                  <a:pt x="4730272" y="1778693"/>
                  <a:pt x="4533341" y="1840903"/>
                </a:cubicBezTo>
                <a:cubicBezTo>
                  <a:pt x="4336410" y="1903113"/>
                  <a:pt x="4192651" y="1805122"/>
                  <a:pt x="3952143" y="1840903"/>
                </a:cubicBezTo>
                <a:cubicBezTo>
                  <a:pt x="3711635" y="1876684"/>
                  <a:pt x="3606327" y="1786995"/>
                  <a:pt x="3370946" y="1840903"/>
                </a:cubicBezTo>
                <a:cubicBezTo>
                  <a:pt x="3135565" y="1894811"/>
                  <a:pt x="2984990" y="1809134"/>
                  <a:pt x="2789748" y="1840903"/>
                </a:cubicBezTo>
                <a:cubicBezTo>
                  <a:pt x="2594506" y="1872672"/>
                  <a:pt x="2392331" y="1836556"/>
                  <a:pt x="2266670" y="1840903"/>
                </a:cubicBezTo>
                <a:cubicBezTo>
                  <a:pt x="2141009" y="1845250"/>
                  <a:pt x="1874204" y="1798368"/>
                  <a:pt x="1627353" y="1840903"/>
                </a:cubicBezTo>
                <a:cubicBezTo>
                  <a:pt x="1380502" y="1883438"/>
                  <a:pt x="1265196" y="1773119"/>
                  <a:pt x="1046156" y="1840903"/>
                </a:cubicBezTo>
                <a:cubicBezTo>
                  <a:pt x="827116" y="1908687"/>
                  <a:pt x="274200" y="1744016"/>
                  <a:pt x="0" y="1840903"/>
                </a:cubicBezTo>
                <a:cubicBezTo>
                  <a:pt x="-37984" y="1683733"/>
                  <a:pt x="29300" y="1462946"/>
                  <a:pt x="0" y="1343859"/>
                </a:cubicBezTo>
                <a:cubicBezTo>
                  <a:pt x="-29300" y="1224772"/>
                  <a:pt x="20498" y="1068297"/>
                  <a:pt x="0" y="846815"/>
                </a:cubicBezTo>
                <a:cubicBezTo>
                  <a:pt x="-20498" y="625333"/>
                  <a:pt x="64606" y="277337"/>
                  <a:pt x="0" y="0"/>
                </a:cubicBezTo>
                <a:close/>
              </a:path>
              <a:path extrusionOk="0" h="1840903" w="5811975">
                <a:moveTo>
                  <a:pt x="0" y="0"/>
                </a:moveTo>
                <a:cubicBezTo>
                  <a:pt x="147356" y="-39704"/>
                  <a:pt x="403138" y="54478"/>
                  <a:pt x="523078" y="0"/>
                </a:cubicBezTo>
                <a:cubicBezTo>
                  <a:pt x="643018" y="-54478"/>
                  <a:pt x="765850" y="21215"/>
                  <a:pt x="929916" y="0"/>
                </a:cubicBezTo>
                <a:cubicBezTo>
                  <a:pt x="1093982" y="-21215"/>
                  <a:pt x="1461223" y="60285"/>
                  <a:pt x="1627353" y="0"/>
                </a:cubicBezTo>
                <a:cubicBezTo>
                  <a:pt x="1793483" y="-60285"/>
                  <a:pt x="2027482" y="19022"/>
                  <a:pt x="2150431" y="0"/>
                </a:cubicBezTo>
                <a:cubicBezTo>
                  <a:pt x="2273380" y="-19022"/>
                  <a:pt x="2525495" y="31844"/>
                  <a:pt x="2673509" y="0"/>
                </a:cubicBezTo>
                <a:cubicBezTo>
                  <a:pt x="2821523" y="-31844"/>
                  <a:pt x="3182797" y="77332"/>
                  <a:pt x="3370946" y="0"/>
                </a:cubicBezTo>
                <a:cubicBezTo>
                  <a:pt x="3559095" y="-77332"/>
                  <a:pt x="3654445" y="30075"/>
                  <a:pt x="3835904" y="0"/>
                </a:cubicBezTo>
                <a:cubicBezTo>
                  <a:pt x="4017363" y="-30075"/>
                  <a:pt x="4302165" y="35095"/>
                  <a:pt x="4533341" y="0"/>
                </a:cubicBezTo>
                <a:cubicBezTo>
                  <a:pt x="4764517" y="-35095"/>
                  <a:pt x="4985392" y="35681"/>
                  <a:pt x="5230778" y="0"/>
                </a:cubicBezTo>
                <a:cubicBezTo>
                  <a:pt x="5476164" y="-35681"/>
                  <a:pt x="5588879" y="65253"/>
                  <a:pt x="5811975" y="0"/>
                </a:cubicBezTo>
                <a:cubicBezTo>
                  <a:pt x="5836378" y="124231"/>
                  <a:pt x="5807744" y="344175"/>
                  <a:pt x="5811975" y="497044"/>
                </a:cubicBezTo>
                <a:cubicBezTo>
                  <a:pt x="5816206" y="649913"/>
                  <a:pt x="5770206" y="821340"/>
                  <a:pt x="5811975" y="975679"/>
                </a:cubicBezTo>
                <a:cubicBezTo>
                  <a:pt x="5853744" y="1130019"/>
                  <a:pt x="5800632" y="1209218"/>
                  <a:pt x="5811975" y="1380677"/>
                </a:cubicBezTo>
                <a:cubicBezTo>
                  <a:pt x="5823318" y="1552136"/>
                  <a:pt x="5776261" y="1739463"/>
                  <a:pt x="5811975" y="1840903"/>
                </a:cubicBezTo>
                <a:cubicBezTo>
                  <a:pt x="5658947" y="1873399"/>
                  <a:pt x="5435992" y="1787876"/>
                  <a:pt x="5230778" y="1840903"/>
                </a:cubicBezTo>
                <a:cubicBezTo>
                  <a:pt x="5025564" y="1893930"/>
                  <a:pt x="4924159" y="1835608"/>
                  <a:pt x="4649580" y="1840903"/>
                </a:cubicBezTo>
                <a:cubicBezTo>
                  <a:pt x="4375001" y="1846198"/>
                  <a:pt x="4092140" y="1804985"/>
                  <a:pt x="3952143" y="1840903"/>
                </a:cubicBezTo>
                <a:cubicBezTo>
                  <a:pt x="3812146" y="1876821"/>
                  <a:pt x="3572102" y="1822530"/>
                  <a:pt x="3370946" y="1840903"/>
                </a:cubicBezTo>
                <a:cubicBezTo>
                  <a:pt x="3169790" y="1859276"/>
                  <a:pt x="3094353" y="1823880"/>
                  <a:pt x="2964107" y="1840903"/>
                </a:cubicBezTo>
                <a:cubicBezTo>
                  <a:pt x="2833861" y="1857926"/>
                  <a:pt x="2709017" y="1839630"/>
                  <a:pt x="2499149" y="1840903"/>
                </a:cubicBezTo>
                <a:cubicBezTo>
                  <a:pt x="2289281" y="1842176"/>
                  <a:pt x="1980150" y="1763173"/>
                  <a:pt x="1801712" y="1840903"/>
                </a:cubicBezTo>
                <a:cubicBezTo>
                  <a:pt x="1623274" y="1918633"/>
                  <a:pt x="1492737" y="1818832"/>
                  <a:pt x="1220515" y="1840903"/>
                </a:cubicBezTo>
                <a:cubicBezTo>
                  <a:pt x="948293" y="1862974"/>
                  <a:pt x="942372" y="1800586"/>
                  <a:pt x="755557" y="1840903"/>
                </a:cubicBezTo>
                <a:cubicBezTo>
                  <a:pt x="568742" y="1881220"/>
                  <a:pt x="314508" y="1832761"/>
                  <a:pt x="0" y="1840903"/>
                </a:cubicBezTo>
                <a:cubicBezTo>
                  <a:pt x="-17956" y="1726581"/>
                  <a:pt x="11464" y="1605807"/>
                  <a:pt x="0" y="1435904"/>
                </a:cubicBezTo>
                <a:cubicBezTo>
                  <a:pt x="-11464" y="1266001"/>
                  <a:pt x="6064" y="1128254"/>
                  <a:pt x="0" y="1030906"/>
                </a:cubicBezTo>
                <a:cubicBezTo>
                  <a:pt x="-6064" y="933558"/>
                  <a:pt x="31998" y="670815"/>
                  <a:pt x="0" y="552271"/>
                </a:cubicBezTo>
                <a:cubicBezTo>
                  <a:pt x="-31998" y="433728"/>
                  <a:pt x="32660" y="253590"/>
                  <a:pt x="0" y="0"/>
                </a:cubicBezTo>
                <a:close/>
              </a:path>
            </a:pathLst>
          </a:custGeom>
          <a:solidFill>
            <a:srgbClr val="FFC000">
              <a:alpha val="22745"/>
            </a:srgbClr>
          </a:solidFill>
          <a:ln cap="flat" cmpd="sng" w="25400">
            <a:solidFill>
              <a:srgbClr val="BA8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500"/>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500"/>
                                        <p:tgtEl>
                                          <p:spTgt spid="2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animEffect filter="fade" transition="in">
                                      <p:cBhvr>
                                        <p:cTn dur="500"/>
                                        <p:tgtEl>
                                          <p:spTgt spid="2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animEffect filter="fade" transition="in">
                                      <p:cBhvr>
                                        <p:cTn dur="500"/>
                                        <p:tgtEl>
                                          <p:spTgt spid="2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4" st="4"/>
                                            </p:txEl>
                                          </p:spTgt>
                                        </p:tgtEl>
                                        <p:attrNameLst>
                                          <p:attrName>style.visibility</p:attrName>
                                        </p:attrNameLst>
                                      </p:cBhvr>
                                      <p:to>
                                        <p:strVal val="visible"/>
                                      </p:to>
                                    </p:set>
                                    <p:animEffect filter="fade" transition="in">
                                      <p:cBhvr>
                                        <p:cTn dur="500"/>
                                        <p:tgtEl>
                                          <p:spTgt spid="2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5" st="5"/>
                                            </p:txEl>
                                          </p:spTgt>
                                        </p:tgtEl>
                                        <p:attrNameLst>
                                          <p:attrName>style.visibility</p:attrName>
                                        </p:attrNameLst>
                                      </p:cBhvr>
                                      <p:to>
                                        <p:strVal val="visible"/>
                                      </p:to>
                                    </p:set>
                                    <p:animEffect filter="fade" transition="in">
                                      <p:cBhvr>
                                        <p:cTn dur="500"/>
                                        <p:tgtEl>
                                          <p:spTgt spid="2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6" st="6"/>
                                            </p:txEl>
                                          </p:spTgt>
                                        </p:tgtEl>
                                        <p:attrNameLst>
                                          <p:attrName>style.visibility</p:attrName>
                                        </p:attrNameLst>
                                      </p:cBhvr>
                                      <p:to>
                                        <p:strVal val="visible"/>
                                      </p:to>
                                    </p:set>
                                    <p:animEffect filter="fade" transition="in">
                                      <p:cBhvr>
                                        <p:cTn dur="500"/>
                                        <p:tgtEl>
                                          <p:spTgt spid="2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7" st="7"/>
                                            </p:txEl>
                                          </p:spTgt>
                                        </p:tgtEl>
                                        <p:attrNameLst>
                                          <p:attrName>style.visibility</p:attrName>
                                        </p:attrNameLst>
                                      </p:cBhvr>
                                      <p:to>
                                        <p:strVal val="visible"/>
                                      </p:to>
                                    </p:set>
                                    <p:animEffect filter="fade" transition="in">
                                      <p:cBhvr>
                                        <p:cTn dur="500"/>
                                        <p:tgtEl>
                                          <p:spTgt spid="20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8" st="8"/>
                                            </p:txEl>
                                          </p:spTgt>
                                        </p:tgtEl>
                                        <p:attrNameLst>
                                          <p:attrName>style.visibility</p:attrName>
                                        </p:attrNameLst>
                                      </p:cBhvr>
                                      <p:to>
                                        <p:strVal val="visible"/>
                                      </p:to>
                                    </p:set>
                                    <p:animEffect filter="fade" transition="in">
                                      <p:cBhvr>
                                        <p:cTn dur="500"/>
                                        <p:tgtEl>
                                          <p:spTgt spid="20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9" st="9"/>
                                            </p:txEl>
                                          </p:spTgt>
                                        </p:tgtEl>
                                        <p:attrNameLst>
                                          <p:attrName>style.visibility</p:attrName>
                                        </p:attrNameLst>
                                      </p:cBhvr>
                                      <p:to>
                                        <p:strVal val="visible"/>
                                      </p:to>
                                    </p:set>
                                    <p:animEffect filter="fade" transition="in">
                                      <p:cBhvr>
                                        <p:cTn dur="500"/>
                                        <p:tgtEl>
                                          <p:spTgt spid="20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0" st="10"/>
                                            </p:txEl>
                                          </p:spTgt>
                                        </p:tgtEl>
                                        <p:attrNameLst>
                                          <p:attrName>style.visibility</p:attrName>
                                        </p:attrNameLst>
                                      </p:cBhvr>
                                      <p:to>
                                        <p:strVal val="visible"/>
                                      </p:to>
                                    </p:set>
                                    <p:animEffect filter="fade" transition="in">
                                      <p:cBhvr>
                                        <p:cTn dur="500"/>
                                        <p:tgtEl>
                                          <p:spTgt spid="20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1" st="11"/>
                                            </p:txEl>
                                          </p:spTgt>
                                        </p:tgtEl>
                                        <p:attrNameLst>
                                          <p:attrName>style.visibility</p:attrName>
                                        </p:attrNameLst>
                                      </p:cBhvr>
                                      <p:to>
                                        <p:strVal val="visible"/>
                                      </p:to>
                                    </p:set>
                                    <p:animEffect filter="fade" transition="in">
                                      <p:cBhvr>
                                        <p:cTn dur="500"/>
                                        <p:tgtEl>
                                          <p:spTgt spid="20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2" st="12"/>
                                            </p:txEl>
                                          </p:spTgt>
                                        </p:tgtEl>
                                        <p:attrNameLst>
                                          <p:attrName>style.visibility</p:attrName>
                                        </p:attrNameLst>
                                      </p:cBhvr>
                                      <p:to>
                                        <p:strVal val="visible"/>
                                      </p:to>
                                    </p:set>
                                    <p:animEffect filter="fade" transition="in">
                                      <p:cBhvr>
                                        <p:cTn dur="500"/>
                                        <p:tgtEl>
                                          <p:spTgt spid="20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3" st="13"/>
                                            </p:txEl>
                                          </p:spTgt>
                                        </p:tgtEl>
                                        <p:attrNameLst>
                                          <p:attrName>style.visibility</p:attrName>
                                        </p:attrNameLst>
                                      </p:cBhvr>
                                      <p:to>
                                        <p:strVal val="visible"/>
                                      </p:to>
                                    </p:set>
                                    <p:animEffect filter="fade" transition="in">
                                      <p:cBhvr>
                                        <p:cTn dur="500"/>
                                        <p:tgtEl>
                                          <p:spTgt spid="206">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76200" y="109093"/>
            <a:ext cx="10515600" cy="132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b="1" lang="en-US">
                <a:solidFill>
                  <a:srgbClr val="DE1930"/>
                </a:solidFill>
                <a:latin typeface="Trebuchet MS"/>
                <a:ea typeface="Trebuchet MS"/>
                <a:cs typeface="Trebuchet MS"/>
                <a:sym typeface="Trebuchet MS"/>
              </a:rPr>
              <a:t> </a:t>
            </a:r>
            <a:r>
              <a:rPr b="1" lang="en-US">
                <a:solidFill>
                  <a:srgbClr val="DE1930"/>
                </a:solidFill>
                <a:latin typeface="Trebuchet MS"/>
                <a:ea typeface="Trebuchet MS"/>
                <a:cs typeface="Trebuchet MS"/>
                <a:sym typeface="Trebuchet MS"/>
              </a:rPr>
              <a:t>Relationship between IBU and ABV</a:t>
            </a:r>
            <a:endParaRPr/>
          </a:p>
        </p:txBody>
      </p:sp>
      <p:sp>
        <p:nvSpPr>
          <p:cNvPr id="218" name="Google Shape;218;p37"/>
          <p:cNvSpPr txBox="1"/>
          <p:nvPr/>
        </p:nvSpPr>
        <p:spPr>
          <a:xfrm>
            <a:off x="7311667" y="966901"/>
            <a:ext cx="4922872" cy="470851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2400"/>
              <a:buFont typeface="Arial"/>
              <a:buNone/>
            </a:pPr>
            <a:r>
              <a:t/>
            </a:r>
            <a:endParaRPr sz="2400">
              <a:solidFill>
                <a:srgbClr val="333333"/>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400"/>
              <a:buFont typeface="Arial"/>
              <a:buNone/>
            </a:pPr>
            <a:r>
              <a:t/>
            </a:r>
            <a:endParaRPr sz="2400">
              <a:solidFill>
                <a:srgbClr val="333333"/>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400"/>
              <a:buFont typeface="Arial"/>
              <a:buNone/>
            </a:pPr>
            <a:r>
              <a:t/>
            </a:r>
            <a:endParaRPr sz="2400">
              <a:solidFill>
                <a:srgbClr val="333333"/>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rgbClr val="333333"/>
                </a:solidFill>
                <a:latin typeface="Trebuchet MS"/>
                <a:ea typeface="Trebuchet MS"/>
                <a:cs typeface="Trebuchet MS"/>
                <a:sym typeface="Trebuchet MS"/>
              </a:rPr>
              <a:t>Relationship between IBU and ABV</a:t>
            </a:r>
            <a:endParaRPr/>
          </a:p>
          <a:p>
            <a:pPr indent="-228600" lvl="0" marL="228600" marR="0" rtl="0" algn="l">
              <a:lnSpc>
                <a:spcPct val="90000"/>
              </a:lnSpc>
              <a:spcBef>
                <a:spcPts val="1000"/>
              </a:spcBef>
              <a:spcAft>
                <a:spcPts val="0"/>
              </a:spcAft>
              <a:buClr>
                <a:srgbClr val="000000"/>
              </a:buClr>
              <a:buSzPts val="2400"/>
              <a:buFont typeface="Arial"/>
              <a:buChar char="•"/>
            </a:pPr>
            <a:r>
              <a:rPr b="0" i="0" lang="en-US" sz="2400" u="none" cap="none" strike="noStrike">
                <a:solidFill>
                  <a:srgbClr val="333333"/>
                </a:solidFill>
                <a:latin typeface="Trebuchet MS"/>
                <a:ea typeface="Trebuchet MS"/>
                <a:cs typeface="Trebuchet MS"/>
                <a:sym typeface="Trebuchet MS"/>
              </a:rPr>
              <a:t>There’s a strong positive linear relationship between IBU and ABV</a:t>
            </a:r>
            <a:endParaRPr/>
          </a:p>
          <a:p>
            <a:pPr indent="-228600" lvl="0" marL="228600" marR="0" rtl="0" algn="l">
              <a:lnSpc>
                <a:spcPct val="90000"/>
              </a:lnSpc>
              <a:spcBef>
                <a:spcPts val="1000"/>
              </a:spcBef>
              <a:spcAft>
                <a:spcPts val="0"/>
              </a:spcAft>
              <a:buClr>
                <a:srgbClr val="000000"/>
              </a:buClr>
              <a:buSzPts val="2400"/>
              <a:buFont typeface="Arial"/>
              <a:buChar char="•"/>
            </a:pPr>
            <a:r>
              <a:rPr b="0" i="0" lang="en-US" sz="2400" u="none" cap="none" strike="noStrike">
                <a:solidFill>
                  <a:srgbClr val="333333"/>
                </a:solidFill>
                <a:latin typeface="Trebuchet MS"/>
                <a:ea typeface="Trebuchet MS"/>
                <a:cs typeface="Trebuchet MS"/>
                <a:sym typeface="Trebuchet MS"/>
              </a:rPr>
              <a:t>IPAs tend to have higher ABV and IBU</a:t>
            </a:r>
            <a:endParaRPr/>
          </a:p>
          <a:p>
            <a:pPr indent="-228600" lvl="0" marL="228600" marR="0" rtl="0" algn="l">
              <a:lnSpc>
                <a:spcPct val="90000"/>
              </a:lnSpc>
              <a:spcBef>
                <a:spcPts val="1000"/>
              </a:spcBef>
              <a:spcAft>
                <a:spcPts val="0"/>
              </a:spcAft>
              <a:buClr>
                <a:srgbClr val="000000"/>
              </a:buClr>
              <a:buSzPts val="2400"/>
              <a:buFont typeface="Arial"/>
              <a:buChar char="•"/>
            </a:pPr>
            <a:r>
              <a:rPr b="0" i="0" lang="en-US" sz="2400" u="none" cap="none" strike="noStrike">
                <a:solidFill>
                  <a:srgbClr val="333333"/>
                </a:solidFill>
                <a:latin typeface="Trebuchet MS"/>
                <a:ea typeface="Trebuchet MS"/>
                <a:cs typeface="Trebuchet MS"/>
                <a:sym typeface="Trebuchet MS"/>
              </a:rPr>
              <a:t>The correlation coefficient also confirms the linear relationship</a:t>
            </a:r>
            <a:endParaRPr/>
          </a:p>
          <a:p>
            <a:pPr indent="-101600" lvl="0" marL="228600" marR="0" rtl="0" algn="l">
              <a:lnSpc>
                <a:spcPct val="90000"/>
              </a:lnSpc>
              <a:spcBef>
                <a:spcPts val="1000"/>
              </a:spcBef>
              <a:spcAft>
                <a:spcPts val="0"/>
              </a:spcAft>
              <a:buClr>
                <a:srgbClr val="000000"/>
              </a:buClr>
              <a:buSzPts val="2000"/>
              <a:buFont typeface="Arial"/>
              <a:buNone/>
            </a:pPr>
            <a:r>
              <a:t/>
            </a:r>
            <a:endParaRPr b="0" i="0" sz="2000" u="none" cap="none" strike="noStrike">
              <a:solidFill>
                <a:srgbClr val="333333"/>
              </a:solidFill>
              <a:latin typeface="Trebuchet MS"/>
              <a:ea typeface="Trebuchet MS"/>
              <a:cs typeface="Trebuchet MS"/>
              <a:sym typeface="Trebuchet MS"/>
            </a:endParaRPr>
          </a:p>
          <a:p>
            <a:pPr indent="-114300" lvl="0" marL="22860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292929"/>
              </a:solidFill>
              <a:latin typeface="Trebuchet MS"/>
              <a:ea typeface="Trebuchet MS"/>
              <a:cs typeface="Trebuchet MS"/>
              <a:sym typeface="Trebuchet MS"/>
            </a:endParaRPr>
          </a:p>
          <a:p>
            <a:pPr indent="-114300" lvl="0" marL="22860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292929"/>
              </a:solidFill>
              <a:latin typeface="Trebuchet MS"/>
              <a:ea typeface="Trebuchet MS"/>
              <a:cs typeface="Trebuchet MS"/>
              <a:sym typeface="Trebuchet MS"/>
            </a:endParaRPr>
          </a:p>
        </p:txBody>
      </p:sp>
      <p:cxnSp>
        <p:nvCxnSpPr>
          <p:cNvPr id="219" name="Google Shape;219;p37"/>
          <p:cNvCxnSpPr/>
          <p:nvPr/>
        </p:nvCxnSpPr>
        <p:spPr>
          <a:xfrm>
            <a:off x="7306322" y="966901"/>
            <a:ext cx="0" cy="5891099"/>
          </a:xfrm>
          <a:prstGeom prst="straightConnector1">
            <a:avLst/>
          </a:prstGeom>
          <a:noFill/>
          <a:ln cap="flat" cmpd="sng" w="9525">
            <a:solidFill>
              <a:srgbClr val="C00000"/>
            </a:solidFill>
            <a:prstDash val="solid"/>
            <a:round/>
            <a:headEnd len="sm" w="sm" type="none"/>
            <a:tailEnd len="sm" w="sm" type="none"/>
          </a:ln>
        </p:spPr>
      </p:cxnSp>
      <p:pic>
        <p:nvPicPr>
          <p:cNvPr id="220" name="Google Shape;220;p37"/>
          <p:cNvPicPr preferRelativeResize="0"/>
          <p:nvPr/>
        </p:nvPicPr>
        <p:blipFill rotWithShape="1">
          <a:blip r:embed="rId3">
            <a:alphaModFix/>
          </a:blip>
          <a:srcRect b="0" l="0" r="0" t="0"/>
          <a:stretch/>
        </p:blipFill>
        <p:spPr>
          <a:xfrm>
            <a:off x="1025168" y="829088"/>
            <a:ext cx="4125949" cy="2479443"/>
          </a:xfrm>
          <a:prstGeom prst="rect">
            <a:avLst/>
          </a:prstGeom>
          <a:noFill/>
          <a:ln>
            <a:noFill/>
          </a:ln>
        </p:spPr>
      </p:pic>
      <p:pic>
        <p:nvPicPr>
          <p:cNvPr id="221" name="Google Shape;221;p37"/>
          <p:cNvPicPr preferRelativeResize="0"/>
          <p:nvPr/>
        </p:nvPicPr>
        <p:blipFill rotWithShape="1">
          <a:blip r:embed="rId4">
            <a:alphaModFix/>
          </a:blip>
          <a:srcRect b="0" l="0" r="0" t="0"/>
          <a:stretch/>
        </p:blipFill>
        <p:spPr>
          <a:xfrm>
            <a:off x="877853" y="3429000"/>
            <a:ext cx="4922872" cy="2984550"/>
          </a:xfrm>
          <a:prstGeom prst="rect">
            <a:avLst/>
          </a:prstGeom>
          <a:noFill/>
          <a:ln>
            <a:noFill/>
          </a:ln>
        </p:spPr>
      </p:pic>
      <p:pic>
        <p:nvPicPr>
          <p:cNvPr id="222" name="Google Shape;222;p37"/>
          <p:cNvPicPr preferRelativeResize="0"/>
          <p:nvPr/>
        </p:nvPicPr>
        <p:blipFill rotWithShape="1">
          <a:blip r:embed="rId5">
            <a:alphaModFix/>
          </a:blip>
          <a:srcRect b="0" l="0" r="0" t="0"/>
          <a:stretch/>
        </p:blipFill>
        <p:spPr>
          <a:xfrm>
            <a:off x="7939276" y="5144764"/>
            <a:ext cx="3667657" cy="1907378"/>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8"/>
          <p:cNvPicPr preferRelativeResize="0"/>
          <p:nvPr/>
        </p:nvPicPr>
        <p:blipFill rotWithShape="1">
          <a:blip r:embed="rId3">
            <a:alphaModFix/>
          </a:blip>
          <a:srcRect b="0" l="0" r="0" t="0"/>
          <a:stretch/>
        </p:blipFill>
        <p:spPr>
          <a:xfrm>
            <a:off x="-3" y="1154209"/>
            <a:ext cx="7365655" cy="4549583"/>
          </a:xfrm>
          <a:prstGeom prst="rect">
            <a:avLst/>
          </a:prstGeom>
          <a:noFill/>
          <a:ln>
            <a:noFill/>
          </a:ln>
        </p:spPr>
      </p:pic>
      <p:sp>
        <p:nvSpPr>
          <p:cNvPr id="228" name="Google Shape;228;p38"/>
          <p:cNvSpPr txBox="1"/>
          <p:nvPr>
            <p:ph type="title"/>
          </p:nvPr>
        </p:nvSpPr>
        <p:spPr>
          <a:xfrm>
            <a:off x="76200" y="109093"/>
            <a:ext cx="10515600" cy="132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b="1" lang="en-US" sz="3600">
                <a:solidFill>
                  <a:srgbClr val="DE1930"/>
                </a:solidFill>
                <a:latin typeface="Trebuchet MS"/>
                <a:ea typeface="Trebuchet MS"/>
                <a:cs typeface="Trebuchet MS"/>
                <a:sym typeface="Trebuchet MS"/>
              </a:rPr>
              <a:t> </a:t>
            </a:r>
            <a:r>
              <a:rPr b="1" lang="en-US" sz="3600">
                <a:solidFill>
                  <a:srgbClr val="DE1930"/>
                </a:solidFill>
                <a:latin typeface="Trebuchet MS"/>
                <a:ea typeface="Trebuchet MS"/>
                <a:cs typeface="Trebuchet MS"/>
                <a:sym typeface="Trebuchet MS"/>
              </a:rPr>
              <a:t>Difference between IPA and PALE Beer types</a:t>
            </a:r>
            <a:endParaRPr/>
          </a:p>
        </p:txBody>
      </p:sp>
      <p:sp>
        <p:nvSpPr>
          <p:cNvPr id="229" name="Google Shape;229;p38"/>
          <p:cNvSpPr txBox="1"/>
          <p:nvPr/>
        </p:nvSpPr>
        <p:spPr>
          <a:xfrm>
            <a:off x="7311667" y="966901"/>
            <a:ext cx="4922872" cy="531007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2400"/>
              <a:buFont typeface="Arial"/>
              <a:buNone/>
            </a:pPr>
            <a:r>
              <a:t/>
            </a:r>
            <a:endParaRPr b="1" sz="2400">
              <a:solidFill>
                <a:srgbClr val="333333"/>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400"/>
              <a:buFont typeface="Arial"/>
              <a:buNone/>
            </a:pPr>
            <a:r>
              <a:t/>
            </a:r>
            <a:endParaRPr b="1" sz="2400">
              <a:solidFill>
                <a:srgbClr val="333333"/>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400"/>
              <a:buFont typeface="Arial"/>
              <a:buNone/>
            </a:pPr>
            <a:r>
              <a:t/>
            </a:r>
            <a:endParaRPr b="1" sz="2400">
              <a:solidFill>
                <a:srgbClr val="333333"/>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400"/>
              <a:buFont typeface="Arial"/>
              <a:buNone/>
            </a:pPr>
            <a:r>
              <a:t/>
            </a:r>
            <a:endParaRPr b="1" sz="2400">
              <a:solidFill>
                <a:srgbClr val="333333"/>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333333"/>
                </a:solidFill>
                <a:latin typeface="Trebuchet MS"/>
                <a:ea typeface="Trebuchet MS"/>
                <a:cs typeface="Trebuchet MS"/>
                <a:sym typeface="Trebuchet MS"/>
              </a:rPr>
              <a:t>Difference between IPA and PALE</a:t>
            </a:r>
            <a:endParaRPr/>
          </a:p>
          <a:p>
            <a:pPr indent="-228600" lvl="0" marL="228600" marR="0" rtl="0" algn="l">
              <a:lnSpc>
                <a:spcPct val="90000"/>
              </a:lnSpc>
              <a:spcBef>
                <a:spcPts val="1000"/>
              </a:spcBef>
              <a:spcAft>
                <a:spcPts val="0"/>
              </a:spcAft>
              <a:buClr>
                <a:srgbClr val="000000"/>
              </a:buClr>
              <a:buSzPts val="2400"/>
              <a:buFont typeface="Arial"/>
              <a:buChar char="•"/>
            </a:pPr>
            <a:r>
              <a:rPr b="0" i="0" lang="en-US" sz="2400" u="none" cap="none" strike="noStrike">
                <a:solidFill>
                  <a:srgbClr val="333333"/>
                </a:solidFill>
                <a:latin typeface="Trebuchet MS"/>
                <a:ea typeface="Trebuchet MS"/>
                <a:cs typeface="Trebuchet MS"/>
                <a:sym typeface="Trebuchet MS"/>
              </a:rPr>
              <a:t>IPA beer types high level of IBU and ABV</a:t>
            </a:r>
            <a:endParaRPr/>
          </a:p>
          <a:p>
            <a:pPr indent="-228600" lvl="0" marL="228600" marR="0" rtl="0" algn="l">
              <a:lnSpc>
                <a:spcPct val="90000"/>
              </a:lnSpc>
              <a:spcBef>
                <a:spcPts val="1000"/>
              </a:spcBef>
              <a:spcAft>
                <a:spcPts val="0"/>
              </a:spcAft>
              <a:buClr>
                <a:srgbClr val="000000"/>
              </a:buClr>
              <a:buSzPts val="2400"/>
              <a:buFont typeface="Arial"/>
              <a:buChar char="•"/>
            </a:pPr>
            <a:r>
              <a:rPr b="0" i="0" lang="en-US" sz="2400" u="none" cap="none" strike="noStrike">
                <a:solidFill>
                  <a:srgbClr val="333333"/>
                </a:solidFill>
                <a:latin typeface="Trebuchet MS"/>
                <a:ea typeface="Trebuchet MS"/>
                <a:cs typeface="Trebuchet MS"/>
                <a:sym typeface="Trebuchet MS"/>
              </a:rPr>
              <a:t>ALE beer types less level of IBU and ABV</a:t>
            </a:r>
            <a:endParaRPr/>
          </a:p>
          <a:p>
            <a:pPr indent="-228600" lvl="0" marL="228600" marR="0" rtl="0" algn="l">
              <a:lnSpc>
                <a:spcPct val="90000"/>
              </a:lnSpc>
              <a:spcBef>
                <a:spcPts val="1000"/>
              </a:spcBef>
              <a:spcAft>
                <a:spcPts val="0"/>
              </a:spcAft>
              <a:buClr>
                <a:srgbClr val="000000"/>
              </a:buClr>
              <a:buSzPts val="2400"/>
              <a:buFont typeface="Arial"/>
              <a:buChar char="•"/>
            </a:pPr>
            <a:r>
              <a:rPr b="0" i="0" lang="en-US" sz="2400" u="none" cap="none" strike="noStrike">
                <a:solidFill>
                  <a:srgbClr val="333333"/>
                </a:solidFill>
                <a:latin typeface="Trebuchet MS"/>
                <a:ea typeface="Trebuchet MS"/>
                <a:cs typeface="Trebuchet MS"/>
                <a:sym typeface="Trebuchet MS"/>
              </a:rPr>
              <a:t>Pale ales will usually be between 4.5 – 6.2% ABV </a:t>
            </a:r>
            <a:endParaRPr/>
          </a:p>
          <a:p>
            <a:pPr indent="-228600" lvl="0" marL="228600" marR="0" rtl="0" algn="l">
              <a:lnSpc>
                <a:spcPct val="90000"/>
              </a:lnSpc>
              <a:spcBef>
                <a:spcPts val="1000"/>
              </a:spcBef>
              <a:spcAft>
                <a:spcPts val="0"/>
              </a:spcAft>
              <a:buClr>
                <a:srgbClr val="000000"/>
              </a:buClr>
              <a:buSzPts val="2400"/>
              <a:buFont typeface="Arial"/>
              <a:buChar char="•"/>
            </a:pPr>
            <a:r>
              <a:rPr b="0" i="0" lang="en-US" sz="2400" u="none" cap="none" strike="noStrike">
                <a:solidFill>
                  <a:srgbClr val="333333"/>
                </a:solidFill>
                <a:latin typeface="Trebuchet MS"/>
                <a:ea typeface="Trebuchet MS"/>
                <a:cs typeface="Trebuchet MS"/>
                <a:sym typeface="Trebuchet MS"/>
              </a:rPr>
              <a:t>IPAs sit between 5 – 7.5% (or more for a double IPA, 7.5 – 10.0%)</a:t>
            </a:r>
            <a:endParaRPr/>
          </a:p>
          <a:p>
            <a:pPr indent="0" lvl="0" marL="0" marR="0" rtl="0" algn="l">
              <a:lnSpc>
                <a:spcPct val="90000"/>
              </a:lnSpc>
              <a:spcBef>
                <a:spcPts val="1000"/>
              </a:spcBef>
              <a:spcAft>
                <a:spcPts val="0"/>
              </a:spcAft>
              <a:buNone/>
            </a:pPr>
            <a:r>
              <a:t/>
            </a:r>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292929"/>
              </a:solidFill>
              <a:latin typeface="Trebuchet MS"/>
              <a:ea typeface="Trebuchet MS"/>
              <a:cs typeface="Trebuchet MS"/>
              <a:sym typeface="Trebuchet MS"/>
            </a:endParaRPr>
          </a:p>
          <a:p>
            <a:pPr indent="-114300" lvl="0" marL="22860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292929"/>
              </a:solidFill>
              <a:latin typeface="Trebuchet MS"/>
              <a:ea typeface="Trebuchet MS"/>
              <a:cs typeface="Trebuchet MS"/>
              <a:sym typeface="Trebuchet MS"/>
            </a:endParaRPr>
          </a:p>
        </p:txBody>
      </p:sp>
      <p:cxnSp>
        <p:nvCxnSpPr>
          <p:cNvPr id="230" name="Google Shape;230;p38"/>
          <p:cNvCxnSpPr/>
          <p:nvPr/>
        </p:nvCxnSpPr>
        <p:spPr>
          <a:xfrm>
            <a:off x="7306322" y="966901"/>
            <a:ext cx="0" cy="5891099"/>
          </a:xfrm>
          <a:prstGeom prst="straightConnector1">
            <a:avLst/>
          </a:prstGeom>
          <a:noFill/>
          <a:ln cap="flat" cmpd="sng" w="9525">
            <a:solidFill>
              <a:srgbClr val="C00000"/>
            </a:solidFill>
            <a:prstDash val="solid"/>
            <a:round/>
            <a:headEnd len="sm" w="sm" type="none"/>
            <a:tailEnd len="sm" w="sm" type="none"/>
          </a:ln>
        </p:spPr>
      </p:cxnSp>
      <p:sp>
        <p:nvSpPr>
          <p:cNvPr id="231" name="Google Shape;231;p38"/>
          <p:cNvSpPr/>
          <p:nvPr/>
        </p:nvSpPr>
        <p:spPr>
          <a:xfrm>
            <a:off x="3571875" y="2292464"/>
            <a:ext cx="2181225" cy="1136536"/>
          </a:xfrm>
          <a:custGeom>
            <a:rect b="b" l="l" r="r" t="t"/>
            <a:pathLst>
              <a:path extrusionOk="0" fill="none" h="1136536" w="2181225">
                <a:moveTo>
                  <a:pt x="0" y="0"/>
                </a:moveTo>
                <a:cubicBezTo>
                  <a:pt x="131384" y="-56033"/>
                  <a:pt x="377271" y="60244"/>
                  <a:pt x="523494" y="0"/>
                </a:cubicBezTo>
                <a:cubicBezTo>
                  <a:pt x="669717" y="-60244"/>
                  <a:pt x="798915" y="487"/>
                  <a:pt x="1068800" y="0"/>
                </a:cubicBezTo>
                <a:cubicBezTo>
                  <a:pt x="1338685" y="-487"/>
                  <a:pt x="1467689" y="61166"/>
                  <a:pt x="1635919" y="0"/>
                </a:cubicBezTo>
                <a:cubicBezTo>
                  <a:pt x="1804149" y="-61166"/>
                  <a:pt x="1923318" y="7960"/>
                  <a:pt x="2181225" y="0"/>
                </a:cubicBezTo>
                <a:cubicBezTo>
                  <a:pt x="2190081" y="144426"/>
                  <a:pt x="2150096" y="453478"/>
                  <a:pt x="2181225" y="579633"/>
                </a:cubicBezTo>
                <a:cubicBezTo>
                  <a:pt x="2212354" y="705788"/>
                  <a:pt x="2143537" y="977796"/>
                  <a:pt x="2181225" y="1136536"/>
                </a:cubicBezTo>
                <a:cubicBezTo>
                  <a:pt x="1979173" y="1154588"/>
                  <a:pt x="1711607" y="1106507"/>
                  <a:pt x="1592294" y="1136536"/>
                </a:cubicBezTo>
                <a:cubicBezTo>
                  <a:pt x="1472981" y="1166565"/>
                  <a:pt x="1258460" y="1129904"/>
                  <a:pt x="1003363" y="1136536"/>
                </a:cubicBezTo>
                <a:cubicBezTo>
                  <a:pt x="748266" y="1143168"/>
                  <a:pt x="375881" y="1103581"/>
                  <a:pt x="0" y="1136536"/>
                </a:cubicBezTo>
                <a:cubicBezTo>
                  <a:pt x="-53176" y="934013"/>
                  <a:pt x="44063" y="720553"/>
                  <a:pt x="0" y="579633"/>
                </a:cubicBezTo>
                <a:cubicBezTo>
                  <a:pt x="-44063" y="438713"/>
                  <a:pt x="5215" y="277404"/>
                  <a:pt x="0" y="0"/>
                </a:cubicBezTo>
                <a:close/>
              </a:path>
              <a:path extrusionOk="0" h="1136536" w="2181225">
                <a:moveTo>
                  <a:pt x="0" y="0"/>
                </a:moveTo>
                <a:cubicBezTo>
                  <a:pt x="254499" y="-22303"/>
                  <a:pt x="372802" y="6613"/>
                  <a:pt x="523494" y="0"/>
                </a:cubicBezTo>
                <a:cubicBezTo>
                  <a:pt x="674186" y="-6613"/>
                  <a:pt x="782534" y="16775"/>
                  <a:pt x="1003363" y="0"/>
                </a:cubicBezTo>
                <a:cubicBezTo>
                  <a:pt x="1224192" y="-16775"/>
                  <a:pt x="1431790" y="32336"/>
                  <a:pt x="1592294" y="0"/>
                </a:cubicBezTo>
                <a:cubicBezTo>
                  <a:pt x="1752798" y="-32336"/>
                  <a:pt x="2042323" y="18383"/>
                  <a:pt x="2181225" y="0"/>
                </a:cubicBezTo>
                <a:cubicBezTo>
                  <a:pt x="2243333" y="178376"/>
                  <a:pt x="2151748" y="406039"/>
                  <a:pt x="2181225" y="556903"/>
                </a:cubicBezTo>
                <a:cubicBezTo>
                  <a:pt x="2210702" y="707767"/>
                  <a:pt x="2153438" y="899976"/>
                  <a:pt x="2181225" y="1136536"/>
                </a:cubicBezTo>
                <a:cubicBezTo>
                  <a:pt x="1917489" y="1152494"/>
                  <a:pt x="1765907" y="1094985"/>
                  <a:pt x="1635919" y="1136536"/>
                </a:cubicBezTo>
                <a:cubicBezTo>
                  <a:pt x="1505931" y="1178087"/>
                  <a:pt x="1176758" y="1082420"/>
                  <a:pt x="1046988" y="1136536"/>
                </a:cubicBezTo>
                <a:cubicBezTo>
                  <a:pt x="917218" y="1190652"/>
                  <a:pt x="762292" y="1125219"/>
                  <a:pt x="567119" y="1136536"/>
                </a:cubicBezTo>
                <a:cubicBezTo>
                  <a:pt x="371946" y="1147853"/>
                  <a:pt x="227962" y="1086847"/>
                  <a:pt x="0" y="1136536"/>
                </a:cubicBezTo>
                <a:cubicBezTo>
                  <a:pt x="-18401" y="953437"/>
                  <a:pt x="35579" y="705625"/>
                  <a:pt x="0" y="568268"/>
                </a:cubicBezTo>
                <a:cubicBezTo>
                  <a:pt x="-35579" y="430911"/>
                  <a:pt x="4892" y="280603"/>
                  <a:pt x="0" y="0"/>
                </a:cubicBezTo>
                <a:close/>
              </a:path>
            </a:pathLst>
          </a:custGeom>
          <a:solidFill>
            <a:srgbClr val="FFC000">
              <a:alpha val="8627"/>
            </a:srgbClr>
          </a:solidFill>
          <a:ln cap="flat" cmpd="sng" w="38100">
            <a:solidFill>
              <a:srgbClr val="A5A5A5"/>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2" name="Google Shape;232;p38"/>
          <p:cNvSpPr/>
          <p:nvPr/>
        </p:nvSpPr>
        <p:spPr>
          <a:xfrm>
            <a:off x="1543050" y="3912450"/>
            <a:ext cx="2181225" cy="1136536"/>
          </a:xfrm>
          <a:custGeom>
            <a:rect b="b" l="l" r="r" t="t"/>
            <a:pathLst>
              <a:path extrusionOk="0" fill="none" h="1136536" w="2181225">
                <a:moveTo>
                  <a:pt x="0" y="0"/>
                </a:moveTo>
                <a:cubicBezTo>
                  <a:pt x="131384" y="-56033"/>
                  <a:pt x="377271" y="60244"/>
                  <a:pt x="523494" y="0"/>
                </a:cubicBezTo>
                <a:cubicBezTo>
                  <a:pt x="669717" y="-60244"/>
                  <a:pt x="798915" y="487"/>
                  <a:pt x="1068800" y="0"/>
                </a:cubicBezTo>
                <a:cubicBezTo>
                  <a:pt x="1338685" y="-487"/>
                  <a:pt x="1467689" y="61166"/>
                  <a:pt x="1635919" y="0"/>
                </a:cubicBezTo>
                <a:cubicBezTo>
                  <a:pt x="1804149" y="-61166"/>
                  <a:pt x="1923318" y="7960"/>
                  <a:pt x="2181225" y="0"/>
                </a:cubicBezTo>
                <a:cubicBezTo>
                  <a:pt x="2190081" y="144426"/>
                  <a:pt x="2150096" y="453478"/>
                  <a:pt x="2181225" y="579633"/>
                </a:cubicBezTo>
                <a:cubicBezTo>
                  <a:pt x="2212354" y="705788"/>
                  <a:pt x="2143537" y="977796"/>
                  <a:pt x="2181225" y="1136536"/>
                </a:cubicBezTo>
                <a:cubicBezTo>
                  <a:pt x="1979173" y="1154588"/>
                  <a:pt x="1711607" y="1106507"/>
                  <a:pt x="1592294" y="1136536"/>
                </a:cubicBezTo>
                <a:cubicBezTo>
                  <a:pt x="1472981" y="1166565"/>
                  <a:pt x="1258460" y="1129904"/>
                  <a:pt x="1003363" y="1136536"/>
                </a:cubicBezTo>
                <a:cubicBezTo>
                  <a:pt x="748266" y="1143168"/>
                  <a:pt x="375881" y="1103581"/>
                  <a:pt x="0" y="1136536"/>
                </a:cubicBezTo>
                <a:cubicBezTo>
                  <a:pt x="-53176" y="934013"/>
                  <a:pt x="44063" y="720553"/>
                  <a:pt x="0" y="579633"/>
                </a:cubicBezTo>
                <a:cubicBezTo>
                  <a:pt x="-44063" y="438713"/>
                  <a:pt x="5215" y="277404"/>
                  <a:pt x="0" y="0"/>
                </a:cubicBezTo>
                <a:close/>
              </a:path>
              <a:path extrusionOk="0" h="1136536" w="2181225">
                <a:moveTo>
                  <a:pt x="0" y="0"/>
                </a:moveTo>
                <a:cubicBezTo>
                  <a:pt x="254499" y="-22303"/>
                  <a:pt x="372802" y="6613"/>
                  <a:pt x="523494" y="0"/>
                </a:cubicBezTo>
                <a:cubicBezTo>
                  <a:pt x="674186" y="-6613"/>
                  <a:pt x="782534" y="16775"/>
                  <a:pt x="1003363" y="0"/>
                </a:cubicBezTo>
                <a:cubicBezTo>
                  <a:pt x="1224192" y="-16775"/>
                  <a:pt x="1431790" y="32336"/>
                  <a:pt x="1592294" y="0"/>
                </a:cubicBezTo>
                <a:cubicBezTo>
                  <a:pt x="1752798" y="-32336"/>
                  <a:pt x="2042323" y="18383"/>
                  <a:pt x="2181225" y="0"/>
                </a:cubicBezTo>
                <a:cubicBezTo>
                  <a:pt x="2243333" y="178376"/>
                  <a:pt x="2151748" y="406039"/>
                  <a:pt x="2181225" y="556903"/>
                </a:cubicBezTo>
                <a:cubicBezTo>
                  <a:pt x="2210702" y="707767"/>
                  <a:pt x="2153438" y="899976"/>
                  <a:pt x="2181225" y="1136536"/>
                </a:cubicBezTo>
                <a:cubicBezTo>
                  <a:pt x="1917489" y="1152494"/>
                  <a:pt x="1765907" y="1094985"/>
                  <a:pt x="1635919" y="1136536"/>
                </a:cubicBezTo>
                <a:cubicBezTo>
                  <a:pt x="1505931" y="1178087"/>
                  <a:pt x="1176758" y="1082420"/>
                  <a:pt x="1046988" y="1136536"/>
                </a:cubicBezTo>
                <a:cubicBezTo>
                  <a:pt x="917218" y="1190652"/>
                  <a:pt x="762292" y="1125219"/>
                  <a:pt x="567119" y="1136536"/>
                </a:cubicBezTo>
                <a:cubicBezTo>
                  <a:pt x="371946" y="1147853"/>
                  <a:pt x="227962" y="1086847"/>
                  <a:pt x="0" y="1136536"/>
                </a:cubicBezTo>
                <a:cubicBezTo>
                  <a:pt x="-18401" y="953437"/>
                  <a:pt x="35579" y="705625"/>
                  <a:pt x="0" y="568268"/>
                </a:cubicBezTo>
                <a:cubicBezTo>
                  <a:pt x="-35579" y="430911"/>
                  <a:pt x="4892" y="280603"/>
                  <a:pt x="0" y="0"/>
                </a:cubicBezTo>
                <a:close/>
              </a:path>
            </a:pathLst>
          </a:custGeom>
          <a:solidFill>
            <a:srgbClr val="FFC000">
              <a:alpha val="7843"/>
            </a:srgbClr>
          </a:solidFill>
          <a:ln cap="flat" cmpd="sng" w="38100">
            <a:solidFill>
              <a:srgbClr val="A5A5A5"/>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33" name="Google Shape;233;p38"/>
          <p:cNvCxnSpPr/>
          <p:nvPr/>
        </p:nvCxnSpPr>
        <p:spPr>
          <a:xfrm rot="10800000">
            <a:off x="5753100" y="2850078"/>
            <a:ext cx="1003960" cy="1062372"/>
          </a:xfrm>
          <a:prstGeom prst="straightConnector1">
            <a:avLst/>
          </a:prstGeom>
          <a:noFill/>
          <a:ln cap="flat" cmpd="sng" w="9525">
            <a:solidFill>
              <a:srgbClr val="2BF5E2"/>
            </a:solidFill>
            <a:prstDash val="solid"/>
            <a:round/>
            <a:headEnd len="sm" w="sm" type="none"/>
            <a:tailEnd len="med" w="med" type="triangle"/>
          </a:ln>
        </p:spPr>
      </p:cxnSp>
      <p:cxnSp>
        <p:nvCxnSpPr>
          <p:cNvPr id="234" name="Google Shape;234;p38"/>
          <p:cNvCxnSpPr/>
          <p:nvPr/>
        </p:nvCxnSpPr>
        <p:spPr>
          <a:xfrm flipH="1">
            <a:off x="3724275" y="3693226"/>
            <a:ext cx="3032785" cy="736270"/>
          </a:xfrm>
          <a:prstGeom prst="straightConnector1">
            <a:avLst/>
          </a:prstGeom>
          <a:noFill/>
          <a:ln cap="flat" cmpd="sng" w="9525">
            <a:solidFill>
              <a:srgbClr val="C00000"/>
            </a:solidFill>
            <a:prstDash val="solid"/>
            <a:round/>
            <a:headEnd len="sm" w="sm"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2023-02-19T19:11:05Z</dcterms:created>
  <dc:creator>Carlos Estevez</dc:creator>
</cp:coreProperties>
</file>