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7" r:id="rId4"/>
    <p:sldId id="296" r:id="rId5"/>
    <p:sldId id="278" r:id="rId6"/>
    <p:sldId id="282" r:id="rId7"/>
    <p:sldId id="259" r:id="rId8"/>
    <p:sldId id="260" r:id="rId9"/>
    <p:sldId id="262" r:id="rId10"/>
    <p:sldId id="263" r:id="rId11"/>
    <p:sldId id="265" r:id="rId12"/>
    <p:sldId id="280" r:id="rId13"/>
    <p:sldId id="279" r:id="rId14"/>
    <p:sldId id="295" r:id="rId15"/>
    <p:sldId id="285" r:id="rId16"/>
    <p:sldId id="298" r:id="rId17"/>
    <p:sldId id="266" r:id="rId18"/>
    <p:sldId id="281" r:id="rId19"/>
    <p:sldId id="268" r:id="rId20"/>
    <p:sldId id="269" r:id="rId21"/>
    <p:sldId id="286" r:id="rId22"/>
    <p:sldId id="287" r:id="rId23"/>
    <p:sldId id="270" r:id="rId24"/>
    <p:sldId id="271" r:id="rId25"/>
    <p:sldId id="288" r:id="rId26"/>
    <p:sldId id="289" r:id="rId27"/>
    <p:sldId id="272" r:id="rId28"/>
    <p:sldId id="290" r:id="rId29"/>
    <p:sldId id="291" r:id="rId30"/>
    <p:sldId id="276" r:id="rId31"/>
    <p:sldId id="274" r:id="rId32"/>
    <p:sldId id="292" r:id="rId33"/>
    <p:sldId id="293" r:id="rId34"/>
    <p:sldId id="273" r:id="rId35"/>
    <p:sldId id="294" r:id="rId36"/>
    <p:sldId id="277" r:id="rId37"/>
    <p:sldId id="25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3"/>
    <p:restoredTop sz="94662"/>
  </p:normalViewPr>
  <p:slideViewPr>
    <p:cSldViewPr snapToGrid="0" snapToObjects="1">
      <p:cViewPr varScale="1">
        <p:scale>
          <a:sx n="128" d="100"/>
          <a:sy n="128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blog/gganimate-how-to-create-plots-with-beautiful-animation-in-r/" TargetMode="External"/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DAD-E777-F141-9F40-73DFB707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1" y="1122363"/>
            <a:ext cx="8753707" cy="2387600"/>
          </a:xfrm>
        </p:spPr>
        <p:txBody>
          <a:bodyPr>
            <a:normAutofit/>
          </a:bodyPr>
          <a:lstStyle/>
          <a:p>
            <a:r>
              <a:rPr lang="en-US" dirty="0"/>
              <a:t>Unit 2: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4856-25CB-D14D-A214-6A2633A8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1CE-48BD-0145-B0B4-178964D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5AF11-91C6-974E-8E6A-9043F29898C0}"/>
              </a:ext>
            </a:extLst>
          </p:cNvPr>
          <p:cNvSpPr/>
          <p:nvPr/>
        </p:nvSpPr>
        <p:spPr>
          <a:xfrm>
            <a:off x="206298" y="1556875"/>
            <a:ext cx="8731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Use the dataset to visually investigate the distribution of the weight of centers (C) is greater than the distribution of the weight of forwards (F).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37C60-1DFF-5348-9045-6158FBD2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05" y="2882438"/>
            <a:ext cx="6898733" cy="38463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642F11-925E-F747-A29A-0BD1811CB614}"/>
              </a:ext>
            </a:extLst>
          </p:cNvPr>
          <p:cNvSpPr/>
          <p:nvPr/>
        </p:nvSpPr>
        <p:spPr>
          <a:xfrm>
            <a:off x="206298" y="2141714"/>
            <a:ext cx="873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PB %&gt;% filter(position == "C" | position == "F")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weight, fill = position)) + </a:t>
            </a:r>
            <a:r>
              <a:rPr lang="en-US" dirty="0" err="1"/>
              <a:t>geom_histogram</a:t>
            </a:r>
            <a:r>
              <a:rPr lang="en-US" dirty="0"/>
              <a:t>() + </a:t>
            </a:r>
            <a:r>
              <a:rPr lang="en-US" dirty="0" err="1"/>
              <a:t>facet_wrap</a:t>
            </a:r>
            <a:r>
              <a:rPr lang="en-US" dirty="0"/>
              <a:t>(~position) + </a:t>
            </a:r>
            <a:r>
              <a:rPr lang="en-US" dirty="0" err="1"/>
              <a:t>ggtitle</a:t>
            </a:r>
            <a:r>
              <a:rPr lang="en-US" dirty="0"/>
              <a:t>("</a:t>
            </a:r>
            <a:r>
              <a:rPr lang="en-US" dirty="0" err="1"/>
              <a:t>Weigth</a:t>
            </a:r>
            <a:r>
              <a:rPr lang="en-US" dirty="0"/>
              <a:t>: C vs. F")</a:t>
            </a:r>
          </a:p>
        </p:txBody>
      </p:sp>
    </p:spTree>
    <p:extLst>
      <p:ext uri="{BB962C8B-B14F-4D97-AF65-F5344CB8AC3E}">
        <p14:creationId xmlns:p14="http://schemas.microsoft.com/office/powerpoint/2010/main" val="84464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4A8D-F6BF-CC4C-BBC8-36DD1FE5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3A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D90D5-5F7E-CE47-914F-17E21994E1F0}"/>
              </a:ext>
            </a:extLst>
          </p:cNvPr>
          <p:cNvSpPr/>
          <p:nvPr/>
        </p:nvSpPr>
        <p:spPr>
          <a:xfrm>
            <a:off x="434898" y="1367523"/>
            <a:ext cx="808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dataset to visually investigate if the distribution of the height of centers (C) is greater than the distribution of the height of forwards (F).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72869-22EA-A540-A256-25B3AB626E5C}"/>
              </a:ext>
            </a:extLst>
          </p:cNvPr>
          <p:cNvSpPr/>
          <p:nvPr/>
        </p:nvSpPr>
        <p:spPr>
          <a:xfrm>
            <a:off x="377051" y="2114718"/>
            <a:ext cx="8196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filter(position2 == "C" | position2 == "F")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height2, fill = position2)) + </a:t>
            </a:r>
            <a:r>
              <a:rPr lang="en-US" dirty="0" err="1"/>
              <a:t>geom_bar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("Height: C vs. F") + </a:t>
            </a:r>
            <a:r>
              <a:rPr lang="en-US" dirty="0" err="1"/>
              <a:t>xlab</a:t>
            </a:r>
            <a:r>
              <a:rPr lang="en-US" dirty="0"/>
              <a:t>("Height")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EA900-9D19-39F4-5A9A-3008A86F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016251"/>
            <a:ext cx="7213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9698-5104-1479-DE68-E1F4303D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928E5-CF31-71A7-0DE0-F4ABC62515AD}"/>
              </a:ext>
            </a:extLst>
          </p:cNvPr>
          <p:cNvSpPr/>
          <p:nvPr/>
        </p:nvSpPr>
        <p:spPr>
          <a:xfrm>
            <a:off x="327991" y="1859339"/>
            <a:ext cx="8488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#New Material: Make Height numeric</a:t>
            </a:r>
          </a:p>
          <a:p>
            <a:endParaRPr lang="en-US" dirty="0"/>
          </a:p>
          <a:p>
            <a:r>
              <a:rPr lang="en-US" dirty="0"/>
              <a:t>PB = PB %&gt;% separate("</a:t>
            </a:r>
            <a:r>
              <a:rPr lang="en-US" dirty="0" err="1"/>
              <a:t>height",c</a:t>
            </a:r>
            <a:r>
              <a:rPr lang="en-US" dirty="0"/>
              <a:t>("</a:t>
            </a:r>
            <a:r>
              <a:rPr lang="en-US" dirty="0" err="1"/>
              <a:t>Feet","Inches</a:t>
            </a:r>
            <a:r>
              <a:rPr lang="en-US" dirty="0"/>
              <a:t>"), </a:t>
            </a:r>
            <a:r>
              <a:rPr lang="en-US" dirty="0" err="1"/>
              <a:t>sep</a:t>
            </a:r>
            <a:r>
              <a:rPr lang="en-US" dirty="0"/>
              <a:t> = "-")</a:t>
            </a:r>
          </a:p>
          <a:p>
            <a:r>
              <a:rPr lang="en-US" dirty="0"/>
              <a:t>head(PB)</a:t>
            </a:r>
          </a:p>
          <a:p>
            <a:r>
              <a:rPr lang="en-US" dirty="0" err="1"/>
              <a:t>PB$Feet</a:t>
            </a:r>
            <a:r>
              <a:rPr lang="en-US" dirty="0"/>
              <a:t> =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PB$Feet</a:t>
            </a:r>
            <a:r>
              <a:rPr lang="en-US" dirty="0"/>
              <a:t>)</a:t>
            </a:r>
          </a:p>
          <a:p>
            <a:r>
              <a:rPr lang="en-US" dirty="0" err="1"/>
              <a:t>PB$Inches</a:t>
            </a:r>
            <a:r>
              <a:rPr lang="en-US" dirty="0"/>
              <a:t> =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PB$Inches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PB$heightInch</a:t>
            </a:r>
            <a:r>
              <a:rPr lang="en-US" dirty="0"/>
              <a:t> = 12*</a:t>
            </a:r>
            <a:r>
              <a:rPr lang="en-US" dirty="0" err="1"/>
              <a:t>PB$Feet</a:t>
            </a:r>
            <a:r>
              <a:rPr lang="en-US" dirty="0"/>
              <a:t> + </a:t>
            </a:r>
            <a:r>
              <a:rPr lang="en-US" dirty="0" err="1"/>
              <a:t>PB$Inches</a:t>
            </a:r>
            <a:endParaRPr lang="en-US" dirty="0"/>
          </a:p>
          <a:p>
            <a:r>
              <a:rPr lang="en-US" dirty="0"/>
              <a:t>head(PB)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85E2D-861D-1BDF-779E-E444FD18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6888"/>
            <a:ext cx="9144000" cy="11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8E30-C31D-3049-B1C5-AD255AC6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51039-5570-065F-32C6-3E0C371E007F}"/>
              </a:ext>
            </a:extLst>
          </p:cNvPr>
          <p:cNvSpPr/>
          <p:nvPr/>
        </p:nvSpPr>
        <p:spPr>
          <a:xfrm>
            <a:off x="283264" y="1690689"/>
            <a:ext cx="8577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filter(position2 == "C" | position2 == "F")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position2, y = </a:t>
            </a:r>
            <a:r>
              <a:rPr lang="en-US" dirty="0" err="1"/>
              <a:t>heightInch</a:t>
            </a:r>
            <a:r>
              <a:rPr lang="en-US" dirty="0"/>
              <a:t>, fill = position2))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("Height: C vs. F") + </a:t>
            </a:r>
            <a:r>
              <a:rPr lang="en-US" dirty="0" err="1"/>
              <a:t>xlab</a:t>
            </a:r>
            <a:r>
              <a:rPr lang="en-US" dirty="0"/>
              <a:t>("Position") + </a:t>
            </a:r>
            <a:r>
              <a:rPr lang="en-US" dirty="0" err="1"/>
              <a:t>ylab</a:t>
            </a:r>
            <a:r>
              <a:rPr lang="en-US" dirty="0"/>
              <a:t>("Height in Inches")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48FC2-DA49-A1DA-178C-8CE1B80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2916307"/>
            <a:ext cx="7416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0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Break Out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1,2 and 3</a:t>
            </a:r>
          </a:p>
        </p:txBody>
      </p:sp>
    </p:spTree>
    <p:extLst>
      <p:ext uri="{BB962C8B-B14F-4D97-AF65-F5344CB8AC3E}">
        <p14:creationId xmlns:p14="http://schemas.microsoft.com/office/powerpoint/2010/main" val="22858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4, 5 and 6</a:t>
            </a:r>
          </a:p>
        </p:txBody>
      </p:sp>
    </p:spTree>
    <p:extLst>
      <p:ext uri="{BB962C8B-B14F-4D97-AF65-F5344CB8AC3E}">
        <p14:creationId xmlns:p14="http://schemas.microsoft.com/office/powerpoint/2010/main" val="147090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5A3E-326B-BDA4-57BC-4B6C9AF4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Labels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81E40-052C-8CBA-09A2-2E060C5E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4" y="1809958"/>
            <a:ext cx="8139572" cy="41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4A8D-F6BF-CC4C-BBC8-36DD1FE5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83DFA-2FB5-D942-9A57-B1EDED1717EA}"/>
              </a:ext>
            </a:extLst>
          </p:cNvPr>
          <p:cNvSpPr/>
          <p:nvPr/>
        </p:nvSpPr>
        <p:spPr>
          <a:xfrm>
            <a:off x="362415" y="1367523"/>
            <a:ext cx="841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dataset to visually investigate if the distribution of height is different between </a:t>
            </a:r>
            <a:r>
              <a:rPr lang="en-US" b="1" i="1" dirty="0"/>
              <a:t>any</a:t>
            </a:r>
            <a:r>
              <a:rPr lang="en-US" i="1" dirty="0"/>
              <a:t> </a:t>
            </a:r>
            <a:r>
              <a:rPr lang="en-US" dirty="0"/>
              <a:t>of the positions.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18A3C-A2DF-0090-00B7-41A113C36946}"/>
              </a:ext>
            </a:extLst>
          </p:cNvPr>
          <p:cNvSpPr/>
          <p:nvPr/>
        </p:nvSpPr>
        <p:spPr>
          <a:xfrm>
            <a:off x="330113" y="199837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height2, fill = position2)) + </a:t>
            </a:r>
            <a:r>
              <a:rPr lang="en-US" dirty="0" err="1"/>
              <a:t>geom_bar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("Height: C vs. F") + </a:t>
            </a:r>
            <a:r>
              <a:rPr lang="en-US" dirty="0" err="1"/>
              <a:t>facet_wrap</a:t>
            </a:r>
            <a:r>
              <a:rPr lang="en-US" dirty="0"/>
              <a:t>(~position2) + </a:t>
            </a:r>
            <a:r>
              <a:rPr lang="en-US" dirty="0" err="1"/>
              <a:t>xlab</a:t>
            </a:r>
            <a:r>
              <a:rPr lang="en-US" dirty="0"/>
              <a:t>("Height")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83A1-C435-23B5-426A-37539057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398"/>
            <a:ext cx="9144000" cy="30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8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4A8D-F6BF-CC4C-BBC8-36DD1FE5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4B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83DFA-2FB5-D942-9A57-B1EDED1717EA}"/>
              </a:ext>
            </a:extLst>
          </p:cNvPr>
          <p:cNvSpPr/>
          <p:nvPr/>
        </p:nvSpPr>
        <p:spPr>
          <a:xfrm>
            <a:off x="362415" y="1367523"/>
            <a:ext cx="841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dataset to visually investigate if the distribution of height is different between </a:t>
            </a:r>
            <a:r>
              <a:rPr lang="en-US" b="1" i="1" dirty="0"/>
              <a:t>any</a:t>
            </a:r>
            <a:r>
              <a:rPr lang="en-US" i="1" dirty="0"/>
              <a:t> </a:t>
            </a:r>
            <a:r>
              <a:rPr lang="en-US" dirty="0"/>
              <a:t>of the positions.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18A3C-A2DF-0090-00B7-41A113C36946}"/>
              </a:ext>
            </a:extLst>
          </p:cNvPr>
          <p:cNvSpPr/>
          <p:nvPr/>
        </p:nvSpPr>
        <p:spPr>
          <a:xfrm>
            <a:off x="330113" y="199837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position2, y = </a:t>
            </a:r>
            <a:r>
              <a:rPr lang="en-US" dirty="0" err="1"/>
              <a:t>heightInch</a:t>
            </a:r>
            <a:r>
              <a:rPr lang="en-US" dirty="0"/>
              <a:t>, fill = position2))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("Height: C vs. F") + </a:t>
            </a:r>
            <a:r>
              <a:rPr lang="en-US" dirty="0" err="1"/>
              <a:t>xlab</a:t>
            </a:r>
            <a:r>
              <a:rPr lang="en-US" dirty="0"/>
              <a:t>("Position") +  </a:t>
            </a:r>
            <a:r>
              <a:rPr lang="en-US" dirty="0" err="1"/>
              <a:t>ylab</a:t>
            </a:r>
            <a:r>
              <a:rPr lang="en-US" dirty="0"/>
              <a:t>("Height in Inches")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DABA0-82E4-D8C2-0E9D-08B007F0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016251"/>
            <a:ext cx="6502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00B3-7664-1F42-A730-81E0A4C0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BA7C2-20EA-E540-8DB1-4DD6BB30A387}"/>
              </a:ext>
            </a:extLst>
          </p:cNvPr>
          <p:cNvSpPr/>
          <p:nvPr/>
        </p:nvSpPr>
        <p:spPr>
          <a:xfrm>
            <a:off x="400049" y="1386619"/>
            <a:ext cx="8374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2CA02-5480-2648-9703-0866C9380C66}"/>
              </a:ext>
            </a:extLst>
          </p:cNvPr>
          <p:cNvSpPr/>
          <p:nvPr/>
        </p:nvSpPr>
        <p:spPr>
          <a:xfrm>
            <a:off x="313627" y="2136417"/>
            <a:ext cx="8547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weight, y = </a:t>
            </a:r>
            <a:r>
              <a:rPr lang="en-US" dirty="0" err="1"/>
              <a:t>heightInch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geom_smooth</a:t>
            </a:r>
            <a:r>
              <a:rPr lang="en-US" dirty="0"/>
              <a:t>(method = "</a:t>
            </a:r>
            <a:r>
              <a:rPr lang="en-US" dirty="0" err="1"/>
              <a:t>lm</a:t>
            </a:r>
            <a:r>
              <a:rPr lang="en-US" dirty="0"/>
              <a:t>") + </a:t>
            </a:r>
            <a:r>
              <a:rPr lang="en-US" dirty="0" err="1"/>
              <a:t>ggtitle</a:t>
            </a:r>
            <a:r>
              <a:rPr lang="en-US" dirty="0"/>
              <a:t>("Height vs. Weight") + </a:t>
            </a:r>
            <a:r>
              <a:rPr lang="en-US" dirty="0" err="1"/>
              <a:t>xlab</a:t>
            </a:r>
            <a:r>
              <a:rPr lang="en-US" dirty="0"/>
              <a:t>("Weight") + </a:t>
            </a:r>
            <a:r>
              <a:rPr lang="en-US" dirty="0" err="1"/>
              <a:t>ylab</a:t>
            </a:r>
            <a:r>
              <a:rPr lang="en-US" dirty="0"/>
              <a:t>("Height")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D66B4-2280-742C-DCAF-D87F0879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174724"/>
            <a:ext cx="6502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FDD-09B3-D14C-9BEE-C273B96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71"/>
            <a:ext cx="9144000" cy="772298"/>
          </a:xfrm>
        </p:spPr>
        <p:txBody>
          <a:bodyPr>
            <a:noAutofit/>
          </a:bodyPr>
          <a:lstStyle/>
          <a:p>
            <a:r>
              <a:rPr lang="en-US" sz="3200" dirty="0"/>
              <a:t>Put each on its own slide(s) and include your code!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BDD-970F-B643-AD28-B53B5F9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326996"/>
            <a:ext cx="8631044" cy="54306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Download into R Studio the </a:t>
            </a:r>
            <a:r>
              <a:rPr lang="en-US" sz="3400" dirty="0" err="1"/>
              <a:t>PlayerBBall.csv</a:t>
            </a:r>
            <a:r>
              <a:rPr lang="en-US" sz="3400" dirty="0"/>
              <a:t> dataset. This data set is every NBA basketball player from 1950 to present.  It contains their height, weight, position and the year they played (among other data.) (Position: F-Forward, C-Centers, F-C and C-F – Forward /Centers, G – Guards, F-G – Forward/Guards)  FYI: If you feel that these questions are open ended or at least a little vague, this is on purpose.  Answer the question as you understand it and make any assumptions you need to make </a:t>
            </a:r>
            <a:r>
              <a:rPr lang="en-US" sz="3400" dirty="0" err="1"/>
              <a:t>ot</a:t>
            </a:r>
            <a:r>
              <a:rPr lang="en-US" sz="3400" dirty="0"/>
              <a:t> answer the question and record those assumptions. </a:t>
            </a:r>
          </a:p>
          <a:p>
            <a:r>
              <a:rPr lang="en-US" dirty="0"/>
              <a:t>Use the </a:t>
            </a:r>
            <a:r>
              <a:rPr lang="en-US" dirty="0" err="1"/>
              <a:t>PlayerBBall.csv</a:t>
            </a:r>
            <a:r>
              <a:rPr lang="en-US" dirty="0"/>
              <a:t> dataset to visually represent (summarize) the number of players in each position. </a:t>
            </a:r>
          </a:p>
          <a:p>
            <a:r>
              <a:rPr lang="en-US" dirty="0"/>
              <a:t>Use the dataset to visually investigate the distribution of the weight of centers (C) is greater than the distribution of the weight of forwards (F).  </a:t>
            </a:r>
          </a:p>
          <a:p>
            <a:r>
              <a:rPr lang="en-US" dirty="0"/>
              <a:t>Use the dataset to visually investigate if the distribution of the height of centers (C) is greater than the distribution of the height of forwards (F).</a:t>
            </a:r>
          </a:p>
          <a:p>
            <a:r>
              <a:rPr lang="en-US" dirty="0"/>
              <a:t>Use the dataset to visually investigate if the distribution of height is different between </a:t>
            </a:r>
            <a:r>
              <a:rPr lang="en-US" i="1" dirty="0"/>
              <a:t>any </a:t>
            </a:r>
            <a:r>
              <a:rPr lang="en-US" dirty="0"/>
              <a:t>of the positions.  </a:t>
            </a:r>
          </a:p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  <a:p>
            <a:r>
              <a:rPr lang="en-US" dirty="0"/>
              <a:t>Is their any difference in the relationship between height and weight between positions?  Are height and weight related differently for different positions.</a:t>
            </a:r>
          </a:p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  <a:p>
            <a:r>
              <a:rPr lang="en-US" dirty="0"/>
              <a:t>Create a 3D plot of height vs. weight vs. </a:t>
            </a:r>
            <a:r>
              <a:rPr lang="en-US"/>
              <a:t>year started </a:t>
            </a:r>
            <a:r>
              <a:rPr lang="en-US" dirty="0"/>
              <a:t>and color code the points by position.  </a:t>
            </a:r>
          </a:p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  <a:p>
            <a:pPr marL="0" indent="0">
              <a:buNone/>
            </a:pPr>
            <a:r>
              <a:rPr lang="en-US" sz="3400" dirty="0"/>
              <a:t>Separate dataset:  The </a:t>
            </a:r>
            <a:r>
              <a:rPr lang="en-US" sz="3400" dirty="0" err="1"/>
              <a:t>EducationIncome.csv</a:t>
            </a:r>
            <a:r>
              <a:rPr lang="en-US" sz="3400" dirty="0"/>
              <a:t> dataset has incomes of randomly selected Americans and their level of education.  </a:t>
            </a:r>
          </a:p>
          <a:p>
            <a:r>
              <a:rPr lang="en-US" dirty="0"/>
              <a:t>Visually test the claim that the distribution of incomes increase (mean or median) as the education level rises. </a:t>
            </a:r>
          </a:p>
        </p:txBody>
      </p:sp>
    </p:spTree>
    <p:extLst>
      <p:ext uri="{BB962C8B-B14F-4D97-AF65-F5344CB8AC3E}">
        <p14:creationId xmlns:p14="http://schemas.microsoft.com/office/powerpoint/2010/main" val="320353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00B3-7664-1F42-A730-81E0A4C0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BA7C2-20EA-E540-8DB1-4DD6BB30A387}"/>
              </a:ext>
            </a:extLst>
          </p:cNvPr>
          <p:cNvSpPr/>
          <p:nvPr/>
        </p:nvSpPr>
        <p:spPr>
          <a:xfrm>
            <a:off x="400049" y="1386619"/>
            <a:ext cx="8374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66FE8-56A8-9548-B91C-E6E617BA77FF}"/>
              </a:ext>
            </a:extLst>
          </p:cNvPr>
          <p:cNvSpPr/>
          <p:nvPr/>
        </p:nvSpPr>
        <p:spPr>
          <a:xfrm>
            <a:off x="107678" y="2082031"/>
            <a:ext cx="8928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weight, y = </a:t>
            </a:r>
            <a:r>
              <a:rPr lang="en-US" dirty="0" err="1"/>
              <a:t>heightInch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geom_smooth</a:t>
            </a:r>
            <a:r>
              <a:rPr lang="en-US" dirty="0"/>
              <a:t>(method = "</a:t>
            </a:r>
            <a:r>
              <a:rPr lang="en-US" dirty="0" err="1"/>
              <a:t>lm</a:t>
            </a:r>
            <a:r>
              <a:rPr lang="en-US" dirty="0"/>
              <a:t>") + </a:t>
            </a:r>
            <a:r>
              <a:rPr lang="en-US" dirty="0" err="1"/>
              <a:t>ggtitle</a:t>
            </a:r>
            <a:r>
              <a:rPr lang="en-US" dirty="0"/>
              <a:t>("Height vs. Weight") + </a:t>
            </a:r>
            <a:r>
              <a:rPr lang="en-US" dirty="0" err="1"/>
              <a:t>xlab</a:t>
            </a:r>
            <a:r>
              <a:rPr lang="en-US" dirty="0"/>
              <a:t>("Weight") + </a:t>
            </a:r>
            <a:r>
              <a:rPr lang="en-US" dirty="0" err="1"/>
              <a:t>ylab</a:t>
            </a:r>
            <a:r>
              <a:rPr lang="en-US" dirty="0"/>
              <a:t>("Height") + </a:t>
            </a:r>
            <a:r>
              <a:rPr lang="en-US" dirty="0" err="1"/>
              <a:t>facet_wrap</a:t>
            </a:r>
            <a:r>
              <a:rPr lang="en-US" dirty="0"/>
              <a:t>(~position2)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625F3-CDBB-A255-2957-0B595FFF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32" y="3054443"/>
            <a:ext cx="6883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4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Break Out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4, 5 and 6</a:t>
            </a:r>
          </a:p>
        </p:txBody>
      </p:sp>
    </p:spTree>
    <p:extLst>
      <p:ext uri="{BB962C8B-B14F-4D97-AF65-F5344CB8AC3E}">
        <p14:creationId xmlns:p14="http://schemas.microsoft.com/office/powerpoint/2010/main" val="352953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192367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00B3-7664-1F42-A730-81E0A4C0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BA7C2-20EA-E540-8DB1-4DD6BB30A387}"/>
              </a:ext>
            </a:extLst>
          </p:cNvPr>
          <p:cNvSpPr/>
          <p:nvPr/>
        </p:nvSpPr>
        <p:spPr>
          <a:xfrm>
            <a:off x="400049" y="1386619"/>
            <a:ext cx="8374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DCA1D-47C7-494A-81C4-5B9E64FD9D1F}"/>
              </a:ext>
            </a:extLst>
          </p:cNvPr>
          <p:cNvSpPr/>
          <p:nvPr/>
        </p:nvSpPr>
        <p:spPr>
          <a:xfrm>
            <a:off x="94088" y="2168182"/>
            <a:ext cx="898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year_start</a:t>
            </a:r>
            <a:r>
              <a:rPr lang="en-US" dirty="0"/>
              <a:t>, y = </a:t>
            </a:r>
            <a:r>
              <a:rPr lang="en-US" dirty="0" err="1"/>
              <a:t>heightInch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geom_smooth</a:t>
            </a:r>
            <a:r>
              <a:rPr lang="en-US" dirty="0"/>
              <a:t>(method = "</a:t>
            </a:r>
            <a:r>
              <a:rPr lang="en-US" dirty="0" err="1"/>
              <a:t>lm</a:t>
            </a:r>
            <a:r>
              <a:rPr lang="en-US" dirty="0"/>
              <a:t>") + </a:t>
            </a:r>
            <a:r>
              <a:rPr lang="en-US" dirty="0" err="1"/>
              <a:t>ggtitle</a:t>
            </a:r>
            <a:r>
              <a:rPr lang="en-US" dirty="0"/>
              <a:t>("Height vs. Year Started") + </a:t>
            </a:r>
            <a:r>
              <a:rPr lang="en-US" dirty="0" err="1"/>
              <a:t>xlab</a:t>
            </a:r>
            <a:r>
              <a:rPr lang="en-US" dirty="0"/>
              <a:t>(”Year Started") + </a:t>
            </a:r>
            <a:r>
              <a:rPr lang="en-US" dirty="0" err="1"/>
              <a:t>ylab</a:t>
            </a:r>
            <a:r>
              <a:rPr lang="en-US" dirty="0"/>
              <a:t>("Height")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A2933-0455-CA94-90C7-43BA4D1B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82" y="3101974"/>
            <a:ext cx="6794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00B3-7664-1F42-A730-81E0A4C0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BA7C2-20EA-E540-8DB1-4DD6BB30A387}"/>
              </a:ext>
            </a:extLst>
          </p:cNvPr>
          <p:cNvSpPr/>
          <p:nvPr/>
        </p:nvSpPr>
        <p:spPr>
          <a:xfrm>
            <a:off x="400049" y="1386619"/>
            <a:ext cx="8374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536FC-E6D9-0542-B75E-6868970AD241}"/>
              </a:ext>
            </a:extLst>
          </p:cNvPr>
          <p:cNvSpPr/>
          <p:nvPr/>
        </p:nvSpPr>
        <p:spPr>
          <a:xfrm>
            <a:off x="200024" y="2026415"/>
            <a:ext cx="8743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PB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year_start</a:t>
            </a:r>
            <a:r>
              <a:rPr lang="en-US" dirty="0"/>
              <a:t>, y = </a:t>
            </a:r>
            <a:r>
              <a:rPr lang="en-US" dirty="0" err="1"/>
              <a:t>heightInch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geom_smooth</a:t>
            </a:r>
            <a:r>
              <a:rPr lang="en-US" dirty="0"/>
              <a:t>(method = "</a:t>
            </a:r>
            <a:r>
              <a:rPr lang="en-US" dirty="0" err="1"/>
              <a:t>lm</a:t>
            </a:r>
            <a:r>
              <a:rPr lang="en-US" dirty="0"/>
              <a:t>") + </a:t>
            </a:r>
            <a:r>
              <a:rPr lang="en-US" dirty="0" err="1"/>
              <a:t>ggtitle</a:t>
            </a:r>
            <a:r>
              <a:rPr lang="en-US" dirty="0"/>
              <a:t>("Height vs. Year Started") + </a:t>
            </a:r>
            <a:r>
              <a:rPr lang="en-US" dirty="0" err="1"/>
              <a:t>xlab</a:t>
            </a:r>
            <a:r>
              <a:rPr lang="en-US" dirty="0"/>
              <a:t>("Year Started") + </a:t>
            </a:r>
            <a:r>
              <a:rPr lang="en-US" dirty="0" err="1"/>
              <a:t>ylab</a:t>
            </a:r>
            <a:r>
              <a:rPr lang="en-US" dirty="0"/>
              <a:t>("Height") + </a:t>
            </a:r>
            <a:r>
              <a:rPr lang="en-US" dirty="0" err="1"/>
              <a:t>facet_wrap</a:t>
            </a:r>
            <a:r>
              <a:rPr lang="en-US" dirty="0"/>
              <a:t>(~position2)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E1C76-B2A8-D9E2-28C0-089D9D17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3169371"/>
            <a:ext cx="7581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1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Break Out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464112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</p:spTree>
    <p:extLst>
      <p:ext uri="{BB962C8B-B14F-4D97-AF65-F5344CB8AC3E}">
        <p14:creationId xmlns:p14="http://schemas.microsoft.com/office/powerpoint/2010/main" val="143453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27B1-0F02-1946-8B21-DB6A58F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6BAD-AD8D-2F42-8A8C-67240EBA0148}"/>
              </a:ext>
            </a:extLst>
          </p:cNvPr>
          <p:cNvSpPr/>
          <p:nvPr/>
        </p:nvSpPr>
        <p:spPr>
          <a:xfrm>
            <a:off x="373565" y="1434216"/>
            <a:ext cx="8396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3D plot of height vs. weight vs. year and color code the points by position.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1C454-9102-C745-9859-9A0ED698109F}"/>
              </a:ext>
            </a:extLst>
          </p:cNvPr>
          <p:cNvSpPr/>
          <p:nvPr/>
        </p:nvSpPr>
        <p:spPr>
          <a:xfrm>
            <a:off x="524107" y="1922685"/>
            <a:ext cx="8619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plot_ly</a:t>
            </a:r>
            <a:r>
              <a:rPr lang="en-US" dirty="0"/>
              <a:t>(PB, x = ~</a:t>
            </a:r>
            <a:r>
              <a:rPr lang="en-US" dirty="0" err="1"/>
              <a:t>year_start</a:t>
            </a:r>
            <a:r>
              <a:rPr lang="en-US" dirty="0"/>
              <a:t>, y = ~weight, z = ~</a:t>
            </a:r>
            <a:r>
              <a:rPr lang="en-US" dirty="0" err="1"/>
              <a:t>heightInch</a:t>
            </a:r>
            <a:r>
              <a:rPr lang="en-US" dirty="0"/>
              <a:t>, color = ~position) %&gt;%</a:t>
            </a:r>
          </a:p>
          <a:p>
            <a:r>
              <a:rPr lang="en-US" dirty="0"/>
              <a:t>   </a:t>
            </a:r>
            <a:r>
              <a:rPr lang="en-US" dirty="0" err="1"/>
              <a:t>add_markers</a:t>
            </a:r>
            <a:r>
              <a:rPr lang="en-US" dirty="0"/>
              <a:t>() %&gt;%</a:t>
            </a:r>
          </a:p>
          <a:p>
            <a:r>
              <a:rPr lang="en-US" dirty="0"/>
              <a:t>   layout(scene = list(</a:t>
            </a:r>
            <a:r>
              <a:rPr lang="en-US" dirty="0" err="1"/>
              <a:t>xaxis</a:t>
            </a:r>
            <a:r>
              <a:rPr lang="en-US" dirty="0"/>
              <a:t> = list(title = 'Year Started'),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yaxis</a:t>
            </a:r>
            <a:r>
              <a:rPr lang="en-US" dirty="0"/>
              <a:t> = list(title = 'Weight'),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zaxis</a:t>
            </a:r>
            <a:r>
              <a:rPr lang="en-US" dirty="0"/>
              <a:t> = list(title = 'Height')))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6A19F-EFD8-D273-6206-F44F075A82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105" y="2759779"/>
            <a:ext cx="6221896" cy="38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1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Break Out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</p:spTree>
    <p:extLst>
      <p:ext uri="{BB962C8B-B14F-4D97-AF65-F5344CB8AC3E}">
        <p14:creationId xmlns:p14="http://schemas.microsoft.com/office/powerpoint/2010/main" val="3190501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</p:spTree>
    <p:extLst>
      <p:ext uri="{BB962C8B-B14F-4D97-AF65-F5344CB8AC3E}">
        <p14:creationId xmlns:p14="http://schemas.microsoft.com/office/powerpoint/2010/main" val="123261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E6BB-3254-DFAF-7B3F-DE0C1683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BF27A-FE8C-85C3-C80A-783F5633FA18}"/>
              </a:ext>
            </a:extLst>
          </p:cNvPr>
          <p:cNvSpPr/>
          <p:nvPr/>
        </p:nvSpPr>
        <p:spPr>
          <a:xfrm>
            <a:off x="331718" y="1541602"/>
            <a:ext cx="84805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read</a:t>
            </a:r>
          </a:p>
          <a:p>
            <a:r>
              <a:rPr lang="en-US" sz="1200" dirty="0"/>
              <a:t>PB = </a:t>
            </a:r>
            <a:r>
              <a:rPr lang="en-US" sz="1200" dirty="0" err="1"/>
              <a:t>read.csv</a:t>
            </a:r>
            <a:r>
              <a:rPr lang="en-US" sz="1200" dirty="0"/>
              <a:t>(</a:t>
            </a:r>
            <a:r>
              <a:rPr lang="en-US" sz="1200" dirty="0" err="1"/>
              <a:t>file.choose</a:t>
            </a:r>
            <a:r>
              <a:rPr lang="en-US" sz="1200" dirty="0"/>
              <a:t>(), header = TRUE)</a:t>
            </a:r>
          </a:p>
          <a:p>
            <a:endParaRPr lang="en-US" sz="1200" dirty="0"/>
          </a:p>
          <a:p>
            <a:r>
              <a:rPr lang="en-US" sz="1200" dirty="0"/>
              <a:t># Clean</a:t>
            </a:r>
          </a:p>
          <a:p>
            <a:endParaRPr lang="en-US" sz="1200" dirty="0"/>
          </a:p>
          <a:p>
            <a:r>
              <a:rPr lang="en-US" sz="1200" dirty="0"/>
              <a:t>#F-C and C-F and F-G and G-F</a:t>
            </a:r>
          </a:p>
          <a:p>
            <a:r>
              <a:rPr lang="en-US" sz="1200" dirty="0"/>
              <a:t>PB$position2 = </a:t>
            </a:r>
            <a:r>
              <a:rPr lang="en-US" sz="1200" dirty="0" err="1"/>
              <a:t>if_else</a:t>
            </a:r>
            <a:r>
              <a:rPr lang="en-US" sz="1200" dirty="0"/>
              <a:t>(</a:t>
            </a:r>
            <a:r>
              <a:rPr lang="en-US" sz="1200" dirty="0" err="1"/>
              <a:t>PB$position</a:t>
            </a:r>
            <a:r>
              <a:rPr lang="en-US" sz="1200" dirty="0"/>
              <a:t> == "C-F","F-C",</a:t>
            </a:r>
            <a:r>
              <a:rPr lang="en-US" sz="1200" dirty="0" err="1"/>
              <a:t>PB$position</a:t>
            </a:r>
            <a:r>
              <a:rPr lang="en-US" sz="1200" dirty="0"/>
              <a:t>)</a:t>
            </a:r>
          </a:p>
          <a:p>
            <a:r>
              <a:rPr lang="en-US" sz="1200" dirty="0"/>
              <a:t>PB$position2 = </a:t>
            </a:r>
            <a:r>
              <a:rPr lang="en-US" sz="1200" dirty="0" err="1"/>
              <a:t>if_else</a:t>
            </a:r>
            <a:r>
              <a:rPr lang="en-US" sz="1200" dirty="0"/>
              <a:t>(</a:t>
            </a:r>
            <a:r>
              <a:rPr lang="en-US" sz="1200" dirty="0" err="1"/>
              <a:t>PB$position</a:t>
            </a:r>
            <a:r>
              <a:rPr lang="en-US" sz="1200" dirty="0"/>
              <a:t> == "G-F","F-G",PB$position2)</a:t>
            </a:r>
          </a:p>
          <a:p>
            <a:endParaRPr lang="en-US" sz="1200" dirty="0"/>
          </a:p>
          <a:p>
            <a:r>
              <a:rPr lang="en-US" sz="1200" dirty="0"/>
              <a:t>#Identify Missing Position Row ... </a:t>
            </a:r>
          </a:p>
          <a:p>
            <a:r>
              <a:rPr lang="en-US" sz="1200" dirty="0"/>
              <a:t>which(</a:t>
            </a:r>
            <a:r>
              <a:rPr lang="en-US" sz="1200" dirty="0" err="1"/>
              <a:t>PB$position</a:t>
            </a:r>
            <a:r>
              <a:rPr lang="en-US" sz="1200" dirty="0"/>
              <a:t> == "")</a:t>
            </a:r>
          </a:p>
          <a:p>
            <a:r>
              <a:rPr lang="en-US" sz="1200" dirty="0"/>
              <a:t>PB[2143,] #It is George Karl!</a:t>
            </a:r>
          </a:p>
          <a:p>
            <a:endParaRPr lang="en-US" sz="1200" dirty="0"/>
          </a:p>
          <a:p>
            <a:r>
              <a:rPr lang="en-US" sz="1200" dirty="0"/>
              <a:t>#George Karl Point Guard (https://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George_Karl</a:t>
            </a:r>
            <a:r>
              <a:rPr lang="en-US" sz="1200" dirty="0"/>
              <a:t>)</a:t>
            </a:r>
          </a:p>
          <a:p>
            <a:r>
              <a:rPr lang="en-US" sz="1200" dirty="0"/>
              <a:t>PB[2143,]$position2 = "G"</a:t>
            </a:r>
          </a:p>
          <a:p>
            <a:r>
              <a:rPr lang="en-US" sz="1200" dirty="0"/>
              <a:t>PB[2143,]$height = "6-2"</a:t>
            </a:r>
          </a:p>
          <a:p>
            <a:r>
              <a:rPr lang="en-US" sz="1200" dirty="0"/>
              <a:t>PB[2143,]</a:t>
            </a:r>
          </a:p>
          <a:p>
            <a:endParaRPr lang="en-US" sz="1200" dirty="0"/>
          </a:p>
          <a:p>
            <a:r>
              <a:rPr lang="en-US" sz="1200" dirty="0"/>
              <a:t>#Make a Factor variable and Reorder the Level</a:t>
            </a:r>
          </a:p>
          <a:p>
            <a:r>
              <a:rPr lang="en-US" sz="1200" dirty="0"/>
              <a:t>PB$position2 = factor(PB$position2, levels = c("C","F","F-C","F-G","G"))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2734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42E9-65B8-F142-9F7E-A54C6A6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6B06A-4A2D-F646-ADA0-E67F2CBF35DC}"/>
              </a:ext>
            </a:extLst>
          </p:cNvPr>
          <p:cNvSpPr/>
          <p:nvPr/>
        </p:nvSpPr>
        <p:spPr>
          <a:xfrm>
            <a:off x="284356" y="1406165"/>
            <a:ext cx="857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42E9-65B8-F142-9F7E-A54C6A6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6B06A-4A2D-F646-ADA0-E67F2CBF35DC}"/>
              </a:ext>
            </a:extLst>
          </p:cNvPr>
          <p:cNvSpPr/>
          <p:nvPr/>
        </p:nvSpPr>
        <p:spPr>
          <a:xfrm>
            <a:off x="284356" y="1406165"/>
            <a:ext cx="857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4CE6C-DD8D-4C4D-8A32-28E4A2619D9A}"/>
              </a:ext>
            </a:extLst>
          </p:cNvPr>
          <p:cNvSpPr/>
          <p:nvPr/>
        </p:nvSpPr>
        <p:spPr>
          <a:xfrm>
            <a:off x="284356" y="2324788"/>
            <a:ext cx="742113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library(ggplot2)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gganimate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gapminder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gifski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png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p &lt;- </a:t>
            </a:r>
            <a:r>
              <a:rPr lang="en-US" sz="1400" dirty="0" err="1"/>
              <a:t>ggplot</a:t>
            </a:r>
            <a:r>
              <a:rPr lang="en-US" sz="1400" dirty="0"/>
              <a:t>(</a:t>
            </a:r>
          </a:p>
          <a:p>
            <a:r>
              <a:rPr lang="en-US" sz="1400" dirty="0"/>
              <a:t>  PB,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aes</a:t>
            </a:r>
            <a:r>
              <a:rPr lang="en-US" sz="1400" dirty="0"/>
              <a:t>(x = weight, y=</a:t>
            </a:r>
            <a:r>
              <a:rPr lang="en-US" sz="1400" dirty="0" err="1"/>
              <a:t>heightInch</a:t>
            </a:r>
            <a:r>
              <a:rPr lang="en-US" sz="1400" dirty="0"/>
              <a:t>, size = weight, </a:t>
            </a:r>
            <a:r>
              <a:rPr lang="en-US" sz="1400" dirty="0" err="1"/>
              <a:t>colour</a:t>
            </a:r>
            <a:r>
              <a:rPr lang="en-US" sz="1400" dirty="0"/>
              <a:t> = position)</a:t>
            </a:r>
          </a:p>
          <a:p>
            <a:r>
              <a:rPr lang="en-US" sz="1400" dirty="0"/>
              <a:t>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geom_point</a:t>
            </a:r>
            <a:r>
              <a:rPr lang="en-US" sz="1400" dirty="0"/>
              <a:t>(</a:t>
            </a:r>
            <a:r>
              <a:rPr lang="en-US" sz="1400" dirty="0" err="1"/>
              <a:t>show.legend</a:t>
            </a:r>
            <a:r>
              <a:rPr lang="en-US" sz="1400" dirty="0"/>
              <a:t> = FALSE, alpha = 0.7)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scale_color_viridis_d</a:t>
            </a:r>
            <a:r>
              <a:rPr lang="en-US" sz="1400" dirty="0"/>
              <a:t>()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scale_size</a:t>
            </a:r>
            <a:r>
              <a:rPr lang="en-US" sz="1400" dirty="0"/>
              <a:t>(range = c(2, 12)) +</a:t>
            </a:r>
          </a:p>
          <a:p>
            <a:r>
              <a:rPr lang="en-US" sz="1400" dirty="0"/>
              <a:t>  labs(x = "Weight", y = "Height")</a:t>
            </a:r>
          </a:p>
          <a:p>
            <a:r>
              <a:rPr lang="en-US" sz="1400" dirty="0"/>
              <a:t>p</a:t>
            </a:r>
          </a:p>
          <a:p>
            <a:r>
              <a:rPr lang="en-US" sz="1400" dirty="0"/>
              <a:t>p + </a:t>
            </a:r>
            <a:r>
              <a:rPr lang="en-US" sz="1400" dirty="0" err="1"/>
              <a:t>transition_time</a:t>
            </a:r>
            <a:r>
              <a:rPr lang="en-US" sz="1400" dirty="0"/>
              <a:t>(</a:t>
            </a:r>
            <a:r>
              <a:rPr lang="en-US" sz="1400" dirty="0" err="1"/>
              <a:t>year_start</a:t>
            </a:r>
            <a:r>
              <a:rPr lang="en-US" sz="1400" dirty="0"/>
              <a:t>) +</a:t>
            </a:r>
          </a:p>
          <a:p>
            <a:r>
              <a:rPr lang="en-US" sz="1400" dirty="0"/>
              <a:t>  labs(title = "Year: {</a:t>
            </a:r>
            <a:r>
              <a:rPr lang="en-US" sz="1400" dirty="0" err="1"/>
              <a:t>frame_time</a:t>
            </a:r>
            <a:r>
              <a:rPr lang="en-US" sz="1400" dirty="0"/>
              <a:t>}")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6D708-D13B-3F4A-B96E-E5891EE36FC7}"/>
              </a:ext>
            </a:extLst>
          </p:cNvPr>
          <p:cNvSpPr/>
          <p:nvPr/>
        </p:nvSpPr>
        <p:spPr>
          <a:xfrm>
            <a:off x="284356" y="6295106"/>
            <a:ext cx="8230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https://www.datanovia.com/en/blog/gganimate-how-to-create-plots-with-beautiful-animation-in-r/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4726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Break Out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</p:spTree>
    <p:extLst>
      <p:ext uri="{BB962C8B-B14F-4D97-AF65-F5344CB8AC3E}">
        <p14:creationId xmlns:p14="http://schemas.microsoft.com/office/powerpoint/2010/main" val="111159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2711309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42E9-65B8-F142-9F7E-A54C6A6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6B06A-4A2D-F646-ADA0-E67F2CBF35DC}"/>
              </a:ext>
            </a:extLst>
          </p:cNvPr>
          <p:cNvSpPr/>
          <p:nvPr/>
        </p:nvSpPr>
        <p:spPr>
          <a:xfrm>
            <a:off x="284356" y="1484223"/>
            <a:ext cx="8575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Visually test the claim that the distribution of incomes increase (mean or median) as the education level rises.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D2090-F9D2-A245-9FA6-885B4357AD6B}"/>
              </a:ext>
            </a:extLst>
          </p:cNvPr>
          <p:cNvSpPr/>
          <p:nvPr/>
        </p:nvSpPr>
        <p:spPr>
          <a:xfrm>
            <a:off x="284356" y="2163455"/>
            <a:ext cx="8575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EI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Educ</a:t>
            </a:r>
            <a:r>
              <a:rPr lang="en-US" dirty="0"/>
              <a:t>, y = Income2005, fill = </a:t>
            </a:r>
            <a:r>
              <a:rPr lang="en-US" dirty="0" err="1"/>
              <a:t>Educ</a:t>
            </a:r>
            <a:r>
              <a:rPr lang="en-US" dirty="0"/>
              <a:t>)) + </a:t>
            </a:r>
            <a:r>
              <a:rPr lang="en-US" dirty="0" err="1"/>
              <a:t>geom_boxplot</a:t>
            </a:r>
            <a:r>
              <a:rPr lang="en-US" dirty="0"/>
              <a:t>() +</a:t>
            </a:r>
            <a:r>
              <a:rPr lang="en-US" dirty="0" err="1"/>
              <a:t>ggtitle</a:t>
            </a:r>
            <a:r>
              <a:rPr lang="en-US" dirty="0"/>
              <a:t>("Income v. Education Level") + </a:t>
            </a:r>
            <a:r>
              <a:rPr lang="en-US" dirty="0" err="1"/>
              <a:t>xlab</a:t>
            </a:r>
            <a:r>
              <a:rPr lang="en-US" dirty="0"/>
              <a:t>("Income") + </a:t>
            </a:r>
            <a:r>
              <a:rPr lang="en-US" dirty="0" err="1"/>
              <a:t>ylab</a:t>
            </a:r>
            <a:r>
              <a:rPr lang="en-US" dirty="0"/>
              <a:t>("Education Level")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9F9F7-1F74-4DBF-5FD5-84B5D176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12261"/>
            <a:ext cx="7721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6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217199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8A7-E8D7-5740-882A-BE8FA1CA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br>
              <a:rPr lang="en-US" dirty="0"/>
            </a:br>
            <a:r>
              <a:rPr lang="en-US" dirty="0" err="1"/>
              <a:t>Rmarkdown</a:t>
            </a:r>
            <a:r>
              <a:rPr lang="en-US" dirty="0"/>
              <a:t> to PowerPoint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BDB92-B677-8D46-98D5-5D16C90D7E6A}"/>
              </a:ext>
            </a:extLst>
          </p:cNvPr>
          <p:cNvSpPr/>
          <p:nvPr/>
        </p:nvSpPr>
        <p:spPr>
          <a:xfrm>
            <a:off x="317809" y="3435687"/>
            <a:ext cx="850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https://support.rstudio.com/hc/en-us/articles/360004672913-Rendering-PowerPoint-Presentations-with-RStudio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2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0630-3D1B-AD43-BF52-A52FEC05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8" y="243925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Don’t Forget Your </a:t>
            </a:r>
            <a:br>
              <a:rPr lang="en-US" dirty="0"/>
            </a:br>
            <a:r>
              <a:rPr lang="en-US" dirty="0"/>
              <a:t>Takeaways and Questions!</a:t>
            </a:r>
          </a:p>
        </p:txBody>
      </p:sp>
    </p:spTree>
    <p:extLst>
      <p:ext uri="{BB962C8B-B14F-4D97-AF65-F5344CB8AC3E}">
        <p14:creationId xmlns:p14="http://schemas.microsoft.com/office/powerpoint/2010/main" val="8654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5A3E-326B-BDA4-57BC-4B6C9AF4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Factor Levels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A84BF33-FDCE-488E-9A6E-8964ED20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83" y="1825625"/>
            <a:ext cx="7492634" cy="2108504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840BE97-F50B-F954-A8AD-754C4B96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83" y="4480231"/>
            <a:ext cx="7492634" cy="22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3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E6BB-3254-DFAF-7B3F-DE0C1683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BF27A-FE8C-85C3-C80A-783F5633FA18}"/>
              </a:ext>
            </a:extLst>
          </p:cNvPr>
          <p:cNvSpPr/>
          <p:nvPr/>
        </p:nvSpPr>
        <p:spPr>
          <a:xfrm>
            <a:off x="331718" y="1541602"/>
            <a:ext cx="84805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read</a:t>
            </a:r>
          </a:p>
          <a:p>
            <a:r>
              <a:rPr lang="en-US" sz="1200" dirty="0"/>
              <a:t>PB = </a:t>
            </a:r>
            <a:r>
              <a:rPr lang="en-US" sz="1200" dirty="0" err="1"/>
              <a:t>read.csv</a:t>
            </a:r>
            <a:r>
              <a:rPr lang="en-US" sz="1200" dirty="0"/>
              <a:t>(</a:t>
            </a:r>
            <a:r>
              <a:rPr lang="en-US" sz="1200" dirty="0" err="1"/>
              <a:t>file.choose</a:t>
            </a:r>
            <a:r>
              <a:rPr lang="en-US" sz="1200" dirty="0"/>
              <a:t>(), header = TRUE)</a:t>
            </a:r>
          </a:p>
          <a:p>
            <a:endParaRPr lang="en-US" sz="1200" dirty="0"/>
          </a:p>
          <a:p>
            <a:r>
              <a:rPr lang="en-US" sz="1200" dirty="0"/>
              <a:t># Clean</a:t>
            </a:r>
          </a:p>
          <a:p>
            <a:endParaRPr lang="en-US" sz="1200" dirty="0"/>
          </a:p>
          <a:p>
            <a:r>
              <a:rPr lang="en-US" sz="1200" dirty="0"/>
              <a:t>#F-C and C-F and F-G and G-F</a:t>
            </a:r>
          </a:p>
          <a:p>
            <a:r>
              <a:rPr lang="en-US" sz="1200" dirty="0"/>
              <a:t>PB$position2 = </a:t>
            </a:r>
            <a:r>
              <a:rPr lang="en-US" sz="1200" dirty="0" err="1"/>
              <a:t>if_else</a:t>
            </a:r>
            <a:r>
              <a:rPr lang="en-US" sz="1200" dirty="0"/>
              <a:t>(</a:t>
            </a:r>
            <a:r>
              <a:rPr lang="en-US" sz="1200" dirty="0" err="1"/>
              <a:t>PB$position</a:t>
            </a:r>
            <a:r>
              <a:rPr lang="en-US" sz="1200" dirty="0"/>
              <a:t> == "C-F","F-C",</a:t>
            </a:r>
            <a:r>
              <a:rPr lang="en-US" sz="1200" dirty="0" err="1"/>
              <a:t>PB$position</a:t>
            </a:r>
            <a:r>
              <a:rPr lang="en-US" sz="1200" dirty="0"/>
              <a:t>)</a:t>
            </a:r>
          </a:p>
          <a:p>
            <a:r>
              <a:rPr lang="en-US" sz="1200" dirty="0"/>
              <a:t>PB$position2 = </a:t>
            </a:r>
            <a:r>
              <a:rPr lang="en-US" sz="1200" dirty="0" err="1"/>
              <a:t>if_else</a:t>
            </a:r>
            <a:r>
              <a:rPr lang="en-US" sz="1200" dirty="0"/>
              <a:t>(</a:t>
            </a:r>
            <a:r>
              <a:rPr lang="en-US" sz="1200" dirty="0" err="1"/>
              <a:t>PB$position</a:t>
            </a:r>
            <a:r>
              <a:rPr lang="en-US" sz="1200" dirty="0"/>
              <a:t> == "G-F","F-G",PB$position2)</a:t>
            </a:r>
          </a:p>
          <a:p>
            <a:endParaRPr lang="en-US" sz="1200" dirty="0"/>
          </a:p>
          <a:p>
            <a:r>
              <a:rPr lang="en-US" sz="1200" dirty="0"/>
              <a:t>#Identify Missing Position Row ... </a:t>
            </a:r>
          </a:p>
          <a:p>
            <a:r>
              <a:rPr lang="en-US" sz="1200" dirty="0"/>
              <a:t>which(</a:t>
            </a:r>
            <a:r>
              <a:rPr lang="en-US" sz="1200" dirty="0" err="1"/>
              <a:t>PB$position</a:t>
            </a:r>
            <a:r>
              <a:rPr lang="en-US" sz="1200" dirty="0"/>
              <a:t> == "")</a:t>
            </a:r>
          </a:p>
          <a:p>
            <a:r>
              <a:rPr lang="en-US" sz="1200" dirty="0"/>
              <a:t>PB[2143,] #It is George Karl!</a:t>
            </a:r>
          </a:p>
          <a:p>
            <a:endParaRPr lang="en-US" sz="1200" dirty="0"/>
          </a:p>
          <a:p>
            <a:r>
              <a:rPr lang="en-US" sz="1200" dirty="0"/>
              <a:t>#George Karl Point Guard (https://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George_Karl</a:t>
            </a:r>
            <a:r>
              <a:rPr lang="en-US" sz="1200" dirty="0"/>
              <a:t>)</a:t>
            </a:r>
          </a:p>
          <a:p>
            <a:r>
              <a:rPr lang="en-US" sz="1200" dirty="0"/>
              <a:t>PB[2143,]$position2 = "G"</a:t>
            </a:r>
          </a:p>
          <a:p>
            <a:r>
              <a:rPr lang="en-US" sz="1200" dirty="0"/>
              <a:t>PB[2143,]$height = "6-2"</a:t>
            </a:r>
          </a:p>
          <a:p>
            <a:r>
              <a:rPr lang="en-US" sz="1200" dirty="0"/>
              <a:t>PB[2143,]</a:t>
            </a:r>
          </a:p>
          <a:p>
            <a:endParaRPr lang="en-US" sz="1200" dirty="0"/>
          </a:p>
          <a:p>
            <a:r>
              <a:rPr lang="en-US" sz="1200" dirty="0"/>
              <a:t>#Make a Factor variable and Reorder the Level</a:t>
            </a:r>
          </a:p>
          <a:p>
            <a:r>
              <a:rPr lang="en-US" sz="1200" dirty="0"/>
              <a:t>PB$position2 = factor(PB$position2, levels = c("C","F","F-C","F-G","G"))</a:t>
            </a:r>
          </a:p>
          <a:p>
            <a:r>
              <a:rPr lang="en-US" sz="1200" dirty="0"/>
              <a:t>PB$height2 = factor(</a:t>
            </a:r>
            <a:r>
              <a:rPr lang="en-US" sz="1200" dirty="0" err="1"/>
              <a:t>PB$height</a:t>
            </a:r>
            <a:r>
              <a:rPr lang="en-US" sz="1200" dirty="0"/>
              <a:t>, levels = c("5-3","5-4","5-5","5-6","5-7","5-8","5-9","5-10","5-11","6-0","6-1","6-2","6-3","6-4","6-5","6-6","6-7","6-8","6-9","6-10","6-11","7-0","7-1","7-2","7-3","7-4","7-5","7-6","7-7"))</a:t>
            </a:r>
          </a:p>
          <a:p>
            <a:endParaRPr lang="en-US" sz="1200" dirty="0"/>
          </a:p>
          <a:p>
            <a:r>
              <a:rPr lang="en-US" sz="1200" dirty="0"/>
              <a:t># Sanity Check to Make Sure all is well</a:t>
            </a:r>
          </a:p>
          <a:p>
            <a:r>
              <a:rPr lang="en-US" sz="1200" dirty="0"/>
              <a:t>summary(PB$position2)</a:t>
            </a:r>
          </a:p>
          <a:p>
            <a:r>
              <a:rPr lang="en-US" sz="1200" dirty="0"/>
              <a:t>summary(PB$height2)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904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EE-A228-7860-7520-EF88023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3C0-4C27-3A73-AD72-27FB183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1,2 and 3</a:t>
            </a:r>
          </a:p>
        </p:txBody>
      </p:sp>
    </p:spTree>
    <p:extLst>
      <p:ext uri="{BB962C8B-B14F-4D97-AF65-F5344CB8AC3E}">
        <p14:creationId xmlns:p14="http://schemas.microsoft.com/office/powerpoint/2010/main" val="153487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1CE-48BD-0145-B0B4-178964D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4445E-B4FF-064B-948B-A53653EAC500}"/>
              </a:ext>
            </a:extLst>
          </p:cNvPr>
          <p:cNvSpPr/>
          <p:nvPr/>
        </p:nvSpPr>
        <p:spPr>
          <a:xfrm>
            <a:off x="168964" y="2721741"/>
            <a:ext cx="8806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PB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 = position2, fill = position2)) + </a:t>
            </a:r>
            <a:r>
              <a:rPr lang="en-US" sz="1600" dirty="0" err="1"/>
              <a:t>geom_bar</a:t>
            </a:r>
            <a:r>
              <a:rPr lang="en-US" sz="1600" dirty="0"/>
              <a:t>() + </a:t>
            </a:r>
            <a:r>
              <a:rPr lang="en-US" sz="1600" dirty="0" err="1"/>
              <a:t>ggtitle</a:t>
            </a:r>
            <a:r>
              <a:rPr lang="en-US" sz="1600" dirty="0"/>
              <a:t>("Positions") + </a:t>
            </a:r>
            <a:r>
              <a:rPr lang="en-US" sz="1600" dirty="0" err="1"/>
              <a:t>xlab</a:t>
            </a:r>
            <a:r>
              <a:rPr lang="en-US" sz="1600" dirty="0"/>
              <a:t>("Position")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5AF11-91C6-974E-8E6A-9043F29898C0}"/>
              </a:ext>
            </a:extLst>
          </p:cNvPr>
          <p:cNvSpPr/>
          <p:nvPr/>
        </p:nvSpPr>
        <p:spPr>
          <a:xfrm>
            <a:off x="628650" y="2060021"/>
            <a:ext cx="788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Use the </a:t>
            </a:r>
            <a:r>
              <a:rPr lang="en-US" sz="1400" dirty="0" err="1"/>
              <a:t>PlayerBBall.csv</a:t>
            </a:r>
            <a:r>
              <a:rPr lang="en-US" sz="1400" dirty="0"/>
              <a:t> dataset to visually represent (summarize) the number of players in each position.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1B4BC-FCBD-EFB7-A894-8A249522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3414239"/>
            <a:ext cx="6807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4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1CE-48BD-0145-B0B4-178964D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5AF11-91C6-974E-8E6A-9043F29898C0}"/>
              </a:ext>
            </a:extLst>
          </p:cNvPr>
          <p:cNvSpPr/>
          <p:nvPr/>
        </p:nvSpPr>
        <p:spPr>
          <a:xfrm>
            <a:off x="206298" y="1556875"/>
            <a:ext cx="8731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Use the dataset to visually investigate the distribution of the weight of centers (C) is greater than the distribution of the weight of forwards (F).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37B2EF-7B2F-B94A-9C49-6C5F8165F912}"/>
              </a:ext>
            </a:extLst>
          </p:cNvPr>
          <p:cNvSpPr/>
          <p:nvPr/>
        </p:nvSpPr>
        <p:spPr>
          <a:xfrm>
            <a:off x="152844" y="2374014"/>
            <a:ext cx="8838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PB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 = position2, y = weight, fill = position2)) + </a:t>
            </a:r>
            <a:r>
              <a:rPr lang="en-US" sz="1600" dirty="0" err="1"/>
              <a:t>geom_boxplot</a:t>
            </a:r>
            <a:r>
              <a:rPr lang="en-US" sz="1600" dirty="0"/>
              <a:t>() + </a:t>
            </a:r>
            <a:r>
              <a:rPr lang="en-US" sz="1600" dirty="0" err="1"/>
              <a:t>xlab</a:t>
            </a:r>
            <a:r>
              <a:rPr lang="en-US" sz="1600" dirty="0"/>
              <a:t>("Position")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CE148-6A25-1878-2EE3-713DB21B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3101974"/>
            <a:ext cx="6807200" cy="339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7750A-2225-AF8E-B726-95DF522A918A}"/>
              </a:ext>
            </a:extLst>
          </p:cNvPr>
          <p:cNvSpPr txBox="1"/>
          <p:nvPr/>
        </p:nvSpPr>
        <p:spPr>
          <a:xfrm>
            <a:off x="7392228" y="4045226"/>
            <a:ext cx="944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40487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1CE-48BD-0145-B0B4-178964D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5AF11-91C6-974E-8E6A-9043F29898C0}"/>
              </a:ext>
            </a:extLst>
          </p:cNvPr>
          <p:cNvSpPr/>
          <p:nvPr/>
        </p:nvSpPr>
        <p:spPr>
          <a:xfrm>
            <a:off x="206298" y="1556875"/>
            <a:ext cx="8731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Use the dataset to visually investigate the distribution of the weight of centers (C) is greater than the distribution of the weight of forwards (F).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13FF1-8CDF-9C4F-98CB-16F7B4FEE552}"/>
              </a:ext>
            </a:extLst>
          </p:cNvPr>
          <p:cNvSpPr/>
          <p:nvPr/>
        </p:nvSpPr>
        <p:spPr>
          <a:xfrm>
            <a:off x="289931" y="2173375"/>
            <a:ext cx="8564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PB %&gt;% filter(position2 == "C" | position2 == "F")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 = position2,y = weight, fill = position2)) + </a:t>
            </a:r>
            <a:r>
              <a:rPr lang="en-US" sz="1600" dirty="0" err="1"/>
              <a:t>geom_boxplot</a:t>
            </a:r>
            <a:r>
              <a:rPr lang="en-US" sz="1600" dirty="0"/>
              <a:t>() + </a:t>
            </a:r>
            <a:r>
              <a:rPr lang="en-US" sz="1600" dirty="0" err="1"/>
              <a:t>xlab</a:t>
            </a:r>
            <a:r>
              <a:rPr lang="en-US" sz="1600" dirty="0"/>
              <a:t>("Position") + </a:t>
            </a:r>
            <a:r>
              <a:rPr lang="en-US" sz="1600" dirty="0" err="1"/>
              <a:t>ggtitle</a:t>
            </a:r>
            <a:r>
              <a:rPr lang="en-US" sz="1600" dirty="0"/>
              <a:t>("Weight vs C and F")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FEF45-A8FA-B83D-4018-08F77A84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3025637"/>
            <a:ext cx="6807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98084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9328</TotalTime>
  <Words>2338</Words>
  <Application>Microsoft Macintosh PowerPoint</Application>
  <PresentationFormat>On-screen Show (4:3)</PresentationFormat>
  <Paragraphs>168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2U</vt:lpstr>
      <vt:lpstr>Unit 2:  For Live Session Assignment</vt:lpstr>
      <vt:lpstr>Put each on its own slide(s) and include your code! </vt:lpstr>
      <vt:lpstr>Data Wrangling!</vt:lpstr>
      <vt:lpstr>Problem With Factor Levels</vt:lpstr>
      <vt:lpstr>Data Wrangling!</vt:lpstr>
      <vt:lpstr>Break Out 1</vt:lpstr>
      <vt:lpstr>For Live Session: Question 1</vt:lpstr>
      <vt:lpstr>For Live Session: Question 2</vt:lpstr>
      <vt:lpstr>For Live Session: Question 2</vt:lpstr>
      <vt:lpstr>For Live Session: Question 2</vt:lpstr>
      <vt:lpstr>For Live Session: Question 3A</vt:lpstr>
      <vt:lpstr>Question 3B</vt:lpstr>
      <vt:lpstr>Question 3B</vt:lpstr>
      <vt:lpstr>End Break Out 1</vt:lpstr>
      <vt:lpstr>Break Out 2</vt:lpstr>
      <vt:lpstr>Problem With Labels</vt:lpstr>
      <vt:lpstr>For Live Session: Question 4A</vt:lpstr>
      <vt:lpstr>For Live Session: Question 4B</vt:lpstr>
      <vt:lpstr>For Live Session: Question 5</vt:lpstr>
      <vt:lpstr>For Live Session: Question 6</vt:lpstr>
      <vt:lpstr>End Break Out 2</vt:lpstr>
      <vt:lpstr>Break Out 3</vt:lpstr>
      <vt:lpstr>For Live Session: Question 7</vt:lpstr>
      <vt:lpstr>For Live Session: Question 7</vt:lpstr>
      <vt:lpstr>End Break Out 3</vt:lpstr>
      <vt:lpstr>Break Out 4</vt:lpstr>
      <vt:lpstr>For Live Session: Question 8</vt:lpstr>
      <vt:lpstr>End Break Out 4</vt:lpstr>
      <vt:lpstr>Break Out 5</vt:lpstr>
      <vt:lpstr>For Live Session: Question 9</vt:lpstr>
      <vt:lpstr>For Live Session: Question 9</vt:lpstr>
      <vt:lpstr>End Break Out 5</vt:lpstr>
      <vt:lpstr>Break Out 6</vt:lpstr>
      <vt:lpstr>For Live Session: Question 10</vt:lpstr>
      <vt:lpstr>Break Out 6</vt:lpstr>
      <vt:lpstr>BONUS:  Rmarkdown to PowerPoint</vt:lpstr>
      <vt:lpstr>Don’t Forget Your  Takeaways and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 For Live Session Assignment</dc:title>
  <dc:creator>Microsoft Office User</dc:creator>
  <cp:lastModifiedBy>Sadler, Bivin Philip</cp:lastModifiedBy>
  <cp:revision>38</cp:revision>
  <dcterms:created xsi:type="dcterms:W3CDTF">2019-08-28T21:35:04Z</dcterms:created>
  <dcterms:modified xsi:type="dcterms:W3CDTF">2023-01-10T22:34:37Z</dcterms:modified>
</cp:coreProperties>
</file>