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96" r:id="rId2"/>
    <p:sldId id="257" r:id="rId3"/>
    <p:sldId id="276" r:id="rId4"/>
    <p:sldId id="326" r:id="rId5"/>
    <p:sldId id="325" r:id="rId6"/>
    <p:sldId id="297" r:id="rId7"/>
    <p:sldId id="314" r:id="rId8"/>
    <p:sldId id="298" r:id="rId9"/>
    <p:sldId id="302" r:id="rId10"/>
    <p:sldId id="303" r:id="rId11"/>
    <p:sldId id="299" r:id="rId12"/>
    <p:sldId id="328" r:id="rId13"/>
    <p:sldId id="300" r:id="rId14"/>
    <p:sldId id="301" r:id="rId15"/>
    <p:sldId id="322" r:id="rId16"/>
    <p:sldId id="323" r:id="rId17"/>
    <p:sldId id="317" r:id="rId18"/>
    <p:sldId id="319" r:id="rId19"/>
    <p:sldId id="320" r:id="rId20"/>
    <p:sldId id="324" r:id="rId21"/>
    <p:sldId id="304" r:id="rId22"/>
    <p:sldId id="316" r:id="rId23"/>
    <p:sldId id="329" r:id="rId24"/>
    <p:sldId id="330" r:id="rId25"/>
    <p:sldId id="315" r:id="rId26"/>
    <p:sldId id="309" r:id="rId27"/>
    <p:sldId id="308" r:id="rId28"/>
    <p:sldId id="310" r:id="rId29"/>
    <p:sldId id="313" r:id="rId30"/>
    <p:sldId id="311" r:id="rId31"/>
    <p:sldId id="312" r:id="rId32"/>
    <p:sldId id="331" r:id="rId33"/>
  </p:sldIdLst>
  <p:sldSz cx="9144000" cy="5143500" type="screen16x9"/>
  <p:notesSz cx="6858000" cy="9144000"/>
  <p:embeddedFontLst>
    <p:embeddedFont>
      <p:font typeface="Roboto Slab" panose="020B0604020202020204" charset="0"/>
      <p:regular r:id="rId35"/>
      <p:bold r:id="rId36"/>
    </p:embeddedFont>
    <p:embeddedFont>
      <p:font typeface="Source Sans Pr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showGuides="1">
      <p:cViewPr varScale="1">
        <p:scale>
          <a:sx n="110" d="100"/>
          <a:sy n="110" d="100"/>
        </p:scale>
        <p:origin x="66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330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0;p12"/>
          <p:cNvSpPr txBox="1">
            <a:spLocks/>
          </p:cNvSpPr>
          <p:nvPr/>
        </p:nvSpPr>
        <p:spPr>
          <a:xfrm>
            <a:off x="3051461" y="1064697"/>
            <a:ext cx="3560619" cy="412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500" dirty="0" smtClean="0">
                <a:solidFill>
                  <a:srgbClr val="FF0000"/>
                </a:solidFill>
              </a:rPr>
              <a:t>ĐỒ ÁN TỐT NGHIỆP</a:t>
            </a:r>
            <a:endParaRPr lang="vi-VN" sz="2500" dirty="0">
              <a:solidFill>
                <a:srgbClr val="FF0000"/>
              </a:solidFill>
            </a:endParaRPr>
          </a:p>
        </p:txBody>
      </p:sp>
      <p:sp>
        <p:nvSpPr>
          <p:cNvPr id="8" name="Rectangle 7"/>
          <p:cNvSpPr/>
          <p:nvPr/>
        </p:nvSpPr>
        <p:spPr>
          <a:xfrm>
            <a:off x="606136" y="205893"/>
            <a:ext cx="7931727" cy="332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70;p12"/>
          <p:cNvSpPr txBox="1">
            <a:spLocks/>
          </p:cNvSpPr>
          <p:nvPr/>
        </p:nvSpPr>
        <p:spPr>
          <a:xfrm>
            <a:off x="1191491" y="142376"/>
            <a:ext cx="7412182" cy="5145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vi-VN" sz="2500" dirty="0" smtClean="0">
                <a:solidFill>
                  <a:schemeClr val="tx1"/>
                </a:solidFill>
              </a:rPr>
              <a:t>TRƯỜNG CAO ĐẲNG KỸ THUẬT CAO THẮNG</a:t>
            </a:r>
            <a:endParaRPr lang="vi-VN" sz="2500" dirty="0">
              <a:solidFill>
                <a:schemeClr val="tx1"/>
              </a:solidFill>
            </a:endParaRPr>
          </a:p>
        </p:txBody>
      </p:sp>
      <p:sp>
        <p:nvSpPr>
          <p:cNvPr id="11" name="Google Shape;70;p12"/>
          <p:cNvSpPr txBox="1">
            <a:spLocks noGrp="1"/>
          </p:cNvSpPr>
          <p:nvPr>
            <p:ph type="ctrTitle"/>
          </p:nvPr>
        </p:nvSpPr>
        <p:spPr>
          <a:xfrm>
            <a:off x="3986645" y="1539995"/>
            <a:ext cx="1378530" cy="4246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chemeClr val="tx1"/>
                </a:solidFill>
              </a:rPr>
              <a:t>ĐỀ TÀI</a:t>
            </a:r>
            <a:endParaRPr sz="2000" dirty="0">
              <a:solidFill>
                <a:schemeClr val="tx1"/>
              </a:solidFill>
            </a:endParaRPr>
          </a:p>
        </p:txBody>
      </p:sp>
      <p:sp>
        <p:nvSpPr>
          <p:cNvPr id="12" name="Google Shape;70;p12"/>
          <p:cNvSpPr txBox="1">
            <a:spLocks/>
          </p:cNvSpPr>
          <p:nvPr/>
        </p:nvSpPr>
        <p:spPr>
          <a:xfrm>
            <a:off x="2769176" y="640704"/>
            <a:ext cx="4191002" cy="3767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KHOA CÔNG NGHỆ THÔNG TIN</a:t>
            </a:r>
            <a:endParaRPr lang="vi-VN" sz="1800" dirty="0"/>
          </a:p>
        </p:txBody>
      </p:sp>
      <p:sp>
        <p:nvSpPr>
          <p:cNvPr id="14" name="Google Shape;70;p12"/>
          <p:cNvSpPr txBox="1">
            <a:spLocks/>
          </p:cNvSpPr>
          <p:nvPr/>
        </p:nvSpPr>
        <p:spPr>
          <a:xfrm>
            <a:off x="1598466" y="1964681"/>
            <a:ext cx="6466607"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gn="ctr"/>
            <a:r>
              <a:rPr lang="en-US" sz="2000" dirty="0" smtClean="0">
                <a:solidFill>
                  <a:schemeClr val="accent2"/>
                </a:solidFill>
              </a:rPr>
              <a:t>XÂY DỰNG HỆ THỐNG BÁN QUẦN ÁO BẰNG </a:t>
            </a:r>
            <a:r>
              <a:rPr lang="en-US" sz="2000" dirty="0">
                <a:solidFill>
                  <a:schemeClr val="accent2"/>
                </a:solidFill>
              </a:rPr>
              <a:t>FRAMEWORK </a:t>
            </a:r>
            <a:r>
              <a:rPr lang="en-US" sz="2000" dirty="0" smtClean="0">
                <a:solidFill>
                  <a:schemeClr val="accent2"/>
                </a:solidFill>
              </a:rPr>
              <a:t>ASP.NET CORE - ANGULAR</a:t>
            </a:r>
            <a:endParaRPr lang="vi-VN" sz="2000" dirty="0">
              <a:solidFill>
                <a:schemeClr val="accent2"/>
              </a:solidFill>
            </a:endParaRPr>
          </a:p>
        </p:txBody>
      </p:sp>
      <p:sp>
        <p:nvSpPr>
          <p:cNvPr id="15" name="Google Shape;70;p12"/>
          <p:cNvSpPr txBox="1">
            <a:spLocks/>
          </p:cNvSpPr>
          <p:nvPr/>
        </p:nvSpPr>
        <p:spPr>
          <a:xfrm>
            <a:off x="1717964" y="2887535"/>
            <a:ext cx="7086599" cy="1373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nSpc>
                <a:spcPct val="150000"/>
              </a:lnSpc>
            </a:pPr>
            <a:r>
              <a:rPr lang="en-US" sz="1800" b="0" dirty="0" smtClean="0">
                <a:solidFill>
                  <a:schemeClr val="accent6">
                    <a:lumMod val="10000"/>
                  </a:schemeClr>
                </a:solidFill>
              </a:rPr>
              <a:t>GVHD :   </a:t>
            </a:r>
            <a:r>
              <a:rPr lang="en-US" sz="1800" b="0" dirty="0" err="1" smtClean="0">
                <a:solidFill>
                  <a:schemeClr val="accent6">
                    <a:lumMod val="10000"/>
                  </a:schemeClr>
                </a:solidFill>
              </a:rPr>
              <a:t>Lê</a:t>
            </a:r>
            <a:r>
              <a:rPr lang="en-US" sz="1800" b="0" dirty="0" smtClean="0">
                <a:solidFill>
                  <a:schemeClr val="accent6">
                    <a:lumMod val="10000"/>
                  </a:schemeClr>
                </a:solidFill>
              </a:rPr>
              <a:t> </a:t>
            </a:r>
            <a:r>
              <a:rPr lang="en-US" sz="1800" b="0" dirty="0" err="1" smtClean="0">
                <a:solidFill>
                  <a:schemeClr val="accent6">
                    <a:lumMod val="10000"/>
                  </a:schemeClr>
                </a:solidFill>
              </a:rPr>
              <a:t>Hữu</a:t>
            </a:r>
            <a:r>
              <a:rPr lang="en-US" sz="1800" b="0" dirty="0" smtClean="0">
                <a:solidFill>
                  <a:schemeClr val="accent6">
                    <a:lumMod val="10000"/>
                  </a:schemeClr>
                </a:solidFill>
              </a:rPr>
              <a:t> </a:t>
            </a:r>
            <a:r>
              <a:rPr lang="en-US" sz="1800" b="0" dirty="0" err="1" smtClean="0">
                <a:solidFill>
                  <a:schemeClr val="accent6">
                    <a:lumMod val="10000"/>
                  </a:schemeClr>
                </a:solidFill>
              </a:rPr>
              <a:t>Vinh</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GVPB  :   </a:t>
            </a:r>
            <a:r>
              <a:rPr lang="en-US" sz="1800" b="0" dirty="0" err="1" smtClean="0">
                <a:solidFill>
                  <a:schemeClr val="accent6">
                    <a:lumMod val="10000"/>
                  </a:schemeClr>
                </a:solidFill>
              </a:rPr>
              <a:t>Tô</a:t>
            </a:r>
            <a:r>
              <a:rPr lang="en-US" sz="1800" b="0" dirty="0" smtClean="0">
                <a:solidFill>
                  <a:schemeClr val="accent6">
                    <a:lumMod val="10000"/>
                  </a:schemeClr>
                </a:solidFill>
              </a:rPr>
              <a:t> </a:t>
            </a:r>
            <a:r>
              <a:rPr lang="en-US" sz="1800" b="0" dirty="0" err="1" smtClean="0">
                <a:solidFill>
                  <a:schemeClr val="accent6">
                    <a:lumMod val="10000"/>
                  </a:schemeClr>
                </a:solidFill>
              </a:rPr>
              <a:t>Vũ</a:t>
            </a:r>
            <a:r>
              <a:rPr lang="en-US" sz="1800" b="0" dirty="0" smtClean="0">
                <a:solidFill>
                  <a:schemeClr val="accent6">
                    <a:lumMod val="10000"/>
                  </a:schemeClr>
                </a:solidFill>
              </a:rPr>
              <a:t> Song </a:t>
            </a:r>
            <a:r>
              <a:rPr lang="en-US" sz="1800" b="0" dirty="0" err="1" smtClean="0">
                <a:solidFill>
                  <a:schemeClr val="accent6">
                    <a:lumMod val="10000"/>
                  </a:schemeClr>
                </a:solidFill>
              </a:rPr>
              <a:t>Phương</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SVTH :   1.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Quý</a:t>
            </a:r>
            <a:r>
              <a:rPr lang="en-US" sz="1800" b="0" dirty="0" smtClean="0">
                <a:solidFill>
                  <a:schemeClr val="accent6">
                    <a:lumMod val="10000"/>
                  </a:schemeClr>
                </a:solidFill>
              </a:rPr>
              <a:t> </a:t>
            </a:r>
            <a:r>
              <a:rPr lang="en-US" sz="1800" b="0" dirty="0" err="1" smtClean="0">
                <a:solidFill>
                  <a:schemeClr val="accent6">
                    <a:lumMod val="10000"/>
                  </a:schemeClr>
                </a:solidFill>
              </a:rPr>
              <a:t>Vinh</a:t>
            </a:r>
            <a:r>
              <a:rPr lang="en-US" sz="1800" b="0" dirty="0" smtClean="0">
                <a:solidFill>
                  <a:schemeClr val="accent6">
                    <a:lumMod val="10000"/>
                  </a:schemeClr>
                </a:solidFill>
              </a:rPr>
              <a:t>  - MSSV :  0306181097 – CĐTH18PMA</a:t>
            </a:r>
          </a:p>
          <a:p>
            <a:pPr>
              <a:lnSpc>
                <a:spcPct val="150000"/>
              </a:lnSpc>
            </a:pPr>
            <a:r>
              <a:rPr lang="en-US" sz="1800" b="0" dirty="0" smtClean="0">
                <a:solidFill>
                  <a:schemeClr val="accent6">
                    <a:lumMod val="10000"/>
                  </a:schemeClr>
                </a:solidFill>
              </a:rPr>
              <a:t>                2.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Đức</a:t>
            </a:r>
            <a:r>
              <a:rPr lang="en-US" sz="1800" b="0" dirty="0" smtClean="0">
                <a:solidFill>
                  <a:schemeClr val="accent6">
                    <a:lumMod val="10000"/>
                  </a:schemeClr>
                </a:solidFill>
              </a:rPr>
              <a:t> </a:t>
            </a:r>
            <a:r>
              <a:rPr lang="en-US" sz="1800" b="0" dirty="0" err="1" smtClean="0">
                <a:solidFill>
                  <a:schemeClr val="accent6">
                    <a:lumMod val="10000"/>
                  </a:schemeClr>
                </a:solidFill>
              </a:rPr>
              <a:t>Hải</a:t>
            </a:r>
            <a:r>
              <a:rPr lang="en-US" sz="1800" b="0" dirty="0" smtClean="0">
                <a:solidFill>
                  <a:schemeClr val="accent6">
                    <a:lumMod val="10000"/>
                  </a:schemeClr>
                </a:solidFill>
              </a:rPr>
              <a:t>    - MSSV :  0306181021 –CĐTH18PMA</a:t>
            </a:r>
          </a:p>
          <a:p>
            <a:pPr>
              <a:lnSpc>
                <a:spcPct val="150000"/>
              </a:lnSpc>
            </a:pPr>
            <a:r>
              <a:rPr lang="en-US" sz="1800" b="0" dirty="0" err="1" smtClean="0">
                <a:solidFill>
                  <a:schemeClr val="accent6">
                    <a:lumMod val="10000"/>
                  </a:schemeClr>
                </a:solidFill>
              </a:rPr>
              <a:t>Khóa</a:t>
            </a:r>
            <a:r>
              <a:rPr lang="en-US" sz="1800" b="0" dirty="0" smtClean="0">
                <a:solidFill>
                  <a:schemeClr val="accent6">
                    <a:lumMod val="10000"/>
                  </a:schemeClr>
                </a:solidFill>
              </a:rPr>
              <a:t>  :   2018 - 2021</a:t>
            </a:r>
            <a:endParaRPr lang="vi-VN" sz="1800" b="0" dirty="0">
              <a:solidFill>
                <a:schemeClr val="accent6">
                  <a:lumMod val="10000"/>
                </a:schemeClr>
              </a:solidFill>
            </a:endParaRPr>
          </a:p>
        </p:txBody>
      </p:sp>
      <p:sp>
        <p:nvSpPr>
          <p:cNvPr id="16" name="Google Shape;70;p12"/>
          <p:cNvSpPr txBox="1">
            <a:spLocks/>
          </p:cNvSpPr>
          <p:nvPr/>
        </p:nvSpPr>
        <p:spPr>
          <a:xfrm>
            <a:off x="4572000" y="4502727"/>
            <a:ext cx="4641272" cy="5571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700" dirty="0" smtClean="0">
                <a:solidFill>
                  <a:schemeClr val="accent6">
                    <a:lumMod val="25000"/>
                  </a:schemeClr>
                </a:solidFill>
              </a:rPr>
              <a:t>TP-HCM, </a:t>
            </a:r>
            <a:r>
              <a:rPr lang="en-US" sz="1700" dirty="0" err="1" smtClean="0">
                <a:solidFill>
                  <a:schemeClr val="accent6">
                    <a:lumMod val="25000"/>
                  </a:schemeClr>
                </a:solidFill>
              </a:rPr>
              <a:t>Ngày</a:t>
            </a:r>
            <a:r>
              <a:rPr lang="en-US" sz="1700" dirty="0">
                <a:solidFill>
                  <a:schemeClr val="accent6">
                    <a:lumMod val="25000"/>
                  </a:schemeClr>
                </a:solidFill>
              </a:rPr>
              <a:t> </a:t>
            </a:r>
            <a:r>
              <a:rPr lang="en-US" sz="1700" dirty="0" smtClean="0">
                <a:solidFill>
                  <a:schemeClr val="accent6">
                    <a:lumMod val="25000"/>
                  </a:schemeClr>
                </a:solidFill>
              </a:rPr>
              <a:t>19 </a:t>
            </a:r>
            <a:r>
              <a:rPr lang="en-US" sz="1700" dirty="0" err="1" smtClean="0">
                <a:solidFill>
                  <a:schemeClr val="accent6">
                    <a:lumMod val="25000"/>
                  </a:schemeClr>
                </a:solidFill>
              </a:rPr>
              <a:t>Tháng</a:t>
            </a:r>
            <a:r>
              <a:rPr lang="en-US" sz="1700" dirty="0" smtClean="0">
                <a:solidFill>
                  <a:schemeClr val="accent6">
                    <a:lumMod val="25000"/>
                  </a:schemeClr>
                </a:solidFill>
              </a:rPr>
              <a:t> 11 </a:t>
            </a:r>
            <a:r>
              <a:rPr lang="en-US" sz="1700" dirty="0" err="1" smtClean="0">
                <a:solidFill>
                  <a:schemeClr val="accent6">
                    <a:lumMod val="25000"/>
                  </a:schemeClr>
                </a:solidFill>
              </a:rPr>
              <a:t>Năm</a:t>
            </a:r>
            <a:r>
              <a:rPr lang="en-US" sz="1700" dirty="0" smtClean="0">
                <a:solidFill>
                  <a:schemeClr val="accent6">
                    <a:lumMod val="25000"/>
                  </a:schemeClr>
                </a:solidFill>
              </a:rPr>
              <a:t> 2021</a:t>
            </a:r>
            <a:endParaRPr lang="vi-VN" sz="1700" dirty="0">
              <a:solidFill>
                <a:schemeClr val="accent6">
                  <a:lumMod val="25000"/>
                </a:schemeClr>
              </a:solidFill>
            </a:endParaRPr>
          </a:p>
        </p:txBody>
      </p:sp>
      <p:pic>
        <p:nvPicPr>
          <p:cNvPr id="22" name="Picture 21"/>
          <p:cNvPicPr>
            <a:picLocks noChangeAspect="1"/>
          </p:cNvPicPr>
          <p:nvPr/>
        </p:nvPicPr>
        <p:blipFill>
          <a:blip r:embed="rId2"/>
          <a:stretch>
            <a:fillRect/>
          </a:stretch>
        </p:blipFill>
        <p:spPr>
          <a:xfrm>
            <a:off x="0" y="0"/>
            <a:ext cx="1191491" cy="1231213"/>
          </a:xfrm>
          <a:prstGeom prst="rect">
            <a:avLst/>
          </a:prstGeom>
        </p:spPr>
      </p:pic>
    </p:spTree>
    <p:extLst>
      <p:ext uri="{BB962C8B-B14F-4D97-AF65-F5344CB8AC3E}">
        <p14:creationId xmlns:p14="http://schemas.microsoft.com/office/powerpoint/2010/main" val="13165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TextBox 3"/>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12618" y="492706"/>
            <a:ext cx="8264237" cy="4257138"/>
          </a:xfrm>
          <a:prstGeom prst="rect">
            <a:avLst/>
          </a:prstGeom>
        </p:spPr>
      </p:pic>
    </p:spTree>
    <p:extLst>
      <p:ext uri="{BB962C8B-B14F-4D97-AF65-F5344CB8AC3E}">
        <p14:creationId xmlns:p14="http://schemas.microsoft.com/office/powerpoint/2010/main" val="19596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5" name="Rectangle 4"/>
          <p:cNvSpPr/>
          <p:nvPr/>
        </p:nvSpPr>
        <p:spPr>
          <a:xfrm>
            <a:off x="968744" y="256553"/>
            <a:ext cx="3249608"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2.2.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968744" y="718094"/>
            <a:ext cx="7536873" cy="2462213"/>
          </a:xfrm>
          <a:prstGeom prst="rect">
            <a:avLst/>
          </a:prstGeom>
          <a:noFill/>
        </p:spPr>
        <p:txBody>
          <a:bodyPr wrap="square" rtlCol="0">
            <a:spAutoFit/>
          </a:bodyPr>
          <a:lstStyle/>
          <a:p>
            <a:r>
              <a:rPr lang="en-US" dirty="0" err="1"/>
              <a:t>Nhóm</a:t>
            </a:r>
            <a:r>
              <a:rPr lang="en-US" dirty="0"/>
              <a:t> </a:t>
            </a:r>
            <a:r>
              <a:rPr lang="en-US" dirty="0" err="1"/>
              <a:t>sẽ</a:t>
            </a:r>
            <a:r>
              <a:rPr lang="en-US" dirty="0"/>
              <a:t> </a:t>
            </a:r>
            <a:r>
              <a:rPr lang="en-US" dirty="0" err="1"/>
              <a:t>giải</a:t>
            </a:r>
            <a:r>
              <a:rPr lang="en-US" dirty="0"/>
              <a:t> </a:t>
            </a:r>
            <a:r>
              <a:rPr lang="en-US" dirty="0" err="1"/>
              <a:t>thích</a:t>
            </a:r>
            <a:r>
              <a:rPr lang="en-US" dirty="0"/>
              <a:t> </a:t>
            </a:r>
            <a:r>
              <a:rPr lang="en-US" dirty="0" err="1"/>
              <a:t>về</a:t>
            </a:r>
            <a:r>
              <a:rPr lang="en-US" dirty="0"/>
              <a:t> </a:t>
            </a:r>
            <a:r>
              <a:rPr lang="en-US" dirty="0" err="1"/>
              <a:t>phần</a:t>
            </a:r>
            <a:r>
              <a:rPr lang="en-US" dirty="0"/>
              <a:t> </a:t>
            </a:r>
            <a:r>
              <a:rPr lang="en-US" dirty="0" err="1"/>
              <a:t>sản</a:t>
            </a:r>
            <a:r>
              <a:rPr lang="en-US" dirty="0"/>
              <a:t> </a:t>
            </a:r>
            <a:r>
              <a:rPr lang="en-US" dirty="0" err="1"/>
              <a:t>phẩm</a:t>
            </a:r>
            <a:r>
              <a:rPr lang="en-US" dirty="0"/>
              <a:t> </a:t>
            </a:r>
            <a:r>
              <a:rPr lang="en-US" dirty="0" err="1"/>
              <a:t>và</a:t>
            </a:r>
            <a:r>
              <a:rPr lang="en-US" dirty="0"/>
              <a:t> </a:t>
            </a:r>
            <a:r>
              <a:rPr lang="en-US" dirty="0" err="1"/>
              <a:t>những</a:t>
            </a:r>
            <a:r>
              <a:rPr lang="en-US" dirty="0"/>
              <a:t> </a:t>
            </a:r>
            <a:r>
              <a:rPr lang="en-US" dirty="0" err="1"/>
              <a:t>bảng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bảng</a:t>
            </a:r>
            <a:r>
              <a:rPr lang="en-US" dirty="0"/>
              <a:t> </a:t>
            </a:r>
            <a:r>
              <a:rPr lang="en-US" dirty="0" err="1"/>
              <a:t>sản</a:t>
            </a:r>
            <a:r>
              <a:rPr lang="en-US" dirty="0"/>
              <a:t> </a:t>
            </a:r>
            <a:r>
              <a:rPr lang="en-US" dirty="0" err="1"/>
              <a:t>phẩm</a:t>
            </a:r>
            <a:r>
              <a:rPr lang="en-US" dirty="0"/>
              <a:t>. </a:t>
            </a:r>
            <a:r>
              <a:rPr lang="en-US" dirty="0" err="1"/>
              <a:t>Trước</a:t>
            </a:r>
            <a:r>
              <a:rPr lang="en-US" dirty="0"/>
              <a:t> </a:t>
            </a:r>
            <a:r>
              <a:rPr lang="en-US" dirty="0" err="1"/>
              <a:t>hết</a:t>
            </a:r>
            <a:r>
              <a:rPr lang="en-US" dirty="0"/>
              <a:t> ta </a:t>
            </a:r>
            <a:r>
              <a:rPr lang="en-US" dirty="0" err="1"/>
              <a:t>có</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chiếc</a:t>
            </a:r>
            <a:r>
              <a:rPr lang="en-US" dirty="0"/>
              <a:t> </a:t>
            </a:r>
            <a:r>
              <a:rPr lang="en-US" dirty="0" err="1"/>
              <a:t>áo</a:t>
            </a:r>
            <a:r>
              <a:rPr lang="en-US" dirty="0"/>
              <a:t> </a:t>
            </a:r>
            <a:r>
              <a:rPr lang="en-US" dirty="0" err="1"/>
              <a:t>có</a:t>
            </a:r>
            <a:r>
              <a:rPr lang="en-US" dirty="0"/>
              <a:t> </a:t>
            </a:r>
            <a:r>
              <a:rPr lang="en-US" dirty="0" err="1"/>
              <a:t>một</a:t>
            </a:r>
            <a:r>
              <a:rPr lang="en-US" dirty="0"/>
              <a:t> </a:t>
            </a:r>
            <a:r>
              <a:rPr lang="en-US" dirty="0" err="1"/>
              <a:t>tên</a:t>
            </a:r>
            <a:r>
              <a:rPr lang="en-US" dirty="0"/>
              <a:t>, </a:t>
            </a:r>
            <a:r>
              <a:rPr lang="en-US" dirty="0" err="1"/>
              <a:t>nhưng</a:t>
            </a:r>
            <a:r>
              <a:rPr lang="en-US" dirty="0"/>
              <a:t> </a:t>
            </a:r>
            <a:r>
              <a:rPr lang="en-US" dirty="0" err="1"/>
              <a:t>nó</a:t>
            </a:r>
            <a:r>
              <a:rPr lang="en-US" dirty="0"/>
              <a:t> </a:t>
            </a:r>
            <a:r>
              <a:rPr lang="en-US" dirty="0" err="1"/>
              <a:t>sẽ</a:t>
            </a:r>
            <a:r>
              <a:rPr lang="en-US" dirty="0"/>
              <a:t> </a:t>
            </a:r>
            <a:r>
              <a:rPr lang="en-US" dirty="0" err="1"/>
              <a:t>có</a:t>
            </a:r>
            <a:r>
              <a:rPr lang="en-US" dirty="0"/>
              <a:t> </a:t>
            </a:r>
            <a:r>
              <a:rPr lang="en-US" dirty="0" err="1"/>
              <a:t>nhiều</a:t>
            </a:r>
            <a:r>
              <a:rPr lang="en-US" dirty="0"/>
              <a:t> </a:t>
            </a:r>
            <a:r>
              <a:rPr lang="en-US" dirty="0" err="1"/>
              <a:t>biến</a:t>
            </a:r>
            <a:r>
              <a:rPr lang="en-US" dirty="0"/>
              <a:t> </a:t>
            </a:r>
            <a:r>
              <a:rPr lang="en-US" dirty="0" err="1"/>
              <a:t>thế</a:t>
            </a:r>
            <a:r>
              <a:rPr lang="en-US" dirty="0"/>
              <a:t> </a:t>
            </a:r>
            <a:r>
              <a:rPr lang="en-US" dirty="0" err="1"/>
              <a:t>được</a:t>
            </a:r>
            <a:r>
              <a:rPr lang="en-US" dirty="0"/>
              <a:t> </a:t>
            </a:r>
            <a:r>
              <a:rPr lang="en-US" dirty="0" err="1"/>
              <a:t>thể</a:t>
            </a:r>
            <a:r>
              <a:rPr lang="en-US" dirty="0"/>
              <a:t> </a:t>
            </a:r>
            <a:r>
              <a:rPr lang="en-US" dirty="0" err="1"/>
              <a:t>hiện</a:t>
            </a:r>
            <a:r>
              <a:rPr lang="en-US" dirty="0"/>
              <a:t> </a:t>
            </a:r>
            <a:r>
              <a:rPr lang="en-US" dirty="0" err="1"/>
              <a:t>theo</a:t>
            </a:r>
            <a:r>
              <a:rPr lang="en-US" dirty="0"/>
              <a:t> size </a:t>
            </a:r>
            <a:r>
              <a:rPr lang="en-US" dirty="0" err="1"/>
              <a:t>và</a:t>
            </a:r>
            <a:r>
              <a:rPr lang="en-US" dirty="0"/>
              <a:t> </a:t>
            </a:r>
            <a:r>
              <a:rPr lang="en-US" dirty="0" err="1"/>
              <a:t>màu</a:t>
            </a:r>
            <a:r>
              <a:rPr lang="en-US" dirty="0"/>
              <a:t>. </a:t>
            </a:r>
          </a:p>
          <a:p>
            <a:r>
              <a:rPr lang="en-US" b="1" dirty="0" err="1"/>
              <a:t>Đặt</a:t>
            </a:r>
            <a:r>
              <a:rPr lang="en-US" b="1" dirty="0"/>
              <a:t> </a:t>
            </a:r>
            <a:r>
              <a:rPr lang="en-US" b="1" dirty="0" err="1"/>
              <a:t>ví</a:t>
            </a:r>
            <a:r>
              <a:rPr lang="en-US" b="1" dirty="0"/>
              <a:t> </a:t>
            </a:r>
            <a:r>
              <a:rPr lang="en-US" b="1" dirty="0" err="1"/>
              <a:t>dụ</a:t>
            </a:r>
            <a:r>
              <a:rPr lang="en-US" b="1" dirty="0"/>
              <a:t>: </a:t>
            </a:r>
            <a:endParaRPr lang="en-US" dirty="0"/>
          </a:p>
          <a:p>
            <a:r>
              <a:rPr lang="en-US" dirty="0" err="1"/>
              <a:t>Một</a:t>
            </a:r>
            <a:r>
              <a:rPr lang="en-US" dirty="0"/>
              <a:t> </a:t>
            </a:r>
            <a:r>
              <a:rPr lang="en-US" dirty="0" err="1"/>
              <a:t>chiếc</a:t>
            </a:r>
            <a:r>
              <a:rPr lang="en-US" dirty="0"/>
              <a:t> </a:t>
            </a:r>
            <a:r>
              <a:rPr lang="en-US" dirty="0" err="1"/>
              <a:t>áo</a:t>
            </a:r>
            <a:r>
              <a:rPr lang="en-US" dirty="0"/>
              <a:t> T – Shirt </a:t>
            </a:r>
            <a:r>
              <a:rPr lang="en-US" dirty="0" err="1"/>
              <a:t>có</a:t>
            </a:r>
            <a:r>
              <a:rPr lang="en-US" dirty="0"/>
              <a:t> </a:t>
            </a:r>
            <a:r>
              <a:rPr lang="en-US" dirty="0" err="1"/>
              <a:t>tên</a:t>
            </a:r>
            <a:r>
              <a:rPr lang="en-US" dirty="0"/>
              <a:t> </a:t>
            </a:r>
            <a:r>
              <a:rPr lang="en-US" dirty="0" err="1"/>
              <a:t>là</a:t>
            </a:r>
            <a:r>
              <a:rPr lang="en-US" dirty="0"/>
              <a:t> “</a:t>
            </a:r>
            <a:r>
              <a:rPr lang="en-US" dirty="0" err="1"/>
              <a:t>Áo</a:t>
            </a:r>
            <a:r>
              <a:rPr lang="en-US" dirty="0"/>
              <a:t> </a:t>
            </a:r>
            <a:r>
              <a:rPr lang="en-US" dirty="0" err="1"/>
              <a:t>phông</a:t>
            </a:r>
            <a:r>
              <a:rPr lang="en-US" dirty="0"/>
              <a:t>”, </a:t>
            </a:r>
            <a:r>
              <a:rPr lang="en-US" dirty="0" err="1"/>
              <a:t>nhưng</a:t>
            </a:r>
            <a:r>
              <a:rPr lang="en-US" dirty="0"/>
              <a:t>  </a:t>
            </a:r>
            <a:r>
              <a:rPr lang="en-US" dirty="0" err="1"/>
              <a:t>cùng</a:t>
            </a:r>
            <a:r>
              <a:rPr lang="en-US" dirty="0"/>
              <a:t> </a:t>
            </a:r>
            <a:r>
              <a:rPr lang="en-US" dirty="0" err="1"/>
              <a:t>một</a:t>
            </a:r>
            <a:r>
              <a:rPr lang="en-US" dirty="0"/>
              <a:t> </a:t>
            </a:r>
            <a:r>
              <a:rPr lang="en-US" dirty="0" err="1"/>
              <a:t>cái</a:t>
            </a:r>
            <a:r>
              <a:rPr lang="en-US" dirty="0"/>
              <a:t> </a:t>
            </a:r>
            <a:r>
              <a:rPr lang="en-US" dirty="0" err="1"/>
              <a:t>tên</a:t>
            </a:r>
            <a:r>
              <a:rPr lang="en-US" dirty="0"/>
              <a:t> </a:t>
            </a:r>
            <a:r>
              <a:rPr lang="en-US" dirty="0" err="1"/>
              <a:t>đó</a:t>
            </a:r>
            <a:r>
              <a:rPr lang="en-US" dirty="0"/>
              <a:t> </a:t>
            </a:r>
            <a:r>
              <a:rPr lang="en-US" dirty="0" err="1"/>
              <a:t>sẽ</a:t>
            </a:r>
            <a:r>
              <a:rPr lang="en-US" dirty="0"/>
              <a:t> </a:t>
            </a:r>
            <a:r>
              <a:rPr lang="en-US" dirty="0" err="1"/>
              <a:t>có</a:t>
            </a:r>
            <a:r>
              <a:rPr lang="en-US" dirty="0"/>
              <a:t> </a:t>
            </a:r>
            <a:r>
              <a:rPr lang="en-US" dirty="0" err="1"/>
              <a:t>màu</a:t>
            </a:r>
            <a:r>
              <a:rPr lang="en-US" dirty="0"/>
              <a:t> </a:t>
            </a:r>
            <a:r>
              <a:rPr lang="en-US" dirty="0" err="1"/>
              <a:t>đỏ</a:t>
            </a:r>
            <a:r>
              <a:rPr lang="en-US" dirty="0"/>
              <a:t> </a:t>
            </a:r>
            <a:r>
              <a:rPr lang="en-US" dirty="0" err="1"/>
              <a:t>và</a:t>
            </a:r>
            <a:r>
              <a:rPr lang="en-US" dirty="0"/>
              <a:t> </a:t>
            </a:r>
            <a:r>
              <a:rPr lang="en-US" dirty="0" err="1"/>
              <a:t>một</a:t>
            </a:r>
            <a:r>
              <a:rPr lang="en-US" dirty="0"/>
              <a:t> </a:t>
            </a:r>
            <a:r>
              <a:rPr lang="en-US" dirty="0" err="1"/>
              <a:t>chiếc</a:t>
            </a:r>
            <a:r>
              <a:rPr lang="en-US" dirty="0"/>
              <a:t> </a:t>
            </a:r>
            <a:r>
              <a:rPr lang="en-US" dirty="0" err="1"/>
              <a:t>màu</a:t>
            </a:r>
            <a:r>
              <a:rPr lang="en-US" dirty="0"/>
              <a:t> </a:t>
            </a:r>
            <a:r>
              <a:rPr lang="en-US" dirty="0" err="1"/>
              <a:t>xanh</a:t>
            </a:r>
            <a:r>
              <a:rPr lang="en-US" dirty="0"/>
              <a:t>. </a:t>
            </a:r>
          </a:p>
          <a:p>
            <a:r>
              <a:rPr lang="en-US" dirty="0" err="1"/>
              <a:t>Không</a:t>
            </a:r>
            <a:r>
              <a:rPr lang="en-US" dirty="0"/>
              <a:t> </a:t>
            </a:r>
            <a:r>
              <a:rPr lang="en-US" dirty="0" err="1"/>
              <a:t>những</a:t>
            </a:r>
            <a:r>
              <a:rPr lang="en-US" dirty="0"/>
              <a:t> </a:t>
            </a:r>
            <a:r>
              <a:rPr lang="en-US" dirty="0" err="1"/>
              <a:t>thế</a:t>
            </a:r>
            <a:r>
              <a:rPr lang="en-US" dirty="0"/>
              <a:t> </a:t>
            </a:r>
            <a:r>
              <a:rPr lang="en-US" dirty="0" err="1"/>
              <a:t>nó</a:t>
            </a:r>
            <a:r>
              <a:rPr lang="en-US" dirty="0"/>
              <a:t> </a:t>
            </a:r>
            <a:r>
              <a:rPr lang="en-US" dirty="0" err="1"/>
              <a:t>còn</a:t>
            </a:r>
            <a:r>
              <a:rPr lang="en-US" dirty="0"/>
              <a:t> </a:t>
            </a:r>
            <a:r>
              <a:rPr lang="en-US" dirty="0" err="1"/>
              <a:t>cùng</a:t>
            </a:r>
            <a:r>
              <a:rPr lang="en-US" dirty="0"/>
              <a:t> </a:t>
            </a:r>
            <a:r>
              <a:rPr lang="en-US" dirty="0" err="1"/>
              <a:t>kích</a:t>
            </a:r>
            <a:r>
              <a:rPr lang="en-US" dirty="0"/>
              <a:t> </a:t>
            </a:r>
            <a:r>
              <a:rPr lang="en-US" dirty="0" err="1"/>
              <a:t>thước</a:t>
            </a:r>
            <a:r>
              <a:rPr lang="en-US" dirty="0"/>
              <a:t> </a:t>
            </a:r>
            <a:r>
              <a:rPr lang="en-US" dirty="0" err="1"/>
              <a:t>là</a:t>
            </a:r>
            <a:r>
              <a:rPr lang="en-US" dirty="0"/>
              <a:t> </a:t>
            </a:r>
            <a:r>
              <a:rPr lang="en-US" dirty="0" err="1"/>
              <a:t>kích</a:t>
            </a:r>
            <a:r>
              <a:rPr lang="en-US" dirty="0"/>
              <a:t> </a:t>
            </a:r>
            <a:r>
              <a:rPr lang="en-US" dirty="0" err="1"/>
              <a:t>cỡ</a:t>
            </a:r>
            <a:r>
              <a:rPr lang="en-US" dirty="0"/>
              <a:t> size M, </a:t>
            </a:r>
            <a:r>
              <a:rPr lang="en-US" dirty="0" err="1"/>
              <a:t>hoặc</a:t>
            </a:r>
            <a:r>
              <a:rPr lang="en-US" dirty="0"/>
              <a:t> </a:t>
            </a:r>
            <a:r>
              <a:rPr lang="en-US" dirty="0" err="1"/>
              <a:t>là</a:t>
            </a:r>
            <a:r>
              <a:rPr lang="en-US" dirty="0"/>
              <a:t> </a:t>
            </a:r>
            <a:r>
              <a:rPr lang="en-US" dirty="0" err="1"/>
              <a:t>chiếc</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L </a:t>
            </a:r>
            <a:r>
              <a:rPr lang="en-US" dirty="0" err="1"/>
              <a:t>và</a:t>
            </a:r>
            <a:r>
              <a:rPr lang="en-US" dirty="0"/>
              <a:t> </a:t>
            </a:r>
            <a:r>
              <a:rPr lang="en-US" dirty="0" err="1"/>
              <a:t>chiếc</a:t>
            </a:r>
            <a:r>
              <a:rPr lang="en-US" dirty="0"/>
              <a:t> </a:t>
            </a:r>
            <a:r>
              <a:rPr lang="en-US" dirty="0" err="1"/>
              <a:t>màu</a:t>
            </a:r>
            <a:r>
              <a:rPr lang="en-US" dirty="0"/>
              <a:t> </a:t>
            </a:r>
            <a:r>
              <a:rPr lang="en-US" dirty="0" err="1"/>
              <a:t>xanh</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S.</a:t>
            </a:r>
          </a:p>
          <a:p>
            <a:r>
              <a:rPr lang="en-US" dirty="0" err="1"/>
              <a:t>Cửa</a:t>
            </a:r>
            <a:r>
              <a:rPr lang="en-US" dirty="0"/>
              <a:t> </a:t>
            </a:r>
            <a:r>
              <a:rPr lang="en-US" dirty="0" err="1"/>
              <a:t>hàng</a:t>
            </a:r>
            <a:r>
              <a:rPr lang="en-US" dirty="0"/>
              <a:t> </a:t>
            </a:r>
            <a:r>
              <a:rPr lang="en-US" dirty="0" err="1"/>
              <a:t>sẽ</a:t>
            </a:r>
            <a:r>
              <a:rPr lang="en-US" dirty="0"/>
              <a:t> </a:t>
            </a:r>
            <a:r>
              <a:rPr lang="en-US" dirty="0" err="1"/>
              <a:t>nhập</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áo</a:t>
            </a:r>
            <a:r>
              <a:rPr lang="en-US" dirty="0"/>
              <a:t> </a:t>
            </a:r>
            <a:r>
              <a:rPr lang="en-US" dirty="0" err="1"/>
              <a:t>màu</a:t>
            </a:r>
            <a:r>
              <a:rPr lang="en-US" dirty="0"/>
              <a:t> </a:t>
            </a:r>
            <a:r>
              <a:rPr lang="en-US" dirty="0" err="1"/>
              <a:t>xanh</a:t>
            </a:r>
            <a:r>
              <a:rPr lang="en-US" dirty="0"/>
              <a:t> </a:t>
            </a:r>
            <a:r>
              <a:rPr lang="en-US" dirty="0" err="1"/>
              <a:t>có</a:t>
            </a:r>
            <a:r>
              <a:rPr lang="en-US" dirty="0"/>
              <a:t> size S </a:t>
            </a:r>
            <a:r>
              <a:rPr lang="en-US" dirty="0" err="1"/>
              <a:t>là</a:t>
            </a:r>
            <a:r>
              <a:rPr lang="en-US" dirty="0"/>
              <a:t> 100 </a:t>
            </a:r>
            <a:r>
              <a:rPr lang="en-US" dirty="0" err="1"/>
              <a:t>cái</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M </a:t>
            </a:r>
            <a:r>
              <a:rPr lang="en-US" dirty="0" err="1"/>
              <a:t>là</a:t>
            </a:r>
            <a:r>
              <a:rPr lang="en-US" dirty="0"/>
              <a:t> 200 </a:t>
            </a:r>
            <a:r>
              <a:rPr lang="en-US" dirty="0" err="1"/>
              <a:t>cái</a:t>
            </a:r>
            <a:r>
              <a:rPr lang="en-US" dirty="0"/>
              <a:t>.</a:t>
            </a:r>
          </a:p>
          <a:p>
            <a:endParaRPr lang="en-US" dirty="0"/>
          </a:p>
        </p:txBody>
      </p:sp>
    </p:spTree>
    <p:extLst>
      <p:ext uri="{BB962C8B-B14F-4D97-AF65-F5344CB8AC3E}">
        <p14:creationId xmlns:p14="http://schemas.microsoft.com/office/powerpoint/2010/main" val="13886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32509" y="2571750"/>
            <a:ext cx="8229600" cy="1985239"/>
          </a:xfrm>
        </p:spPr>
        <p:txBody>
          <a:bodyPr/>
          <a:lstStyle/>
          <a:p>
            <a:pPr algn="l"/>
            <a:r>
              <a:rPr lang="en-US" sz="1400" dirty="0" smtClean="0">
                <a:latin typeface="+mj-lt"/>
              </a:rPr>
              <a:t>    </a:t>
            </a:r>
            <a:r>
              <a:rPr lang="en-US" sz="1400" dirty="0" err="1" smtClean="0">
                <a:latin typeface="+mj-lt"/>
              </a:rPr>
              <a:t>Từ</a:t>
            </a:r>
            <a:r>
              <a:rPr lang="en-US" sz="1400" dirty="0" smtClean="0">
                <a:latin typeface="+mj-lt"/>
              </a:rPr>
              <a:t>  </a:t>
            </a:r>
            <a:r>
              <a:rPr lang="en-US" sz="1400" dirty="0" err="1">
                <a:latin typeface="+mj-lt"/>
              </a:rPr>
              <a:t>ví</a:t>
            </a:r>
            <a:r>
              <a:rPr lang="en-US" sz="1400" dirty="0">
                <a:latin typeface="+mj-lt"/>
              </a:rPr>
              <a:t> </a:t>
            </a:r>
            <a:r>
              <a:rPr lang="en-US" sz="1400" dirty="0" err="1">
                <a:latin typeface="+mj-lt"/>
              </a:rPr>
              <a:t>dụ</a:t>
            </a:r>
            <a:r>
              <a:rPr lang="en-US" sz="1400" dirty="0">
                <a:latin typeface="+mj-lt"/>
              </a:rPr>
              <a:t> </a:t>
            </a:r>
            <a:r>
              <a:rPr lang="en-US" sz="1400" dirty="0" err="1">
                <a:latin typeface="+mj-lt"/>
              </a:rPr>
              <a:t>trên</a:t>
            </a:r>
            <a:r>
              <a:rPr lang="en-US" sz="1400" dirty="0">
                <a:latin typeface="+mj-lt"/>
              </a:rPr>
              <a:t> </a:t>
            </a:r>
            <a:r>
              <a:rPr lang="en-US" sz="1400" dirty="0" err="1">
                <a:latin typeface="+mj-lt"/>
              </a:rPr>
              <a:t>nhóm</a:t>
            </a:r>
            <a:r>
              <a:rPr lang="en-US" sz="1400" dirty="0">
                <a:latin typeface="+mj-lt"/>
              </a:rPr>
              <a:t> </a:t>
            </a:r>
            <a:r>
              <a:rPr lang="en-US" sz="1400" dirty="0" err="1">
                <a:latin typeface="+mj-lt"/>
              </a:rPr>
              <a:t>đã</a:t>
            </a:r>
            <a:r>
              <a:rPr lang="en-US" sz="1400" dirty="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a:t>
            </a:r>
            <a:r>
              <a:rPr lang="en-US" sz="1400" dirty="0" err="1">
                <a:latin typeface="+mj-lt"/>
              </a:rPr>
              <a:t>ra</a:t>
            </a:r>
            <a:r>
              <a:rPr lang="en-US" sz="1400" dirty="0">
                <a:latin typeface="+mj-lt"/>
              </a:rPr>
              <a:t> </a:t>
            </a:r>
            <a:r>
              <a:rPr lang="en-US" sz="1400" dirty="0" err="1">
                <a:latin typeface="+mj-lt"/>
              </a:rPr>
              <a:t>bảng</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biến</a:t>
            </a:r>
            <a:r>
              <a:rPr lang="en-US" sz="1400" dirty="0">
                <a:latin typeface="+mj-lt"/>
              </a:rPr>
              <a:t> </a:t>
            </a:r>
            <a:r>
              <a:rPr lang="en-US" sz="1400" dirty="0" err="1">
                <a:latin typeface="+mj-lt"/>
              </a:rPr>
              <a:t>thể</a:t>
            </a:r>
            <a:r>
              <a:rPr lang="en-US" sz="1400" dirty="0">
                <a:latin typeface="+mj-lt"/>
              </a:rPr>
              <a:t> </a:t>
            </a:r>
            <a:r>
              <a:rPr lang="en-US" sz="1400" dirty="0" err="1">
                <a:latin typeface="+mj-lt"/>
              </a:rPr>
              <a:t>để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vấn</a:t>
            </a:r>
            <a:r>
              <a:rPr lang="en-US" sz="1400" dirty="0">
                <a:latin typeface="+mj-lt"/>
              </a:rPr>
              <a:t> </a:t>
            </a:r>
            <a:r>
              <a:rPr lang="en-US" sz="1400" dirty="0" err="1">
                <a:latin typeface="+mj-lt"/>
              </a:rPr>
              <a:t>để</a:t>
            </a:r>
            <a:r>
              <a:rPr lang="en-US" sz="1400" dirty="0">
                <a:latin typeface="+mj-lt"/>
              </a:rPr>
              <a:t> </a:t>
            </a:r>
            <a:r>
              <a:rPr lang="en-US" sz="1400" dirty="0" err="1">
                <a:latin typeface="+mj-lt"/>
              </a:rPr>
              <a:t>trên</a:t>
            </a:r>
            <a:r>
              <a:rPr lang="en-US" sz="1400" dirty="0">
                <a:latin typeface="+mj-lt"/>
              </a:rPr>
              <a:t>. </a:t>
            </a:r>
          </a:p>
          <a:p>
            <a:pPr algn="l"/>
            <a:r>
              <a:rPr lang="en-US" sz="1400" dirty="0" smtClean="0">
                <a:latin typeface="+mj-lt"/>
              </a:rPr>
              <a:t>    </a:t>
            </a:r>
            <a:r>
              <a:rPr lang="en-US" sz="1400" dirty="0" err="1" smtClean="0">
                <a:latin typeface="+mj-lt"/>
              </a:rPr>
              <a:t>Như</a:t>
            </a:r>
            <a:r>
              <a:rPr lang="en-US" sz="1400" dirty="0" smtClean="0">
                <a:latin typeface="+mj-lt"/>
              </a:rPr>
              <a:t> </a:t>
            </a:r>
            <a:r>
              <a:rPr lang="en-US" sz="1400" dirty="0">
                <a:latin typeface="+mj-lt"/>
              </a:rPr>
              <a:t>ta </a:t>
            </a:r>
            <a:r>
              <a:rPr lang="en-US" sz="1400" dirty="0" err="1">
                <a:latin typeface="+mj-lt"/>
              </a:rPr>
              <a:t>thấy</a:t>
            </a:r>
            <a:r>
              <a:rPr lang="en-US" sz="1400" dirty="0">
                <a:latin typeface="+mj-lt"/>
              </a:rPr>
              <a:t> </a:t>
            </a:r>
            <a:r>
              <a:rPr lang="en-US" sz="1400" dirty="0" err="1">
                <a:latin typeface="+mj-lt"/>
              </a:rPr>
              <a:t>việc</a:t>
            </a:r>
            <a:r>
              <a:rPr lang="en-US" sz="1400" dirty="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database </a:t>
            </a:r>
            <a:r>
              <a:rPr lang="en-US" sz="1400" dirty="0" err="1">
                <a:latin typeface="+mj-lt"/>
              </a:rPr>
              <a:t>cách</a:t>
            </a:r>
            <a:r>
              <a:rPr lang="en-US" sz="1400" dirty="0">
                <a:latin typeface="+mj-lt"/>
              </a:rPr>
              <a:t> </a:t>
            </a:r>
            <a:r>
              <a:rPr lang="en-US" sz="1400" dirty="0" err="1">
                <a:latin typeface="+mj-lt"/>
              </a:rPr>
              <a:t>mà</a:t>
            </a:r>
            <a:r>
              <a:rPr lang="en-US" sz="1400" dirty="0">
                <a:latin typeface="+mj-lt"/>
              </a:rPr>
              <a:t> </a:t>
            </a:r>
            <a:r>
              <a:rPr lang="en-US" sz="1400" dirty="0" err="1">
                <a:latin typeface="+mj-lt"/>
              </a:rPr>
              <a:t>nhóm</a:t>
            </a:r>
            <a:r>
              <a:rPr lang="en-US" sz="1400" dirty="0">
                <a:latin typeface="+mj-lt"/>
              </a:rPr>
              <a:t> </a:t>
            </a:r>
            <a:r>
              <a:rPr lang="en-US" sz="1400" dirty="0" err="1">
                <a:latin typeface="+mj-lt"/>
              </a:rPr>
              <a:t>thường</a:t>
            </a:r>
            <a:r>
              <a:rPr lang="en-US" sz="1400" dirty="0">
                <a:latin typeface="+mj-lt"/>
              </a:rPr>
              <a:t> </a:t>
            </a:r>
            <a:r>
              <a:rPr lang="en-US" sz="1400" dirty="0" err="1">
                <a:latin typeface="+mj-lt"/>
              </a:rPr>
              <a:t>làm</a:t>
            </a:r>
            <a:r>
              <a:rPr lang="en-US" sz="1400" dirty="0">
                <a:latin typeface="+mj-lt"/>
              </a:rPr>
              <a:t> </a:t>
            </a:r>
            <a:r>
              <a:rPr lang="en-US" sz="1400" dirty="0" err="1">
                <a:latin typeface="+mj-lt"/>
              </a:rPr>
              <a:t>trước</a:t>
            </a:r>
            <a:r>
              <a:rPr lang="en-US" sz="1400" dirty="0">
                <a:latin typeface="+mj-lt"/>
              </a:rPr>
              <a:t> </a:t>
            </a:r>
            <a:r>
              <a:rPr lang="en-US" sz="1400" dirty="0" err="1">
                <a:latin typeface="+mj-lt"/>
              </a:rPr>
              <a:t>đó</a:t>
            </a:r>
            <a:r>
              <a:rPr lang="en-US" sz="1400" dirty="0">
                <a:latin typeface="+mj-lt"/>
              </a:rPr>
              <a:t> ở </a:t>
            </a:r>
            <a:r>
              <a:rPr lang="en-US" sz="1400" dirty="0" err="1">
                <a:latin typeface="+mj-lt"/>
              </a:rPr>
              <a:t>các</a:t>
            </a:r>
            <a:r>
              <a:rPr lang="en-US" sz="1400" dirty="0">
                <a:latin typeface="+mj-lt"/>
              </a:rPr>
              <a:t> </a:t>
            </a:r>
            <a:r>
              <a:rPr lang="en-US" sz="1400" dirty="0" err="1">
                <a:latin typeface="+mj-lt"/>
              </a:rPr>
              <a:t>đồ</a:t>
            </a:r>
            <a:r>
              <a:rPr lang="en-US" sz="1400" dirty="0">
                <a:latin typeface="+mj-lt"/>
              </a:rPr>
              <a:t> </a:t>
            </a:r>
            <a:r>
              <a:rPr lang="en-US" sz="1400" dirty="0" err="1">
                <a:latin typeface="+mj-lt"/>
              </a:rPr>
              <a:t>án</a:t>
            </a:r>
            <a:r>
              <a:rPr lang="en-US" sz="1400" dirty="0">
                <a:latin typeface="+mj-lt"/>
              </a:rPr>
              <a:t> </a:t>
            </a:r>
            <a:r>
              <a:rPr lang="en-US" sz="1400" dirty="0" err="1">
                <a:latin typeface="+mj-lt"/>
              </a:rPr>
              <a:t>môn</a:t>
            </a:r>
            <a:r>
              <a:rPr lang="en-US" sz="1400" dirty="0">
                <a:latin typeface="+mj-lt"/>
              </a:rPr>
              <a:t> </a:t>
            </a:r>
            <a:r>
              <a:rPr lang="en-US" sz="1400" dirty="0" err="1" smtClean="0">
                <a:latin typeface="+mj-lt"/>
              </a:rPr>
              <a:t>học</a:t>
            </a:r>
            <a:r>
              <a:rPr lang="en-US" sz="1400" dirty="0" smtClean="0">
                <a:latin typeface="+mj-lt"/>
              </a:rPr>
              <a:t> </a:t>
            </a:r>
            <a:r>
              <a:rPr lang="en-US" sz="1400" dirty="0" err="1" smtClean="0">
                <a:latin typeface="+mj-lt"/>
              </a:rPr>
              <a:t>đó</a:t>
            </a:r>
            <a:r>
              <a:rPr lang="en-US" sz="1400" dirty="0">
                <a:latin typeface="+mj-lt"/>
              </a:rPr>
              <a:t> </a:t>
            </a:r>
            <a:r>
              <a:rPr lang="en-US" sz="1400" dirty="0" err="1" smtClean="0">
                <a:latin typeface="+mj-lt"/>
              </a:rPr>
              <a:t>là</a:t>
            </a:r>
            <a:r>
              <a:rPr lang="en-US" sz="1400" dirty="0" smtClean="0">
                <a:latin typeface="+mj-lt"/>
              </a:rPr>
              <a:t> </a:t>
            </a:r>
            <a:r>
              <a:rPr lang="en-US" sz="1400" dirty="0" err="1" smtClean="0">
                <a:latin typeface="+mj-lt"/>
              </a:rPr>
              <a:t>cách</a:t>
            </a:r>
            <a:r>
              <a:rPr lang="en-US" sz="1400" dirty="0" smtClean="0">
                <a:latin typeface="+mj-lt"/>
              </a:rPr>
              <a:t> </a:t>
            </a:r>
            <a:r>
              <a:rPr lang="en-US" sz="1400" dirty="0" err="1">
                <a:latin typeface="+mj-lt"/>
              </a:rPr>
              <a:t>thiết</a:t>
            </a:r>
            <a:r>
              <a:rPr lang="en-US" sz="1400" dirty="0">
                <a:latin typeface="+mj-lt"/>
              </a:rPr>
              <a:t> </a:t>
            </a:r>
            <a:r>
              <a:rPr lang="en-US" sz="1400" dirty="0" err="1">
                <a:latin typeface="+mj-lt"/>
              </a:rPr>
              <a:t>kế</a:t>
            </a:r>
            <a:r>
              <a:rPr lang="en-US" sz="1400" dirty="0">
                <a:latin typeface="+mj-lt"/>
              </a:rPr>
              <a:t> </a:t>
            </a:r>
            <a:r>
              <a:rPr lang="en-US" sz="1400" dirty="0" err="1">
                <a:latin typeface="+mj-lt"/>
              </a:rPr>
              <a:t>bảng</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bao</a:t>
            </a:r>
            <a:r>
              <a:rPr lang="en-US" sz="1400" dirty="0">
                <a:latin typeface="+mj-lt"/>
              </a:rPr>
              <a:t> </a:t>
            </a:r>
            <a:r>
              <a:rPr lang="en-US" sz="1400" dirty="0" err="1">
                <a:latin typeface="+mj-lt"/>
              </a:rPr>
              <a:t>gồm</a:t>
            </a:r>
            <a:r>
              <a:rPr lang="en-US" sz="1400" dirty="0">
                <a:latin typeface="+mj-lt"/>
              </a:rPr>
              <a:t> </a:t>
            </a:r>
            <a:r>
              <a:rPr lang="en-US" sz="1400" dirty="0" err="1">
                <a:latin typeface="+mj-lt"/>
              </a:rPr>
              <a:t>tất</a:t>
            </a:r>
            <a:r>
              <a:rPr lang="en-US" sz="1400" dirty="0">
                <a:latin typeface="+mj-lt"/>
              </a:rPr>
              <a:t> </a:t>
            </a:r>
            <a:r>
              <a:rPr lang="en-US" sz="1400" dirty="0" err="1">
                <a:latin typeface="+mj-lt"/>
              </a:rPr>
              <a:t>cả</a:t>
            </a:r>
            <a:r>
              <a:rPr lang="en-US" sz="1400" dirty="0">
                <a:latin typeface="+mj-lt"/>
              </a:rPr>
              <a:t> </a:t>
            </a:r>
            <a:r>
              <a:rPr lang="en-US" sz="1400" dirty="0" err="1">
                <a:latin typeface="+mj-lt"/>
              </a:rPr>
              <a:t>thuộc</a:t>
            </a:r>
            <a:r>
              <a:rPr lang="en-US" sz="1400" dirty="0">
                <a:latin typeface="+mj-lt"/>
              </a:rPr>
              <a:t> </a:t>
            </a:r>
            <a:r>
              <a:rPr lang="en-US" sz="1400" dirty="0" err="1">
                <a:latin typeface="+mj-lt"/>
              </a:rPr>
              <a:t>tính</a:t>
            </a:r>
            <a:r>
              <a:rPr lang="en-US" sz="1400" dirty="0">
                <a:latin typeface="+mj-lt"/>
              </a:rPr>
              <a:t> </a:t>
            </a:r>
            <a:r>
              <a:rPr lang="en-US" sz="1400" dirty="0" err="1">
                <a:latin typeface="+mj-lt"/>
              </a:rPr>
              <a:t>trên</a:t>
            </a:r>
            <a:r>
              <a:rPr lang="en-US" sz="1400" dirty="0">
                <a:latin typeface="+mj-lt"/>
              </a:rPr>
              <a:t> </a:t>
            </a:r>
            <a:r>
              <a:rPr lang="en-US" sz="1400" dirty="0" err="1">
                <a:latin typeface="+mj-lt"/>
              </a:rPr>
              <a:t>sẽ</a:t>
            </a:r>
            <a:r>
              <a:rPr lang="en-US" sz="1400" dirty="0">
                <a:latin typeface="+mj-lt"/>
              </a:rPr>
              <a:t> </a:t>
            </a:r>
            <a:r>
              <a:rPr lang="en-US" sz="1400" dirty="0" err="1">
                <a:latin typeface="+mj-lt"/>
              </a:rPr>
              <a:t>không</a:t>
            </a:r>
            <a:r>
              <a:rPr lang="en-US" sz="1400" dirty="0">
                <a:latin typeface="+mj-lt"/>
              </a:rPr>
              <a:t> </a:t>
            </a:r>
            <a:r>
              <a:rPr lang="en-US" sz="1400" dirty="0" err="1">
                <a:latin typeface="+mj-lt"/>
              </a:rPr>
              <a:t>thể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được</a:t>
            </a:r>
            <a:r>
              <a:rPr lang="en-US" sz="1400" dirty="0">
                <a:latin typeface="+mj-lt"/>
              </a:rPr>
              <a:t> </a:t>
            </a:r>
            <a:r>
              <a:rPr lang="en-US" sz="1400" dirty="0" err="1">
                <a:latin typeface="+mj-lt"/>
              </a:rPr>
              <a:t>vấn</a:t>
            </a:r>
            <a:r>
              <a:rPr lang="en-US" sz="1400" dirty="0">
                <a:latin typeface="+mj-lt"/>
              </a:rPr>
              <a:t> </a:t>
            </a:r>
            <a:r>
              <a:rPr lang="en-US" sz="1400" dirty="0" err="1">
                <a:latin typeface="+mj-lt"/>
              </a:rPr>
              <a:t>đề</a:t>
            </a:r>
            <a:r>
              <a:rPr lang="en-US" sz="1400" dirty="0">
                <a:latin typeface="+mj-lt"/>
              </a:rPr>
              <a:t> </a:t>
            </a:r>
            <a:r>
              <a:rPr lang="en-US" sz="1400" dirty="0" err="1">
                <a:latin typeface="+mj-lt"/>
              </a:rPr>
              <a:t>một</a:t>
            </a:r>
            <a:r>
              <a:rPr lang="en-US" sz="1400" dirty="0">
                <a:latin typeface="+mj-lt"/>
              </a:rPr>
              <a:t> </a:t>
            </a:r>
            <a:r>
              <a:rPr lang="en-US" sz="1400" dirty="0" err="1">
                <a:latin typeface="+mj-lt"/>
              </a:rPr>
              <a:t>các</a:t>
            </a:r>
            <a:r>
              <a:rPr lang="en-US" sz="1400" dirty="0">
                <a:latin typeface="+mj-lt"/>
              </a:rPr>
              <a:t> </a:t>
            </a:r>
            <a:r>
              <a:rPr lang="en-US" sz="1400" dirty="0" err="1">
                <a:latin typeface="+mj-lt"/>
              </a:rPr>
              <a:t>hiệu</a:t>
            </a:r>
            <a:r>
              <a:rPr lang="en-US" sz="1400" dirty="0">
                <a:latin typeface="+mj-lt"/>
              </a:rPr>
              <a:t> </a:t>
            </a:r>
            <a:r>
              <a:rPr lang="en-US" sz="1400" dirty="0" err="1">
                <a:latin typeface="+mj-lt"/>
              </a:rPr>
              <a:t>quả</a:t>
            </a:r>
            <a:r>
              <a:rPr lang="en-US" sz="1400" dirty="0">
                <a:latin typeface="+mj-lt"/>
              </a:rPr>
              <a:t> </a:t>
            </a:r>
            <a:r>
              <a:rPr lang="en-US" sz="1400" dirty="0" err="1">
                <a:latin typeface="+mj-lt"/>
              </a:rPr>
              <a:t>việc</a:t>
            </a:r>
            <a:r>
              <a:rPr lang="en-US" sz="1400" dirty="0">
                <a:latin typeface="+mj-lt"/>
              </a:rPr>
              <a:t> </a:t>
            </a:r>
            <a:r>
              <a:rPr lang="en-US" sz="1400" dirty="0" err="1">
                <a:latin typeface="+mj-lt"/>
              </a:rPr>
              <a:t>nhập</a:t>
            </a:r>
            <a:r>
              <a:rPr lang="en-US" sz="1400" dirty="0">
                <a:latin typeface="+mj-lt"/>
              </a:rPr>
              <a:t> </a:t>
            </a:r>
            <a:r>
              <a:rPr lang="en-US" sz="1400" dirty="0" err="1">
                <a:latin typeface="+mj-lt"/>
              </a:rPr>
              <a:t>và</a:t>
            </a:r>
            <a:r>
              <a:rPr lang="en-US" sz="1400" dirty="0">
                <a:latin typeface="+mj-lt"/>
              </a:rPr>
              <a:t> </a:t>
            </a:r>
            <a:r>
              <a:rPr lang="en-US" sz="1400" dirty="0" err="1">
                <a:latin typeface="+mj-lt"/>
              </a:rPr>
              <a:t>quản</a:t>
            </a:r>
            <a:r>
              <a:rPr lang="en-US" sz="1400" dirty="0">
                <a:latin typeface="+mj-lt"/>
              </a:rPr>
              <a:t> </a:t>
            </a:r>
            <a:r>
              <a:rPr lang="en-US" sz="1400" dirty="0" err="1">
                <a:latin typeface="+mj-lt"/>
              </a:rPr>
              <a:t>lí</a:t>
            </a:r>
            <a:r>
              <a:rPr lang="en-US" sz="1400" dirty="0">
                <a:latin typeface="+mj-lt"/>
              </a:rPr>
              <a:t> </a:t>
            </a:r>
            <a:r>
              <a:rPr lang="en-US" sz="1400" dirty="0" err="1">
                <a:latin typeface="+mj-lt"/>
              </a:rPr>
              <a:t>hàng</a:t>
            </a:r>
            <a:r>
              <a:rPr lang="en-US" sz="1400" dirty="0">
                <a:latin typeface="+mj-lt"/>
              </a:rPr>
              <a:t>, </a:t>
            </a:r>
            <a:r>
              <a:rPr lang="en-US" sz="1400" dirty="0" err="1">
                <a:latin typeface="+mj-lt"/>
              </a:rPr>
              <a:t>thay</a:t>
            </a:r>
            <a:r>
              <a:rPr lang="en-US" sz="1400" dirty="0">
                <a:latin typeface="+mj-lt"/>
              </a:rPr>
              <a:t> </a:t>
            </a:r>
            <a:r>
              <a:rPr lang="en-US" sz="1400" dirty="0" err="1">
                <a:latin typeface="+mj-lt"/>
              </a:rPr>
              <a:t>vào</a:t>
            </a:r>
            <a:r>
              <a:rPr lang="en-US" sz="1400" dirty="0">
                <a:latin typeface="+mj-lt"/>
              </a:rPr>
              <a:t> </a:t>
            </a:r>
            <a:r>
              <a:rPr lang="en-US" sz="1400" dirty="0" err="1">
                <a:latin typeface="+mj-lt"/>
              </a:rPr>
              <a:t>đó</a:t>
            </a:r>
            <a:r>
              <a:rPr lang="en-US" sz="1400" dirty="0">
                <a:latin typeface="+mj-lt"/>
              </a:rPr>
              <a:t> </a:t>
            </a:r>
            <a:r>
              <a:rPr lang="en-US" sz="1400" dirty="0" err="1">
                <a:latin typeface="+mj-lt"/>
              </a:rPr>
              <a:t>để</a:t>
            </a:r>
            <a:r>
              <a:rPr lang="en-US" sz="1400" dirty="0">
                <a:latin typeface="+mj-lt"/>
              </a:rPr>
              <a:t> chia </a:t>
            </a:r>
            <a:r>
              <a:rPr lang="en-US" sz="1400" dirty="0" err="1">
                <a:latin typeface="+mj-lt"/>
              </a:rPr>
              <a:t>ra</a:t>
            </a:r>
            <a:r>
              <a:rPr lang="en-US" sz="1400" dirty="0">
                <a:latin typeface="+mj-lt"/>
              </a:rPr>
              <a:t> </a:t>
            </a:r>
            <a:r>
              <a:rPr lang="en-US" sz="1400" dirty="0" err="1">
                <a:latin typeface="+mj-lt"/>
              </a:rPr>
              <a:t>các</a:t>
            </a:r>
            <a:r>
              <a:rPr lang="en-US" sz="1400" dirty="0">
                <a:latin typeface="+mj-lt"/>
              </a:rPr>
              <a:t> </a:t>
            </a:r>
            <a:r>
              <a:rPr lang="en-US" sz="1400" dirty="0" err="1">
                <a:latin typeface="+mj-lt"/>
              </a:rPr>
              <a:t>bảng</a:t>
            </a:r>
            <a:r>
              <a:rPr lang="en-US" sz="1400" dirty="0">
                <a:latin typeface="+mj-lt"/>
              </a:rPr>
              <a:t> </a:t>
            </a:r>
            <a:r>
              <a:rPr lang="en-US" sz="1400" dirty="0" err="1">
                <a:latin typeface="+mj-lt"/>
              </a:rPr>
              <a:t>liên</a:t>
            </a:r>
            <a:r>
              <a:rPr lang="en-US" sz="1400" dirty="0">
                <a:latin typeface="+mj-lt"/>
              </a:rPr>
              <a:t> </a:t>
            </a:r>
            <a:r>
              <a:rPr lang="en-US" sz="1400" dirty="0" err="1">
                <a:latin typeface="+mj-lt"/>
              </a:rPr>
              <a:t>quan</a:t>
            </a:r>
            <a:r>
              <a:rPr lang="en-US" sz="1400" dirty="0">
                <a:latin typeface="+mj-lt"/>
              </a:rPr>
              <a:t> </a:t>
            </a:r>
            <a:r>
              <a:rPr lang="en-US" sz="1400" dirty="0" err="1">
                <a:latin typeface="+mj-lt"/>
              </a:rPr>
              <a:t>tới</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để</a:t>
            </a:r>
            <a:r>
              <a:rPr lang="en-US" sz="1400" dirty="0">
                <a:latin typeface="+mj-lt"/>
              </a:rPr>
              <a:t> </a:t>
            </a:r>
            <a:r>
              <a:rPr lang="en-US" sz="1400" dirty="0" err="1">
                <a:latin typeface="+mj-lt"/>
              </a:rPr>
              <a:t>giải</a:t>
            </a:r>
            <a:r>
              <a:rPr lang="en-US" sz="1400" dirty="0">
                <a:latin typeface="+mj-lt"/>
              </a:rPr>
              <a:t> </a:t>
            </a:r>
            <a:r>
              <a:rPr lang="en-US" sz="1400" dirty="0" err="1">
                <a:latin typeface="+mj-lt"/>
              </a:rPr>
              <a:t>quyết</a:t>
            </a:r>
            <a:r>
              <a:rPr lang="en-US" sz="1400" dirty="0">
                <a:latin typeface="+mj-lt"/>
              </a:rPr>
              <a:t> </a:t>
            </a:r>
            <a:r>
              <a:rPr lang="en-US" sz="1400" dirty="0" err="1">
                <a:latin typeface="+mj-lt"/>
              </a:rPr>
              <a:t>vấn</a:t>
            </a:r>
            <a:r>
              <a:rPr lang="en-US" sz="1400" dirty="0">
                <a:latin typeface="+mj-lt"/>
              </a:rPr>
              <a:t> </a:t>
            </a:r>
            <a:r>
              <a:rPr lang="en-US" sz="1400" dirty="0" err="1">
                <a:latin typeface="+mj-lt"/>
              </a:rPr>
              <a:t>đề</a:t>
            </a:r>
            <a:r>
              <a:rPr lang="en-US" sz="1400" dirty="0">
                <a:latin typeface="+mj-lt"/>
              </a:rPr>
              <a:t> </a:t>
            </a:r>
            <a:r>
              <a:rPr lang="en-US" sz="1400" dirty="0" err="1">
                <a:latin typeface="+mj-lt"/>
              </a:rPr>
              <a:t>một</a:t>
            </a:r>
            <a:r>
              <a:rPr lang="en-US" sz="1400" dirty="0">
                <a:latin typeface="+mj-lt"/>
              </a:rPr>
              <a:t> </a:t>
            </a:r>
            <a:r>
              <a:rPr lang="en-US" sz="1400" dirty="0" err="1">
                <a:latin typeface="+mj-lt"/>
              </a:rPr>
              <a:t>các</a:t>
            </a:r>
            <a:r>
              <a:rPr lang="en-US" sz="1400" dirty="0">
                <a:latin typeface="+mj-lt"/>
              </a:rPr>
              <a:t> </a:t>
            </a:r>
            <a:r>
              <a:rPr lang="en-US" sz="1400" dirty="0" err="1">
                <a:latin typeface="+mj-lt"/>
              </a:rPr>
              <a:t>tối</a:t>
            </a:r>
            <a:r>
              <a:rPr lang="en-US" sz="1400" dirty="0">
                <a:latin typeface="+mj-lt"/>
              </a:rPr>
              <a:t> </a:t>
            </a:r>
            <a:r>
              <a:rPr lang="en-US" sz="1400" dirty="0" err="1">
                <a:latin typeface="+mj-lt"/>
              </a:rPr>
              <a:t>ưu</a:t>
            </a:r>
            <a:r>
              <a:rPr lang="en-US" sz="1400" dirty="0">
                <a:latin typeface="+mj-lt"/>
              </a:rPr>
              <a:t>.</a:t>
            </a:r>
          </a:p>
          <a:p>
            <a:pPr algn="l"/>
            <a:r>
              <a:rPr lang="en-US" sz="1400" dirty="0" smtClean="0">
                <a:latin typeface="+mj-lt"/>
              </a:rPr>
              <a:t>    </a:t>
            </a:r>
            <a:r>
              <a:rPr lang="en-US" sz="1400" dirty="0" err="1" smtClean="0">
                <a:latin typeface="+mj-lt"/>
              </a:rPr>
              <a:t>Như</a:t>
            </a:r>
            <a:r>
              <a:rPr lang="en-US" sz="1400" dirty="0" smtClean="0">
                <a:latin typeface="+mj-lt"/>
              </a:rPr>
              <a:t> </a:t>
            </a:r>
            <a:r>
              <a:rPr lang="en-US" sz="1400" dirty="0">
                <a:latin typeface="+mj-lt"/>
              </a:rPr>
              <a:t>ta </a:t>
            </a:r>
            <a:r>
              <a:rPr lang="en-US" sz="1400" dirty="0" err="1">
                <a:latin typeface="+mj-lt"/>
              </a:rPr>
              <a:t>nhận</a:t>
            </a:r>
            <a:r>
              <a:rPr lang="en-US" sz="1400" dirty="0">
                <a:latin typeface="+mj-lt"/>
              </a:rPr>
              <a:t> </a:t>
            </a:r>
            <a:r>
              <a:rPr lang="en-US" sz="1400" dirty="0" err="1">
                <a:latin typeface="+mj-lt"/>
              </a:rPr>
              <a:t>thấy</a:t>
            </a:r>
            <a:r>
              <a:rPr lang="en-US" sz="1400" dirty="0">
                <a:latin typeface="+mj-lt"/>
              </a:rPr>
              <a:t>, </a:t>
            </a:r>
            <a:r>
              <a:rPr lang="en-US" sz="1400" dirty="0" err="1">
                <a:latin typeface="+mj-lt"/>
              </a:rPr>
              <a:t>cụm</a:t>
            </a:r>
            <a:r>
              <a:rPr lang="en-US" sz="1400" dirty="0">
                <a:latin typeface="+mj-lt"/>
              </a:rPr>
              <a:t> </a:t>
            </a:r>
            <a:r>
              <a:rPr lang="en-US" sz="1400" dirty="0" err="1">
                <a:latin typeface="+mj-lt"/>
              </a:rPr>
              <a:t>bảng</a:t>
            </a:r>
            <a:r>
              <a:rPr lang="en-US" sz="1400" dirty="0">
                <a:latin typeface="+mj-lt"/>
              </a:rPr>
              <a:t> </a:t>
            </a:r>
            <a:r>
              <a:rPr lang="en-US" sz="1400" dirty="0" err="1">
                <a:latin typeface="+mj-lt"/>
              </a:rPr>
              <a:t>quản</a:t>
            </a:r>
            <a:r>
              <a:rPr lang="en-US" sz="1400" dirty="0">
                <a:latin typeface="+mj-lt"/>
              </a:rPr>
              <a:t> </a:t>
            </a:r>
            <a:r>
              <a:rPr lang="en-US" sz="1400" dirty="0" err="1">
                <a:latin typeface="+mj-lt"/>
              </a:rPr>
              <a:t>lý</a:t>
            </a:r>
            <a:r>
              <a:rPr lang="en-US" sz="1400" dirty="0">
                <a:latin typeface="+mj-lt"/>
              </a:rPr>
              <a:t> </a:t>
            </a:r>
            <a:r>
              <a:rPr lang="en-US" sz="1400" dirty="0" err="1">
                <a:latin typeface="+mj-lt"/>
              </a:rPr>
              <a:t>sản</a:t>
            </a:r>
            <a:r>
              <a:rPr lang="en-US" sz="1400" dirty="0">
                <a:latin typeface="+mj-lt"/>
              </a:rPr>
              <a:t> </a:t>
            </a:r>
            <a:r>
              <a:rPr lang="en-US" sz="1400" dirty="0" err="1">
                <a:latin typeface="+mj-lt"/>
              </a:rPr>
              <a:t>phẩm</a:t>
            </a:r>
            <a:r>
              <a:rPr lang="en-US" sz="1400" dirty="0">
                <a:latin typeface="+mj-lt"/>
              </a:rPr>
              <a:t> </a:t>
            </a:r>
            <a:r>
              <a:rPr lang="en-US" sz="1400" dirty="0" err="1">
                <a:latin typeface="+mj-lt"/>
              </a:rPr>
              <a:t>giống</a:t>
            </a:r>
            <a:r>
              <a:rPr lang="en-US" sz="1400" dirty="0">
                <a:latin typeface="+mj-lt"/>
              </a:rPr>
              <a:t> </a:t>
            </a:r>
            <a:r>
              <a:rPr lang="en-US" sz="1400" dirty="0" err="1">
                <a:latin typeface="+mj-lt"/>
              </a:rPr>
              <a:t>như</a:t>
            </a:r>
            <a:r>
              <a:rPr lang="en-US" sz="1400" dirty="0">
                <a:latin typeface="+mj-lt"/>
              </a:rPr>
              <a:t> </a:t>
            </a:r>
            <a:r>
              <a:rPr lang="en-US" sz="1400" dirty="0" err="1">
                <a:latin typeface="+mj-lt"/>
              </a:rPr>
              <a:t>một</a:t>
            </a:r>
            <a:r>
              <a:rPr lang="en-US" sz="1400" dirty="0">
                <a:latin typeface="+mj-lt"/>
              </a:rPr>
              <a:t> “</a:t>
            </a:r>
            <a:r>
              <a:rPr lang="en-US" sz="1400" dirty="0" err="1">
                <a:latin typeface="+mj-lt"/>
              </a:rPr>
              <a:t>xương</a:t>
            </a:r>
            <a:r>
              <a:rPr lang="en-US" sz="1400" dirty="0">
                <a:latin typeface="+mj-lt"/>
              </a:rPr>
              <a:t> </a:t>
            </a:r>
            <a:r>
              <a:rPr lang="en-US" sz="1400" dirty="0" err="1">
                <a:latin typeface="+mj-lt"/>
              </a:rPr>
              <a:t>sống</a:t>
            </a:r>
            <a:r>
              <a:rPr lang="en-US" sz="1400" dirty="0">
                <a:latin typeface="+mj-lt"/>
              </a:rPr>
              <a:t>” </a:t>
            </a:r>
            <a:r>
              <a:rPr lang="en-US" sz="1400" dirty="0" err="1">
                <a:latin typeface="+mj-lt"/>
              </a:rPr>
              <a:t>của</a:t>
            </a:r>
            <a:r>
              <a:rPr lang="en-US" sz="1400" dirty="0">
                <a:latin typeface="+mj-lt"/>
              </a:rPr>
              <a:t> </a:t>
            </a:r>
            <a:r>
              <a:rPr lang="en-US" sz="1400" dirty="0" err="1" smtClean="0">
                <a:latin typeface="+mj-lt"/>
              </a:rPr>
              <a:t>một</a:t>
            </a:r>
            <a:r>
              <a:rPr lang="en-US" sz="1400" dirty="0" smtClean="0">
                <a:latin typeface="+mj-lt"/>
              </a:rPr>
              <a:t> </a:t>
            </a:r>
            <a:r>
              <a:rPr lang="en-US" sz="1400" dirty="0" err="1" smtClean="0">
                <a:latin typeface="+mj-lt"/>
              </a:rPr>
              <a:t>trang</a:t>
            </a:r>
            <a:r>
              <a:rPr lang="en-US" sz="1400" dirty="0">
                <a:latin typeface="+mj-lt"/>
              </a:rPr>
              <a:t> </a:t>
            </a:r>
            <a:r>
              <a:rPr lang="en-US" sz="1400" dirty="0" smtClean="0">
                <a:latin typeface="+mj-lt"/>
              </a:rPr>
              <a:t>website </a:t>
            </a:r>
            <a:r>
              <a:rPr lang="en-US" sz="1400" dirty="0" err="1">
                <a:latin typeface="+mj-lt"/>
              </a:rPr>
              <a:t>bán</a:t>
            </a:r>
            <a:r>
              <a:rPr lang="en-US" sz="1400" dirty="0">
                <a:latin typeface="+mj-lt"/>
              </a:rPr>
              <a:t> </a:t>
            </a:r>
            <a:r>
              <a:rPr lang="en-US" sz="1400" dirty="0" err="1">
                <a:latin typeface="+mj-lt"/>
              </a:rPr>
              <a:t>hàng</a:t>
            </a:r>
            <a:r>
              <a:rPr lang="en-US" sz="1400" dirty="0">
                <a:latin typeface="+mj-lt"/>
              </a:rPr>
              <a:t> </a:t>
            </a:r>
            <a:r>
              <a:rPr lang="en-US" sz="1400" dirty="0" err="1">
                <a:latin typeface="+mj-lt"/>
              </a:rPr>
              <a:t>nên</a:t>
            </a:r>
            <a:r>
              <a:rPr lang="en-US" sz="1400" dirty="0">
                <a:latin typeface="+mj-lt"/>
              </a:rPr>
              <a:t> </a:t>
            </a:r>
            <a:r>
              <a:rPr lang="en-US" sz="1400" dirty="0" err="1">
                <a:latin typeface="+mj-lt"/>
              </a:rPr>
              <a:t>các</a:t>
            </a:r>
            <a:r>
              <a:rPr lang="en-US" sz="1400" dirty="0">
                <a:latin typeface="+mj-lt"/>
              </a:rPr>
              <a:t> </a:t>
            </a:r>
            <a:r>
              <a:rPr lang="en-US" sz="1400" dirty="0" err="1">
                <a:latin typeface="+mj-lt"/>
              </a:rPr>
              <a:t>bảng</a:t>
            </a:r>
            <a:r>
              <a:rPr lang="en-US" sz="1400" dirty="0">
                <a:latin typeface="+mj-lt"/>
              </a:rPr>
              <a:t> </a:t>
            </a:r>
            <a:r>
              <a:rPr lang="en-US" sz="1400" dirty="0" err="1">
                <a:latin typeface="+mj-lt"/>
              </a:rPr>
              <a:t>còn</a:t>
            </a:r>
            <a:r>
              <a:rPr lang="en-US" sz="1400" dirty="0">
                <a:latin typeface="+mj-lt"/>
              </a:rPr>
              <a:t> </a:t>
            </a:r>
            <a:r>
              <a:rPr lang="en-US" sz="1400" dirty="0" err="1">
                <a:latin typeface="+mj-lt"/>
              </a:rPr>
              <a:t>lại</a:t>
            </a:r>
            <a:r>
              <a:rPr lang="en-US" sz="1400" dirty="0">
                <a:latin typeface="+mj-lt"/>
              </a:rPr>
              <a:t> </a:t>
            </a:r>
            <a:r>
              <a:rPr lang="en-US" sz="1400" dirty="0" err="1">
                <a:latin typeface="+mj-lt"/>
              </a:rPr>
              <a:t>sẽ</a:t>
            </a:r>
            <a:r>
              <a:rPr lang="en-US" sz="1400" dirty="0">
                <a:latin typeface="+mj-lt"/>
              </a:rPr>
              <a:t> </a:t>
            </a:r>
            <a:r>
              <a:rPr lang="en-US" sz="1400" dirty="0" err="1">
                <a:latin typeface="+mj-lt"/>
              </a:rPr>
              <a:t>được</a:t>
            </a:r>
            <a:r>
              <a:rPr lang="en-US" sz="1400" dirty="0">
                <a:latin typeface="+mj-lt"/>
              </a:rPr>
              <a:t> </a:t>
            </a:r>
            <a:r>
              <a:rPr lang="en-US" sz="1400" dirty="0" err="1">
                <a:latin typeface="+mj-lt"/>
              </a:rPr>
              <a:t>phát</a:t>
            </a:r>
            <a:r>
              <a:rPr lang="en-US" sz="1400" dirty="0">
                <a:latin typeface="+mj-lt"/>
              </a:rPr>
              <a:t> </a:t>
            </a:r>
            <a:r>
              <a:rPr lang="en-US" sz="1400" dirty="0" err="1">
                <a:latin typeface="+mj-lt"/>
              </a:rPr>
              <a:t>triển</a:t>
            </a:r>
            <a:r>
              <a:rPr lang="en-US" sz="1400" dirty="0">
                <a:latin typeface="+mj-lt"/>
              </a:rPr>
              <a:t> </a:t>
            </a:r>
            <a:r>
              <a:rPr lang="en-US" sz="1400" dirty="0" err="1">
                <a:latin typeface="+mj-lt"/>
              </a:rPr>
              <a:t>thêm</a:t>
            </a:r>
            <a:r>
              <a:rPr lang="en-US" sz="1400" dirty="0">
                <a:latin typeface="+mj-lt"/>
              </a:rPr>
              <a:t> </a:t>
            </a:r>
            <a:r>
              <a:rPr lang="en-US" sz="1400" dirty="0" err="1">
                <a:latin typeface="+mj-lt"/>
              </a:rPr>
              <a:t>khi</a:t>
            </a:r>
            <a:r>
              <a:rPr lang="en-US" sz="1400" dirty="0">
                <a:latin typeface="+mj-lt"/>
              </a:rPr>
              <a:t> </a:t>
            </a:r>
            <a:r>
              <a:rPr lang="en-US" sz="1400" dirty="0" err="1">
                <a:latin typeface="+mj-lt"/>
              </a:rPr>
              <a:t>cần</a:t>
            </a:r>
            <a:r>
              <a:rPr lang="en-US" sz="1400" dirty="0">
                <a:latin typeface="+mj-lt"/>
              </a:rPr>
              <a:t> </a:t>
            </a:r>
            <a:r>
              <a:rPr lang="en-US" sz="1400" dirty="0" err="1">
                <a:latin typeface="+mj-lt"/>
              </a:rPr>
              <a:t>thiết</a:t>
            </a:r>
            <a:r>
              <a:rPr lang="en-US" sz="1400" dirty="0">
                <a:latin typeface="+mj-lt"/>
              </a:rPr>
              <a:t>.</a:t>
            </a:r>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237" y="254474"/>
            <a:ext cx="2930237" cy="198706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577" y="206437"/>
            <a:ext cx="2172458" cy="2172458"/>
          </a:xfrm>
          <a:prstGeom prst="rect">
            <a:avLst/>
          </a:prstGeom>
        </p:spPr>
      </p:pic>
    </p:spTree>
    <p:extLst>
      <p:ext uri="{BB962C8B-B14F-4D97-AF65-F5344CB8AC3E}">
        <p14:creationId xmlns:p14="http://schemas.microsoft.com/office/powerpoint/2010/main" val="407537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Rectangle 3"/>
          <p:cNvSpPr/>
          <p:nvPr/>
        </p:nvSpPr>
        <p:spPr>
          <a:xfrm>
            <a:off x="415637" y="188404"/>
            <a:ext cx="2840842"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Diagram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1" y="627395"/>
            <a:ext cx="7613072" cy="4277113"/>
          </a:xfrm>
          <a:prstGeom prst="rect">
            <a:avLst/>
          </a:prstGeom>
        </p:spPr>
      </p:pic>
    </p:spTree>
    <p:extLst>
      <p:ext uri="{BB962C8B-B14F-4D97-AF65-F5344CB8AC3E}">
        <p14:creationId xmlns:p14="http://schemas.microsoft.com/office/powerpoint/2010/main" val="18521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4" name="TextBox 3"/>
          <p:cNvSpPr txBox="1"/>
          <p:nvPr/>
        </p:nvSpPr>
        <p:spPr>
          <a:xfrm>
            <a:off x="637310" y="92596"/>
            <a:ext cx="8285018" cy="707886"/>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 TÌM HIỂU VỀ  FRAMEWORK, THƯ VIỆN , MỘT SỐ CÔNG CỤ VÀ PHÂN CHIA CÔNG VIỆC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85801" y="189559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3.1. ASP.NET CORE</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637310" y="313604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ANGULAR</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69725" y="2338848"/>
            <a:ext cx="8174183" cy="954107"/>
          </a:xfrm>
          <a:prstGeom prst="rect">
            <a:avLst/>
          </a:prstGeom>
          <a:noFill/>
        </p:spPr>
        <p:txBody>
          <a:bodyPr wrap="square" rtlCol="0">
            <a:spAutoFit/>
          </a:bodyPr>
          <a:lstStyle/>
          <a:p>
            <a:r>
              <a:rPr lang="en-US" dirty="0"/>
              <a:t>ASP.NET Core </a:t>
            </a:r>
            <a:r>
              <a:rPr lang="en-US" dirty="0" err="1"/>
              <a:t>là</a:t>
            </a:r>
            <a:r>
              <a:rPr lang="en-US" dirty="0"/>
              <a:t> </a:t>
            </a:r>
            <a:r>
              <a:rPr lang="en-US" dirty="0" err="1"/>
              <a:t>một</a:t>
            </a:r>
            <a:r>
              <a:rPr lang="en-US" dirty="0"/>
              <a:t> web framework </a:t>
            </a:r>
            <a:r>
              <a:rPr lang="en-US" dirty="0" err="1"/>
              <a:t>mã</a:t>
            </a:r>
            <a:r>
              <a:rPr lang="en-US" dirty="0"/>
              <a:t> </a:t>
            </a:r>
            <a:r>
              <a:rPr lang="en-US" dirty="0" err="1"/>
              <a:t>nguồn</a:t>
            </a:r>
            <a:r>
              <a:rPr lang="en-US" dirty="0"/>
              <a:t> </a:t>
            </a:r>
            <a:r>
              <a:rPr lang="en-US" dirty="0" err="1"/>
              <a:t>và</a:t>
            </a:r>
            <a:r>
              <a:rPr lang="en-US" dirty="0"/>
              <a:t> </a:t>
            </a:r>
            <a:r>
              <a:rPr lang="en-US" dirty="0" err="1"/>
              <a:t>được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cho</a:t>
            </a:r>
            <a:r>
              <a:rPr lang="en-US" dirty="0"/>
              <a:t> cloud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chạy</a:t>
            </a:r>
            <a:r>
              <a:rPr lang="en-US" dirty="0"/>
              <a:t> </a:t>
            </a:r>
            <a:r>
              <a:rPr lang="en-US" dirty="0" err="1"/>
              <a:t>trên</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như</a:t>
            </a:r>
            <a:r>
              <a:rPr lang="en-US" dirty="0"/>
              <a:t> Windows, Linux </a:t>
            </a:r>
            <a:r>
              <a:rPr lang="en-US" dirty="0" err="1"/>
              <a:t>và</a:t>
            </a:r>
            <a:r>
              <a:rPr lang="en-US" dirty="0"/>
              <a:t> Mac. </a:t>
            </a:r>
            <a:r>
              <a:rPr lang="en-US" dirty="0" err="1" smtClean="0"/>
              <a:t>Hiện</a:t>
            </a:r>
            <a:r>
              <a:rPr lang="en-US" dirty="0" smtClean="0"/>
              <a:t> </a:t>
            </a:r>
            <a:r>
              <a:rPr lang="en-US" dirty="0" err="1"/>
              <a:t>tại</a:t>
            </a:r>
            <a:r>
              <a:rPr lang="en-US" dirty="0"/>
              <a:t>, </a:t>
            </a:r>
            <a:r>
              <a:rPr lang="en-US" dirty="0" err="1"/>
              <a:t>nó</a:t>
            </a:r>
            <a:r>
              <a:rPr lang="en-US" dirty="0"/>
              <a:t> </a:t>
            </a:r>
            <a:r>
              <a:rPr lang="en-US" dirty="0" err="1"/>
              <a:t>bao</a:t>
            </a:r>
            <a:r>
              <a:rPr lang="en-US" dirty="0"/>
              <a:t> </a:t>
            </a:r>
            <a:r>
              <a:rPr lang="en-US" dirty="0" err="1"/>
              <a:t>gồm</a:t>
            </a:r>
            <a:r>
              <a:rPr lang="en-US" dirty="0"/>
              <a:t> MVC framework </a:t>
            </a:r>
            <a:r>
              <a:rPr lang="en-US" dirty="0" err="1"/>
              <a:t>được</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MVC </a:t>
            </a:r>
            <a:r>
              <a:rPr lang="en-US" dirty="0" err="1"/>
              <a:t>và</a:t>
            </a:r>
            <a:r>
              <a:rPr lang="en-US" dirty="0"/>
              <a:t> Web API </a:t>
            </a:r>
            <a:r>
              <a:rPr lang="en-US" dirty="0" err="1"/>
              <a:t>thành</a:t>
            </a:r>
            <a:r>
              <a:rPr lang="en-US" dirty="0"/>
              <a:t> </a:t>
            </a:r>
            <a:r>
              <a:rPr lang="en-US" dirty="0" err="1"/>
              <a:t>một</a:t>
            </a:r>
            <a:r>
              <a:rPr lang="en-US" dirty="0"/>
              <a:t> web framework </a:t>
            </a:r>
            <a:r>
              <a:rPr lang="en-US" dirty="0" err="1"/>
              <a:t>duy</a:t>
            </a:r>
            <a:r>
              <a:rPr lang="en-US" dirty="0"/>
              <a:t> </a:t>
            </a:r>
            <a:r>
              <a:rPr lang="en-US" dirty="0" err="1"/>
              <a:t>nhất</a:t>
            </a:r>
            <a:r>
              <a:rPr lang="en-US" dirty="0" smtClean="0"/>
              <a:t>.</a:t>
            </a:r>
          </a:p>
          <a:p>
            <a:endParaRPr lang="en-US" dirty="0"/>
          </a:p>
        </p:txBody>
      </p:sp>
      <p:sp>
        <p:nvSpPr>
          <p:cNvPr id="8" name="TextBox 7"/>
          <p:cNvSpPr txBox="1"/>
          <p:nvPr/>
        </p:nvSpPr>
        <p:spPr>
          <a:xfrm>
            <a:off x="969725" y="3552538"/>
            <a:ext cx="7931727" cy="954107"/>
          </a:xfrm>
          <a:prstGeom prst="rect">
            <a:avLst/>
          </a:prstGeom>
          <a:noFill/>
        </p:spPr>
        <p:txBody>
          <a:bodyPr wrap="square" rtlCol="0">
            <a:spAutoFit/>
          </a:bodyPr>
          <a:lstStyle/>
          <a:p>
            <a:r>
              <a:rPr lang="en-US" dirty="0"/>
              <a:t>Angular </a:t>
            </a:r>
            <a:r>
              <a:rPr lang="en-US" dirty="0" err="1"/>
              <a:t>là</a:t>
            </a:r>
            <a:r>
              <a:rPr lang="en-US" dirty="0"/>
              <a:t> </a:t>
            </a:r>
            <a:r>
              <a:rPr lang="en-US" dirty="0" err="1"/>
              <a:t>một</a:t>
            </a:r>
            <a:r>
              <a:rPr lang="en-US" dirty="0"/>
              <a:t> </a:t>
            </a:r>
            <a:r>
              <a:rPr lang="en-US" dirty="0" smtClean="0"/>
              <a:t>JavaScript framework </a:t>
            </a:r>
            <a:r>
              <a:rPr lang="en-US" dirty="0" err="1"/>
              <a:t>dùng</a:t>
            </a:r>
            <a:r>
              <a:rPr lang="en-US" dirty="0"/>
              <a:t> </a:t>
            </a:r>
            <a:r>
              <a:rPr lang="en-US" dirty="0" err="1"/>
              <a:t>để</a:t>
            </a:r>
            <a:r>
              <a:rPr lang="en-US" dirty="0"/>
              <a:t> </a:t>
            </a:r>
            <a:r>
              <a:rPr lang="en-US" dirty="0" err="1"/>
              <a:t>viết</a:t>
            </a:r>
            <a:r>
              <a:rPr lang="en-US" dirty="0"/>
              <a:t> </a:t>
            </a:r>
            <a:r>
              <a:rPr lang="en-US" dirty="0" err="1"/>
              <a:t>giao</a:t>
            </a:r>
            <a:r>
              <a:rPr lang="en-US" dirty="0"/>
              <a:t> </a:t>
            </a:r>
            <a:r>
              <a:rPr lang="en-US" dirty="0" err="1"/>
              <a:t>diện</a:t>
            </a:r>
            <a:r>
              <a:rPr lang="en-US" dirty="0"/>
              <a:t> web (</a:t>
            </a:r>
            <a:r>
              <a:rPr lang="en-US" dirty="0" smtClean="0"/>
              <a:t>Frontend</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Google</a:t>
            </a:r>
            <a:r>
              <a:rPr lang="en-US" dirty="0" smtClean="0"/>
              <a:t>.</a:t>
            </a:r>
          </a:p>
          <a:p>
            <a:r>
              <a:rPr lang="en-US" dirty="0" smtClean="0"/>
              <a:t>AngularJS </a:t>
            </a:r>
            <a:r>
              <a:rPr lang="en-US" dirty="0" err="1" smtClean="0"/>
              <a:t>là</a:t>
            </a:r>
            <a:r>
              <a:rPr lang="en-US" dirty="0" smtClean="0"/>
              <a:t> </a:t>
            </a:r>
            <a:r>
              <a:rPr lang="en-US" dirty="0" err="1" smtClean="0"/>
              <a:t>bản</a:t>
            </a:r>
            <a:r>
              <a:rPr lang="en-US" dirty="0" smtClean="0"/>
              <a:t> </a:t>
            </a:r>
            <a:r>
              <a:rPr lang="en-US" dirty="0" err="1" smtClean="0"/>
              <a:t>lâu</a:t>
            </a:r>
            <a:r>
              <a:rPr lang="en-US" dirty="0" smtClean="0"/>
              <a:t> </a:t>
            </a:r>
            <a:r>
              <a:rPr lang="en-US" dirty="0" err="1" smtClean="0"/>
              <a:t>đời</a:t>
            </a:r>
            <a:r>
              <a:rPr lang="en-US" dirty="0" smtClean="0"/>
              <a:t> , </a:t>
            </a:r>
            <a:r>
              <a:rPr lang="en-US" dirty="0" err="1" smtClean="0"/>
              <a:t>sử</a:t>
            </a:r>
            <a:r>
              <a:rPr lang="en-US" dirty="0" smtClean="0"/>
              <a:t> </a:t>
            </a:r>
            <a:r>
              <a:rPr lang="en-US" dirty="0" err="1" smtClean="0"/>
              <a:t>dụng</a:t>
            </a:r>
            <a:r>
              <a:rPr lang="en-US" dirty="0" smtClean="0"/>
              <a:t> </a:t>
            </a:r>
            <a:r>
              <a:rPr lang="en-US" dirty="0" err="1" smtClean="0"/>
              <a:t>javascript</a:t>
            </a:r>
            <a:r>
              <a:rPr lang="en-US" dirty="0" smtClean="0"/>
              <a:t>. </a:t>
            </a:r>
            <a:r>
              <a:rPr lang="en-US" dirty="0" err="1" smtClean="0"/>
              <a:t>Sau</a:t>
            </a:r>
            <a:r>
              <a:rPr lang="en-US" dirty="0" smtClean="0"/>
              <a:t> </a:t>
            </a:r>
            <a:r>
              <a:rPr lang="en-US" dirty="0" err="1" smtClean="0"/>
              <a:t>này</a:t>
            </a:r>
            <a:r>
              <a:rPr lang="en-US" dirty="0" smtClean="0"/>
              <a:t>, </a:t>
            </a:r>
            <a:r>
              <a:rPr lang="en-US" dirty="0" err="1" smtClean="0"/>
              <a:t>từ</a:t>
            </a:r>
            <a:r>
              <a:rPr lang="en-US" dirty="0" smtClean="0"/>
              <a:t> </a:t>
            </a:r>
            <a:r>
              <a:rPr lang="en-US" dirty="0" err="1" smtClean="0"/>
              <a:t>phiên</a:t>
            </a:r>
            <a:r>
              <a:rPr lang="en-US" dirty="0" smtClean="0"/>
              <a:t> </a:t>
            </a:r>
            <a:r>
              <a:rPr lang="en-US" dirty="0" err="1" smtClean="0"/>
              <a:t>bản</a:t>
            </a:r>
            <a:r>
              <a:rPr lang="en-US" dirty="0" smtClean="0"/>
              <a:t> 2 </a:t>
            </a:r>
            <a:r>
              <a:rPr lang="en-US" dirty="0" err="1" smtClean="0"/>
              <a:t>trở</a:t>
            </a:r>
            <a:r>
              <a:rPr lang="en-US" dirty="0" smtClean="0"/>
              <a:t> </a:t>
            </a:r>
            <a:r>
              <a:rPr lang="en-US" dirty="0" err="1" smtClean="0"/>
              <a:t>về</a:t>
            </a:r>
            <a:r>
              <a:rPr lang="en-US" dirty="0" smtClean="0"/>
              <a:t> </a:t>
            </a:r>
            <a:r>
              <a:rPr lang="en-US" dirty="0" err="1" smtClean="0"/>
              <a:t>sau</a:t>
            </a:r>
            <a:r>
              <a:rPr lang="en-US" dirty="0" smtClean="0"/>
              <a:t> </a:t>
            </a:r>
            <a:r>
              <a:rPr lang="en-US" dirty="0" err="1" smtClean="0"/>
              <a:t>thì</a:t>
            </a:r>
            <a:r>
              <a:rPr lang="en-US" dirty="0" smtClean="0"/>
              <a:t> Angular </a:t>
            </a:r>
            <a:r>
              <a:rPr lang="en-US" dirty="0" err="1" smtClean="0"/>
              <a:t>sử</a:t>
            </a:r>
            <a:r>
              <a:rPr lang="en-US" dirty="0" smtClean="0"/>
              <a:t> </a:t>
            </a:r>
            <a:r>
              <a:rPr lang="en-US" dirty="0" err="1" smtClean="0"/>
              <a:t>dụng</a:t>
            </a:r>
            <a:r>
              <a:rPr lang="en-US" dirty="0" smtClean="0"/>
              <a:t> </a:t>
            </a:r>
            <a:r>
              <a:rPr lang="en-US" dirty="0" err="1" smtClean="0"/>
              <a:t>TypeScript</a:t>
            </a:r>
            <a:r>
              <a:rPr lang="en-US" dirty="0" smtClean="0"/>
              <a:t> </a:t>
            </a:r>
            <a:r>
              <a:rPr lang="en-US" dirty="0" err="1" smtClean="0"/>
              <a:t>để</a:t>
            </a:r>
            <a:r>
              <a:rPr lang="en-US" dirty="0" smtClean="0"/>
              <a:t> code.</a:t>
            </a:r>
            <a:endParaRPr lang="en-US" dirty="0"/>
          </a:p>
        </p:txBody>
      </p:sp>
      <p:pic>
        <p:nvPicPr>
          <p:cNvPr id="1026" name="Picture 2" descr="ASP.NET Core with Angular Application Architecture - Part 1 - Fullstack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066" y="794660"/>
            <a:ext cx="3485448" cy="103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p:cNvSpPr txBox="1"/>
          <p:nvPr/>
        </p:nvSpPr>
        <p:spPr>
          <a:xfrm>
            <a:off x="401782" y="198519"/>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JAVASCRIPT VÀ TYPESCRIPT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05" y="709684"/>
            <a:ext cx="6405130" cy="3425897"/>
          </a:xfrm>
          <a:prstGeom prst="rect">
            <a:avLst/>
          </a:prstGeom>
        </p:spPr>
      </p:pic>
    </p:spTree>
    <p:extLst>
      <p:ext uri="{BB962C8B-B14F-4D97-AF65-F5344CB8AC3E}">
        <p14:creationId xmlns:p14="http://schemas.microsoft.com/office/powerpoint/2010/main" val="367025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533401" y="380464"/>
            <a:ext cx="7664484" cy="4043579"/>
          </a:xfrm>
          <a:prstGeom prst="rect">
            <a:avLst/>
          </a:prstGeom>
        </p:spPr>
      </p:pic>
    </p:spTree>
    <p:extLst>
      <p:ext uri="{BB962C8B-B14F-4D97-AF65-F5344CB8AC3E}">
        <p14:creationId xmlns:p14="http://schemas.microsoft.com/office/powerpoint/2010/main" val="14656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4" name="TextBox 3"/>
          <p:cNvSpPr txBox="1"/>
          <p:nvPr/>
        </p:nvSpPr>
        <p:spPr>
          <a:xfrm>
            <a:off x="429491" y="28857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a:t>
            </a:r>
            <a:r>
              <a:rPr lang="en-US" sz="2000" b="1" dirty="0" err="1" smtClean="0">
                <a:solidFill>
                  <a:schemeClr val="accent1">
                    <a:lumMod val="75000"/>
                  </a:schemeClr>
                </a:solidFill>
                <a:latin typeface="Roboto Slab" panose="020B0604020202020204" charset="0"/>
                <a:ea typeface="Roboto Slab" panose="020B0604020202020204" charset="0"/>
              </a:rPr>
              <a:t>Thư</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viện</a:t>
            </a:r>
            <a:r>
              <a:rPr lang="en-US" sz="2000" b="1" dirty="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RealTime</a:t>
            </a:r>
            <a:r>
              <a:rPr lang="en-US" sz="2000" b="1" dirty="0" smtClean="0">
                <a:solidFill>
                  <a:schemeClr val="accent1">
                    <a:lumMod val="75000"/>
                  </a:schemeClr>
                </a:solidFill>
                <a:latin typeface="Roboto Slab" panose="020B0604020202020204" charset="0"/>
                <a:ea typeface="Roboto Slab" panose="020B0604020202020204" charset="0"/>
              </a:rPr>
              <a:t> - </a:t>
            </a:r>
            <a:r>
              <a:rPr lang="en-US" sz="2000" b="1" dirty="0" err="1" smtClean="0">
                <a:solidFill>
                  <a:schemeClr val="accent1">
                    <a:lumMod val="75000"/>
                  </a:schemeClr>
                </a:solidFill>
                <a:latin typeface="Roboto Slab" panose="020B0604020202020204" charset="0"/>
                <a:ea typeface="Roboto Slab" panose="020B0604020202020204" charset="0"/>
              </a:rPr>
              <a:t>SignalR</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688685"/>
            <a:ext cx="5153892" cy="1220956"/>
          </a:xfrm>
          <a:prstGeom prst="rect">
            <a:avLst/>
          </a:prstGeom>
        </p:spPr>
      </p:pic>
      <p:sp>
        <p:nvSpPr>
          <p:cNvPr id="2" name="TextBox 1"/>
          <p:cNvSpPr txBox="1"/>
          <p:nvPr/>
        </p:nvSpPr>
        <p:spPr>
          <a:xfrm>
            <a:off x="1066800" y="2040835"/>
            <a:ext cx="6774873" cy="2031325"/>
          </a:xfrm>
          <a:prstGeom prst="rect">
            <a:avLst/>
          </a:prstGeom>
          <a:noFill/>
        </p:spPr>
        <p:txBody>
          <a:bodyPr wrap="square" rtlCol="0">
            <a:spAutoFit/>
          </a:bodyPr>
          <a:lstStyle/>
          <a:p>
            <a:r>
              <a:rPr lang="en-US" dirty="0" smtClean="0">
                <a:ea typeface="Times New Roman" panose="02020603050405020304" pitchFamily="18" charset="0"/>
              </a:rPr>
              <a:t>      </a:t>
            </a:r>
            <a:r>
              <a:rPr lang="en-US" dirty="0" err="1" smtClean="0">
                <a:ea typeface="Times New Roman" panose="02020603050405020304" pitchFamily="18" charset="0"/>
              </a:rPr>
              <a:t>SignalR</a:t>
            </a:r>
            <a:r>
              <a:rPr lang="en-US" dirty="0" smtClean="0">
                <a:ea typeface="Times New Roman" panose="02020603050405020304" pitchFamily="18" charset="0"/>
              </a:rPr>
              <a:t> </a:t>
            </a:r>
            <a:r>
              <a:rPr lang="en-US" dirty="0" err="1">
                <a:ea typeface="Times New Roman" panose="02020603050405020304" pitchFamily="18" charset="0"/>
              </a:rPr>
              <a:t>là</a:t>
            </a:r>
            <a:r>
              <a:rPr lang="en-US" dirty="0">
                <a:ea typeface="Times New Roman" panose="02020603050405020304" pitchFamily="18" charset="0"/>
              </a:rPr>
              <a:t> </a:t>
            </a:r>
            <a:r>
              <a:rPr lang="en-US" dirty="0" err="1">
                <a:ea typeface="Times New Roman" panose="02020603050405020304" pitchFamily="18" charset="0"/>
              </a:rPr>
              <a:t>một</a:t>
            </a:r>
            <a:r>
              <a:rPr lang="en-US" dirty="0">
                <a:ea typeface="Times New Roman" panose="02020603050405020304" pitchFamily="18" charset="0"/>
              </a:rPr>
              <a:t> </a:t>
            </a:r>
            <a:r>
              <a:rPr lang="en-US" dirty="0" err="1">
                <a:ea typeface="Times New Roman" panose="02020603050405020304" pitchFamily="18" charset="0"/>
              </a:rPr>
              <a:t>thư</a:t>
            </a:r>
            <a:r>
              <a:rPr lang="en-US" dirty="0">
                <a:ea typeface="Times New Roman" panose="02020603050405020304" pitchFamily="18" charset="0"/>
              </a:rPr>
              <a:t> </a:t>
            </a:r>
            <a:r>
              <a:rPr lang="en-US" dirty="0" err="1">
                <a:ea typeface="Times New Roman" panose="02020603050405020304" pitchFamily="18" charset="0"/>
              </a:rPr>
              <a:t>viện</a:t>
            </a:r>
            <a:r>
              <a:rPr lang="en-US" dirty="0">
                <a:ea typeface="Times New Roman" panose="02020603050405020304" pitchFamily="18" charset="0"/>
              </a:rPr>
              <a:t> JavaScript </a:t>
            </a:r>
            <a:r>
              <a:rPr lang="en-US" dirty="0" err="1">
                <a:ea typeface="Times New Roman" panose="02020603050405020304" pitchFamily="18" charset="0"/>
              </a:rPr>
              <a:t>mã</a:t>
            </a:r>
            <a:r>
              <a:rPr lang="en-US" dirty="0">
                <a:ea typeface="Times New Roman" panose="02020603050405020304" pitchFamily="18" charset="0"/>
              </a:rPr>
              <a:t> </a:t>
            </a:r>
            <a:r>
              <a:rPr lang="en-US" dirty="0" err="1">
                <a:ea typeface="Times New Roman" panose="02020603050405020304" pitchFamily="18" charset="0"/>
              </a:rPr>
              <a:t>nguồn</a:t>
            </a:r>
            <a:r>
              <a:rPr lang="en-US" dirty="0">
                <a:ea typeface="Times New Roman" panose="02020603050405020304" pitchFamily="18" charset="0"/>
              </a:rPr>
              <a:t> </a:t>
            </a:r>
            <a:r>
              <a:rPr lang="en-US" dirty="0" err="1">
                <a:ea typeface="Times New Roman" panose="02020603050405020304" pitchFamily="18" charset="0"/>
              </a:rPr>
              <a:t>mở</a:t>
            </a:r>
            <a:r>
              <a:rPr lang="en-US" dirty="0">
                <a:ea typeface="Times New Roman" panose="02020603050405020304" pitchFamily="18" charset="0"/>
              </a:rPr>
              <a:t> </a:t>
            </a:r>
            <a:r>
              <a:rPr lang="en-US" dirty="0" err="1">
                <a:ea typeface="Times New Roman" panose="02020603050405020304" pitchFamily="18" charset="0"/>
              </a:rPr>
              <a:t>giúp</a:t>
            </a:r>
            <a:r>
              <a:rPr lang="en-US" dirty="0">
                <a:ea typeface="Times New Roman" panose="02020603050405020304" pitchFamily="18" charset="0"/>
              </a:rPr>
              <a:t> </a:t>
            </a:r>
            <a:r>
              <a:rPr lang="en-US" dirty="0" err="1">
                <a:ea typeface="Times New Roman" panose="02020603050405020304" pitchFamily="18" charset="0"/>
              </a:rPr>
              <a:t>đơn</a:t>
            </a:r>
            <a:r>
              <a:rPr lang="en-US" dirty="0">
                <a:ea typeface="Times New Roman" panose="02020603050405020304" pitchFamily="18" charset="0"/>
              </a:rPr>
              <a:t> </a:t>
            </a:r>
            <a:r>
              <a:rPr lang="en-US" dirty="0" err="1">
                <a:ea typeface="Times New Roman" panose="02020603050405020304" pitchFamily="18" charset="0"/>
              </a:rPr>
              <a:t>giản</a:t>
            </a:r>
            <a:r>
              <a:rPr lang="en-US" dirty="0">
                <a:ea typeface="Times New Roman" panose="02020603050405020304" pitchFamily="18" charset="0"/>
              </a:rPr>
              <a:t> </a:t>
            </a:r>
            <a:r>
              <a:rPr lang="en-US" dirty="0" err="1">
                <a:ea typeface="Times New Roman" panose="02020603050405020304" pitchFamily="18" charset="0"/>
              </a:rPr>
              <a:t>hóa</a:t>
            </a:r>
            <a:r>
              <a:rPr lang="en-US" dirty="0">
                <a:ea typeface="Times New Roman" panose="02020603050405020304" pitchFamily="18" charset="0"/>
              </a:rPr>
              <a:t> </a:t>
            </a:r>
            <a:r>
              <a:rPr lang="en-US" dirty="0" err="1">
                <a:ea typeface="Times New Roman" panose="02020603050405020304" pitchFamily="18" charset="0"/>
              </a:rPr>
              <a:t>việc</a:t>
            </a:r>
            <a:r>
              <a:rPr lang="en-US" dirty="0">
                <a:ea typeface="Times New Roman" panose="02020603050405020304" pitchFamily="18" charset="0"/>
              </a:rPr>
              <a:t> </a:t>
            </a:r>
            <a:r>
              <a:rPr lang="en-US" dirty="0" err="1">
                <a:ea typeface="Times New Roman" panose="02020603050405020304" pitchFamily="18" charset="0"/>
              </a:rPr>
              <a:t>thêm</a:t>
            </a:r>
            <a:r>
              <a:rPr lang="en-US" dirty="0">
                <a:ea typeface="Times New Roman" panose="02020603050405020304" pitchFamily="18" charset="0"/>
              </a:rPr>
              <a:t> </a:t>
            </a:r>
            <a:r>
              <a:rPr lang="en-US" dirty="0" err="1">
                <a:ea typeface="Times New Roman" panose="02020603050405020304" pitchFamily="18" charset="0"/>
              </a:rPr>
              <a:t>chức</a:t>
            </a:r>
            <a:r>
              <a:rPr lang="en-US" dirty="0">
                <a:ea typeface="Times New Roman" panose="02020603050405020304" pitchFamily="18" charset="0"/>
              </a:rPr>
              <a:t> </a:t>
            </a:r>
            <a:r>
              <a:rPr lang="en-US" dirty="0" err="1">
                <a:ea typeface="Times New Roman" panose="02020603050405020304" pitchFamily="18" charset="0"/>
              </a:rPr>
              <a:t>năng</a:t>
            </a:r>
            <a:r>
              <a:rPr lang="en-US" dirty="0">
                <a:ea typeface="Times New Roman" panose="02020603050405020304" pitchFamily="18" charset="0"/>
              </a:rPr>
              <a:t> web </a:t>
            </a:r>
            <a:r>
              <a:rPr lang="en-US" dirty="0" err="1">
                <a:ea typeface="Times New Roman" panose="02020603050405020304" pitchFamily="18" charset="0"/>
              </a:rPr>
              <a:t>thời</a:t>
            </a:r>
            <a:r>
              <a:rPr lang="en-US" dirty="0">
                <a:ea typeface="Times New Roman" panose="02020603050405020304" pitchFamily="18" charset="0"/>
              </a:rPr>
              <a:t> </a:t>
            </a:r>
            <a:r>
              <a:rPr lang="en-US" dirty="0" err="1">
                <a:ea typeface="Times New Roman" panose="02020603050405020304" pitchFamily="18" charset="0"/>
              </a:rPr>
              <a:t>gian</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vào</a:t>
            </a:r>
            <a:r>
              <a:rPr lang="en-US" dirty="0">
                <a:ea typeface="Times New Roman" panose="02020603050405020304" pitchFamily="18" charset="0"/>
              </a:rPr>
              <a:t> </a:t>
            </a:r>
            <a:r>
              <a:rPr lang="en-US" dirty="0" err="1">
                <a:ea typeface="Times New Roman" panose="02020603050405020304" pitchFamily="18" charset="0"/>
              </a:rPr>
              <a:t>các</a:t>
            </a:r>
            <a:r>
              <a:rPr lang="en-US" dirty="0">
                <a:ea typeface="Times New Roman" panose="02020603050405020304" pitchFamily="18" charset="0"/>
              </a:rPr>
              <a:t> </a:t>
            </a:r>
            <a:r>
              <a:rPr lang="en-US" dirty="0" err="1">
                <a:ea typeface="Times New Roman" panose="02020603050405020304" pitchFamily="18" charset="0"/>
              </a:rPr>
              <a:t>ứng</a:t>
            </a:r>
            <a:r>
              <a:rPr lang="en-US" dirty="0">
                <a:ea typeface="Times New Roman" panose="02020603050405020304" pitchFamily="18" charset="0"/>
              </a:rPr>
              <a:t> </a:t>
            </a:r>
            <a:r>
              <a:rPr lang="en-US" dirty="0" err="1">
                <a:ea typeface="Times New Roman" panose="02020603050405020304" pitchFamily="18" charset="0"/>
              </a:rPr>
              <a:t>dụng</a:t>
            </a:r>
            <a:r>
              <a:rPr lang="en-US" dirty="0">
                <a:ea typeface="Times New Roman" panose="02020603050405020304" pitchFamily="18" charset="0"/>
              </a:rPr>
              <a:t>. </a:t>
            </a:r>
            <a:r>
              <a:rPr lang="en-US" dirty="0" err="1">
                <a:ea typeface="Times New Roman" panose="02020603050405020304" pitchFamily="18" charset="0"/>
              </a:rPr>
              <a:t>Chức</a:t>
            </a:r>
            <a:r>
              <a:rPr lang="en-US" dirty="0">
                <a:ea typeface="Times New Roman" panose="02020603050405020304" pitchFamily="18" charset="0"/>
              </a:rPr>
              <a:t> </a:t>
            </a:r>
            <a:r>
              <a:rPr lang="en-US" dirty="0" err="1">
                <a:ea typeface="Times New Roman" panose="02020603050405020304" pitchFamily="18" charset="0"/>
              </a:rPr>
              <a:t>năng</a:t>
            </a:r>
            <a:r>
              <a:rPr lang="en-US" dirty="0">
                <a:ea typeface="Times New Roman" panose="02020603050405020304" pitchFamily="18" charset="0"/>
              </a:rPr>
              <a:t> web </a:t>
            </a:r>
            <a:r>
              <a:rPr lang="en-US" dirty="0" err="1">
                <a:ea typeface="Times New Roman" panose="02020603050405020304" pitchFamily="18" charset="0"/>
              </a:rPr>
              <a:t>thời</a:t>
            </a:r>
            <a:r>
              <a:rPr lang="en-US" dirty="0">
                <a:ea typeface="Times New Roman" panose="02020603050405020304" pitchFamily="18" charset="0"/>
              </a:rPr>
              <a:t> </a:t>
            </a:r>
            <a:r>
              <a:rPr lang="en-US" dirty="0" err="1">
                <a:ea typeface="Times New Roman" panose="02020603050405020304" pitchFamily="18" charset="0"/>
              </a:rPr>
              <a:t>gian</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cho</a:t>
            </a:r>
            <a:r>
              <a:rPr lang="en-US" dirty="0">
                <a:ea typeface="Times New Roman" panose="02020603050405020304" pitchFamily="18" charset="0"/>
              </a:rPr>
              <a:t> </a:t>
            </a:r>
            <a:r>
              <a:rPr lang="en-US" dirty="0" err="1">
                <a:ea typeface="Times New Roman" panose="02020603050405020304" pitchFamily="18" charset="0"/>
              </a:rPr>
              <a:t>phép</a:t>
            </a:r>
            <a:r>
              <a:rPr lang="en-US" dirty="0">
                <a:ea typeface="Times New Roman" panose="02020603050405020304" pitchFamily="18" charset="0"/>
              </a:rPr>
              <a:t>  </a:t>
            </a:r>
            <a:r>
              <a:rPr lang="en-US" dirty="0" err="1">
                <a:ea typeface="Times New Roman" panose="02020603050405020304" pitchFamily="18" charset="0"/>
              </a:rPr>
              <a:t>phía</a:t>
            </a:r>
            <a:r>
              <a:rPr lang="en-US" dirty="0">
                <a:ea typeface="Times New Roman" panose="02020603050405020304" pitchFamily="18" charset="0"/>
              </a:rPr>
              <a:t> </a:t>
            </a:r>
            <a:r>
              <a:rPr lang="en-US" dirty="0" err="1">
                <a:ea typeface="Times New Roman" panose="02020603050405020304" pitchFamily="18" charset="0"/>
              </a:rPr>
              <a:t>máy</a:t>
            </a:r>
            <a:r>
              <a:rPr lang="en-US" dirty="0">
                <a:ea typeface="Times New Roman" panose="02020603050405020304" pitchFamily="18" charset="0"/>
              </a:rPr>
              <a:t> </a:t>
            </a:r>
            <a:r>
              <a:rPr lang="en-US" dirty="0" err="1">
                <a:ea typeface="Times New Roman" panose="02020603050405020304" pitchFamily="18" charset="0"/>
              </a:rPr>
              <a:t>chủ</a:t>
            </a:r>
            <a:r>
              <a:rPr lang="en-US" dirty="0">
                <a:ea typeface="Times New Roman" panose="02020603050405020304" pitchFamily="18" charset="0"/>
              </a:rPr>
              <a:t> </a:t>
            </a:r>
            <a:r>
              <a:rPr lang="en-US" dirty="0" err="1">
                <a:ea typeface="Times New Roman" panose="02020603050405020304" pitchFamily="18" charset="0"/>
              </a:rPr>
              <a:t>đẩy</a:t>
            </a:r>
            <a:r>
              <a:rPr lang="en-US" dirty="0">
                <a:ea typeface="Times New Roman" panose="02020603050405020304" pitchFamily="18" charset="0"/>
              </a:rPr>
              <a:t> </a:t>
            </a:r>
            <a:r>
              <a:rPr lang="en-US" dirty="0" err="1">
                <a:ea typeface="Times New Roman" panose="02020603050405020304" pitchFamily="18" charset="0"/>
              </a:rPr>
              <a:t>nội</a:t>
            </a:r>
            <a:r>
              <a:rPr lang="en-US" dirty="0">
                <a:ea typeface="Times New Roman" panose="02020603050405020304" pitchFamily="18" charset="0"/>
              </a:rPr>
              <a:t> dung </a:t>
            </a:r>
            <a:r>
              <a:rPr lang="en-US" dirty="0" err="1">
                <a:ea typeface="Times New Roman" panose="02020603050405020304" pitchFamily="18" charset="0"/>
              </a:rPr>
              <a:t>đến</a:t>
            </a:r>
            <a:r>
              <a:rPr lang="en-US" dirty="0">
                <a:ea typeface="Times New Roman" panose="02020603050405020304" pitchFamily="18" charset="0"/>
              </a:rPr>
              <a:t> </a:t>
            </a:r>
            <a:r>
              <a:rPr lang="en-US" dirty="0" err="1">
                <a:ea typeface="Times New Roman" panose="02020603050405020304" pitchFamily="18" charset="0"/>
              </a:rPr>
              <a:t>máy</a:t>
            </a:r>
            <a:r>
              <a:rPr lang="en-US" dirty="0">
                <a:ea typeface="Times New Roman" panose="02020603050405020304" pitchFamily="18" charset="0"/>
              </a:rPr>
              <a:t> </a:t>
            </a:r>
            <a:r>
              <a:rPr lang="en-US" dirty="0" err="1">
                <a:ea typeface="Times New Roman" panose="02020603050405020304" pitchFamily="18" charset="0"/>
              </a:rPr>
              <a:t>khách</a:t>
            </a:r>
            <a:r>
              <a:rPr lang="en-US" dirty="0">
                <a:ea typeface="Times New Roman" panose="02020603050405020304" pitchFamily="18" charset="0"/>
              </a:rPr>
              <a:t> </a:t>
            </a:r>
            <a:r>
              <a:rPr lang="en-US" dirty="0" err="1">
                <a:ea typeface="Times New Roman" panose="02020603050405020304" pitchFamily="18" charset="0"/>
              </a:rPr>
              <a:t>ngay</a:t>
            </a:r>
            <a:r>
              <a:rPr lang="en-US" dirty="0">
                <a:ea typeface="Times New Roman" panose="02020603050405020304" pitchFamily="18" charset="0"/>
              </a:rPr>
              <a:t> </a:t>
            </a:r>
            <a:r>
              <a:rPr lang="en-US" dirty="0" err="1">
                <a:ea typeface="Times New Roman" panose="02020603050405020304" pitchFamily="18" charset="0"/>
              </a:rPr>
              <a:t>lập</a:t>
            </a:r>
            <a:r>
              <a:rPr lang="en-US" dirty="0">
                <a:ea typeface="Times New Roman" panose="02020603050405020304" pitchFamily="18" charset="0"/>
              </a:rPr>
              <a:t> </a:t>
            </a:r>
            <a:r>
              <a:rPr lang="en-US" dirty="0" err="1">
                <a:ea typeface="Times New Roman" panose="02020603050405020304" pitchFamily="18" charset="0"/>
              </a:rPr>
              <a:t>tức</a:t>
            </a:r>
            <a:r>
              <a:rPr lang="en-US" dirty="0">
                <a:ea typeface="Times New Roman" panose="02020603050405020304" pitchFamily="18" charset="0"/>
              </a:rPr>
              <a:t>. </a:t>
            </a:r>
            <a:endParaRPr lang="en-US" dirty="0" smtClean="0"/>
          </a:p>
          <a:p>
            <a:r>
              <a:rPr lang="en-US" dirty="0" smtClean="0"/>
              <a:t>       </a:t>
            </a:r>
            <a:r>
              <a:rPr lang="vi-VN" dirty="0" smtClean="0"/>
              <a:t>SignalR </a:t>
            </a:r>
            <a:r>
              <a:rPr lang="vi-VN" dirty="0"/>
              <a:t>sử dụng các Hubs để giao tiếp giữa máy khách và máy chủ. </a:t>
            </a:r>
          </a:p>
          <a:p>
            <a:r>
              <a:rPr lang="en-US" dirty="0" smtClean="0"/>
              <a:t>       </a:t>
            </a:r>
            <a:r>
              <a:rPr lang="vi-VN" dirty="0" smtClean="0"/>
              <a:t>Hubs </a:t>
            </a:r>
            <a:r>
              <a:rPr lang="vi-VN" dirty="0"/>
              <a:t>là một phương thức cấp cao cho phép máy khách và máy chủ gọi các phương </a:t>
            </a:r>
            <a:r>
              <a:rPr lang="vi-VN" dirty="0" smtClean="0"/>
              <a:t>thức</a:t>
            </a:r>
            <a:r>
              <a:rPr lang="en-US" dirty="0" smtClean="0"/>
              <a:t> </a:t>
            </a:r>
            <a:r>
              <a:rPr lang="en-US" dirty="0" err="1" smtClean="0"/>
              <a:t>với</a:t>
            </a:r>
            <a:r>
              <a:rPr lang="en-US" dirty="0" smtClean="0"/>
              <a:t> </a:t>
            </a:r>
            <a:r>
              <a:rPr lang="en-US" dirty="0" err="1" smtClean="0"/>
              <a:t>nhau</a:t>
            </a:r>
            <a:r>
              <a:rPr lang="en-US" dirty="0" smtClean="0"/>
              <a:t>.</a:t>
            </a:r>
            <a:r>
              <a:rPr lang="vi-VN" dirty="0" smtClean="0"/>
              <a:t> </a:t>
            </a:r>
            <a:endParaRPr lang="vi-VN" dirty="0"/>
          </a:p>
          <a:p>
            <a:r>
              <a:rPr lang="en-US" dirty="0" smtClean="0"/>
              <a:t>       </a:t>
            </a:r>
            <a:r>
              <a:rPr lang="vi-VN" dirty="0" smtClean="0"/>
              <a:t>SignalR </a:t>
            </a:r>
            <a:r>
              <a:rPr lang="vi-VN" dirty="0"/>
              <a:t>tự động xử lý việc điều phối qua các ranh giới máy, cho phép máy khách gọi </a:t>
            </a:r>
            <a:r>
              <a:rPr lang="vi-VN" dirty="0" smtClean="0"/>
              <a:t>các </a:t>
            </a:r>
            <a:r>
              <a:rPr lang="vi-VN" dirty="0"/>
              <a:t>phương thức trên máy chủ và ngược lại.</a:t>
            </a:r>
          </a:p>
          <a:p>
            <a:endParaRPr lang="en-US" dirty="0"/>
          </a:p>
        </p:txBody>
      </p:sp>
    </p:spTree>
    <p:extLst>
      <p:ext uri="{BB962C8B-B14F-4D97-AF65-F5344CB8AC3E}">
        <p14:creationId xmlns:p14="http://schemas.microsoft.com/office/powerpoint/2010/main" val="40421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263237" y="156956"/>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CÔNG CỤ QUẢN LÍ MÃ NGUỒN GITHUB</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a:picLocks noChangeAspect="1"/>
          </p:cNvPicPr>
          <p:nvPr/>
        </p:nvPicPr>
        <p:blipFill>
          <a:blip r:embed="rId2"/>
          <a:stretch>
            <a:fillRect/>
          </a:stretch>
        </p:blipFill>
        <p:spPr>
          <a:xfrm>
            <a:off x="683530" y="557066"/>
            <a:ext cx="8179345" cy="3959516"/>
          </a:xfrm>
          <a:prstGeom prst="rect">
            <a:avLst/>
          </a:prstGeom>
        </p:spPr>
      </p:pic>
    </p:spTree>
    <p:extLst>
      <p:ext uri="{BB962C8B-B14F-4D97-AF65-F5344CB8AC3E}">
        <p14:creationId xmlns:p14="http://schemas.microsoft.com/office/powerpoint/2010/main" val="45642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 name="Picture 6"/>
          <p:cNvPicPr>
            <a:picLocks noChangeAspect="1"/>
          </p:cNvPicPr>
          <p:nvPr/>
        </p:nvPicPr>
        <p:blipFill>
          <a:blip r:embed="rId2"/>
          <a:stretch>
            <a:fillRect/>
          </a:stretch>
        </p:blipFill>
        <p:spPr>
          <a:xfrm>
            <a:off x="800077" y="803657"/>
            <a:ext cx="7833037" cy="3429339"/>
          </a:xfrm>
          <a:prstGeom prst="rect">
            <a:avLst/>
          </a:prstGeom>
        </p:spPr>
      </p:pic>
      <p:sp>
        <p:nvSpPr>
          <p:cNvPr id="8" name="TextBox 7"/>
          <p:cNvSpPr txBox="1"/>
          <p:nvPr/>
        </p:nvSpPr>
        <p:spPr>
          <a:xfrm>
            <a:off x="498764" y="103909"/>
            <a:ext cx="8181109" cy="307777"/>
          </a:xfrm>
          <a:prstGeom prst="rect">
            <a:avLst/>
          </a:prstGeom>
          <a:noFill/>
        </p:spPr>
        <p:txBody>
          <a:bodyPr wrap="square" rtlCol="0">
            <a:spAutoFit/>
          </a:bodyPr>
          <a:lstStyle/>
          <a:p>
            <a:r>
              <a:rPr lang="en-US" dirty="0" err="1" smtClean="0"/>
              <a:t>Hình</a:t>
            </a:r>
            <a:r>
              <a:rPr lang="en-US" dirty="0" smtClean="0"/>
              <a:t> </a:t>
            </a:r>
            <a:r>
              <a:rPr lang="en-US" dirty="0" err="1" smtClean="0"/>
              <a:t>ảnh</a:t>
            </a:r>
            <a:r>
              <a:rPr lang="en-US" dirty="0" smtClean="0"/>
              <a:t> </a:t>
            </a:r>
            <a:r>
              <a:rPr lang="en-US" dirty="0" err="1" smtClean="0"/>
              <a:t>một</a:t>
            </a:r>
            <a:r>
              <a:rPr lang="en-US" dirty="0" smtClean="0"/>
              <a:t> </a:t>
            </a:r>
            <a:r>
              <a:rPr lang="en-US" dirty="0" err="1" smtClean="0"/>
              <a:t>số</a:t>
            </a:r>
            <a:r>
              <a:rPr lang="en-US" dirty="0" smtClean="0"/>
              <a:t> Commit </a:t>
            </a:r>
            <a:r>
              <a:rPr lang="en-US" dirty="0" err="1" smtClean="0"/>
              <a:t>của</a:t>
            </a:r>
            <a:r>
              <a:rPr lang="en-US" dirty="0" smtClean="0"/>
              <a:t> </a:t>
            </a:r>
            <a:r>
              <a:rPr lang="en-US" dirty="0" err="1" smtClean="0"/>
              <a:t>nhóm</a:t>
            </a:r>
            <a:endParaRPr lang="en-US" dirty="0"/>
          </a:p>
        </p:txBody>
      </p:sp>
    </p:spTree>
    <p:extLst>
      <p:ext uri="{BB962C8B-B14F-4D97-AF65-F5344CB8AC3E}">
        <p14:creationId xmlns:p14="http://schemas.microsoft.com/office/powerpoint/2010/main" val="37922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3494905"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dirty="0" smtClean="0">
                <a:solidFill>
                  <a:srgbClr val="00B050"/>
                </a:solidFill>
              </a:rPr>
              <a:t>NỘI DUNG CHÍNH</a:t>
            </a:r>
            <a:endParaRPr sz="2500" b="1" dirty="0">
              <a:solidFill>
                <a:srgbClr val="00B050"/>
              </a:solidFill>
            </a:endParaRPr>
          </a:p>
        </p:txBody>
      </p:sp>
      <p:sp>
        <p:nvSpPr>
          <p:cNvPr id="77" name="Google Shape;77;p13"/>
          <p:cNvSpPr txBox="1"/>
          <p:nvPr/>
        </p:nvSpPr>
        <p:spPr>
          <a:xfrm>
            <a:off x="4395856" y="116483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70;p12"/>
          <p:cNvSpPr txBox="1">
            <a:spLocks/>
          </p:cNvSpPr>
          <p:nvPr/>
        </p:nvSpPr>
        <p:spPr>
          <a:xfrm>
            <a:off x="786149" y="967058"/>
            <a:ext cx="8066905"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1. TỔNG QUAN VỀ ĐỀ TÀI, PHÂN CHIA CÔNG VIỆC VÀ GIỚI THIỆU SƠ CÁC CHỨC NĂNG ĐÃ LÀM </a:t>
            </a:r>
            <a:endParaRPr lang="vi-VN" sz="2000" dirty="0">
              <a:solidFill>
                <a:schemeClr val="accent1">
                  <a:lumMod val="75000"/>
                </a:schemeClr>
              </a:solidFill>
            </a:endParaRPr>
          </a:p>
        </p:txBody>
      </p:sp>
      <p:sp>
        <p:nvSpPr>
          <p:cNvPr id="8" name="Google Shape;70;p12"/>
          <p:cNvSpPr txBox="1">
            <a:spLocks/>
          </p:cNvSpPr>
          <p:nvPr/>
        </p:nvSpPr>
        <p:spPr>
          <a:xfrm>
            <a:off x="786149" y="1685143"/>
            <a:ext cx="8233159" cy="502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2</a:t>
            </a:r>
            <a:r>
              <a:rPr lang="en-US" sz="2000" dirty="0" smtClean="0">
                <a:solidFill>
                  <a:schemeClr val="accent1">
                    <a:lumMod val="75000"/>
                  </a:schemeClr>
                </a:solidFill>
              </a:rPr>
              <a:t>. PHÂN TÍCH THIẾT KẾ HỆ THỐNG VÀ THIẾT KẾ CƠ SỞ DỮ LIỆU</a:t>
            </a:r>
            <a:endParaRPr lang="vi-VN" sz="2000" dirty="0">
              <a:solidFill>
                <a:schemeClr val="accent1">
                  <a:lumMod val="75000"/>
                </a:schemeClr>
              </a:solidFill>
            </a:endParaRPr>
          </a:p>
        </p:txBody>
      </p:sp>
      <p:sp>
        <p:nvSpPr>
          <p:cNvPr id="9" name="Google Shape;70;p12"/>
          <p:cNvSpPr txBox="1">
            <a:spLocks/>
          </p:cNvSpPr>
          <p:nvPr/>
        </p:nvSpPr>
        <p:spPr>
          <a:xfrm>
            <a:off x="786149" y="2271663"/>
            <a:ext cx="7713614"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3</a:t>
            </a:r>
            <a:r>
              <a:rPr lang="en-US" sz="2000" dirty="0" smtClean="0">
                <a:solidFill>
                  <a:schemeClr val="accent1">
                    <a:lumMod val="75000"/>
                  </a:schemeClr>
                </a:solidFill>
              </a:rPr>
              <a:t>. </a:t>
            </a:r>
            <a:r>
              <a:rPr lang="en-US" sz="2000" dirty="0">
                <a:solidFill>
                  <a:schemeClr val="accent1">
                    <a:lumMod val="75000"/>
                  </a:schemeClr>
                </a:solidFill>
                <a:latin typeface="Roboto Slab" panose="020B0604020202020204" charset="0"/>
                <a:ea typeface="Roboto Slab" panose="020B0604020202020204" charset="0"/>
              </a:rPr>
              <a:t>TÌM HIỂU VỀ  FRAMEWORK, THƯ VIỆN , MỘT SỐ CÔNG CỤ VÀ PHÂN CHIA CÔNG VIỆC</a:t>
            </a:r>
          </a:p>
        </p:txBody>
      </p:sp>
      <p:sp>
        <p:nvSpPr>
          <p:cNvPr id="10" name="Google Shape;70;p12"/>
          <p:cNvSpPr txBox="1">
            <a:spLocks/>
          </p:cNvSpPr>
          <p:nvPr/>
        </p:nvSpPr>
        <p:spPr>
          <a:xfrm>
            <a:off x="786149" y="2947984"/>
            <a:ext cx="6314305" cy="5199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4. CÁC BƯỚC ĐỂ XÂY DỰNG ĐỀ TÀI</a:t>
            </a:r>
            <a:endParaRPr lang="vi-VN" sz="2000" dirty="0">
              <a:solidFill>
                <a:schemeClr val="accent1">
                  <a:lumMod val="75000"/>
                </a:schemeClr>
              </a:solidFill>
            </a:endParaRPr>
          </a:p>
        </p:txBody>
      </p:sp>
      <p:sp>
        <p:nvSpPr>
          <p:cNvPr id="11" name="Google Shape;70;p12"/>
          <p:cNvSpPr txBox="1">
            <a:spLocks/>
          </p:cNvSpPr>
          <p:nvPr/>
        </p:nvSpPr>
        <p:spPr>
          <a:xfrm>
            <a:off x="786149" y="3467634"/>
            <a:ext cx="6314305" cy="4536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5. DEMO CHƯƠNG TRÌNH</a:t>
            </a:r>
            <a:endParaRPr lang="vi-VN" sz="2000" dirty="0">
              <a:solidFill>
                <a:schemeClr val="accent1">
                  <a:lumMod val="75000"/>
                </a:schemeClr>
              </a:solidFill>
            </a:endParaRPr>
          </a:p>
        </p:txBody>
      </p:sp>
      <p:sp>
        <p:nvSpPr>
          <p:cNvPr id="12" name="Google Shape;70;p12"/>
          <p:cNvSpPr txBox="1">
            <a:spLocks/>
          </p:cNvSpPr>
          <p:nvPr/>
        </p:nvSpPr>
        <p:spPr>
          <a:xfrm>
            <a:off x="786149" y="3996329"/>
            <a:ext cx="6314305" cy="541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6. HƯỚNG PHÁT TRIỂN</a:t>
            </a:r>
            <a:endParaRPr lang="vi-VN" sz="20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4" name="Rectangle 3"/>
          <p:cNvSpPr/>
          <p:nvPr/>
        </p:nvSpPr>
        <p:spPr>
          <a:xfrm>
            <a:off x="334698" y="180353"/>
            <a:ext cx="4140320" cy="400110"/>
          </a:xfrm>
          <a:prstGeom prst="rect">
            <a:avLst/>
          </a:prstGeom>
        </p:spPr>
        <p:txBody>
          <a:bodyPr wrap="squar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3.4. </a:t>
            </a:r>
            <a:r>
              <a:rPr lang="en-US" sz="2000" b="1" dirty="0">
                <a:solidFill>
                  <a:schemeClr val="accent1">
                    <a:lumMod val="75000"/>
                  </a:schemeClr>
                </a:solidFill>
                <a:latin typeface="Roboto Slab" panose="020B0604020202020204" charset="0"/>
                <a:ea typeface="Roboto Slab" panose="020B0604020202020204" charset="0"/>
              </a:rPr>
              <a:t>CÔNG CỤ </a:t>
            </a:r>
            <a:r>
              <a:rPr lang="en-US" sz="2000" b="1" dirty="0" smtClean="0">
                <a:solidFill>
                  <a:schemeClr val="accent1">
                    <a:lumMod val="75000"/>
                  </a:schemeClr>
                </a:solidFill>
                <a:latin typeface="Roboto Slab" panose="020B0604020202020204" charset="0"/>
                <a:ea typeface="Roboto Slab" panose="020B0604020202020204" charset="0"/>
              </a:rPr>
              <a:t>LẬP TRÌNH</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02673" y="796636"/>
            <a:ext cx="5140036"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BackEnd</a:t>
            </a:r>
            <a:r>
              <a:rPr lang="en-US" dirty="0" smtClean="0"/>
              <a:t>:</a:t>
            </a:r>
          </a:p>
          <a:p>
            <a:r>
              <a:rPr lang="en-US" dirty="0" smtClean="0"/>
              <a:t>    + Code API : </a:t>
            </a:r>
            <a:r>
              <a:rPr lang="en-US" dirty="0" err="1" smtClean="0"/>
              <a:t>VisualStudio</a:t>
            </a:r>
            <a:endParaRPr lang="en-US" dirty="0" smtClean="0"/>
          </a:p>
          <a:p>
            <a:r>
              <a:rPr lang="en-US" dirty="0"/>
              <a:t> </a:t>
            </a:r>
            <a:r>
              <a:rPr lang="en-US" dirty="0" smtClean="0"/>
              <a:t>   +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 MS SQL Server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08" y="380408"/>
            <a:ext cx="2476500" cy="18478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021" y="416641"/>
            <a:ext cx="2061387" cy="1688321"/>
          </a:xfrm>
          <a:prstGeom prst="rect">
            <a:avLst/>
          </a:prstGeom>
        </p:spPr>
      </p:pic>
      <p:sp>
        <p:nvSpPr>
          <p:cNvPr id="11" name="TextBox 10"/>
          <p:cNvSpPr txBox="1"/>
          <p:nvPr/>
        </p:nvSpPr>
        <p:spPr>
          <a:xfrm>
            <a:off x="699563" y="2623721"/>
            <a:ext cx="3872345"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FrontEnd</a:t>
            </a:r>
            <a:r>
              <a:rPr lang="en-US" dirty="0" smtClean="0"/>
              <a:t>:</a:t>
            </a:r>
          </a:p>
          <a:p>
            <a:r>
              <a:rPr lang="en-US" dirty="0" smtClean="0"/>
              <a:t>    + </a:t>
            </a:r>
            <a:r>
              <a:rPr lang="en-US" dirty="0" err="1" smtClean="0"/>
              <a:t>Làm</a:t>
            </a:r>
            <a:r>
              <a:rPr lang="en-US" dirty="0" smtClean="0"/>
              <a:t> , </a:t>
            </a:r>
            <a:r>
              <a:rPr lang="en-US" dirty="0" err="1" smtClean="0"/>
              <a:t>chỉnh</a:t>
            </a:r>
            <a:r>
              <a:rPr lang="en-US" dirty="0" smtClean="0"/>
              <a:t> </a:t>
            </a:r>
            <a:r>
              <a:rPr lang="en-US" dirty="0" err="1" smtClean="0"/>
              <a:t>sửa</a:t>
            </a:r>
            <a:r>
              <a:rPr lang="en-US" dirty="0" smtClean="0"/>
              <a:t> </a:t>
            </a:r>
            <a:r>
              <a:rPr lang="en-US" dirty="0" err="1" smtClean="0"/>
              <a:t>giao</a:t>
            </a:r>
            <a:r>
              <a:rPr lang="en-US" dirty="0" smtClean="0"/>
              <a:t> </a:t>
            </a:r>
            <a:r>
              <a:rPr lang="en-US" dirty="0" err="1" smtClean="0"/>
              <a:t>diện</a:t>
            </a:r>
            <a:r>
              <a:rPr lang="en-US" dirty="0" smtClean="0"/>
              <a:t>, call API: </a:t>
            </a:r>
          </a:p>
          <a:p>
            <a:r>
              <a:rPr lang="en-US" dirty="0" err="1" smtClean="0"/>
              <a:t>VisualStudio</a:t>
            </a:r>
            <a:r>
              <a:rPr lang="en-US" dirty="0" smtClean="0"/>
              <a:t> Code</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854" y="2361223"/>
            <a:ext cx="2392968" cy="1196484"/>
          </a:xfrm>
          <a:prstGeom prst="rect">
            <a:avLst/>
          </a:prstGeom>
        </p:spPr>
      </p:pic>
    </p:spTree>
    <p:extLst>
      <p:ext uri="{BB962C8B-B14F-4D97-AF65-F5344CB8AC3E}">
        <p14:creationId xmlns:p14="http://schemas.microsoft.com/office/powerpoint/2010/main" val="6290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 CÁC BƯỚC XÂY DỰNG ĐỀ TÀI</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88819" y="507432"/>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4.1. API</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780217" y="907542"/>
            <a:ext cx="2782383" cy="3287074"/>
          </a:xfrm>
          <a:prstGeom prst="rect">
            <a:avLst/>
          </a:prstGeom>
        </p:spPr>
      </p:pic>
    </p:spTree>
    <p:extLst>
      <p:ext uri="{BB962C8B-B14F-4D97-AF65-F5344CB8AC3E}">
        <p14:creationId xmlns:p14="http://schemas.microsoft.com/office/powerpoint/2010/main" val="5755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5" name="TextBox 4"/>
          <p:cNvSpPr txBox="1"/>
          <p:nvPr/>
        </p:nvSpPr>
        <p:spPr>
          <a:xfrm>
            <a:off x="360219" y="14108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Các</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bước</a:t>
            </a:r>
            <a:r>
              <a:rPr lang="en-US" sz="2000" b="1" dirty="0" smtClean="0">
                <a:solidFill>
                  <a:schemeClr val="accent1">
                    <a:lumMod val="75000"/>
                  </a:schemeClr>
                </a:solidFill>
                <a:latin typeface="Roboto Slab" panose="020B0604020202020204" charset="0"/>
                <a:ea typeface="Roboto Slab" panose="020B0604020202020204" charset="0"/>
              </a:rPr>
              <a:t>: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491836" y="541198"/>
            <a:ext cx="7529946" cy="738664"/>
          </a:xfrm>
          <a:prstGeom prst="rect">
            <a:avLst/>
          </a:prstGeom>
          <a:noFill/>
        </p:spPr>
        <p:txBody>
          <a:bodyPr wrap="square" rtlCol="0">
            <a:spAutoFit/>
          </a:bodyPr>
          <a:lstStyle/>
          <a:p>
            <a:r>
              <a:rPr lang="en-US" dirty="0" err="1" smtClean="0"/>
              <a:t>Tạo</a:t>
            </a:r>
            <a:r>
              <a:rPr lang="en-US" dirty="0" smtClean="0"/>
              <a:t> CSDL </a:t>
            </a:r>
            <a:r>
              <a:rPr lang="en-US" dirty="0" err="1" smtClean="0"/>
              <a:t>bằng</a:t>
            </a:r>
            <a:r>
              <a:rPr lang="en-US" dirty="0" smtClean="0"/>
              <a:t> EF code-first</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865909" y="963519"/>
            <a:ext cx="5195455" cy="1702784"/>
          </a:xfrm>
          <a:prstGeom prst="rect">
            <a:avLst/>
          </a:prstGeom>
        </p:spPr>
      </p:pic>
      <p:sp>
        <p:nvSpPr>
          <p:cNvPr id="8" name="TextBox 7"/>
          <p:cNvSpPr txBox="1"/>
          <p:nvPr/>
        </p:nvSpPr>
        <p:spPr>
          <a:xfrm>
            <a:off x="561109" y="2753243"/>
            <a:ext cx="6102927" cy="523220"/>
          </a:xfrm>
          <a:prstGeom prst="rect">
            <a:avLst/>
          </a:prstGeom>
          <a:noFill/>
        </p:spPr>
        <p:txBody>
          <a:bodyPr wrap="square" rtlCol="0">
            <a:spAutoFit/>
          </a:bodyPr>
          <a:lstStyle/>
          <a:p>
            <a:r>
              <a:rPr lang="en-US" dirty="0" err="1" smtClean="0"/>
              <a:t>Viết</a:t>
            </a:r>
            <a:r>
              <a:rPr lang="en-US" dirty="0" smtClean="0"/>
              <a:t> API</a:t>
            </a:r>
            <a:endParaRPr lang="en-US" dirty="0"/>
          </a:p>
          <a:p>
            <a:endParaRPr lang="en-US" dirty="0"/>
          </a:p>
        </p:txBody>
      </p:sp>
      <p:sp>
        <p:nvSpPr>
          <p:cNvPr id="9" name="TextBox 8"/>
          <p:cNvSpPr txBox="1"/>
          <p:nvPr/>
        </p:nvSpPr>
        <p:spPr>
          <a:xfrm>
            <a:off x="561109" y="3106610"/>
            <a:ext cx="8291946" cy="523220"/>
          </a:xfrm>
          <a:prstGeom prst="rect">
            <a:avLst/>
          </a:prstGeom>
          <a:noFill/>
        </p:spPr>
        <p:txBody>
          <a:bodyPr wrap="square" rtlCol="0">
            <a:spAutoFit/>
          </a:bodyPr>
          <a:lstStyle/>
          <a:p>
            <a:r>
              <a:rPr lang="en-US" dirty="0" err="1" smtClean="0"/>
              <a:t>Chúng</a:t>
            </a:r>
            <a:r>
              <a:rPr lang="en-US" dirty="0" smtClean="0"/>
              <a:t> ta </a:t>
            </a:r>
            <a:r>
              <a:rPr lang="en-US" dirty="0" err="1" smtClean="0"/>
              <a:t>phải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kĩ</a:t>
            </a:r>
            <a:r>
              <a:rPr lang="en-US" dirty="0" smtClean="0"/>
              <a:t>, ở </a:t>
            </a:r>
            <a:r>
              <a:rPr lang="en-US" dirty="0" err="1" smtClean="0"/>
              <a:t>phía</a:t>
            </a:r>
            <a:r>
              <a:rPr lang="en-US" dirty="0" smtClean="0"/>
              <a:t> </a:t>
            </a:r>
            <a:r>
              <a:rPr lang="en-US" dirty="0" err="1" smtClean="0"/>
              <a:t>FrontEnd</a:t>
            </a:r>
            <a:r>
              <a:rPr lang="en-US" dirty="0" smtClean="0"/>
              <a:t> ta </a:t>
            </a:r>
            <a:r>
              <a:rPr lang="en-US" dirty="0" err="1" smtClean="0"/>
              <a:t>cần</a:t>
            </a:r>
            <a:r>
              <a:rPr lang="en-US" dirty="0" smtClean="0"/>
              <a:t> </a:t>
            </a:r>
            <a:r>
              <a:rPr lang="en-US" dirty="0" err="1" smtClean="0"/>
              <a:t>hiển</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từ</a:t>
            </a:r>
            <a:r>
              <a:rPr lang="en-US" dirty="0" smtClean="0"/>
              <a:t> </a:t>
            </a:r>
            <a:r>
              <a:rPr lang="en-US" dirty="0" err="1" smtClean="0"/>
              <a:t>đó</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ra</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a:t> M</a:t>
            </a:r>
            <a:r>
              <a:rPr lang="en-US" dirty="0" smtClean="0"/>
              <a:t>odel Class </a:t>
            </a:r>
            <a:r>
              <a:rPr lang="en-US" dirty="0" err="1" smtClean="0"/>
              <a:t>tương</a:t>
            </a:r>
            <a:r>
              <a:rPr lang="en-US" dirty="0" smtClean="0"/>
              <a:t> </a:t>
            </a:r>
            <a:r>
              <a:rPr lang="en-US" dirty="0" err="1" smtClean="0"/>
              <a:t>ứng</a:t>
            </a:r>
            <a:r>
              <a:rPr lang="en-US" dirty="0"/>
              <a:t> </a:t>
            </a:r>
            <a:r>
              <a:rPr lang="en-US" dirty="0" err="1" smtClean="0"/>
              <a:t>phụ</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FrontEnd</a:t>
            </a:r>
            <a:r>
              <a:rPr lang="en-US" dirty="0" smtClean="0"/>
              <a:t>. </a:t>
            </a:r>
            <a:r>
              <a:rPr lang="en-US" dirty="0" err="1" smtClean="0"/>
              <a:t>Từ</a:t>
            </a:r>
            <a:r>
              <a:rPr lang="en-US" dirty="0" smtClean="0"/>
              <a:t> </a:t>
            </a:r>
            <a:r>
              <a:rPr lang="en-US" dirty="0" err="1" smtClean="0"/>
              <a:t>đó</a:t>
            </a:r>
            <a:r>
              <a:rPr lang="en-US" dirty="0" smtClean="0"/>
              <a:t> </a:t>
            </a:r>
            <a:r>
              <a:rPr lang="en-US" dirty="0" err="1" smtClean="0"/>
              <a:t>viết</a:t>
            </a:r>
            <a:r>
              <a:rPr lang="en-US" dirty="0" smtClean="0"/>
              <a:t> </a:t>
            </a:r>
            <a:r>
              <a:rPr lang="en-US" dirty="0" err="1" smtClean="0"/>
              <a:t>ra</a:t>
            </a:r>
            <a:r>
              <a:rPr lang="en-US" dirty="0" smtClean="0"/>
              <a:t> </a:t>
            </a:r>
            <a:r>
              <a:rPr lang="en-US" dirty="0" err="1" smtClean="0"/>
              <a:t>các</a:t>
            </a:r>
            <a:r>
              <a:rPr lang="en-US" dirty="0" smtClean="0"/>
              <a:t> API </a:t>
            </a:r>
            <a:r>
              <a:rPr lang="en-US" dirty="0" err="1" smtClean="0"/>
              <a:t>tương</a:t>
            </a:r>
            <a:r>
              <a:rPr lang="en-US" dirty="0" smtClean="0"/>
              <a:t> </a:t>
            </a:r>
            <a:r>
              <a:rPr lang="en-US" dirty="0" err="1" smtClean="0"/>
              <a:t>ứng</a:t>
            </a:r>
            <a:r>
              <a:rPr lang="en-US" dirty="0" smtClean="0"/>
              <a:t>.</a:t>
            </a:r>
            <a:endParaRPr lang="en-US" dirty="0"/>
          </a:p>
        </p:txBody>
      </p:sp>
    </p:spTree>
    <p:extLst>
      <p:ext uri="{BB962C8B-B14F-4D97-AF65-F5344CB8AC3E}">
        <p14:creationId xmlns:p14="http://schemas.microsoft.com/office/powerpoint/2010/main" val="6348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 name="Picture 3"/>
          <p:cNvPicPr>
            <a:picLocks noChangeAspect="1"/>
          </p:cNvPicPr>
          <p:nvPr/>
        </p:nvPicPr>
        <p:blipFill>
          <a:blip r:embed="rId2"/>
          <a:stretch>
            <a:fillRect/>
          </a:stretch>
        </p:blipFill>
        <p:spPr>
          <a:xfrm>
            <a:off x="457200" y="311726"/>
            <a:ext cx="7548919" cy="1308089"/>
          </a:xfrm>
          <a:prstGeom prst="rect">
            <a:avLst/>
          </a:prstGeom>
        </p:spPr>
      </p:pic>
      <p:sp>
        <p:nvSpPr>
          <p:cNvPr id="7" name="TextBox 6"/>
          <p:cNvSpPr txBox="1"/>
          <p:nvPr/>
        </p:nvSpPr>
        <p:spPr>
          <a:xfrm>
            <a:off x="457200" y="1676400"/>
            <a:ext cx="8285018" cy="738664"/>
          </a:xfrm>
          <a:prstGeom prst="rect">
            <a:avLst/>
          </a:prstGeom>
          <a:noFill/>
        </p:spPr>
        <p:txBody>
          <a:bodyPr wrap="square" rtlCol="0">
            <a:spAutoFit/>
          </a:bodyPr>
          <a:lstStyle/>
          <a:p>
            <a:r>
              <a:rPr lang="en-US" dirty="0" smtClean="0"/>
              <a:t>Ở </a:t>
            </a:r>
            <a:r>
              <a:rPr lang="en-US" dirty="0" err="1" smtClean="0"/>
              <a:t>chức</a:t>
            </a:r>
            <a:r>
              <a:rPr lang="en-US" dirty="0" smtClean="0"/>
              <a:t> </a:t>
            </a:r>
            <a:r>
              <a:rPr lang="en-US" dirty="0" err="1" smtClean="0"/>
              <a:t>năng</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sản</a:t>
            </a:r>
            <a:r>
              <a:rPr lang="en-US" dirty="0" smtClean="0"/>
              <a:t> </a:t>
            </a:r>
            <a:r>
              <a:rPr lang="en-US" dirty="0" err="1" smtClean="0"/>
              <a:t>phẩm</a:t>
            </a:r>
            <a:r>
              <a:rPr lang="en-US" dirty="0" smtClean="0"/>
              <a:t> ở </a:t>
            </a:r>
            <a:r>
              <a:rPr lang="en-US" dirty="0" err="1" smtClean="0"/>
              <a:t>FrontEnd</a:t>
            </a:r>
            <a:r>
              <a:rPr lang="en-US" dirty="0" smtClean="0"/>
              <a:t>, ta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tên</a:t>
            </a:r>
            <a:r>
              <a:rPr lang="en-US" dirty="0" smtClean="0"/>
              <a:t> </a:t>
            </a:r>
            <a:r>
              <a:rPr lang="en-US" dirty="0" err="1" smtClean="0"/>
              <a:t>loại</a:t>
            </a:r>
            <a:r>
              <a:rPr lang="en-US" dirty="0"/>
              <a:t> </a:t>
            </a:r>
            <a:r>
              <a:rPr lang="en-US" dirty="0" err="1" smtClean="0"/>
              <a:t>và</a:t>
            </a:r>
            <a:r>
              <a:rPr lang="en-US" dirty="0" smtClean="0"/>
              <a:t> </a:t>
            </a:r>
            <a:r>
              <a:rPr lang="en-US" dirty="0" err="1" smtClean="0"/>
              <a:t>tên</a:t>
            </a:r>
            <a:r>
              <a:rPr lang="en-US" dirty="0" smtClean="0"/>
              <a:t> </a:t>
            </a:r>
            <a:r>
              <a:rPr lang="en-US" dirty="0" err="1" smtClean="0"/>
              <a:t>nhãn</a:t>
            </a:r>
            <a:r>
              <a:rPr lang="en-US" dirty="0" smtClean="0"/>
              <a:t> </a:t>
            </a:r>
            <a:r>
              <a:rPr lang="en-US" dirty="0" err="1" smtClean="0"/>
              <a:t>hiệu</a:t>
            </a:r>
            <a:r>
              <a:rPr lang="en-US" dirty="0" smtClean="0"/>
              <a:t>. </a:t>
            </a:r>
            <a:r>
              <a:rPr lang="en-US" dirty="0" err="1" smtClean="0"/>
              <a:t>Tuy</a:t>
            </a:r>
            <a:r>
              <a:rPr lang="en-US" dirty="0" smtClean="0"/>
              <a:t> </a:t>
            </a:r>
            <a:r>
              <a:rPr lang="en-US" dirty="0" err="1" smtClean="0"/>
              <a:t>nhiên</a:t>
            </a:r>
            <a:r>
              <a:rPr lang="en-US" dirty="0" smtClean="0"/>
              <a:t>, model class </a:t>
            </a:r>
            <a:r>
              <a:rPr lang="en-US" dirty="0" err="1" smtClean="0"/>
              <a:t>sản</a:t>
            </a:r>
            <a:r>
              <a:rPr lang="en-US" dirty="0" smtClean="0"/>
              <a:t> </a:t>
            </a:r>
            <a:r>
              <a:rPr lang="en-US" dirty="0" err="1" smtClean="0"/>
              <a:t>phẩm</a:t>
            </a:r>
            <a:r>
              <a:rPr lang="en-US" dirty="0" smtClean="0"/>
              <a:t> </a:t>
            </a:r>
            <a:r>
              <a:rPr lang="en-US" dirty="0" err="1" smtClean="0"/>
              <a:t>cũng</a:t>
            </a:r>
            <a:r>
              <a:rPr lang="en-US" dirty="0" smtClean="0"/>
              <a:t> </a:t>
            </a:r>
            <a:r>
              <a:rPr lang="en-US" dirty="0" err="1" smtClean="0"/>
              <a:t>như</a:t>
            </a:r>
            <a:r>
              <a:rPr lang="en-US" dirty="0" smtClean="0"/>
              <a:t> </a:t>
            </a:r>
            <a:r>
              <a:rPr lang="en-US" dirty="0" err="1" smtClean="0"/>
              <a:t>bảng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trong</a:t>
            </a:r>
            <a:r>
              <a:rPr lang="en-US" dirty="0" smtClean="0"/>
              <a:t> database </a:t>
            </a:r>
            <a:r>
              <a:rPr lang="en-US" dirty="0" err="1" smtClean="0"/>
              <a:t>không</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a:t>tên</a:t>
            </a:r>
            <a:r>
              <a:rPr lang="en-US" dirty="0"/>
              <a:t> </a:t>
            </a:r>
            <a:r>
              <a:rPr lang="en-US" dirty="0" err="1"/>
              <a:t>loại</a:t>
            </a:r>
            <a:r>
              <a:rPr lang="en-US" dirty="0"/>
              <a:t> </a:t>
            </a:r>
            <a:r>
              <a:rPr lang="en-US" dirty="0" err="1"/>
              <a:t>và</a:t>
            </a:r>
            <a:r>
              <a:rPr lang="en-US" dirty="0"/>
              <a:t> </a:t>
            </a:r>
            <a:r>
              <a:rPr lang="en-US" dirty="0" err="1"/>
              <a:t>tên</a:t>
            </a:r>
            <a:r>
              <a:rPr lang="en-US" dirty="0"/>
              <a:t> </a:t>
            </a:r>
            <a:r>
              <a:rPr lang="en-US" dirty="0" err="1"/>
              <a:t>nhãn</a:t>
            </a:r>
            <a:r>
              <a:rPr lang="en-US" dirty="0"/>
              <a:t> </a:t>
            </a:r>
            <a:r>
              <a:rPr lang="en-US" dirty="0" err="1" smtClean="0"/>
              <a:t>hiệu</a:t>
            </a:r>
            <a:r>
              <a:rPr lang="en-US" dirty="0" smtClean="0"/>
              <a:t> </a:t>
            </a:r>
            <a:r>
              <a:rPr lang="en-US" dirty="0" err="1" smtClean="0"/>
              <a:t>mà</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Id_NhanHieu</a:t>
            </a:r>
            <a:r>
              <a:rPr lang="en-US" dirty="0" smtClean="0"/>
              <a:t>” </a:t>
            </a:r>
            <a:r>
              <a:rPr lang="en-US" dirty="0" err="1" smtClean="0"/>
              <a:t>và</a:t>
            </a:r>
            <a:r>
              <a:rPr lang="en-US" dirty="0" smtClean="0"/>
              <a:t> “</a:t>
            </a:r>
            <a:r>
              <a:rPr lang="en-US" dirty="0" err="1" smtClean="0"/>
              <a:t>Id_Loai</a:t>
            </a:r>
            <a:r>
              <a:rPr lang="en-US" dirty="0" smtClean="0"/>
              <a:t>”.   </a:t>
            </a:r>
            <a:endParaRPr lang="en-US" dirty="0"/>
          </a:p>
        </p:txBody>
      </p:sp>
      <p:pic>
        <p:nvPicPr>
          <p:cNvPr id="8" name="Picture 7"/>
          <p:cNvPicPr>
            <a:picLocks noChangeAspect="1"/>
          </p:cNvPicPr>
          <p:nvPr/>
        </p:nvPicPr>
        <p:blipFill>
          <a:blip r:embed="rId3"/>
          <a:stretch>
            <a:fillRect/>
          </a:stretch>
        </p:blipFill>
        <p:spPr>
          <a:xfrm>
            <a:off x="2036619" y="2528231"/>
            <a:ext cx="4890655" cy="2108445"/>
          </a:xfrm>
          <a:prstGeom prst="rect">
            <a:avLst/>
          </a:prstGeom>
        </p:spPr>
      </p:pic>
    </p:spTree>
    <p:extLst>
      <p:ext uri="{BB962C8B-B14F-4D97-AF65-F5344CB8AC3E}">
        <p14:creationId xmlns:p14="http://schemas.microsoft.com/office/powerpoint/2010/main" val="320744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7" name="TextBox 6"/>
          <p:cNvSpPr txBox="1"/>
          <p:nvPr/>
        </p:nvSpPr>
        <p:spPr>
          <a:xfrm>
            <a:off x="512618" y="297873"/>
            <a:ext cx="8285018" cy="307777"/>
          </a:xfrm>
          <a:prstGeom prst="rect">
            <a:avLst/>
          </a:prstGeom>
          <a:noFill/>
        </p:spPr>
        <p:txBody>
          <a:bodyPr wrap="square" rtlCol="0">
            <a:spAutoFit/>
          </a:bodyPr>
          <a:lstStyle/>
          <a:p>
            <a:r>
              <a:rPr lang="en-US" dirty="0" err="1" smtClean="0"/>
              <a:t>Vì</a:t>
            </a:r>
            <a:r>
              <a:rPr lang="en-US" dirty="0" smtClean="0"/>
              <a:t> </a:t>
            </a:r>
            <a:r>
              <a:rPr lang="en-US" dirty="0" err="1" smtClean="0"/>
              <a:t>lý</a:t>
            </a:r>
            <a:r>
              <a:rPr lang="en-US" dirty="0" smtClean="0"/>
              <a:t> do </a:t>
            </a:r>
            <a:r>
              <a:rPr lang="en-US" dirty="0" err="1" smtClean="0"/>
              <a:t>nêu</a:t>
            </a:r>
            <a:r>
              <a:rPr lang="en-US" dirty="0" smtClean="0"/>
              <a:t> </a:t>
            </a:r>
            <a:r>
              <a:rPr lang="en-US" dirty="0" err="1" smtClean="0"/>
              <a:t>trên</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class </a:t>
            </a: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mà</a:t>
            </a:r>
            <a:r>
              <a:rPr lang="en-US" dirty="0" smtClean="0"/>
              <a:t> </a:t>
            </a:r>
            <a:r>
              <a:rPr lang="en-US" dirty="0" err="1" smtClean="0"/>
              <a:t>FrontEnd</a:t>
            </a:r>
            <a:r>
              <a:rPr lang="en-US" dirty="0" smtClean="0"/>
              <a:t> </a:t>
            </a:r>
            <a:r>
              <a:rPr lang="en-US" dirty="0" err="1" smtClean="0"/>
              <a:t>cần</a:t>
            </a:r>
            <a:r>
              <a:rPr lang="en-US" dirty="0" smtClean="0"/>
              <a:t> </a:t>
            </a:r>
            <a:endParaRPr lang="en-US" dirty="0"/>
          </a:p>
        </p:txBody>
      </p:sp>
      <p:pic>
        <p:nvPicPr>
          <p:cNvPr id="8" name="Picture 7"/>
          <p:cNvPicPr>
            <a:picLocks noChangeAspect="1"/>
          </p:cNvPicPr>
          <p:nvPr/>
        </p:nvPicPr>
        <p:blipFill>
          <a:blip r:embed="rId2"/>
          <a:stretch>
            <a:fillRect/>
          </a:stretch>
        </p:blipFill>
        <p:spPr>
          <a:xfrm>
            <a:off x="613670" y="690644"/>
            <a:ext cx="7602075" cy="2592884"/>
          </a:xfrm>
          <a:prstGeom prst="rect">
            <a:avLst/>
          </a:prstGeom>
        </p:spPr>
      </p:pic>
      <p:sp>
        <p:nvSpPr>
          <p:cNvPr id="10" name="TextBox 9"/>
          <p:cNvSpPr txBox="1"/>
          <p:nvPr/>
        </p:nvSpPr>
        <p:spPr>
          <a:xfrm>
            <a:off x="613670" y="3555020"/>
            <a:ext cx="8285018" cy="523220"/>
          </a:xfrm>
          <a:prstGeom prst="rect">
            <a:avLst/>
          </a:prstGeom>
          <a:noFill/>
        </p:spPr>
        <p:txBody>
          <a:bodyPr wrap="square" rtlCol="0">
            <a:spAutoFit/>
          </a:bodyPr>
          <a:lstStyle/>
          <a:p>
            <a:r>
              <a:rPr lang="en-US" dirty="0" err="1" smtClean="0"/>
              <a:t>Sau</a:t>
            </a:r>
            <a:r>
              <a:rPr lang="en-US" dirty="0" smtClean="0"/>
              <a:t> </a:t>
            </a:r>
            <a:r>
              <a:rPr lang="en-US" dirty="0" err="1" smtClean="0"/>
              <a:t>khi</a:t>
            </a:r>
            <a:r>
              <a:rPr lang="en-US" dirty="0" smtClean="0"/>
              <a:t> </a:t>
            </a:r>
            <a:r>
              <a:rPr lang="en-US" dirty="0" err="1" smtClean="0"/>
              <a:t>tạo</a:t>
            </a:r>
            <a:r>
              <a:rPr lang="en-US" dirty="0" smtClean="0"/>
              <a:t> class, ta </a:t>
            </a:r>
            <a:r>
              <a:rPr lang="en-US" dirty="0" err="1" smtClean="0"/>
              <a:t>tiến</a:t>
            </a:r>
            <a:r>
              <a:rPr lang="en-US" dirty="0" smtClean="0"/>
              <a:t> </a:t>
            </a:r>
            <a:r>
              <a:rPr lang="en-US" dirty="0" err="1" smtClean="0"/>
              <a:t>hành</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trả</a:t>
            </a:r>
            <a:r>
              <a:rPr lang="en-US" dirty="0" smtClean="0"/>
              <a:t> </a:t>
            </a:r>
            <a:r>
              <a:rPr lang="en-US" dirty="0" err="1" smtClean="0"/>
              <a:t>kết</a:t>
            </a:r>
            <a:r>
              <a:rPr lang="en-US" dirty="0" smtClean="0"/>
              <a:t> qua </a:t>
            </a:r>
            <a:r>
              <a:rPr lang="en-US" dirty="0" err="1" smtClean="0"/>
              <a:t>phù</a:t>
            </a:r>
            <a:r>
              <a:rPr lang="en-US" dirty="0" smtClean="0"/>
              <a:t> </a:t>
            </a:r>
            <a:r>
              <a:rPr lang="en-US" dirty="0" err="1" smtClean="0"/>
              <a:t>hợp</a:t>
            </a:r>
            <a:r>
              <a:rPr lang="en-US" dirty="0" smtClean="0"/>
              <a:t> </a:t>
            </a:r>
            <a:r>
              <a:rPr lang="en-US" dirty="0" err="1" smtClean="0"/>
              <a:t>về</a:t>
            </a:r>
            <a:r>
              <a:rPr lang="en-US" dirty="0" smtClean="0"/>
              <a:t> </a:t>
            </a:r>
            <a:r>
              <a:rPr lang="en-US" dirty="0" err="1" smtClean="0"/>
              <a:t>phía</a:t>
            </a:r>
            <a:r>
              <a:rPr lang="en-US" dirty="0" smtClean="0"/>
              <a:t> </a:t>
            </a:r>
            <a:r>
              <a:rPr lang="en-US" dirty="0" err="1" smtClean="0"/>
              <a:t>FrontEnd</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khác</a:t>
            </a:r>
            <a:r>
              <a:rPr lang="en-US" dirty="0" smtClean="0"/>
              <a:t> </a:t>
            </a:r>
            <a:r>
              <a:rPr lang="en-US" dirty="0" err="1" smtClean="0"/>
              <a:t>cách</a:t>
            </a:r>
            <a:r>
              <a:rPr lang="en-US" dirty="0" smtClean="0"/>
              <a:t> </a:t>
            </a:r>
            <a:r>
              <a:rPr lang="en-US" dirty="0" err="1" smtClean="0"/>
              <a:t>làm</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này</a:t>
            </a:r>
            <a:r>
              <a:rPr lang="en-US" dirty="0" smtClean="0"/>
              <a:t> </a:t>
            </a:r>
            <a:endParaRPr lang="en-US" dirty="0"/>
          </a:p>
        </p:txBody>
      </p:sp>
    </p:spTree>
    <p:extLst>
      <p:ext uri="{BB962C8B-B14F-4D97-AF65-F5344CB8AC3E}">
        <p14:creationId xmlns:p14="http://schemas.microsoft.com/office/powerpoint/2010/main" val="215422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4" name="Picture 3"/>
          <p:cNvPicPr>
            <a:picLocks noChangeAspect="1"/>
          </p:cNvPicPr>
          <p:nvPr/>
        </p:nvPicPr>
        <p:blipFill>
          <a:blip r:embed="rId2"/>
          <a:stretch>
            <a:fillRect/>
          </a:stretch>
        </p:blipFill>
        <p:spPr>
          <a:xfrm>
            <a:off x="687494" y="450562"/>
            <a:ext cx="7431270" cy="1008006"/>
          </a:xfrm>
          <a:prstGeom prst="rect">
            <a:avLst/>
          </a:prstGeom>
        </p:spPr>
      </p:pic>
      <p:pic>
        <p:nvPicPr>
          <p:cNvPr id="5" name="Picture 4"/>
          <p:cNvPicPr>
            <a:picLocks noChangeAspect="1"/>
          </p:cNvPicPr>
          <p:nvPr/>
        </p:nvPicPr>
        <p:blipFill>
          <a:blip r:embed="rId3"/>
          <a:stretch>
            <a:fillRect/>
          </a:stretch>
        </p:blipFill>
        <p:spPr>
          <a:xfrm>
            <a:off x="621002" y="1953492"/>
            <a:ext cx="7567034" cy="803464"/>
          </a:xfrm>
          <a:prstGeom prst="rect">
            <a:avLst/>
          </a:prstGeom>
        </p:spPr>
      </p:pic>
      <p:pic>
        <p:nvPicPr>
          <p:cNvPr id="6" name="Picture 5"/>
          <p:cNvPicPr>
            <a:picLocks noChangeAspect="1"/>
          </p:cNvPicPr>
          <p:nvPr/>
        </p:nvPicPr>
        <p:blipFill>
          <a:blip r:embed="rId4"/>
          <a:stretch>
            <a:fillRect/>
          </a:stretch>
        </p:blipFill>
        <p:spPr>
          <a:xfrm>
            <a:off x="621002" y="3226552"/>
            <a:ext cx="7567034" cy="828791"/>
          </a:xfrm>
          <a:prstGeom prst="rect">
            <a:avLst/>
          </a:prstGeom>
        </p:spPr>
      </p:pic>
    </p:spTree>
    <p:extLst>
      <p:ext uri="{BB962C8B-B14F-4D97-AF65-F5344CB8AC3E}">
        <p14:creationId xmlns:p14="http://schemas.microsoft.com/office/powerpoint/2010/main" val="74237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457200" y="19158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Demo </a:t>
            </a:r>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API: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95745" y="658091"/>
            <a:ext cx="7197437" cy="307777"/>
          </a:xfrm>
          <a:prstGeom prst="rect">
            <a:avLst/>
          </a:prstGeom>
          <a:noFill/>
        </p:spPr>
        <p:txBody>
          <a:bodyPr wrap="square" rtlCol="0">
            <a:spAutoFit/>
          </a:bodyPr>
          <a:lstStyle/>
          <a:p>
            <a:r>
              <a:rPr lang="en-US" dirty="0" err="1" smtClean="0"/>
              <a:t>Xem</a:t>
            </a:r>
            <a:r>
              <a:rPr lang="en-US" dirty="0" smtClean="0"/>
              <a:t> </a:t>
            </a:r>
            <a:r>
              <a:rPr lang="en-US" dirty="0" err="1" smtClean="0"/>
              <a:t>phiếu</a:t>
            </a:r>
            <a:r>
              <a:rPr lang="en-US" dirty="0" smtClean="0"/>
              <a:t> </a:t>
            </a:r>
            <a:r>
              <a:rPr lang="en-US" dirty="0" err="1" smtClean="0"/>
              <a:t>nhập</a:t>
            </a:r>
            <a:r>
              <a:rPr lang="en-US" dirty="0" smtClean="0"/>
              <a:t> </a:t>
            </a:r>
            <a:r>
              <a:rPr lang="en-US" dirty="0" err="1" smtClean="0"/>
              <a:t>có</a:t>
            </a:r>
            <a:r>
              <a:rPr lang="en-US" dirty="0" smtClean="0"/>
              <a:t> Id </a:t>
            </a:r>
            <a:r>
              <a:rPr lang="en-US" dirty="0" err="1" smtClean="0"/>
              <a:t>là</a:t>
            </a:r>
            <a:r>
              <a:rPr lang="en-US" dirty="0" smtClean="0"/>
              <a:t> 1:</a:t>
            </a:r>
            <a:endParaRPr lang="en-US" dirty="0"/>
          </a:p>
        </p:txBody>
      </p:sp>
      <p:pic>
        <p:nvPicPr>
          <p:cNvPr id="6" name="Picture 5"/>
          <p:cNvPicPr/>
          <p:nvPr/>
        </p:nvPicPr>
        <p:blipFill>
          <a:blip r:embed="rId2"/>
          <a:stretch>
            <a:fillRect/>
          </a:stretch>
        </p:blipFill>
        <p:spPr>
          <a:xfrm>
            <a:off x="2857760" y="696495"/>
            <a:ext cx="5759767" cy="3948545"/>
          </a:xfrm>
          <a:prstGeom prst="rect">
            <a:avLst/>
          </a:prstGeom>
        </p:spPr>
      </p:pic>
    </p:spTree>
    <p:extLst>
      <p:ext uri="{BB962C8B-B14F-4D97-AF65-F5344CB8AC3E}">
        <p14:creationId xmlns:p14="http://schemas.microsoft.com/office/powerpoint/2010/main" val="160177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6" name="TextBox 5"/>
          <p:cNvSpPr txBox="1"/>
          <p:nvPr/>
        </p:nvSpPr>
        <p:spPr>
          <a:xfrm>
            <a:off x="263236" y="112577"/>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4.2. HAI TRANG ADMIN VÀ CLIENT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74073" y="893618"/>
            <a:ext cx="3415145" cy="4128654"/>
          </a:xfrm>
          <a:prstGeom prst="rect">
            <a:avLst/>
          </a:prstGeom>
        </p:spPr>
      </p:pic>
      <p:sp>
        <p:nvSpPr>
          <p:cNvPr id="2" name="TextBox 1"/>
          <p:cNvSpPr txBox="1"/>
          <p:nvPr/>
        </p:nvSpPr>
        <p:spPr>
          <a:xfrm>
            <a:off x="374074" y="509710"/>
            <a:ext cx="3713018" cy="307777"/>
          </a:xfrm>
          <a:prstGeom prst="rect">
            <a:avLst/>
          </a:prstGeom>
          <a:noFill/>
        </p:spPr>
        <p:txBody>
          <a:bodyPr wrap="square" rtlCol="0">
            <a:spAutoFit/>
          </a:bodyPr>
          <a:lstStyle/>
          <a:p>
            <a:r>
              <a:rPr lang="en-US" b="1" u="sng" dirty="0" smtClean="0"/>
              <a:t>CẤU TRÚC THƯ MỤC PROJECT ADMIN</a:t>
            </a:r>
            <a:endParaRPr lang="en-US" b="1" u="sng" dirty="0"/>
          </a:p>
        </p:txBody>
      </p:sp>
      <p:sp>
        <p:nvSpPr>
          <p:cNvPr id="9" name="TextBox 8"/>
          <p:cNvSpPr txBox="1"/>
          <p:nvPr/>
        </p:nvSpPr>
        <p:spPr>
          <a:xfrm>
            <a:off x="4717474" y="509709"/>
            <a:ext cx="3713018" cy="307777"/>
          </a:xfrm>
          <a:prstGeom prst="rect">
            <a:avLst/>
          </a:prstGeom>
          <a:noFill/>
        </p:spPr>
        <p:txBody>
          <a:bodyPr wrap="square" rtlCol="0">
            <a:spAutoFit/>
          </a:bodyPr>
          <a:lstStyle/>
          <a:p>
            <a:r>
              <a:rPr lang="en-US" b="1" u="sng" dirty="0" smtClean="0"/>
              <a:t>CẤU TRÚC THƯ MỤC PROJECT CLIENT</a:t>
            </a:r>
            <a:endParaRPr lang="en-US" b="1" u="sng" dirty="0"/>
          </a:p>
        </p:txBody>
      </p:sp>
      <p:pic>
        <p:nvPicPr>
          <p:cNvPr id="8" name="Picture 7"/>
          <p:cNvPicPr/>
          <p:nvPr/>
        </p:nvPicPr>
        <p:blipFill>
          <a:blip r:embed="rId3"/>
          <a:stretch>
            <a:fillRect/>
          </a:stretch>
        </p:blipFill>
        <p:spPr>
          <a:xfrm>
            <a:off x="4821383" y="849696"/>
            <a:ext cx="3311236" cy="4057116"/>
          </a:xfrm>
          <a:prstGeom prst="rect">
            <a:avLst/>
          </a:prstGeom>
        </p:spPr>
      </p:pic>
    </p:spTree>
    <p:extLst>
      <p:ext uri="{BB962C8B-B14F-4D97-AF65-F5344CB8AC3E}">
        <p14:creationId xmlns:p14="http://schemas.microsoft.com/office/powerpoint/2010/main" val="12699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4" name="TextBox 3"/>
          <p:cNvSpPr txBox="1"/>
          <p:nvPr/>
        </p:nvSpPr>
        <p:spPr>
          <a:xfrm>
            <a:off x="533401" y="64888"/>
            <a:ext cx="8285018" cy="400110"/>
          </a:xfrm>
          <a:prstGeom prst="rect">
            <a:avLst/>
          </a:prstGeom>
          <a:noFill/>
        </p:spPr>
        <p:txBody>
          <a:bodyPr wrap="square" rtlCol="0">
            <a:spAutoFit/>
          </a:bodyPr>
          <a:lstStyle/>
          <a:p>
            <a:r>
              <a:rPr lang="en-US" sz="2000" b="1" dirty="0">
                <a:solidFill>
                  <a:schemeClr val="accent1">
                    <a:lumMod val="75000"/>
                  </a:schemeClr>
                </a:solidFill>
                <a:latin typeface="Roboto Slab" panose="020B0604020202020204" charset="0"/>
                <a:ea typeface="Roboto Slab" panose="020B0604020202020204" charset="0"/>
              </a:rPr>
              <a:t>5</a:t>
            </a:r>
            <a:r>
              <a:rPr lang="en-US" sz="2000" b="1" dirty="0" smtClean="0">
                <a:solidFill>
                  <a:schemeClr val="accent1">
                    <a:lumMod val="75000"/>
                  </a:schemeClr>
                </a:solidFill>
                <a:latin typeface="Roboto Slab" panose="020B0604020202020204" charset="0"/>
                <a:ea typeface="Roboto Slab" panose="020B0604020202020204" charset="0"/>
              </a:rPr>
              <a:t>. DEMO CHƯƠNG TRÌNH THỰC TẾ</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858890" y="448951"/>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52501" y="849061"/>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Hải</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pic>
        <p:nvPicPr>
          <p:cNvPr id="6" name="Picture 5"/>
          <p:cNvPicPr>
            <a:picLocks noChangeAspect="1"/>
          </p:cNvPicPr>
          <p:nvPr/>
        </p:nvPicPr>
        <p:blipFill>
          <a:blip r:embed="rId2"/>
          <a:stretch>
            <a:fillRect/>
          </a:stretch>
        </p:blipFill>
        <p:spPr>
          <a:xfrm>
            <a:off x="796545" y="1288542"/>
            <a:ext cx="7058983" cy="3234904"/>
          </a:xfrm>
          <a:prstGeom prst="rect">
            <a:avLst/>
          </a:prstGeom>
        </p:spPr>
      </p:pic>
    </p:spTree>
    <p:extLst>
      <p:ext uri="{BB962C8B-B14F-4D97-AF65-F5344CB8AC3E}">
        <p14:creationId xmlns:p14="http://schemas.microsoft.com/office/powerpoint/2010/main" val="12429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429491" y="106172"/>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30383" y="516602"/>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Vinh</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pic>
        <p:nvPicPr>
          <p:cNvPr id="2" name="Picture 1"/>
          <p:cNvPicPr>
            <a:picLocks noChangeAspect="1"/>
          </p:cNvPicPr>
          <p:nvPr/>
        </p:nvPicPr>
        <p:blipFill>
          <a:blip r:embed="rId2"/>
          <a:stretch>
            <a:fillRect/>
          </a:stretch>
        </p:blipFill>
        <p:spPr>
          <a:xfrm>
            <a:off x="1156037" y="904293"/>
            <a:ext cx="7015281" cy="3765636"/>
          </a:xfrm>
          <a:prstGeom prst="rect">
            <a:avLst/>
          </a:prstGeom>
        </p:spPr>
      </p:pic>
    </p:spTree>
    <p:extLst>
      <p:ext uri="{BB962C8B-B14F-4D97-AF65-F5344CB8AC3E}">
        <p14:creationId xmlns:p14="http://schemas.microsoft.com/office/powerpoint/2010/main" val="33826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Google Shape;70;p12"/>
          <p:cNvSpPr txBox="1">
            <a:spLocks/>
          </p:cNvSpPr>
          <p:nvPr/>
        </p:nvSpPr>
        <p:spPr>
          <a:xfrm>
            <a:off x="564477" y="159327"/>
            <a:ext cx="4416232" cy="727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t>1. TỔNG QUAN VỀ ĐỀ TÀI </a:t>
            </a:r>
            <a:endParaRPr lang="vi-VN" sz="2000" dirty="0"/>
          </a:p>
        </p:txBody>
      </p:sp>
      <p:sp>
        <p:nvSpPr>
          <p:cNvPr id="25" name="Google Shape;70;p12"/>
          <p:cNvSpPr txBox="1">
            <a:spLocks/>
          </p:cNvSpPr>
          <p:nvPr/>
        </p:nvSpPr>
        <p:spPr>
          <a:xfrm>
            <a:off x="789707" y="628916"/>
            <a:ext cx="4191002" cy="4655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1.1. </a:t>
            </a:r>
            <a:r>
              <a:rPr lang="en-US" sz="1800" dirty="0" err="1" smtClean="0"/>
              <a:t>Giới</a:t>
            </a:r>
            <a:r>
              <a:rPr lang="en-US" sz="1800" dirty="0" smtClean="0"/>
              <a:t> </a:t>
            </a:r>
            <a:r>
              <a:rPr lang="en-US" sz="1800" dirty="0" err="1" smtClean="0"/>
              <a:t>tiệu</a:t>
            </a:r>
            <a:r>
              <a:rPr lang="en-US" sz="1800" dirty="0" smtClean="0"/>
              <a:t> </a:t>
            </a:r>
            <a:r>
              <a:rPr lang="en-US" sz="1800" dirty="0" err="1" smtClean="0"/>
              <a:t>mục</a:t>
            </a:r>
            <a:r>
              <a:rPr lang="en-US" sz="1800" dirty="0" smtClean="0"/>
              <a:t> </a:t>
            </a:r>
            <a:r>
              <a:rPr lang="en-US" sz="1800" dirty="0" err="1" smtClean="0"/>
              <a:t>tiêu</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3" name="TextBox 2"/>
          <p:cNvSpPr txBox="1"/>
          <p:nvPr/>
        </p:nvSpPr>
        <p:spPr>
          <a:xfrm>
            <a:off x="789707" y="1094509"/>
            <a:ext cx="7813966" cy="307777"/>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Hệ</a:t>
            </a:r>
            <a:r>
              <a:rPr lang="en-US" dirty="0" smtClean="0"/>
              <a:t> </a:t>
            </a:r>
            <a:r>
              <a:rPr lang="en-US" dirty="0" err="1" smtClean="0"/>
              <a:t>thống</a:t>
            </a:r>
            <a:r>
              <a:rPr lang="en-US" dirty="0" smtClean="0"/>
              <a:t> </a:t>
            </a:r>
            <a:r>
              <a:rPr lang="en-US" dirty="0"/>
              <a:t>website </a:t>
            </a:r>
            <a:r>
              <a:rPr lang="en-US" dirty="0" err="1"/>
              <a:t>bán</a:t>
            </a:r>
            <a:r>
              <a:rPr lang="en-US" dirty="0"/>
              <a:t> </a:t>
            </a:r>
            <a:r>
              <a:rPr lang="en-US" dirty="0" err="1"/>
              <a:t>hàng</a:t>
            </a:r>
            <a:r>
              <a:rPr lang="en-US" dirty="0"/>
              <a:t> online </a:t>
            </a:r>
            <a:r>
              <a:rPr lang="en-US" dirty="0" err="1"/>
              <a:t>cho</a:t>
            </a:r>
            <a:r>
              <a:rPr lang="en-US" dirty="0"/>
              <a:t> </a:t>
            </a:r>
            <a:r>
              <a:rPr lang="en-US" dirty="0" err="1"/>
              <a:t>một</a:t>
            </a:r>
            <a:r>
              <a:rPr lang="en-US" dirty="0"/>
              <a:t> </a:t>
            </a:r>
            <a:r>
              <a:rPr lang="en-US" dirty="0" err="1"/>
              <a:t>cửa</a:t>
            </a:r>
            <a:r>
              <a:rPr lang="en-US" dirty="0"/>
              <a:t> </a:t>
            </a:r>
            <a:r>
              <a:rPr lang="en-US" dirty="0" err="1"/>
              <a:t>hàng</a:t>
            </a:r>
            <a:r>
              <a:rPr lang="en-US" dirty="0"/>
              <a:t> </a:t>
            </a:r>
            <a:r>
              <a:rPr lang="en-US" dirty="0" err="1"/>
              <a:t>bán</a:t>
            </a:r>
            <a:r>
              <a:rPr lang="en-US" dirty="0"/>
              <a:t> </a:t>
            </a:r>
            <a:r>
              <a:rPr lang="en-US" dirty="0" err="1"/>
              <a:t>quần</a:t>
            </a:r>
            <a:r>
              <a:rPr lang="en-US" dirty="0"/>
              <a:t> </a:t>
            </a:r>
            <a:r>
              <a:rPr lang="en-US" dirty="0" err="1"/>
              <a:t>áo</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Coza</a:t>
            </a:r>
            <a:r>
              <a:rPr lang="en-US" dirty="0"/>
              <a:t> Store</a:t>
            </a:r>
            <a:r>
              <a:rPr lang="en-US" dirty="0" smtClean="0"/>
              <a:t>”</a:t>
            </a:r>
            <a:endParaRPr lang="en-US" dirty="0"/>
          </a:p>
        </p:txBody>
      </p:sp>
      <p:sp>
        <p:nvSpPr>
          <p:cNvPr id="2" name="Rectangle 1"/>
          <p:cNvSpPr/>
          <p:nvPr/>
        </p:nvSpPr>
        <p:spPr>
          <a:xfrm>
            <a:off x="789707" y="1463859"/>
            <a:ext cx="4572000" cy="2400657"/>
          </a:xfrm>
          <a:prstGeom prst="rect">
            <a:avLst/>
          </a:prstGeom>
        </p:spPr>
        <p:txBody>
          <a:bodyPr>
            <a:spAutoFit/>
          </a:bodyPr>
          <a:lstStyle/>
          <a:p>
            <a:pPr lvl="0" algn="just">
              <a:lnSpc>
                <a:spcPct val="150000"/>
              </a:lnSpc>
              <a:tabLst>
                <a:tab pos="5562600" algn="l"/>
              </a:tabLst>
            </a:pPr>
            <a:r>
              <a:rPr lang="en-US" sz="1600" b="1" u="sng" dirty="0" err="1" smtClean="0">
                <a:latin typeface="+mj-lt"/>
                <a:ea typeface="Times New Roman" panose="02020603050405020304" pitchFamily="18" charset="0"/>
                <a:cs typeface="Times New Roman" panose="02020603050405020304" pitchFamily="18" charset="0"/>
              </a:rPr>
              <a:t>Thông</a:t>
            </a:r>
            <a:r>
              <a:rPr lang="en-US" sz="1600" b="1" u="sng" dirty="0" smtClean="0">
                <a:latin typeface="+mj-lt"/>
                <a:ea typeface="Times New Roman" panose="02020603050405020304" pitchFamily="18" charset="0"/>
                <a:cs typeface="Times New Roman" panose="02020603050405020304" pitchFamily="18" charset="0"/>
              </a:rPr>
              <a:t> tin </a:t>
            </a:r>
            <a:r>
              <a:rPr lang="en-US" sz="1600" b="1" u="sng" dirty="0" err="1" smtClean="0">
                <a:latin typeface="+mj-lt"/>
                <a:ea typeface="Times New Roman" panose="02020603050405020304" pitchFamily="18" charset="0"/>
                <a:cs typeface="Times New Roman" panose="02020603050405020304" pitchFamily="18" charset="0"/>
              </a:rPr>
              <a:t>về</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cửa</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hàng</a:t>
            </a:r>
            <a:r>
              <a:rPr lang="en-US" sz="1600" b="1" u="sng" dirty="0" smtClean="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Địa</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chỉ</a:t>
            </a:r>
            <a:r>
              <a:rPr lang="en-US" dirty="0">
                <a:latin typeface="+mj-lt"/>
                <a:ea typeface="Times New Roman" panose="02020603050405020304" pitchFamily="18" charset="0"/>
                <a:cs typeface="Times New Roman" panose="02020603050405020304" pitchFamily="18" charset="0"/>
              </a:rPr>
              <a:t>: 65/68/175, Ung </a:t>
            </a:r>
            <a:r>
              <a:rPr lang="en-US" dirty="0" err="1">
                <a:latin typeface="+mj-lt"/>
                <a:ea typeface="Times New Roman" panose="02020603050405020304" pitchFamily="18" charset="0"/>
                <a:cs typeface="Times New Roman" panose="02020603050405020304" pitchFamily="18" charset="0"/>
              </a:rPr>
              <a:t>Văn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Khiêm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quận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Bình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Thạnh</a:t>
            </a:r>
            <a:r>
              <a:rPr lang="en-US" dirty="0">
                <a:latin typeface="+mj-lt"/>
                <a:ea typeface="Times New Roman" panose="02020603050405020304" pitchFamily="18" charset="0"/>
                <a:cs typeface="Times New Roman" panose="02020603050405020304" pitchFamily="18" charset="0"/>
              </a:rPr>
              <a:t>, TPHCM.</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Kinh</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mặt</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hàng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thời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trang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chính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như</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là</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sản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phẩm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quần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áo</a:t>
            </a:r>
            <a:r>
              <a:rPr lang="en-US" dirty="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a:latin typeface="+mj-lt"/>
                <a:ea typeface="Times New Roman" panose="02020603050405020304" pitchFamily="18" charset="0"/>
                <a:cs typeface="Times New Roman" panose="02020603050405020304" pitchFamily="18" charset="0"/>
              </a:rPr>
              <a:t>Ngoài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ra</a:t>
            </a:r>
            <a:r>
              <a:rPr lang="en-US" dirty="0">
                <a:latin typeface="+mj-lt"/>
                <a:ea typeface="Times New Roman" panose="02020603050405020304" pitchFamily="18" charset="0"/>
                <a:cs typeface="Times New Roman" panose="02020603050405020304" pitchFamily="18" charset="0"/>
              </a:rPr>
              <a:t> shop </a:t>
            </a:r>
            <a:r>
              <a:rPr lang="en-US" dirty="0" err="1">
                <a:latin typeface="+mj-lt"/>
                <a:ea typeface="Times New Roman" panose="02020603050405020304" pitchFamily="18" charset="0"/>
                <a:cs typeface="Times New Roman" panose="02020603050405020304" pitchFamily="18" charset="0"/>
              </a:rPr>
              <a:t>còn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về</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đồng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hồ</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giày</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phụ</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kiện</a:t>
            </a:r>
            <a:r>
              <a:rPr lang="en-US" dirty="0">
                <a:latin typeface="+mj-lt"/>
                <a:ea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additive="base">
                                        <p:cTn id="3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6. HƯỚNG PHÁT 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720437" y="556724"/>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được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734291" y="2335303"/>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Khó</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khăn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gặp</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phải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và</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nhược</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điểm</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8" name="TextBox 7"/>
          <p:cNvSpPr txBox="1"/>
          <p:nvPr/>
        </p:nvSpPr>
        <p:spPr>
          <a:xfrm>
            <a:off x="817418" y="1066478"/>
            <a:ext cx="8118764" cy="954107"/>
          </a:xfrm>
          <a:prstGeom prst="rect">
            <a:avLst/>
          </a:prstGeom>
          <a:noFill/>
        </p:spPr>
        <p:txBody>
          <a:bodyPr wrap="square" rtlCol="0">
            <a:spAutoFit/>
          </a:bodyPr>
          <a:lstStyle/>
          <a:p>
            <a:pPr marL="285750" indent="-285750">
              <a:buFont typeface="Arial" panose="020B0604020202020204" pitchFamily="34" charset="0"/>
              <a:buChar char="•"/>
            </a:pPr>
            <a:r>
              <a:rPr lang="en-US" dirty="0" err="1"/>
              <a:t>Hiểu</a:t>
            </a:r>
            <a:r>
              <a:rPr lang="en-US" dirty="0"/>
              <a:t> </a:t>
            </a:r>
            <a:r>
              <a:rPr lang="en-US" dirty="0" err="1"/>
              <a:t>rõ</a:t>
            </a:r>
            <a:r>
              <a:rPr lang="en-US" dirty="0"/>
              <a:t> </a:t>
            </a:r>
            <a:r>
              <a:rPr lang="en-US" dirty="0" err="1"/>
              <a:t>quy</a:t>
            </a:r>
            <a:r>
              <a:rPr lang="en-US" dirty="0"/>
              <a:t> </a:t>
            </a:r>
            <a:r>
              <a:rPr lang="en-US" dirty="0" err="1"/>
              <a:t>trình</a:t>
            </a:r>
            <a:r>
              <a:rPr lang="en-US" dirty="0"/>
              <a:t> </a:t>
            </a:r>
            <a:r>
              <a:rPr lang="en-US" dirty="0" err="1"/>
              <a:t>bán</a:t>
            </a:r>
            <a:r>
              <a:rPr lang="en-US" dirty="0"/>
              <a:t> </a:t>
            </a:r>
            <a:r>
              <a:rPr lang="en-US" dirty="0" err="1"/>
              <a:t>hàng</a:t>
            </a:r>
            <a:r>
              <a:rPr lang="en-US" dirty="0"/>
              <a:t> </a:t>
            </a:r>
            <a:r>
              <a:rPr lang="en-US" dirty="0" err="1"/>
              <a:t>thời</a:t>
            </a:r>
            <a:r>
              <a:rPr lang="en-US" dirty="0"/>
              <a:t> </a:t>
            </a:r>
            <a:r>
              <a:rPr lang="en-US" dirty="0" err="1"/>
              <a:t>trang</a:t>
            </a:r>
            <a:r>
              <a:rPr lang="en-US" dirty="0"/>
              <a:t> </a:t>
            </a:r>
            <a:r>
              <a:rPr lang="en-US" dirty="0" err="1"/>
              <a:t>trực</a:t>
            </a:r>
            <a:r>
              <a:rPr lang="en-US" dirty="0"/>
              <a:t> </a:t>
            </a:r>
            <a:r>
              <a:rPr lang="en-US" dirty="0" err="1"/>
              <a:t>tuyến</a:t>
            </a:r>
            <a:r>
              <a:rPr lang="en-US" dirty="0"/>
              <a:t>.</a:t>
            </a:r>
          </a:p>
          <a:p>
            <a:pPr marL="285750" indent="-285750">
              <a:buFont typeface="Arial" panose="020B0604020202020204" pitchFamily="34" charset="0"/>
              <a:buChar char="•"/>
            </a:pPr>
            <a:r>
              <a:rPr lang="en-US" dirty="0" err="1"/>
              <a:t>Xây</a:t>
            </a:r>
            <a:r>
              <a:rPr lang="en-US" dirty="0"/>
              <a:t> </a:t>
            </a:r>
            <a:r>
              <a:rPr lang="en-US" dirty="0" err="1"/>
              <a:t>dựng</a:t>
            </a:r>
            <a:r>
              <a:rPr lang="en-US" dirty="0"/>
              <a:t> </a:t>
            </a:r>
            <a:r>
              <a:rPr lang="en-US" dirty="0" err="1"/>
              <a:t>thành</a:t>
            </a:r>
            <a:r>
              <a:rPr lang="en-US" dirty="0"/>
              <a:t> </a:t>
            </a:r>
            <a:r>
              <a:rPr lang="en-US" dirty="0" err="1"/>
              <a:t>công</a:t>
            </a:r>
            <a:r>
              <a:rPr lang="en-US" dirty="0"/>
              <a:t> website </a:t>
            </a:r>
            <a:r>
              <a:rPr lang="en-US" dirty="0" err="1"/>
              <a:t>bán</a:t>
            </a:r>
            <a:r>
              <a:rPr lang="en-US" dirty="0"/>
              <a:t> </a:t>
            </a:r>
            <a:r>
              <a:rPr lang="en-US" dirty="0" err="1"/>
              <a:t>hàng</a:t>
            </a:r>
            <a:r>
              <a:rPr lang="en-US" dirty="0"/>
              <a:t> </a:t>
            </a:r>
            <a:r>
              <a:rPr lang="en-US" dirty="0" err="1"/>
              <a:t>quần</a:t>
            </a:r>
            <a:r>
              <a:rPr lang="en-US" dirty="0"/>
              <a:t> </a:t>
            </a:r>
            <a:r>
              <a:rPr lang="en-US" dirty="0" err="1"/>
              <a:t>áo</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đặt</a:t>
            </a:r>
            <a:r>
              <a:rPr lang="en-US" dirty="0"/>
              <a:t> </a:t>
            </a:r>
            <a:r>
              <a:rPr lang="en-US" dirty="0" err="1"/>
              <a:t>ra</a:t>
            </a:r>
            <a:r>
              <a:rPr lang="en-US" dirty="0"/>
              <a:t> </a:t>
            </a:r>
            <a:r>
              <a:rPr lang="en-US" dirty="0" err="1"/>
              <a:t>của</a:t>
            </a:r>
            <a:r>
              <a:rPr lang="en-US" dirty="0"/>
              <a:t> </a:t>
            </a:r>
            <a:r>
              <a:rPr lang="en-US" dirty="0" err="1"/>
              <a:t>người</a:t>
            </a:r>
            <a:r>
              <a:rPr lang="en-US" dirty="0"/>
              <a:t> </a:t>
            </a:r>
            <a:r>
              <a:rPr lang="en-US" dirty="0" err="1"/>
              <a:t>dùng</a:t>
            </a:r>
            <a:r>
              <a:rPr lang="en-US" dirty="0"/>
              <a:t>.</a:t>
            </a:r>
          </a:p>
          <a:p>
            <a:pPr marL="285750" indent="-285750">
              <a:buFont typeface="Arial" panose="020B0604020202020204" pitchFamily="34" charset="0"/>
              <a:buChar char="•"/>
            </a:pPr>
            <a:r>
              <a:rPr lang="en-US" dirty="0" err="1"/>
              <a:t>Tìm</a:t>
            </a:r>
            <a:r>
              <a:rPr lang="en-US" dirty="0"/>
              <a:t> </a:t>
            </a:r>
            <a:r>
              <a:rPr lang="en-US" dirty="0" err="1"/>
              <a:t>hiểu</a:t>
            </a:r>
            <a:r>
              <a:rPr lang="en-US" dirty="0"/>
              <a:t> </a:t>
            </a:r>
            <a:r>
              <a:rPr lang="en-US" dirty="0" err="1"/>
              <a:t>và</a:t>
            </a:r>
            <a:r>
              <a:rPr lang="en-US" dirty="0"/>
              <a:t> </a:t>
            </a:r>
            <a:r>
              <a:rPr lang="en-US" dirty="0" err="1"/>
              <a:t>nắm</a:t>
            </a:r>
            <a:r>
              <a:rPr lang="en-US" dirty="0"/>
              <a:t> </a:t>
            </a:r>
            <a:r>
              <a:rPr lang="en-US" dirty="0" err="1"/>
              <a:t>rõ</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website.</a:t>
            </a:r>
          </a:p>
          <a:p>
            <a:pPr marL="285750" indent="-285750">
              <a:buFont typeface="Arial" panose="020B0604020202020204" pitchFamily="34" charset="0"/>
              <a:buChar char="•"/>
            </a:pPr>
            <a:r>
              <a:rPr lang="en-US" dirty="0" err="1" smtClean="0"/>
              <a:t>Củng</a:t>
            </a:r>
            <a:r>
              <a:rPr lang="en-US" dirty="0" smtClean="0"/>
              <a:t> </a:t>
            </a:r>
            <a:r>
              <a:rPr lang="en-US" dirty="0" err="1" smtClean="0"/>
              <a:t>cố</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học</a:t>
            </a:r>
            <a:r>
              <a:rPr lang="en-US" dirty="0" smtClean="0"/>
              <a:t> </a:t>
            </a:r>
            <a:r>
              <a:rPr lang="en-US" dirty="0" err="1" smtClean="0"/>
              <a:t>tập</a:t>
            </a:r>
            <a:r>
              <a:rPr lang="en-US" dirty="0" smtClean="0"/>
              <a:t> ở </a:t>
            </a:r>
            <a:r>
              <a:rPr lang="en-US" dirty="0" err="1" smtClean="0"/>
              <a:t>trường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tiền</a:t>
            </a:r>
            <a:r>
              <a:rPr lang="en-US" dirty="0" smtClean="0"/>
              <a:t> </a:t>
            </a:r>
            <a:r>
              <a:rPr lang="en-US" dirty="0" err="1" smtClean="0"/>
              <a:t>đề</a:t>
            </a:r>
            <a:r>
              <a:rPr lang="en-US" dirty="0" smtClean="0"/>
              <a:t> </a:t>
            </a:r>
            <a:r>
              <a:rPr lang="en-US" dirty="0" err="1" smtClean="0"/>
              <a:t>học</a:t>
            </a:r>
            <a:r>
              <a:rPr lang="en-US" dirty="0" smtClean="0"/>
              <a:t> </a:t>
            </a:r>
            <a:r>
              <a:rPr lang="en-US" dirty="0" err="1" smtClean="0"/>
              <a:t>hỏi</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ngành</a:t>
            </a:r>
            <a:endParaRPr lang="en-US" dirty="0"/>
          </a:p>
        </p:txBody>
      </p:sp>
      <p:sp>
        <p:nvSpPr>
          <p:cNvPr id="11" name="TextBox 10"/>
          <p:cNvSpPr txBox="1"/>
          <p:nvPr/>
        </p:nvSpPr>
        <p:spPr>
          <a:xfrm>
            <a:off x="914400" y="2735413"/>
            <a:ext cx="7758545"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Với</a:t>
            </a:r>
            <a:r>
              <a:rPr lang="en-US" dirty="0"/>
              <a:t> </a:t>
            </a:r>
            <a:r>
              <a:rPr lang="en-US" dirty="0" err="1"/>
              <a:t>đại</a:t>
            </a:r>
            <a:r>
              <a:rPr lang="en-US" dirty="0"/>
              <a:t> </a:t>
            </a:r>
            <a:r>
              <a:rPr lang="en-US" dirty="0" err="1"/>
              <a:t>dịch</a:t>
            </a:r>
            <a:r>
              <a:rPr lang="en-US" dirty="0"/>
              <a:t> </a:t>
            </a:r>
            <a:r>
              <a:rPr lang="en-US" dirty="0" err="1"/>
              <a:t>covid</a:t>
            </a:r>
            <a:r>
              <a:rPr lang="en-US" dirty="0"/>
              <a:t> 19 </a:t>
            </a:r>
            <a:r>
              <a:rPr lang="en-US" dirty="0" err="1"/>
              <a:t>đã</a:t>
            </a:r>
            <a:r>
              <a:rPr lang="en-US" dirty="0"/>
              <a:t> </a:t>
            </a:r>
            <a:r>
              <a:rPr lang="en-US" dirty="0" err="1"/>
              <a:t>làm</a:t>
            </a:r>
            <a:r>
              <a:rPr lang="en-US" dirty="0"/>
              <a:t> </a:t>
            </a:r>
            <a:r>
              <a:rPr lang="en-US" dirty="0" err="1"/>
              <a:t>cho</a:t>
            </a:r>
            <a:r>
              <a:rPr lang="en-US" dirty="0"/>
              <a:t> </a:t>
            </a:r>
            <a:r>
              <a:rPr lang="en-US" dirty="0" err="1"/>
              <a:t>cuộc</a:t>
            </a:r>
            <a:r>
              <a:rPr lang="en-US" dirty="0"/>
              <a:t> </a:t>
            </a:r>
            <a:r>
              <a:rPr lang="en-US" dirty="0" err="1"/>
              <a:t>sống</a:t>
            </a:r>
            <a:r>
              <a:rPr lang="en-US" dirty="0"/>
              <a:t> con </a:t>
            </a:r>
            <a:r>
              <a:rPr lang="en-US" dirty="0" err="1"/>
              <a:t>người</a:t>
            </a:r>
            <a:r>
              <a:rPr lang="en-US" dirty="0"/>
              <a:t> </a:t>
            </a:r>
            <a:r>
              <a:rPr lang="en-US" dirty="0" err="1"/>
              <a:t>bị</a:t>
            </a:r>
            <a:r>
              <a:rPr lang="en-US" dirty="0"/>
              <a:t> </a:t>
            </a:r>
            <a:r>
              <a:rPr lang="en-US" dirty="0" err="1"/>
              <a:t>đảo</a:t>
            </a:r>
            <a:r>
              <a:rPr lang="en-US" dirty="0"/>
              <a:t> </a:t>
            </a:r>
            <a:r>
              <a:rPr lang="en-US" dirty="0" err="1" smtClean="0"/>
              <a:t>lộn</a:t>
            </a:r>
            <a:r>
              <a:rPr lang="en-US" dirty="0"/>
              <a:t>. </a:t>
            </a:r>
            <a:r>
              <a:rPr lang="en-US" dirty="0" err="1"/>
              <a:t>Nhóm</a:t>
            </a:r>
            <a:r>
              <a:rPr lang="en-US" dirty="0"/>
              <a:t> </a:t>
            </a:r>
            <a:r>
              <a:rPr lang="en-US" dirty="0" err="1"/>
              <a:t>đã</a:t>
            </a:r>
            <a:r>
              <a:rPr lang="en-US" dirty="0"/>
              <a:t> </a:t>
            </a:r>
            <a:r>
              <a:rPr lang="en-US" dirty="0" err="1"/>
              <a:t>trao</a:t>
            </a:r>
            <a:r>
              <a:rPr lang="en-US" dirty="0"/>
              <a:t> </a:t>
            </a:r>
            <a:r>
              <a:rPr lang="en-US" dirty="0" err="1"/>
              <a:t>đổi</a:t>
            </a:r>
            <a:r>
              <a:rPr lang="en-US" dirty="0"/>
              <a:t> </a:t>
            </a:r>
            <a:r>
              <a:rPr lang="en-US" dirty="0" err="1"/>
              <a:t>với</a:t>
            </a:r>
            <a:r>
              <a:rPr lang="en-US" dirty="0"/>
              <a:t> </a:t>
            </a:r>
            <a:r>
              <a:rPr lang="en-US" dirty="0" err="1"/>
              <a:t>nhau</a:t>
            </a:r>
            <a:r>
              <a:rPr lang="en-US" dirty="0"/>
              <a:t> </a:t>
            </a:r>
            <a:r>
              <a:rPr lang="en-US" dirty="0" err="1"/>
              <a:t>thông</a:t>
            </a:r>
            <a:r>
              <a:rPr lang="en-US" dirty="0"/>
              <a:t> qua internet </a:t>
            </a:r>
            <a:r>
              <a:rPr lang="en-US" dirty="0" err="1"/>
              <a:t>không</a:t>
            </a:r>
            <a:r>
              <a:rPr lang="en-US" dirty="0"/>
              <a:t> </a:t>
            </a:r>
            <a:r>
              <a:rPr lang="en-US" dirty="0" err="1"/>
              <a:t>hiệu</a:t>
            </a:r>
            <a:r>
              <a:rPr lang="en-US" dirty="0"/>
              <a:t> </a:t>
            </a:r>
            <a:r>
              <a:rPr lang="en-US" dirty="0" err="1"/>
              <a:t>quả</a:t>
            </a:r>
            <a:r>
              <a:rPr lang="en-US" dirty="0"/>
              <a:t> </a:t>
            </a:r>
            <a:r>
              <a:rPr lang="en-US" dirty="0" err="1"/>
              <a:t>bằng</a:t>
            </a:r>
            <a:r>
              <a:rPr lang="en-US" dirty="0"/>
              <a:t> </a:t>
            </a:r>
            <a:r>
              <a:rPr lang="en-US" dirty="0" err="1"/>
              <a:t>việc</a:t>
            </a:r>
            <a:r>
              <a:rPr lang="en-US" dirty="0"/>
              <a:t> </a:t>
            </a:r>
            <a:r>
              <a:rPr lang="en-US" dirty="0" err="1"/>
              <a:t>gặp</a:t>
            </a:r>
            <a:r>
              <a:rPr lang="en-US" dirty="0"/>
              <a:t>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smtClean="0"/>
              <a:t>.</a:t>
            </a:r>
          </a:p>
          <a:p>
            <a:pPr marL="285750" indent="-285750">
              <a:buFont typeface="Arial" panose="020B0604020202020204" pitchFamily="34" charset="0"/>
              <a:buChar char="•"/>
            </a:pPr>
            <a:r>
              <a:rPr lang="en-US" dirty="0" err="1" smtClean="0"/>
              <a:t>Bởi</a:t>
            </a:r>
            <a:r>
              <a:rPr lang="en-US" dirty="0" smtClean="0"/>
              <a:t> </a:t>
            </a:r>
            <a:r>
              <a:rPr lang="en-US" dirty="0" err="1" smtClean="0"/>
              <a:t>vì</a:t>
            </a:r>
            <a:r>
              <a:rPr lang="en-US" dirty="0" smtClean="0"/>
              <a:t> </a:t>
            </a:r>
            <a:r>
              <a:rPr lang="en-US" dirty="0" err="1" smtClean="0"/>
              <a:t>làm</a:t>
            </a:r>
            <a:r>
              <a:rPr lang="en-US" dirty="0" smtClean="0"/>
              <a:t> </a:t>
            </a:r>
            <a:r>
              <a:rPr lang="en-US" dirty="0" err="1" smtClean="0"/>
              <a:t>việc</a:t>
            </a:r>
            <a:r>
              <a:rPr lang="en-US" dirty="0" smtClean="0"/>
              <a:t> qua online, database </a:t>
            </a:r>
            <a:r>
              <a:rPr lang="en-US" dirty="0" err="1" smtClean="0"/>
              <a:t>của</a:t>
            </a:r>
            <a:r>
              <a:rPr lang="en-US" dirty="0" smtClean="0"/>
              <a:t> </a:t>
            </a:r>
            <a:r>
              <a:rPr lang="en-US" dirty="0" err="1" smtClean="0"/>
              <a:t>nhóm</a:t>
            </a:r>
            <a:r>
              <a:rPr lang="en-US" dirty="0" smtClean="0"/>
              <a:t> </a:t>
            </a:r>
            <a:r>
              <a:rPr lang="en-US" dirty="0" err="1" smtClean="0"/>
              <a:t>chạy</a:t>
            </a:r>
            <a:r>
              <a:rPr lang="en-US" dirty="0" smtClean="0"/>
              <a:t> ở </a:t>
            </a:r>
            <a:r>
              <a:rPr lang="en-US" dirty="0" err="1" smtClean="0"/>
              <a:t>trên</a:t>
            </a:r>
            <a:r>
              <a:rPr lang="en-US" dirty="0" smtClean="0"/>
              <a:t> </a:t>
            </a:r>
            <a:r>
              <a:rPr lang="en-US" dirty="0" err="1" smtClean="0"/>
              <a:t>môi</a:t>
            </a:r>
            <a:r>
              <a:rPr lang="en-US" dirty="0" smtClean="0"/>
              <a:t> </a:t>
            </a:r>
            <a:r>
              <a:rPr lang="en-US" dirty="0" err="1" smtClean="0"/>
              <a:t>trường</a:t>
            </a:r>
            <a:r>
              <a:rPr lang="en-US" dirty="0" smtClean="0"/>
              <a:t> localhost , </a:t>
            </a:r>
            <a:r>
              <a:rPr lang="en-US" dirty="0" err="1" smtClean="0"/>
              <a:t>chỉ</a:t>
            </a:r>
            <a:r>
              <a:rPr lang="en-US" dirty="0" smtClean="0"/>
              <a:t> </a:t>
            </a:r>
            <a:r>
              <a:rPr lang="en-US" dirty="0" err="1" smtClean="0"/>
              <a:t>giống</a:t>
            </a:r>
            <a:r>
              <a:rPr lang="en-US" dirty="0" smtClean="0"/>
              <a:t> </a:t>
            </a:r>
            <a:r>
              <a:rPr lang="en-US" dirty="0" err="1" smtClean="0"/>
              <a:t>nhóm</a:t>
            </a:r>
            <a:r>
              <a:rPr lang="en-US" dirty="0" smtClean="0"/>
              <a:t> </a:t>
            </a:r>
            <a:r>
              <a:rPr lang="en-US" dirty="0" err="1" smtClean="0"/>
              <a:t>bảng</a:t>
            </a:r>
            <a:r>
              <a:rPr lang="en-US" dirty="0" smtClean="0"/>
              <a:t> </a:t>
            </a:r>
            <a:r>
              <a:rPr lang="en-US" dirty="0" err="1" smtClean="0"/>
              <a:t>chính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đồng</a:t>
            </a:r>
            <a:r>
              <a:rPr lang="en-US" dirty="0" smtClean="0"/>
              <a:t> </a:t>
            </a:r>
            <a:r>
              <a:rPr lang="en-US" dirty="0" err="1" smtClean="0"/>
              <a:t>bộ</a:t>
            </a:r>
            <a:r>
              <a:rPr lang="en-US" dirty="0" smtClean="0"/>
              <a:t>.</a:t>
            </a:r>
          </a:p>
          <a:p>
            <a:pPr marL="285750" indent="-285750">
              <a:buFont typeface="Arial" panose="020B0604020202020204" pitchFamily="34" charset="0"/>
              <a:buChar char="•"/>
            </a:pPr>
            <a:r>
              <a:rPr lang="en-US" dirty="0" err="1" smtClean="0"/>
              <a:t>Chưa</a:t>
            </a:r>
            <a:r>
              <a:rPr lang="en-US" dirty="0" smtClean="0"/>
              <a:t> </a:t>
            </a:r>
            <a:r>
              <a:rPr lang="en-US" dirty="0" err="1"/>
              <a:t>thể</a:t>
            </a:r>
            <a:r>
              <a:rPr lang="en-US" dirty="0"/>
              <a:t> </a:t>
            </a:r>
            <a:r>
              <a:rPr lang="en-US" dirty="0" err="1"/>
              <a:t>cập</a:t>
            </a:r>
            <a:r>
              <a:rPr lang="en-US" dirty="0"/>
              <a:t> </a:t>
            </a:r>
            <a:r>
              <a:rPr lang="en-US" dirty="0" err="1"/>
              <a:t>nhập</a:t>
            </a:r>
            <a:r>
              <a:rPr lang="en-US" dirty="0"/>
              <a:t> </a:t>
            </a:r>
            <a:r>
              <a:rPr lang="en-US" dirty="0" err="1"/>
              <a:t>được</a:t>
            </a:r>
            <a:r>
              <a:rPr lang="en-US" dirty="0"/>
              <a:t> </a:t>
            </a:r>
            <a:r>
              <a:rPr lang="en-US" dirty="0" err="1"/>
              <a:t>hết</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nổi</a:t>
            </a:r>
            <a:r>
              <a:rPr lang="en-US" dirty="0"/>
              <a:t> </a:t>
            </a:r>
            <a:r>
              <a:rPr lang="en-US" dirty="0" err="1"/>
              <a:t>bật</a:t>
            </a:r>
            <a:r>
              <a:rPr lang="en-US" dirty="0"/>
              <a:t> </a:t>
            </a:r>
            <a:r>
              <a:rPr lang="en-US" dirty="0" err="1"/>
              <a:t>hiện</a:t>
            </a:r>
            <a:r>
              <a:rPr lang="en-US" dirty="0"/>
              <a:t> </a:t>
            </a:r>
            <a:r>
              <a:rPr lang="en-US" dirty="0" err="1"/>
              <a:t>đang</a:t>
            </a:r>
            <a:r>
              <a:rPr lang="en-US" dirty="0"/>
              <a:t> </a:t>
            </a:r>
            <a:r>
              <a:rPr lang="en-US" dirty="0" err="1"/>
              <a:t>có</a:t>
            </a:r>
            <a:r>
              <a:rPr lang="en-US" dirty="0"/>
              <a:t> </a:t>
            </a:r>
            <a:r>
              <a:rPr lang="en-US" dirty="0" err="1"/>
              <a:t>mặt</a:t>
            </a:r>
            <a:r>
              <a:rPr lang="en-US" dirty="0"/>
              <a:t> </a:t>
            </a:r>
            <a:r>
              <a:rPr lang="en-US" dirty="0" err="1"/>
              <a:t>trên</a:t>
            </a:r>
            <a:r>
              <a:rPr lang="en-US" dirty="0"/>
              <a:t> </a:t>
            </a:r>
            <a:r>
              <a:rPr lang="en-US" dirty="0" err="1"/>
              <a:t>thị</a:t>
            </a:r>
            <a:r>
              <a:rPr lang="en-US" dirty="0"/>
              <a:t> </a:t>
            </a:r>
            <a:r>
              <a:rPr lang="en-US" dirty="0" err="1"/>
              <a:t>trường</a:t>
            </a:r>
            <a:r>
              <a:rPr lang="en-US" dirty="0" smtClean="0"/>
              <a:t>. </a:t>
            </a:r>
            <a:endParaRPr lang="en-US" dirty="0"/>
          </a:p>
          <a:p>
            <a:pPr marL="285750" indent="-285750">
              <a:buFont typeface="Arial" panose="020B0604020202020204" pitchFamily="34" charset="0"/>
              <a:buChar char="•"/>
            </a:pPr>
            <a:r>
              <a:rPr lang="en-US" dirty="0"/>
              <a:t>Website </a:t>
            </a:r>
            <a:r>
              <a:rPr lang="en-US" dirty="0" err="1"/>
              <a:t>chưa</a:t>
            </a:r>
            <a:r>
              <a:rPr lang="en-US" dirty="0"/>
              <a:t> </a:t>
            </a:r>
            <a:r>
              <a:rPr lang="en-US" dirty="0" err="1"/>
              <a:t>được</a:t>
            </a:r>
            <a:r>
              <a:rPr lang="en-US" dirty="0"/>
              <a:t> </a:t>
            </a:r>
            <a:r>
              <a:rPr lang="en-US" dirty="0" err="1"/>
              <a:t>thử</a:t>
            </a:r>
            <a:r>
              <a:rPr lang="en-US" dirty="0"/>
              <a:t> </a:t>
            </a:r>
            <a:r>
              <a:rPr lang="en-US" dirty="0" err="1"/>
              <a:t>nghiệm</a:t>
            </a:r>
            <a:r>
              <a:rPr lang="en-US" dirty="0"/>
              <a:t> </a:t>
            </a:r>
            <a:r>
              <a:rPr lang="en-US" dirty="0" err="1"/>
              <a:t>trên</a:t>
            </a:r>
            <a:r>
              <a:rPr lang="en-US" dirty="0"/>
              <a:t> </a:t>
            </a:r>
            <a:r>
              <a:rPr lang="en-US" dirty="0" err="1"/>
              <a:t>mạng</a:t>
            </a:r>
            <a:r>
              <a:rPr lang="en-US" dirty="0"/>
              <a:t> internet</a:t>
            </a:r>
            <a:r>
              <a:rPr lang="en-US" dirty="0" smtClean="0"/>
              <a:t>.</a:t>
            </a:r>
          </a:p>
          <a:p>
            <a:pPr marL="285750" indent="-285750">
              <a:buFont typeface="Arial" panose="020B0604020202020204" pitchFamily="34" charset="0"/>
              <a:buChar char="•"/>
            </a:pPr>
            <a:r>
              <a:rPr lang="en-US" dirty="0" err="1" smtClean="0"/>
              <a:t>Về</a:t>
            </a:r>
            <a:r>
              <a:rPr lang="en-US" dirty="0" smtClean="0"/>
              <a:t> </a:t>
            </a:r>
            <a:r>
              <a:rPr lang="en-US" dirty="0" err="1" smtClean="0"/>
              <a:t>phần</a:t>
            </a:r>
            <a:r>
              <a:rPr lang="en-US" dirty="0" smtClean="0"/>
              <a:t> </a:t>
            </a:r>
            <a:r>
              <a:rPr lang="en-US" dirty="0" err="1" smtClean="0"/>
              <a:t>nghiệp</a:t>
            </a:r>
            <a:r>
              <a:rPr lang="en-US" dirty="0" smtClean="0"/>
              <a:t> </a:t>
            </a:r>
            <a:r>
              <a:rPr lang="en-US" dirty="0" err="1" smtClean="0"/>
              <a:t>vụ</a:t>
            </a:r>
            <a:r>
              <a:rPr lang="en-US" dirty="0" smtClean="0"/>
              <a:t>, website </a:t>
            </a:r>
            <a:r>
              <a:rPr lang="en-US" dirty="0" err="1" smtClean="0"/>
              <a:t>chỉ</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nhiệp</a:t>
            </a:r>
            <a:r>
              <a:rPr lang="en-US" dirty="0" smtClean="0"/>
              <a:t> </a:t>
            </a:r>
            <a:r>
              <a:rPr lang="en-US" dirty="0" err="1" smtClean="0"/>
              <a:t>vụ</a:t>
            </a:r>
            <a:r>
              <a:rPr lang="en-US" dirty="0" smtClean="0"/>
              <a:t> </a:t>
            </a:r>
            <a:r>
              <a:rPr lang="en-US" dirty="0" err="1" smtClean="0"/>
              <a:t>mua</a:t>
            </a:r>
            <a:r>
              <a:rPr lang="en-US" dirty="0" smtClean="0"/>
              <a:t> </a:t>
            </a:r>
            <a:r>
              <a:rPr lang="en-US" dirty="0" err="1" smtClean="0"/>
              <a:t>hàng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sản</a:t>
            </a:r>
            <a:r>
              <a:rPr lang="en-US" dirty="0" smtClean="0"/>
              <a:t> </a:t>
            </a:r>
            <a:r>
              <a:rPr lang="en-US" dirty="0" err="1" smtClean="0"/>
              <a:t>phẩm</a:t>
            </a:r>
            <a:r>
              <a:rPr lang="en-US" dirty="0"/>
              <a:t> </a:t>
            </a:r>
            <a:r>
              <a:rPr lang="en-US" dirty="0" err="1" smtClean="0"/>
              <a:t>và</a:t>
            </a:r>
            <a:r>
              <a:rPr lang="en-US" dirty="0" smtClean="0"/>
              <a:t> </a:t>
            </a:r>
            <a:r>
              <a:rPr lang="en-US" dirty="0" err="1" smtClean="0"/>
              <a:t>nhập</a:t>
            </a:r>
            <a:r>
              <a:rPr lang="en-US" dirty="0" smtClean="0"/>
              <a:t> </a:t>
            </a:r>
            <a:r>
              <a:rPr lang="en-US" dirty="0" err="1" smtClean="0"/>
              <a:t>hàng</a:t>
            </a:r>
            <a:r>
              <a:rPr lang="en-US" dirty="0" smtClean="0"/>
              <a:t>.</a:t>
            </a:r>
            <a:endParaRPr lang="en-US" dirty="0"/>
          </a:p>
          <a:p>
            <a:endParaRPr lang="en-US" dirty="0"/>
          </a:p>
        </p:txBody>
      </p:sp>
    </p:spTree>
    <p:extLst>
      <p:ext uri="{BB962C8B-B14F-4D97-AF65-F5344CB8AC3E}">
        <p14:creationId xmlns:p14="http://schemas.microsoft.com/office/powerpoint/2010/main" val="15170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dirty="0"/>
          </a:p>
        </p:txBody>
      </p:sp>
      <p:sp>
        <p:nvSpPr>
          <p:cNvPr id="4" name="TextBox 3"/>
          <p:cNvSpPr txBox="1"/>
          <p:nvPr/>
        </p:nvSpPr>
        <p:spPr>
          <a:xfrm>
            <a:off x="509153" y="172932"/>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Hướng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Rectangle 4"/>
          <p:cNvSpPr/>
          <p:nvPr/>
        </p:nvSpPr>
        <p:spPr>
          <a:xfrm>
            <a:off x="751608" y="1071007"/>
            <a:ext cx="8042563"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mj-lt"/>
                <a:ea typeface="Times New Roman" panose="02020603050405020304" pitchFamily="18" charset="0"/>
              </a:rPr>
              <a:t>Do </a:t>
            </a:r>
            <a:r>
              <a:rPr lang="en-US" dirty="0" err="1">
                <a:latin typeface="+mj-lt"/>
                <a:ea typeface="Times New Roman" panose="02020603050405020304" pitchFamily="18" charset="0"/>
              </a:rPr>
              <a:t>thời</a:t>
            </a:r>
            <a:r>
              <a:rPr lang="en-US" dirty="0">
                <a:latin typeface="+mj-lt"/>
                <a:ea typeface="Times New Roman" panose="02020603050405020304" pitchFamily="18" charset="0"/>
              </a:rPr>
              <a:t> </a:t>
            </a:r>
            <a:r>
              <a:rPr lang="en-US" dirty="0" err="1">
                <a:latin typeface="+mj-lt"/>
                <a:ea typeface="Times New Roman" panose="02020603050405020304" pitchFamily="18" charset="0"/>
              </a:rPr>
              <a:t>gian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lực</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hạn</a:t>
            </a:r>
            <a:r>
              <a:rPr lang="en-US" dirty="0">
                <a:latin typeface="+mj-lt"/>
                <a:ea typeface="Times New Roman" panose="02020603050405020304" pitchFamily="18" charset="0"/>
              </a:rPr>
              <a:t> </a:t>
            </a:r>
            <a:r>
              <a:rPr lang="en-US" dirty="0" err="1">
                <a:latin typeface="+mj-lt"/>
                <a:ea typeface="Times New Roman" panose="02020603050405020304" pitchFamily="18" charset="0"/>
              </a:rPr>
              <a:t>nên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của</a:t>
            </a:r>
            <a:r>
              <a:rPr lang="en-US" dirty="0">
                <a:latin typeface="+mj-lt"/>
                <a:ea typeface="Times New Roman" panose="02020603050405020304" pitchFamily="18" charset="0"/>
              </a:rPr>
              <a:t> </a:t>
            </a: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mới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chỉ</a:t>
            </a:r>
            <a:r>
              <a:rPr lang="en-US" dirty="0">
                <a:latin typeface="+mj-lt"/>
                <a:ea typeface="Times New Roman" panose="02020603050405020304" pitchFamily="18" charset="0"/>
              </a:rPr>
              <a:t> </a:t>
            </a:r>
            <a:r>
              <a:rPr lang="en-US" dirty="0" err="1">
                <a:latin typeface="+mj-lt"/>
                <a:ea typeface="Times New Roman" panose="02020603050405020304" pitchFamily="18" charset="0"/>
              </a:rPr>
              <a:t>đi</a:t>
            </a:r>
            <a:r>
              <a:rPr lang="en-US" dirty="0">
                <a:latin typeface="+mj-lt"/>
                <a:ea typeface="Times New Roman" panose="02020603050405020304" pitchFamily="18" charset="0"/>
              </a:rPr>
              <a:t> </a:t>
            </a:r>
            <a:r>
              <a:rPr lang="en-US" dirty="0" err="1">
                <a:latin typeface="+mj-lt"/>
                <a:ea typeface="Times New Roman" panose="02020603050405020304" pitchFamily="18" charset="0"/>
              </a:rPr>
              <a:t>sâu</a:t>
            </a:r>
            <a:r>
              <a:rPr lang="en-US" dirty="0">
                <a:latin typeface="+mj-lt"/>
                <a:ea typeface="Times New Roman" panose="02020603050405020304" pitchFamily="18" charset="0"/>
              </a:rPr>
              <a:t> </a:t>
            </a:r>
            <a:r>
              <a:rPr lang="en-US" dirty="0" err="1">
                <a:latin typeface="+mj-lt"/>
                <a:ea typeface="Times New Roman" panose="02020603050405020304" pitchFamily="18" charset="0"/>
              </a:rPr>
              <a:t>vào</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chức</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đề</a:t>
            </a:r>
            <a:r>
              <a:rPr lang="en-US" dirty="0">
                <a:latin typeface="+mj-lt"/>
                <a:ea typeface="Times New Roman" panose="02020603050405020304" pitchFamily="18" charset="0"/>
              </a:rPr>
              <a:t> </a:t>
            </a:r>
            <a:r>
              <a:rPr lang="en-US" dirty="0" err="1">
                <a:latin typeface="+mj-lt"/>
                <a:ea typeface="Times New Roman" panose="02020603050405020304" pitchFamily="18" charset="0"/>
              </a:rPr>
              <a:t>tài</a:t>
            </a:r>
            <a:r>
              <a:rPr lang="en-US" dirty="0">
                <a:latin typeface="+mj-lt"/>
                <a:ea typeface="Times New Roman" panose="02020603050405020304" pitchFamily="18" charset="0"/>
              </a:rPr>
              <a:t> </a:t>
            </a:r>
            <a:r>
              <a:rPr lang="en-US" dirty="0" err="1">
                <a:latin typeface="+mj-lt"/>
                <a:ea typeface="Times New Roman" panose="02020603050405020304" pitchFamily="18" charset="0"/>
              </a:rPr>
              <a:t>hướng</a:t>
            </a:r>
            <a:r>
              <a:rPr lang="en-US" dirty="0">
                <a:latin typeface="+mj-lt"/>
                <a:ea typeface="Times New Roman" panose="02020603050405020304" pitchFamily="18" charset="0"/>
              </a:rPr>
              <a:t> </a:t>
            </a:r>
            <a:r>
              <a:rPr lang="en-US" dirty="0" err="1">
                <a:latin typeface="+mj-lt"/>
                <a:ea typeface="Times New Roman" panose="02020603050405020304" pitchFamily="18" charset="0"/>
              </a:rPr>
              <a:t>phát</a:t>
            </a:r>
            <a:r>
              <a:rPr lang="en-US" dirty="0">
                <a:latin typeface="+mj-lt"/>
                <a:ea typeface="Times New Roman" panose="02020603050405020304" pitchFamily="18" charset="0"/>
              </a:rPr>
              <a:t> </a:t>
            </a:r>
            <a:r>
              <a:rPr lang="en-US" dirty="0" err="1">
                <a:latin typeface="+mj-lt"/>
                <a:ea typeface="Times New Roman" panose="02020603050405020304" pitchFamily="18" charset="0"/>
              </a:rPr>
              <a:t>triển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thành</a:t>
            </a:r>
            <a:r>
              <a:rPr lang="en-US" dirty="0">
                <a:latin typeface="+mj-lt"/>
                <a:ea typeface="Times New Roman" panose="02020603050405020304" pitchFamily="18" charset="0"/>
              </a:rPr>
              <a:t> </a:t>
            </a:r>
            <a:r>
              <a:rPr lang="en-US" dirty="0" err="1">
                <a:latin typeface="+mj-lt"/>
                <a:ea typeface="Times New Roman" panose="02020603050405020304" pitchFamily="18" charset="0"/>
              </a:rPr>
              <a:t>một</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chuyên</a:t>
            </a:r>
            <a:r>
              <a:rPr lang="en-US" dirty="0">
                <a:latin typeface="+mj-lt"/>
                <a:ea typeface="Times New Roman" panose="02020603050405020304" pitchFamily="18" charset="0"/>
              </a:rPr>
              <a:t> </a:t>
            </a:r>
            <a:r>
              <a:rPr lang="en-US" dirty="0" err="1">
                <a:latin typeface="+mj-lt"/>
                <a:ea typeface="Times New Roman" panose="02020603050405020304" pitchFamily="18" charset="0"/>
              </a:rPr>
              <a:t>nghiệp</a:t>
            </a:r>
            <a:r>
              <a:rPr lang="en-US" dirty="0">
                <a:latin typeface="+mj-lt"/>
                <a:ea typeface="Times New Roman" panose="02020603050405020304" pitchFamily="18" charset="0"/>
              </a:rPr>
              <a:t>. </a:t>
            </a:r>
            <a:r>
              <a:rPr lang="en-US" dirty="0" err="1">
                <a:latin typeface="+mj-lt"/>
                <a:ea typeface="Times New Roman" panose="02020603050405020304" pitchFamily="18" charset="0"/>
              </a:rPr>
              <a:t>Cung</a:t>
            </a:r>
            <a:r>
              <a:rPr lang="en-US" dirty="0">
                <a:latin typeface="+mj-lt"/>
                <a:ea typeface="Times New Roman" panose="02020603050405020304" pitchFamily="18" charset="0"/>
              </a:rPr>
              <a:t> </a:t>
            </a:r>
            <a:r>
              <a:rPr lang="en-US" dirty="0" err="1">
                <a:latin typeface="+mj-lt"/>
                <a:ea typeface="Times New Roman" panose="02020603050405020304" pitchFamily="18" charset="0"/>
              </a:rPr>
              <a:t>cấp</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đầy</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đủ</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 </a:t>
            </a:r>
            <a:r>
              <a:rPr lang="en-US" dirty="0" err="1">
                <a:latin typeface="+mj-lt"/>
                <a:ea typeface="Times New Roman" panose="02020603050405020304" pitchFamily="18" charset="0"/>
              </a:rPr>
              <a:t>hiện</a:t>
            </a:r>
            <a:r>
              <a:rPr lang="en-US" dirty="0">
                <a:latin typeface="+mj-lt"/>
                <a:ea typeface="Times New Roman" panose="02020603050405020304" pitchFamily="18" charset="0"/>
              </a:rPr>
              <a:t> </a:t>
            </a:r>
            <a:r>
              <a:rPr lang="en-US" dirty="0" err="1">
                <a:latin typeface="+mj-lt"/>
                <a:ea typeface="Times New Roman" panose="02020603050405020304" pitchFamily="18" charset="0"/>
              </a:rPr>
              <a:t>đang</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mặt</a:t>
            </a:r>
            <a:r>
              <a:rPr lang="en-US" dirty="0">
                <a:latin typeface="+mj-lt"/>
                <a:ea typeface="Times New Roman" panose="02020603050405020304" pitchFamily="18" charset="0"/>
              </a:rPr>
              <a:t> </a:t>
            </a:r>
            <a:r>
              <a:rPr lang="en-US" dirty="0" err="1">
                <a:latin typeface="+mj-lt"/>
                <a:ea typeface="Times New Roman" panose="02020603050405020304" pitchFamily="18" charset="0"/>
              </a:rPr>
              <a:t>trên</a:t>
            </a:r>
            <a:r>
              <a:rPr lang="en-US" dirty="0">
                <a:latin typeface="+mj-lt"/>
                <a:ea typeface="Times New Roman" panose="02020603050405020304" pitchFamily="18" charset="0"/>
              </a:rPr>
              <a:t> </a:t>
            </a:r>
            <a:r>
              <a:rPr lang="en-US" dirty="0" err="1">
                <a:latin typeface="+mj-lt"/>
                <a:ea typeface="Times New Roman" panose="02020603050405020304" pitchFamily="18" charset="0"/>
              </a:rPr>
              <a:t>thị</a:t>
            </a:r>
            <a:r>
              <a:rPr lang="en-US" dirty="0">
                <a:latin typeface="+mj-lt"/>
                <a:ea typeface="Times New Roman" panose="02020603050405020304" pitchFamily="18" charset="0"/>
              </a:rPr>
              <a:t> </a:t>
            </a:r>
            <a:r>
              <a:rPr lang="en-US" dirty="0" err="1">
                <a:latin typeface="+mj-lt"/>
                <a:ea typeface="Times New Roman" panose="02020603050405020304" pitchFamily="18" charset="0"/>
              </a:rPr>
              <a:t>trường</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giá</a:t>
            </a:r>
            <a:r>
              <a:rPr lang="en-US" dirty="0">
                <a:latin typeface="+mj-lt"/>
                <a:ea typeface="Times New Roman" panose="02020603050405020304" pitchFamily="18" charset="0"/>
              </a:rPr>
              <a:t> </a:t>
            </a:r>
            <a:r>
              <a:rPr lang="en-US" dirty="0" err="1">
                <a:latin typeface="+mj-lt"/>
                <a:ea typeface="Times New Roman" panose="02020603050405020304" pitchFamily="18" charset="0"/>
              </a:rPr>
              <a:t>cả</a:t>
            </a:r>
            <a:r>
              <a:rPr lang="en-US" dirty="0">
                <a:latin typeface="+mj-lt"/>
                <a:ea typeface="Times New Roman" panose="02020603050405020304" pitchFamily="18" charset="0"/>
              </a:rPr>
              <a:t> </a:t>
            </a:r>
            <a:r>
              <a:rPr lang="en-US" dirty="0" err="1">
                <a:latin typeface="+mj-lt"/>
                <a:ea typeface="Times New Roman" panose="02020603050405020304" pitchFamily="18" charset="0"/>
              </a:rPr>
              <a:t>hớp</a:t>
            </a:r>
            <a:r>
              <a:rPr lang="en-US" dirty="0">
                <a:latin typeface="+mj-lt"/>
                <a:ea typeface="Times New Roman" panose="02020603050405020304" pitchFamily="18" charset="0"/>
              </a:rPr>
              <a:t> </a:t>
            </a:r>
            <a:r>
              <a:rPr lang="en-US" dirty="0" err="1">
                <a:latin typeface="+mj-lt"/>
                <a:ea typeface="Times New Roman" panose="02020603050405020304" pitchFamily="18" charset="0"/>
              </a:rPr>
              <a:t>lý</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phải</a:t>
            </a:r>
            <a:r>
              <a:rPr lang="en-US" dirty="0">
                <a:latin typeface="+mj-lt"/>
                <a:ea typeface="Times New Roman" panose="02020603050405020304" pitchFamily="18" charset="0"/>
              </a:rPr>
              <a:t> </a:t>
            </a:r>
            <a:r>
              <a:rPr lang="en-US" dirty="0" err="1">
                <a:latin typeface="+mj-lt"/>
                <a:ea typeface="Times New Roman" panose="02020603050405020304" pitchFamily="18" charset="0"/>
              </a:rPr>
              <a:t>chăng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Đi</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kèm</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dịch</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uy</a:t>
            </a:r>
            <a:r>
              <a:rPr lang="en-US" dirty="0">
                <a:latin typeface="+mj-lt"/>
                <a:ea typeface="Times New Roman" panose="02020603050405020304" pitchFamily="18" charset="0"/>
              </a:rPr>
              <a:t> </a:t>
            </a:r>
            <a:r>
              <a:rPr lang="en-US" dirty="0" err="1">
                <a:latin typeface="+mj-lt"/>
                <a:ea typeface="Times New Roman" panose="02020603050405020304" pitchFamily="18" charset="0"/>
              </a:rPr>
              <a:t>tín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chất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lượng</a:t>
            </a:r>
            <a:r>
              <a:rPr lang="en-US" dirty="0">
                <a:latin typeface="+mj-lt"/>
                <a:ea typeface="Times New Roman" panose="02020603050405020304" pitchFamily="18" charset="0"/>
              </a:rPr>
              <a:t> </a:t>
            </a:r>
            <a:r>
              <a:rPr lang="en-US" dirty="0" err="1">
                <a:latin typeface="+mj-lt"/>
                <a:ea typeface="Times New Roman" panose="02020603050405020304" pitchFamily="18" charset="0"/>
              </a:rPr>
              <a:t>tốt</a:t>
            </a:r>
            <a:r>
              <a:rPr lang="en-US" dirty="0">
                <a:latin typeface="+mj-lt"/>
                <a:ea typeface="Times New Roman" panose="02020603050405020304" pitchFamily="18" charset="0"/>
              </a:rPr>
              <a:t> </a:t>
            </a:r>
            <a:r>
              <a:rPr lang="en-US" dirty="0" err="1">
                <a:latin typeface="+mj-lt"/>
                <a:ea typeface="Times New Roman" panose="02020603050405020304" pitchFamily="18" charset="0"/>
              </a:rPr>
              <a:t>nhất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để</a:t>
            </a:r>
            <a:r>
              <a:rPr lang="en-US" dirty="0">
                <a:latin typeface="+mj-lt"/>
                <a:ea typeface="Times New Roman" panose="02020603050405020304" pitchFamily="18" charset="0"/>
              </a:rPr>
              <a:t> </a:t>
            </a:r>
            <a:r>
              <a:rPr lang="en-US" dirty="0" err="1">
                <a:latin typeface="+mj-lt"/>
                <a:ea typeface="Times New Roman" panose="02020603050405020304" pitchFamily="18" charset="0"/>
              </a:rPr>
              <a:t>phục</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khách</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Áp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dụng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thanh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toán</a:t>
            </a:r>
            <a:r>
              <a:rPr lang="en-US" dirty="0" smtClean="0">
                <a:latin typeface="+mj-lt"/>
                <a:ea typeface="Times New Roman" panose="02020603050405020304" pitchFamily="18" charset="0"/>
              </a:rPr>
              <a:t> online.</a:t>
            </a: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Xây</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dựng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phân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tích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các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nghiệp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smtClean="0">
                <a:latin typeface="+mj-lt"/>
                <a:ea typeface="Times New Roman" panose="02020603050405020304" pitchFamily="18" charset="0"/>
              </a:rPr>
              <a:t>thực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tế</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mà</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một</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cửa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hàng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quần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áo</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gặp</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phải</a:t>
            </a:r>
            <a:r>
              <a:rPr lang="en-US" dirty="0" smtClean="0">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Mở</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rộng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quy</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mô</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kinh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doanh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có</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nhiều</a:t>
            </a:r>
            <a:r>
              <a:rPr lang="en-US" dirty="0" smtClean="0">
                <a:latin typeface="+mj-lt"/>
                <a:ea typeface="Times New Roman" panose="02020603050405020304" pitchFamily="18" charset="0"/>
              </a:rPr>
              <a:t> chi </a:t>
            </a:r>
            <a:r>
              <a:rPr lang="en-US" dirty="0" err="1" smtClean="0">
                <a:latin typeface="+mj-lt"/>
                <a:ea typeface="Times New Roman" panose="02020603050405020304" pitchFamily="18" charset="0"/>
              </a:rPr>
              <a:t>nhánh</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đồng</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nghĩa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với</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việc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trang</a:t>
            </a:r>
            <a:r>
              <a:rPr lang="en-US" dirty="0" smtClean="0">
                <a:latin typeface="+mj-lt"/>
                <a:ea typeface="Times New Roman" panose="02020603050405020304" pitchFamily="18" charset="0"/>
              </a:rPr>
              <a:t> website </a:t>
            </a:r>
            <a:r>
              <a:rPr lang="en-US" dirty="0" err="1" smtClean="0">
                <a:latin typeface="+mj-lt"/>
                <a:ea typeface="Times New Roman" panose="02020603050405020304" pitchFamily="18" charset="0"/>
              </a:rPr>
              <a:t>phải</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được</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phát</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triển</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theo</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nhu</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cầu</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của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cửa</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hàng</a:t>
            </a:r>
            <a:r>
              <a:rPr lang="en-US" dirty="0" smtClean="0">
                <a:latin typeface="+mj-lt"/>
                <a:ea typeface="Times New Roman" panose="02020603050405020304" pitchFamily="18" charset="0"/>
              </a:rPr>
              <a:t> .</a:t>
            </a:r>
          </a:p>
        </p:txBody>
      </p:sp>
      <p:sp>
        <p:nvSpPr>
          <p:cNvPr id="2" name="TextBox 1"/>
          <p:cNvSpPr txBox="1"/>
          <p:nvPr/>
        </p:nvSpPr>
        <p:spPr>
          <a:xfrm>
            <a:off x="730825" y="732453"/>
            <a:ext cx="8063346" cy="338554"/>
          </a:xfrm>
          <a:prstGeom prst="rect">
            <a:avLst/>
          </a:prstGeom>
          <a:noFill/>
        </p:spPr>
        <p:txBody>
          <a:bodyPr wrap="square" rtlCol="0">
            <a:spAutoFit/>
          </a:bodyPr>
          <a:lstStyle/>
          <a:p>
            <a:r>
              <a:rPr lang="en-US" sz="1600" b="1" dirty="0" err="1" smtClean="0"/>
              <a:t>Về</a:t>
            </a:r>
            <a:r>
              <a:rPr lang="en-US" sz="1600" b="1" dirty="0" smtClean="0"/>
              <a:t> </a:t>
            </a:r>
            <a:r>
              <a:rPr lang="en-US" sz="1600" b="1" dirty="0" err="1" smtClean="0"/>
              <a:t>mặt</a:t>
            </a:r>
            <a:r>
              <a:rPr lang="en-US" sz="1600" b="1" dirty="0" smtClean="0"/>
              <a:t> </a:t>
            </a:r>
            <a:r>
              <a:rPr lang="en-US" sz="1600" b="1" dirty="0" err="1" smtClean="0"/>
              <a:t>chức</a:t>
            </a:r>
            <a:r>
              <a:rPr lang="en-US" sz="1600" b="1" dirty="0" smtClean="0"/>
              <a:t> </a:t>
            </a:r>
            <a:r>
              <a:rPr lang="en-US" sz="1600" b="1" dirty="0" err="1" smtClean="0"/>
              <a:t>năng</a:t>
            </a:r>
            <a:endParaRPr lang="en-US" sz="1600" b="1" dirty="0"/>
          </a:p>
        </p:txBody>
      </p:sp>
    </p:spTree>
    <p:extLst>
      <p:ext uri="{BB962C8B-B14F-4D97-AF65-F5344CB8AC3E}">
        <p14:creationId xmlns:p14="http://schemas.microsoft.com/office/powerpoint/2010/main" val="20594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
        <p:nvSpPr>
          <p:cNvPr id="4" name="Rectangle 3"/>
          <p:cNvSpPr/>
          <p:nvPr/>
        </p:nvSpPr>
        <p:spPr>
          <a:xfrm>
            <a:off x="914399" y="245291"/>
            <a:ext cx="7038109" cy="1708160"/>
          </a:xfrm>
          <a:prstGeom prst="rect">
            <a:avLst/>
          </a:prstGeom>
        </p:spPr>
        <p:txBody>
          <a:bodyPr wrap="square">
            <a:spAutoFit/>
          </a:bodyPr>
          <a:lstStyle/>
          <a:p>
            <a:pPr>
              <a:lnSpc>
                <a:spcPct val="150000"/>
              </a:lnSpc>
            </a:pPr>
            <a:r>
              <a:rPr lang="en-US" b="1" dirty="0" err="1"/>
              <a:t>Về</a:t>
            </a:r>
            <a:r>
              <a:rPr lang="en-US" b="1" dirty="0"/>
              <a:t> </a:t>
            </a:r>
            <a:r>
              <a:rPr lang="en-US" b="1" dirty="0" err="1"/>
              <a:t>mặt</a:t>
            </a:r>
            <a:r>
              <a:rPr lang="en-US" b="1" dirty="0"/>
              <a:t> </a:t>
            </a:r>
            <a:r>
              <a:rPr lang="en-US" b="1" dirty="0" err="1" smtClean="0"/>
              <a:t>kỹ</a:t>
            </a:r>
            <a:r>
              <a:rPr lang="en-US" b="1" dirty="0" smtClean="0"/>
              <a:t> </a:t>
            </a:r>
            <a:r>
              <a:rPr lang="en-US" b="1" dirty="0" err="1" smtClean="0"/>
              <a:t>thuật</a:t>
            </a:r>
            <a:endParaRPr lang="en-US" dirty="0" smtClean="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err="1" smtClean="0">
                <a:ea typeface="Times New Roman" panose="02020603050405020304" pitchFamily="18" charset="0"/>
              </a:rPr>
              <a:t>Ngoài</a:t>
            </a:r>
            <a:r>
              <a:rPr lang="en-US" dirty="0" smtClean="0">
                <a:ea typeface="Times New Roman" panose="02020603050405020304" pitchFamily="18" charset="0"/>
              </a:rPr>
              <a:t> </a:t>
            </a:r>
            <a:r>
              <a:rPr lang="en-US" dirty="0" err="1">
                <a:ea typeface="Times New Roman" panose="02020603050405020304" pitchFamily="18" charset="0"/>
              </a:rPr>
              <a:t>ra</a:t>
            </a:r>
            <a:r>
              <a:rPr lang="en-US" dirty="0">
                <a:ea typeface="Times New Roman" panose="02020603050405020304" pitchFamily="18" charset="0"/>
              </a:rPr>
              <a:t>, </a:t>
            </a:r>
            <a:r>
              <a:rPr lang="en-US" dirty="0" err="1">
                <a:ea typeface="Times New Roman" panose="02020603050405020304" pitchFamily="18" charset="0"/>
              </a:rPr>
              <a:t>nhóm</a:t>
            </a:r>
            <a:r>
              <a:rPr lang="en-US" dirty="0">
                <a:ea typeface="Times New Roman" panose="02020603050405020304" pitchFamily="18" charset="0"/>
              </a:rPr>
              <a:t> </a:t>
            </a:r>
            <a:r>
              <a:rPr lang="en-US" dirty="0" err="1">
                <a:ea typeface="Times New Roman" panose="02020603050405020304" pitchFamily="18" charset="0"/>
              </a:rPr>
              <a:t>muốn</a:t>
            </a:r>
            <a:r>
              <a:rPr lang="en-US" dirty="0">
                <a:ea typeface="Times New Roman" panose="02020603050405020304" pitchFamily="18" charset="0"/>
              </a:rPr>
              <a:t> </a:t>
            </a:r>
            <a:r>
              <a:rPr lang="en-US" dirty="0" err="1">
                <a:ea typeface="Times New Roman" panose="02020603050405020304" pitchFamily="18" charset="0"/>
              </a:rPr>
              <a:t>tìm</a:t>
            </a:r>
            <a:r>
              <a:rPr lang="en-US" dirty="0">
                <a:ea typeface="Times New Roman" panose="02020603050405020304" pitchFamily="18" charset="0"/>
              </a:rPr>
              <a:t> </a:t>
            </a:r>
            <a:r>
              <a:rPr lang="en-US" dirty="0" err="1">
                <a:ea typeface="Times New Roman" panose="02020603050405020304" pitchFamily="18" charset="0"/>
              </a:rPr>
              <a:t>hiểu</a:t>
            </a:r>
            <a:r>
              <a:rPr lang="en-US" dirty="0">
                <a:ea typeface="Times New Roman" panose="02020603050405020304" pitchFamily="18" charset="0"/>
              </a:rPr>
              <a:t>, </a:t>
            </a:r>
            <a:r>
              <a:rPr lang="en-US" dirty="0" err="1">
                <a:ea typeface="Times New Roman" panose="02020603050405020304" pitchFamily="18" charset="0"/>
              </a:rPr>
              <a:t>học</a:t>
            </a:r>
            <a:r>
              <a:rPr lang="en-US" dirty="0">
                <a:ea typeface="Times New Roman" panose="02020603050405020304" pitchFamily="18" charset="0"/>
              </a:rPr>
              <a:t> </a:t>
            </a:r>
            <a:r>
              <a:rPr lang="en-US" dirty="0" err="1">
                <a:ea typeface="Times New Roman" panose="02020603050405020304" pitchFamily="18" charset="0"/>
              </a:rPr>
              <a:t>hỏi</a:t>
            </a:r>
            <a:r>
              <a:rPr lang="en-US" dirty="0">
                <a:ea typeface="Times New Roman" panose="02020603050405020304" pitchFamily="18" charset="0"/>
              </a:rPr>
              <a:t>, </a:t>
            </a:r>
            <a:r>
              <a:rPr lang="en-US" dirty="0" err="1">
                <a:ea typeface="Times New Roman" panose="02020603050405020304" pitchFamily="18" charset="0"/>
              </a:rPr>
              <a:t>áp</a:t>
            </a:r>
            <a:r>
              <a:rPr lang="en-US" dirty="0">
                <a:ea typeface="Times New Roman" panose="02020603050405020304" pitchFamily="18" charset="0"/>
              </a:rPr>
              <a:t> </a:t>
            </a:r>
            <a:r>
              <a:rPr lang="en-US" dirty="0" err="1">
                <a:ea typeface="Times New Roman" panose="02020603050405020304" pitchFamily="18" charset="0"/>
              </a:rPr>
              <a:t>dụng</a:t>
            </a:r>
            <a:r>
              <a:rPr lang="en-US" dirty="0">
                <a:ea typeface="Times New Roman" panose="02020603050405020304" pitchFamily="18" charset="0"/>
              </a:rPr>
              <a:t> </a:t>
            </a:r>
            <a:r>
              <a:rPr lang="en-US" dirty="0" err="1">
                <a:ea typeface="Times New Roman" panose="02020603050405020304" pitchFamily="18" charset="0"/>
              </a:rPr>
              <a:t>các</a:t>
            </a:r>
            <a:r>
              <a:rPr lang="en-US" dirty="0">
                <a:ea typeface="Times New Roman" panose="02020603050405020304" pitchFamily="18" charset="0"/>
              </a:rPr>
              <a:t> </a:t>
            </a:r>
            <a:r>
              <a:rPr lang="en-US" dirty="0" err="1">
                <a:ea typeface="Times New Roman" panose="02020603050405020304" pitchFamily="18" charset="0"/>
              </a:rPr>
              <a:t>công</a:t>
            </a:r>
            <a:r>
              <a:rPr lang="en-US" dirty="0">
                <a:ea typeface="Times New Roman" panose="02020603050405020304" pitchFamily="18" charset="0"/>
              </a:rPr>
              <a:t> </a:t>
            </a:r>
            <a:r>
              <a:rPr lang="en-US" dirty="0" err="1">
                <a:ea typeface="Times New Roman" panose="02020603050405020304" pitchFamily="18" charset="0"/>
              </a:rPr>
              <a:t>nghệ</a:t>
            </a:r>
            <a:r>
              <a:rPr lang="en-US" dirty="0">
                <a:ea typeface="Times New Roman" panose="02020603050405020304" pitchFamily="18" charset="0"/>
              </a:rPr>
              <a:t>, </a:t>
            </a:r>
            <a:r>
              <a:rPr lang="en-US" dirty="0" err="1">
                <a:ea typeface="Times New Roman" panose="02020603050405020304" pitchFamily="18" charset="0"/>
              </a:rPr>
              <a:t>kiến</a:t>
            </a:r>
            <a:r>
              <a:rPr lang="en-US" dirty="0">
                <a:ea typeface="Times New Roman" panose="02020603050405020304" pitchFamily="18" charset="0"/>
              </a:rPr>
              <a:t> </a:t>
            </a:r>
            <a:r>
              <a:rPr lang="en-US" dirty="0" err="1">
                <a:ea typeface="Times New Roman" panose="02020603050405020304" pitchFamily="18" charset="0"/>
              </a:rPr>
              <a:t>trúc</a:t>
            </a:r>
            <a:r>
              <a:rPr lang="en-US" dirty="0">
                <a:ea typeface="Times New Roman" panose="02020603050405020304" pitchFamily="18" charset="0"/>
              </a:rPr>
              <a:t> </a:t>
            </a:r>
            <a:r>
              <a:rPr lang="en-US" dirty="0" err="1">
                <a:ea typeface="Times New Roman" panose="02020603050405020304" pitchFamily="18" charset="0"/>
              </a:rPr>
              <a:t>phát</a:t>
            </a:r>
            <a:r>
              <a:rPr lang="en-US" dirty="0">
                <a:ea typeface="Times New Roman" panose="02020603050405020304" pitchFamily="18" charset="0"/>
              </a:rPr>
              <a:t> </a:t>
            </a:r>
            <a:r>
              <a:rPr lang="en-US" dirty="0" err="1">
                <a:ea typeface="Times New Roman" panose="02020603050405020304" pitchFamily="18" charset="0"/>
              </a:rPr>
              <a:t>triển</a:t>
            </a:r>
            <a:r>
              <a:rPr lang="en-US" dirty="0">
                <a:ea typeface="Times New Roman" panose="02020603050405020304" pitchFamily="18" charset="0"/>
              </a:rPr>
              <a:t> </a:t>
            </a:r>
            <a:r>
              <a:rPr lang="en-US" dirty="0" err="1">
                <a:ea typeface="Times New Roman" panose="02020603050405020304" pitchFamily="18" charset="0"/>
              </a:rPr>
              <a:t>phần</a:t>
            </a:r>
            <a:r>
              <a:rPr lang="en-US" dirty="0">
                <a:ea typeface="Times New Roman" panose="02020603050405020304" pitchFamily="18" charset="0"/>
              </a:rPr>
              <a:t> </a:t>
            </a:r>
            <a:r>
              <a:rPr lang="en-US" dirty="0" err="1">
                <a:ea typeface="Times New Roman" panose="02020603050405020304" pitchFamily="18" charset="0"/>
              </a:rPr>
              <a:t>mềm</a:t>
            </a:r>
            <a:r>
              <a:rPr lang="en-US" dirty="0">
                <a:ea typeface="Times New Roman" panose="02020603050405020304" pitchFamily="18" charset="0"/>
              </a:rPr>
              <a:t> </a:t>
            </a:r>
            <a:r>
              <a:rPr lang="en-US" dirty="0" err="1">
                <a:ea typeface="Times New Roman" panose="02020603050405020304" pitchFamily="18" charset="0"/>
              </a:rPr>
              <a:t>đang</a:t>
            </a:r>
            <a:r>
              <a:rPr lang="en-US" dirty="0">
                <a:ea typeface="Times New Roman" panose="02020603050405020304" pitchFamily="18" charset="0"/>
              </a:rPr>
              <a:t> </a:t>
            </a:r>
            <a:r>
              <a:rPr lang="en-US" dirty="0" err="1">
                <a:ea typeface="Times New Roman" panose="02020603050405020304" pitchFamily="18" charset="0"/>
              </a:rPr>
              <a:t>phổ</a:t>
            </a:r>
            <a:r>
              <a:rPr lang="en-US" dirty="0">
                <a:ea typeface="Times New Roman" panose="02020603050405020304" pitchFamily="18" charset="0"/>
              </a:rPr>
              <a:t> </a:t>
            </a:r>
            <a:r>
              <a:rPr lang="en-US" dirty="0" err="1">
                <a:ea typeface="Times New Roman" panose="02020603050405020304" pitchFamily="18" charset="0"/>
              </a:rPr>
              <a:t>biến</a:t>
            </a:r>
            <a:r>
              <a:rPr lang="en-US" dirty="0">
                <a:ea typeface="Times New Roman" panose="02020603050405020304" pitchFamily="18" charset="0"/>
              </a:rPr>
              <a:t> </a:t>
            </a:r>
            <a:r>
              <a:rPr lang="en-US" dirty="0" err="1">
                <a:ea typeface="Times New Roman" panose="02020603050405020304" pitchFamily="18" charset="0"/>
              </a:rPr>
              <a:t>hiện</a:t>
            </a:r>
            <a:r>
              <a:rPr lang="en-US" dirty="0">
                <a:ea typeface="Times New Roman" panose="02020603050405020304" pitchFamily="18" charset="0"/>
              </a:rPr>
              <a:t> nay </a:t>
            </a:r>
            <a:r>
              <a:rPr lang="en-US" dirty="0" err="1">
                <a:ea typeface="Times New Roman" panose="02020603050405020304" pitchFamily="18" charset="0"/>
              </a:rPr>
              <a:t>như</a:t>
            </a:r>
            <a:r>
              <a:rPr lang="en-US" dirty="0">
                <a:ea typeface="Times New Roman" panose="02020603050405020304" pitchFamily="18" charset="0"/>
              </a:rPr>
              <a:t> </a:t>
            </a:r>
            <a:r>
              <a:rPr lang="en-US" dirty="0" err="1">
                <a:ea typeface="Times New Roman" panose="02020603050405020304" pitchFamily="18" charset="0"/>
              </a:rPr>
              <a:t>là</a:t>
            </a:r>
            <a:r>
              <a:rPr lang="en-US" dirty="0">
                <a:ea typeface="Times New Roman" panose="02020603050405020304" pitchFamily="18" charset="0"/>
              </a:rPr>
              <a:t> </a:t>
            </a:r>
            <a:r>
              <a:rPr lang="en-US" dirty="0" err="1" smtClean="0">
                <a:ea typeface="Times New Roman" panose="02020603050405020304" pitchFamily="18" charset="0"/>
              </a:rPr>
              <a:t>Microservice</a:t>
            </a:r>
            <a:r>
              <a:rPr lang="en-US" dirty="0" smtClean="0">
                <a:ea typeface="Times New Roman" panose="02020603050405020304" pitchFamily="18" charset="0"/>
              </a:rPr>
              <a:t>, </a:t>
            </a:r>
            <a:r>
              <a:rPr lang="en-US" dirty="0" err="1" smtClean="0">
                <a:ea typeface="Times New Roman" panose="02020603050405020304" pitchFamily="18" charset="0"/>
              </a:rPr>
              <a:t>tổ</a:t>
            </a:r>
            <a:r>
              <a:rPr lang="en-US" dirty="0" smtClean="0">
                <a:ea typeface="Times New Roman" panose="02020603050405020304" pitchFamily="18" charset="0"/>
              </a:rPr>
              <a:t> </a:t>
            </a:r>
            <a:r>
              <a:rPr lang="en-US" dirty="0" err="1">
                <a:ea typeface="Times New Roman" panose="02020603050405020304" pitchFamily="18" charset="0"/>
              </a:rPr>
              <a:t>chứa</a:t>
            </a:r>
            <a:r>
              <a:rPr lang="en-US" dirty="0">
                <a:ea typeface="Times New Roman" panose="02020603050405020304" pitchFamily="18" charset="0"/>
              </a:rPr>
              <a:t> source code </a:t>
            </a:r>
            <a:r>
              <a:rPr lang="en-US" dirty="0" err="1" smtClean="0">
                <a:ea typeface="Times New Roman" panose="02020603050405020304" pitchFamily="18" charset="0"/>
              </a:rPr>
              <a:t>phía</a:t>
            </a:r>
            <a:r>
              <a:rPr lang="en-US" dirty="0" smtClean="0">
                <a:ea typeface="Times New Roman" panose="02020603050405020304" pitchFamily="18" charset="0"/>
              </a:rPr>
              <a:t> </a:t>
            </a:r>
            <a:r>
              <a:rPr lang="en-US" dirty="0" err="1" smtClean="0">
                <a:ea typeface="Times New Roman" panose="02020603050405020304" pitchFamily="18" charset="0"/>
              </a:rPr>
              <a:t>BackEnd</a:t>
            </a:r>
            <a:r>
              <a:rPr lang="en-US" dirty="0" smtClean="0">
                <a:ea typeface="Times New Roman" panose="02020603050405020304" pitchFamily="18" charset="0"/>
              </a:rPr>
              <a:t> </a:t>
            </a:r>
            <a:r>
              <a:rPr lang="en-US" dirty="0" err="1" smtClean="0">
                <a:ea typeface="Times New Roman" panose="02020603050405020304" pitchFamily="18" charset="0"/>
              </a:rPr>
              <a:t>theo</a:t>
            </a:r>
            <a:r>
              <a:rPr lang="en-US" dirty="0" smtClean="0">
                <a:ea typeface="Times New Roman" panose="02020603050405020304" pitchFamily="18" charset="0"/>
              </a:rPr>
              <a:t> </a:t>
            </a:r>
            <a:r>
              <a:rPr lang="en-US" dirty="0" err="1">
                <a:ea typeface="Times New Roman" panose="02020603050405020304" pitchFamily="18" charset="0"/>
              </a:rPr>
              <a:t>kiểu</a:t>
            </a:r>
            <a:r>
              <a:rPr lang="en-US" dirty="0">
                <a:ea typeface="Times New Roman" panose="02020603050405020304" pitchFamily="18" charset="0"/>
              </a:rPr>
              <a:t> DDD (Domain Driven </a:t>
            </a:r>
            <a:r>
              <a:rPr lang="en-US" dirty="0" smtClean="0">
                <a:ea typeface="Times New Roman" panose="02020603050405020304" pitchFamily="18" charset="0"/>
              </a:rPr>
              <a:t>Design) </a:t>
            </a:r>
            <a:r>
              <a:rPr lang="en-US" dirty="0" err="1" smtClean="0">
                <a:ea typeface="Times New Roman" panose="02020603050405020304" pitchFamily="18" charset="0"/>
              </a:rPr>
              <a:t>và</a:t>
            </a:r>
            <a:r>
              <a:rPr lang="en-US" dirty="0" smtClean="0">
                <a:ea typeface="Times New Roman" panose="02020603050405020304" pitchFamily="18" charset="0"/>
              </a:rPr>
              <a:t> </a:t>
            </a:r>
            <a:r>
              <a:rPr lang="en-US" dirty="0" err="1" smtClean="0">
                <a:ea typeface="Times New Roman" panose="02020603050405020304" pitchFamily="18" charset="0"/>
              </a:rPr>
              <a:t>cách</a:t>
            </a:r>
            <a:r>
              <a:rPr lang="en-US" dirty="0" smtClean="0">
                <a:ea typeface="Times New Roman" panose="02020603050405020304" pitchFamily="18" charset="0"/>
              </a:rPr>
              <a:t> </a:t>
            </a:r>
            <a:r>
              <a:rPr lang="en-US" dirty="0" err="1" smtClean="0">
                <a:ea typeface="Times New Roman" panose="02020603050405020304" pitchFamily="18" charset="0"/>
              </a:rPr>
              <a:t>áp</a:t>
            </a:r>
            <a:r>
              <a:rPr lang="en-US" dirty="0" smtClean="0">
                <a:ea typeface="Times New Roman" panose="02020603050405020304" pitchFamily="18" charset="0"/>
              </a:rPr>
              <a:t> </a:t>
            </a:r>
            <a:r>
              <a:rPr lang="en-US" dirty="0" err="1" smtClean="0">
                <a:ea typeface="Times New Roman" panose="02020603050405020304" pitchFamily="18" charset="0"/>
              </a:rPr>
              <a:t>dụng</a:t>
            </a:r>
            <a:r>
              <a:rPr lang="en-US" dirty="0" smtClean="0">
                <a:ea typeface="Times New Roman" panose="02020603050405020304" pitchFamily="18" charset="0"/>
              </a:rPr>
              <a:t> </a:t>
            </a:r>
            <a:r>
              <a:rPr lang="en-US" dirty="0" err="1" smtClean="0">
                <a:ea typeface="Times New Roman" panose="02020603050405020304" pitchFamily="18" charset="0"/>
              </a:rPr>
              <a:t>các</a:t>
            </a:r>
            <a:r>
              <a:rPr lang="en-US" dirty="0" smtClean="0">
                <a:ea typeface="Times New Roman" panose="02020603050405020304" pitchFamily="18" charset="0"/>
              </a:rPr>
              <a:t> </a:t>
            </a:r>
            <a:r>
              <a:rPr lang="en-US" dirty="0">
                <a:ea typeface="Times New Roman" panose="02020603050405020304" pitchFamily="18" charset="0"/>
              </a:rPr>
              <a:t>Design </a:t>
            </a:r>
            <a:r>
              <a:rPr lang="en-US" dirty="0" smtClean="0">
                <a:ea typeface="Times New Roman" panose="02020603050405020304" pitchFamily="18" charset="0"/>
              </a:rPr>
              <a:t>Pattern </a:t>
            </a:r>
            <a:r>
              <a:rPr lang="en-US" dirty="0" err="1" smtClean="0">
                <a:ea typeface="Times New Roman" panose="02020603050405020304" pitchFamily="18" charset="0"/>
              </a:rPr>
              <a:t>để</a:t>
            </a:r>
            <a:r>
              <a:rPr lang="en-US" dirty="0" smtClean="0">
                <a:ea typeface="Times New Roman" panose="02020603050405020304" pitchFamily="18" charset="0"/>
              </a:rPr>
              <a:t> </a:t>
            </a:r>
            <a:r>
              <a:rPr lang="en-US" dirty="0" err="1" smtClean="0">
                <a:ea typeface="Times New Roman" panose="02020603050405020304" pitchFamily="18" charset="0"/>
              </a:rPr>
              <a:t>giúp</a:t>
            </a:r>
            <a:r>
              <a:rPr lang="en-US" dirty="0" smtClean="0">
                <a:ea typeface="Times New Roman" panose="02020603050405020304" pitchFamily="18" charset="0"/>
              </a:rPr>
              <a:t> </a:t>
            </a:r>
            <a:r>
              <a:rPr lang="en-US" dirty="0" err="1" smtClean="0">
                <a:ea typeface="Times New Roman" panose="02020603050405020304" pitchFamily="18" charset="0"/>
              </a:rPr>
              <a:t>cho</a:t>
            </a:r>
            <a:r>
              <a:rPr lang="en-US" dirty="0" smtClean="0">
                <a:ea typeface="Times New Roman" panose="02020603050405020304" pitchFamily="18" charset="0"/>
              </a:rPr>
              <a:t> code </a:t>
            </a:r>
            <a:r>
              <a:rPr lang="en-US" dirty="0" err="1" smtClean="0">
                <a:ea typeface="Times New Roman" panose="02020603050405020304" pitchFamily="18" charset="0"/>
              </a:rPr>
              <a:t>trang</a:t>
            </a:r>
            <a:r>
              <a:rPr lang="en-US" dirty="0" smtClean="0">
                <a:ea typeface="Times New Roman" panose="02020603050405020304" pitchFamily="18" charset="0"/>
              </a:rPr>
              <a:t> web </a:t>
            </a:r>
            <a:r>
              <a:rPr lang="en-US" dirty="0" err="1" smtClean="0">
                <a:ea typeface="Times New Roman" panose="02020603050405020304" pitchFamily="18" charset="0"/>
              </a:rPr>
              <a:t>của</a:t>
            </a:r>
            <a:r>
              <a:rPr lang="en-US" dirty="0" smtClean="0">
                <a:ea typeface="Times New Roman" panose="02020603050405020304" pitchFamily="18" charset="0"/>
              </a:rPr>
              <a:t> </a:t>
            </a:r>
            <a:r>
              <a:rPr lang="en-US" dirty="0" err="1" smtClean="0">
                <a:ea typeface="Times New Roman" panose="02020603050405020304" pitchFamily="18" charset="0"/>
              </a:rPr>
              <a:t>nhóm</a:t>
            </a:r>
            <a:r>
              <a:rPr lang="en-US" dirty="0" smtClean="0">
                <a:ea typeface="Times New Roman" panose="02020603050405020304" pitchFamily="18" charset="0"/>
              </a:rPr>
              <a:t> </a:t>
            </a:r>
            <a:r>
              <a:rPr lang="en-US" dirty="0" err="1" smtClean="0">
                <a:ea typeface="Times New Roman" panose="02020603050405020304" pitchFamily="18" charset="0"/>
              </a:rPr>
              <a:t>được</a:t>
            </a:r>
            <a:r>
              <a:rPr lang="en-US" dirty="0" smtClean="0">
                <a:ea typeface="Times New Roman" panose="02020603050405020304" pitchFamily="18" charset="0"/>
              </a:rPr>
              <a:t> </a:t>
            </a:r>
            <a:r>
              <a:rPr lang="en-US" dirty="0" err="1" smtClean="0">
                <a:ea typeface="Times New Roman" panose="02020603050405020304" pitchFamily="18" charset="0"/>
              </a:rPr>
              <a:t>dễ</a:t>
            </a:r>
            <a:r>
              <a:rPr lang="en-US" dirty="0" smtClean="0">
                <a:ea typeface="Times New Roman" panose="02020603050405020304" pitchFamily="18" charset="0"/>
              </a:rPr>
              <a:t> </a:t>
            </a:r>
            <a:r>
              <a:rPr lang="en-US" dirty="0" err="1" smtClean="0">
                <a:ea typeface="Times New Roman" panose="02020603050405020304" pitchFamily="18" charset="0"/>
              </a:rPr>
              <a:t>dàng</a:t>
            </a:r>
            <a:r>
              <a:rPr lang="en-US" dirty="0" smtClean="0">
                <a:ea typeface="Times New Roman" panose="02020603050405020304" pitchFamily="18" charset="0"/>
              </a:rPr>
              <a:t> </a:t>
            </a:r>
            <a:r>
              <a:rPr lang="en-US" dirty="0" err="1" smtClean="0">
                <a:ea typeface="Times New Roman" panose="02020603050405020304" pitchFamily="18" charset="0"/>
              </a:rPr>
              <a:t>bảo</a:t>
            </a:r>
            <a:r>
              <a:rPr lang="en-US" dirty="0" smtClean="0">
                <a:ea typeface="Times New Roman" panose="02020603050405020304" pitchFamily="18" charset="0"/>
              </a:rPr>
              <a:t> </a:t>
            </a:r>
            <a:r>
              <a:rPr lang="en-US" dirty="0" err="1" smtClean="0">
                <a:ea typeface="Times New Roman" panose="02020603050405020304" pitchFamily="18" charset="0"/>
              </a:rPr>
              <a:t>trì</a:t>
            </a:r>
            <a:r>
              <a:rPr lang="en-US" dirty="0" smtClean="0">
                <a:ea typeface="Times New Roman" panose="02020603050405020304" pitchFamily="18" charset="0"/>
              </a:rPr>
              <a:t> </a:t>
            </a:r>
            <a:r>
              <a:rPr lang="en-US" dirty="0" err="1" smtClean="0">
                <a:ea typeface="Times New Roman" panose="02020603050405020304" pitchFamily="18" charset="0"/>
              </a:rPr>
              <a:t>nâng</a:t>
            </a:r>
            <a:r>
              <a:rPr lang="en-US" dirty="0" smtClean="0">
                <a:ea typeface="Times New Roman" panose="02020603050405020304" pitchFamily="18" charset="0"/>
              </a:rPr>
              <a:t> </a:t>
            </a:r>
            <a:r>
              <a:rPr lang="en-US" dirty="0" err="1" smtClean="0">
                <a:ea typeface="Times New Roman" panose="02020603050405020304" pitchFamily="18" charset="0"/>
              </a:rPr>
              <a:t>cấp</a:t>
            </a:r>
            <a:r>
              <a:rPr lang="en-US" dirty="0" smtClean="0">
                <a:ea typeface="Times New Roman" panose="02020603050405020304" pitchFamily="18" charset="0"/>
              </a:rPr>
              <a:t> </a:t>
            </a:r>
            <a:r>
              <a:rPr lang="en-US" dirty="0" err="1" smtClean="0">
                <a:ea typeface="Times New Roman" panose="02020603050405020304" pitchFamily="18" charset="0"/>
              </a:rPr>
              <a:t>hơn</a:t>
            </a:r>
            <a:r>
              <a:rPr lang="en-US" dirty="0" smtClean="0">
                <a:ea typeface="Times New Roman" panose="02020603050405020304" pitchFamily="18" charset="0"/>
              </a:rPr>
              <a:t>. </a:t>
            </a:r>
            <a:endParaRPr lang="en-US" dirty="0">
              <a:ea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2245286"/>
            <a:ext cx="3858491" cy="21258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074" y="2245285"/>
            <a:ext cx="3363199" cy="2125823"/>
          </a:xfrm>
          <a:prstGeom prst="rect">
            <a:avLst/>
          </a:prstGeom>
        </p:spPr>
      </p:pic>
    </p:spTree>
    <p:extLst>
      <p:ext uri="{BB962C8B-B14F-4D97-AF65-F5344CB8AC3E}">
        <p14:creationId xmlns:p14="http://schemas.microsoft.com/office/powerpoint/2010/main" val="31320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Google Shape;70;p12"/>
          <p:cNvSpPr txBox="1">
            <a:spLocks/>
          </p:cNvSpPr>
          <p:nvPr/>
        </p:nvSpPr>
        <p:spPr>
          <a:xfrm>
            <a:off x="602671" y="500229"/>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1.2. </a:t>
            </a:r>
            <a:r>
              <a:rPr lang="en-US" sz="1800" dirty="0" err="1" smtClean="0"/>
              <a:t>Lý</a:t>
            </a:r>
            <a:r>
              <a:rPr lang="en-US" sz="1800" dirty="0" smtClean="0"/>
              <a:t> do </a:t>
            </a:r>
            <a:r>
              <a:rPr lang="en-US" sz="1800" dirty="0" err="1" smtClean="0"/>
              <a:t>chọn</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5" name="TextBox 4"/>
          <p:cNvSpPr txBox="1"/>
          <p:nvPr/>
        </p:nvSpPr>
        <p:spPr>
          <a:xfrm>
            <a:off x="602671" y="1068265"/>
            <a:ext cx="8084129" cy="2246769"/>
          </a:xfrm>
          <a:prstGeom prst="rect">
            <a:avLst/>
          </a:prstGeom>
          <a:noFill/>
        </p:spPr>
        <p:txBody>
          <a:bodyPr wrap="square" rtlCol="0">
            <a:spAutoFit/>
          </a:bodyPr>
          <a:lstStyle/>
          <a:p>
            <a:pPr marL="285750" indent="-285750">
              <a:buFont typeface="Arial" panose="020B0604020202020204" pitchFamily="34" charset="0"/>
              <a:buChar char="•"/>
            </a:pPr>
            <a:r>
              <a:rPr lang="vi-VN" dirty="0"/>
              <a:t>Quảng cáo không giới hạn với một chi phí thấp nhất. </a:t>
            </a:r>
            <a:endParaRPr lang="en-US" dirty="0"/>
          </a:p>
          <a:p>
            <a:pPr marL="285750" indent="-285750">
              <a:buFont typeface="Arial" panose="020B0604020202020204" pitchFamily="34" charset="0"/>
              <a:buChar char="•"/>
            </a:pPr>
            <a:r>
              <a:rPr lang="vi-VN" dirty="0"/>
              <a:t>Có cơ hội liên kết, hợp tác với doanh nghiệp, công ty hoặc các tổ chức.</a:t>
            </a:r>
            <a:endParaRPr lang="en-US" dirty="0"/>
          </a:p>
          <a:p>
            <a:pPr marL="285750" indent="-285750">
              <a:buFont typeface="Arial" panose="020B0604020202020204" pitchFamily="34" charset="0"/>
              <a:buChar char="•"/>
            </a:pPr>
            <a:r>
              <a:rPr lang="vi-VN" dirty="0"/>
              <a:t>Nhận thông tin phản hồi nhanh của khách hàng, đối tác nhanh nhất.</a:t>
            </a:r>
            <a:endParaRPr lang="en-US" dirty="0"/>
          </a:p>
          <a:p>
            <a:pPr marL="285750" indent="-285750">
              <a:buFont typeface="Arial" panose="020B0604020202020204" pitchFamily="34" charset="0"/>
              <a:buChar char="•"/>
            </a:pPr>
            <a:r>
              <a:rPr lang="vi-VN" dirty="0"/>
              <a:t>Tạo một hình ảnh tốt cho </a:t>
            </a:r>
            <a:r>
              <a:rPr lang="en-US" dirty="0" err="1"/>
              <a:t>cửa</a:t>
            </a:r>
            <a:r>
              <a:rPr lang="en-US" dirty="0"/>
              <a:t> </a:t>
            </a:r>
            <a:r>
              <a:rPr lang="en-US" dirty="0" err="1"/>
              <a:t>hàng</a:t>
            </a:r>
            <a:r>
              <a:rPr lang="vi-VN" dirty="0"/>
              <a:t>.</a:t>
            </a:r>
            <a:endParaRPr lang="en-US" dirty="0"/>
          </a:p>
          <a:p>
            <a:pPr marL="285750" indent="-285750">
              <a:buFont typeface="Arial" panose="020B0604020202020204" pitchFamily="34" charset="0"/>
              <a:buChar char="•"/>
            </a:pPr>
            <a:r>
              <a:rPr lang="vi-VN" dirty="0"/>
              <a:t>Tiết kiệm chi phí, hoạt động không nghỉ 24/24 mà không cần đội ngũ nhân viên phục vụ.</a:t>
            </a:r>
            <a:endParaRPr lang="en-US" dirty="0"/>
          </a:p>
          <a:p>
            <a:pPr marL="285750" indent="-285750">
              <a:buFont typeface="Arial" panose="020B0604020202020204" pitchFamily="34" charset="0"/>
              <a:buChar char="•"/>
            </a:pPr>
            <a:r>
              <a:rPr lang="vi-VN" dirty="0"/>
              <a:t>Làm cho việc kinh doanh của cửa hàng được phát triển hơn</a:t>
            </a:r>
            <a:r>
              <a:rPr lang="en-US" dirty="0"/>
              <a:t>.</a:t>
            </a:r>
          </a:p>
          <a:p>
            <a:pPr marL="285750" indent="-285750">
              <a:buFont typeface="Arial" panose="020B0604020202020204" pitchFamily="34" charset="0"/>
              <a:buChar char="•"/>
            </a:pPr>
            <a:r>
              <a:rPr lang="vi-VN" dirty="0"/>
              <a:t>Ngoài ra website còn có mục đích giới thiệu rộng cho nhiều khách hàng được biết hơn về cửa hàng, thu hẹp được khoảng cách xa gần giải quyết được vấn đề đường xa việc đi lại khó khăn lại hay tắc nghẽn giao thông</a:t>
            </a:r>
            <a:r>
              <a:rPr lang="en-US" dirty="0"/>
              <a:t>. </a:t>
            </a:r>
          </a:p>
          <a:p>
            <a:endParaRPr lang="en-US" dirty="0"/>
          </a:p>
        </p:txBody>
      </p:sp>
    </p:spTree>
    <p:extLst>
      <p:ext uri="{BB962C8B-B14F-4D97-AF65-F5344CB8AC3E}">
        <p14:creationId xmlns:p14="http://schemas.microsoft.com/office/powerpoint/2010/main" val="59432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arn(inVertical)">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4" name="TextBox 3"/>
          <p:cNvSpPr txBox="1"/>
          <p:nvPr/>
        </p:nvSpPr>
        <p:spPr>
          <a:xfrm>
            <a:off x="1648692" y="547571"/>
            <a:ext cx="6476999" cy="2031325"/>
          </a:xfrm>
          <a:prstGeom prst="rect">
            <a:avLst/>
          </a:prstGeom>
          <a:noFill/>
        </p:spPr>
        <p:txBody>
          <a:bodyPr wrap="square" rtlCol="0">
            <a:spAutoFit/>
          </a:bodyPr>
          <a:lstStyle/>
          <a:p>
            <a:r>
              <a:rPr lang="en-US" sz="1800" b="1" u="sng" dirty="0" smtClean="0"/>
              <a:t>0306181021 -</a:t>
            </a:r>
            <a:r>
              <a:rPr lang="en-US" sz="1800" b="1" u="sng" dirty="0" err="1" smtClean="0"/>
              <a:t>Trần</a:t>
            </a:r>
            <a:r>
              <a:rPr lang="en-US" sz="1800" b="1" u="sng" dirty="0" smtClean="0"/>
              <a:t> </a:t>
            </a:r>
            <a:r>
              <a:rPr lang="en-US" sz="1800" b="1" u="sng" dirty="0" err="1" smtClean="0"/>
              <a:t>Đức</a:t>
            </a:r>
            <a:r>
              <a:rPr lang="en-US" sz="1800" b="1" u="sng" dirty="0" smtClean="0"/>
              <a:t> </a:t>
            </a:r>
            <a:r>
              <a:rPr lang="en-US" sz="1800" b="1" u="sng" dirty="0" err="1" smtClean="0"/>
              <a:t>Hải</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a:t>
            </a:r>
            <a:r>
              <a:rPr lang="en-US" sz="1600" dirty="0" err="1"/>
              <a:t>BackEnd</a:t>
            </a:r>
            <a:r>
              <a:rPr lang="en-US" sz="1600" dirty="0"/>
              <a:t> , </a:t>
            </a:r>
            <a:r>
              <a:rPr lang="en-US" sz="1600" dirty="0" err="1"/>
              <a:t>viết</a:t>
            </a:r>
            <a:r>
              <a:rPr lang="en-US" sz="1600" dirty="0"/>
              <a:t> API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người</a:t>
            </a:r>
            <a:r>
              <a:rPr lang="en-US" sz="1600" b="1" dirty="0" smtClean="0"/>
              <a:t> </a:t>
            </a:r>
            <a:r>
              <a:rPr lang="en-US" sz="1600" b="1" dirty="0" err="1" smtClean="0"/>
              <a:t>dùng</a:t>
            </a:r>
            <a:r>
              <a:rPr lang="en-US" sz="1600" b="1" dirty="0" smtClean="0"/>
              <a:t> (Client)</a:t>
            </a:r>
          </a:p>
          <a:p>
            <a:r>
              <a:rPr lang="en-US" sz="1600" dirty="0"/>
              <a:t>+ </a:t>
            </a:r>
            <a:r>
              <a:rPr lang="en-US" sz="1600" dirty="0" err="1"/>
              <a:t>Chỉnh</a:t>
            </a:r>
            <a:r>
              <a:rPr lang="en-US" sz="1600" dirty="0"/>
              <a:t> </a:t>
            </a:r>
            <a:r>
              <a:rPr lang="en-US" sz="1600" dirty="0" err="1"/>
              <a:t>sửa</a:t>
            </a:r>
            <a:r>
              <a:rPr lang="en-US" sz="1600" dirty="0"/>
              <a:t>, </a:t>
            </a:r>
            <a:r>
              <a:rPr lang="en-US" sz="1600" dirty="0" err="1" smtClean="0"/>
              <a:t>làm</a:t>
            </a:r>
            <a:r>
              <a:rPr lang="en-US" sz="1600" dirty="0" smtClean="0"/>
              <a:t> </a:t>
            </a:r>
            <a:r>
              <a:rPr lang="en-US" sz="1600" dirty="0" err="1" smtClean="0"/>
              <a:t>phần</a:t>
            </a:r>
            <a:r>
              <a:rPr lang="en-US" sz="1600" dirty="0" smtClean="0"/>
              <a:t> </a:t>
            </a:r>
            <a:r>
              <a:rPr lang="en-US" sz="1600" dirty="0" err="1" smtClean="0"/>
              <a:t>FrontEnd</a:t>
            </a:r>
            <a:r>
              <a:rPr lang="en-US" sz="1600" dirty="0" smtClean="0"/>
              <a:t> </a:t>
            </a:r>
            <a:r>
              <a:rPr lang="en-US" sz="1600" dirty="0" err="1"/>
              <a:t>trang</a:t>
            </a:r>
            <a:r>
              <a:rPr lang="en-US" sz="1600" dirty="0"/>
              <a:t> </a:t>
            </a:r>
            <a:r>
              <a:rPr lang="en-US" sz="1600" dirty="0" err="1" smtClean="0"/>
              <a:t>người</a:t>
            </a:r>
            <a:r>
              <a:rPr lang="en-US" sz="1600" dirty="0" smtClean="0"/>
              <a:t> dung</a:t>
            </a:r>
          </a:p>
          <a:p>
            <a:r>
              <a:rPr lang="en-US" sz="1600" dirty="0"/>
              <a:t>(</a:t>
            </a:r>
            <a:r>
              <a:rPr lang="en-US" sz="1600" dirty="0" err="1"/>
              <a:t>sửa</a:t>
            </a:r>
            <a:r>
              <a:rPr lang="en-US" sz="1600" dirty="0"/>
              <a:t> </a:t>
            </a:r>
            <a:r>
              <a:rPr lang="en-US" sz="1600" dirty="0" err="1"/>
              <a:t>giao</a:t>
            </a:r>
            <a:r>
              <a:rPr lang="en-US" sz="1600" dirty="0"/>
              <a:t> </a:t>
            </a:r>
            <a:r>
              <a:rPr lang="en-US" sz="1600" dirty="0" err="1" smtClean="0"/>
              <a:t>diện</a:t>
            </a:r>
            <a:r>
              <a:rPr lang="en-US" sz="1600" dirty="0" smtClean="0"/>
              <a:t>, </a:t>
            </a:r>
            <a:r>
              <a:rPr lang="en-US" sz="1600" dirty="0" err="1" smtClean="0"/>
              <a:t>gọi</a:t>
            </a:r>
            <a:r>
              <a:rPr lang="en-US" sz="1600" dirty="0" smtClean="0"/>
              <a:t> </a:t>
            </a:r>
            <a:r>
              <a:rPr lang="en-US" sz="1600" dirty="0"/>
              <a:t>API </a:t>
            </a:r>
            <a:r>
              <a:rPr lang="en-US" sz="1600" dirty="0" err="1"/>
              <a:t>tới</a:t>
            </a:r>
            <a:r>
              <a:rPr lang="en-US" sz="1600" dirty="0"/>
              <a:t> </a:t>
            </a:r>
            <a:r>
              <a:rPr lang="en-US" sz="1600" dirty="0" err="1"/>
              <a:t>phía</a:t>
            </a:r>
            <a:r>
              <a:rPr lang="en-US" sz="1600" dirty="0"/>
              <a:t> </a:t>
            </a:r>
            <a:r>
              <a:rPr lang="en-US" sz="1600" dirty="0" err="1"/>
              <a:t>BackEnd</a:t>
            </a:r>
            <a:r>
              <a:rPr lang="en-US" sz="1600" dirty="0"/>
              <a:t>)</a:t>
            </a:r>
          </a:p>
          <a:p>
            <a:r>
              <a:rPr lang="en-US" dirty="0" smtClean="0"/>
              <a:t>+ </a:t>
            </a:r>
            <a:r>
              <a:rPr lang="en-US" dirty="0" err="1" smtClean="0"/>
              <a:t>Viết</a:t>
            </a:r>
            <a:r>
              <a:rPr lang="en-US" dirty="0" smtClean="0"/>
              <a:t> , </a:t>
            </a:r>
            <a:r>
              <a:rPr lang="en-US" dirty="0" err="1" smtClean="0"/>
              <a:t>chỉnh</a:t>
            </a:r>
            <a:r>
              <a:rPr lang="en-US" dirty="0" smtClean="0"/>
              <a:t> </a:t>
            </a:r>
            <a:r>
              <a:rPr lang="en-US" dirty="0" err="1" smtClean="0"/>
              <a:t>sửa</a:t>
            </a:r>
            <a:r>
              <a:rPr lang="en-US" dirty="0" smtClean="0"/>
              <a:t> </a:t>
            </a:r>
            <a:r>
              <a:rPr lang="en-US" dirty="0" err="1" smtClean="0"/>
              <a:t>báo</a:t>
            </a:r>
            <a:r>
              <a:rPr lang="en-US" dirty="0" smtClean="0"/>
              <a:t> </a:t>
            </a:r>
            <a:r>
              <a:rPr lang="en-US" dirty="0" err="1" smtClean="0"/>
              <a:t>cáo</a:t>
            </a:r>
            <a:endParaRPr lang="en-US" dirty="0"/>
          </a:p>
          <a:p>
            <a:endParaRPr lang="en-US" dirty="0"/>
          </a:p>
        </p:txBody>
      </p:sp>
      <p:sp>
        <p:nvSpPr>
          <p:cNvPr id="5" name="TextBox 4"/>
          <p:cNvSpPr txBox="1"/>
          <p:nvPr/>
        </p:nvSpPr>
        <p:spPr>
          <a:xfrm>
            <a:off x="1600201" y="2284024"/>
            <a:ext cx="5728853" cy="1846659"/>
          </a:xfrm>
          <a:prstGeom prst="rect">
            <a:avLst/>
          </a:prstGeom>
          <a:noFill/>
        </p:spPr>
        <p:txBody>
          <a:bodyPr wrap="square" rtlCol="0">
            <a:spAutoFit/>
          </a:bodyPr>
          <a:lstStyle/>
          <a:p>
            <a:r>
              <a:rPr lang="en-US" sz="1800" b="1" u="sng" dirty="0" smtClean="0"/>
              <a:t>0306181097 - </a:t>
            </a:r>
            <a:r>
              <a:rPr lang="en-US" sz="1800" b="1" u="sng" dirty="0" err="1" smtClean="0"/>
              <a:t>Trần</a:t>
            </a:r>
            <a:r>
              <a:rPr lang="en-US" sz="1800" b="1" u="sng" dirty="0" smtClean="0"/>
              <a:t> </a:t>
            </a:r>
            <a:r>
              <a:rPr lang="en-US" sz="1800" b="1" u="sng" dirty="0" err="1" smtClean="0"/>
              <a:t>Quý</a:t>
            </a:r>
            <a:r>
              <a:rPr lang="en-US" sz="1800" b="1" u="sng" dirty="0" smtClean="0"/>
              <a:t> </a:t>
            </a:r>
            <a:r>
              <a:rPr lang="en-US" sz="1800" b="1" u="sng" dirty="0" err="1" smtClean="0"/>
              <a:t>Vinh</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a:t>
            </a:r>
            <a:r>
              <a:rPr lang="en-US" sz="1600" dirty="0" err="1" smtClean="0"/>
              <a:t>BackEnd</a:t>
            </a:r>
            <a:r>
              <a:rPr lang="en-US" sz="1600" dirty="0" smtClean="0"/>
              <a:t> , </a:t>
            </a:r>
            <a:r>
              <a:rPr lang="en-US" sz="1600" dirty="0" err="1" smtClean="0"/>
              <a:t>viết</a:t>
            </a:r>
            <a:r>
              <a:rPr lang="en-US" sz="1600" dirty="0" smtClean="0"/>
              <a:t> API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quản</a:t>
            </a:r>
            <a:r>
              <a:rPr lang="en-US" sz="1600" b="1" dirty="0" smtClean="0"/>
              <a:t> </a:t>
            </a:r>
            <a:r>
              <a:rPr lang="en-US" sz="1600" b="1" dirty="0" err="1" smtClean="0"/>
              <a:t>trị</a:t>
            </a:r>
            <a:r>
              <a:rPr lang="en-US" sz="1600" b="1" dirty="0" smtClean="0"/>
              <a:t> (Admin)</a:t>
            </a:r>
          </a:p>
          <a:p>
            <a:r>
              <a:rPr lang="en-US" sz="1600" dirty="0" smtClean="0"/>
              <a:t>+ </a:t>
            </a:r>
            <a:r>
              <a:rPr lang="en-US" sz="1600" dirty="0" err="1" smtClean="0"/>
              <a:t>Chỉnh</a:t>
            </a:r>
            <a:r>
              <a:rPr lang="en-US" sz="1600" dirty="0" smtClean="0"/>
              <a:t> </a:t>
            </a:r>
            <a:r>
              <a:rPr lang="en-US" sz="1600" dirty="0" err="1" smtClean="0"/>
              <a:t>sửa</a:t>
            </a:r>
            <a:r>
              <a:rPr lang="en-US" sz="1600" dirty="0" smtClean="0"/>
              <a:t>, </a:t>
            </a:r>
            <a:r>
              <a:rPr lang="en-US" sz="1600" dirty="0" err="1" smtClean="0"/>
              <a:t>làm</a:t>
            </a:r>
            <a:r>
              <a:rPr lang="en-US" sz="1600" dirty="0" smtClean="0"/>
              <a:t> </a:t>
            </a:r>
            <a:r>
              <a:rPr lang="en-US" sz="1600" dirty="0" err="1" smtClean="0"/>
              <a:t>phần</a:t>
            </a:r>
            <a:r>
              <a:rPr lang="en-US" sz="1600" dirty="0" smtClean="0"/>
              <a:t> </a:t>
            </a:r>
            <a:r>
              <a:rPr lang="en-US" sz="1600" dirty="0" err="1"/>
              <a:t>FrontEnd</a:t>
            </a:r>
            <a:r>
              <a:rPr lang="en-US" sz="1600" dirty="0"/>
              <a:t> </a:t>
            </a:r>
            <a:r>
              <a:rPr lang="en-US" sz="1600" dirty="0" err="1" smtClean="0"/>
              <a:t>trang</a:t>
            </a:r>
            <a:r>
              <a:rPr lang="en-US" sz="1600" dirty="0" smtClean="0"/>
              <a:t> </a:t>
            </a:r>
            <a:r>
              <a:rPr lang="en-US" sz="1600" dirty="0" err="1" smtClean="0"/>
              <a:t>quản</a:t>
            </a:r>
            <a:r>
              <a:rPr lang="en-US" sz="1600" dirty="0" smtClean="0"/>
              <a:t> </a:t>
            </a:r>
            <a:r>
              <a:rPr lang="en-US" sz="1600" dirty="0" err="1" smtClean="0"/>
              <a:t>trị</a:t>
            </a:r>
            <a:r>
              <a:rPr lang="en-US" sz="1600" dirty="0" smtClean="0"/>
              <a:t> (</a:t>
            </a:r>
            <a:r>
              <a:rPr lang="en-US" sz="1600" dirty="0" err="1" smtClean="0"/>
              <a:t>sửa</a:t>
            </a:r>
            <a:r>
              <a:rPr lang="en-US" sz="1600" dirty="0" smtClean="0"/>
              <a:t> </a:t>
            </a:r>
            <a:r>
              <a:rPr lang="en-US" sz="1600" dirty="0" err="1" smtClean="0"/>
              <a:t>giao</a:t>
            </a:r>
            <a:r>
              <a:rPr lang="en-US" sz="1600" dirty="0" smtClean="0"/>
              <a:t> </a:t>
            </a:r>
            <a:r>
              <a:rPr lang="en-US" sz="1600" dirty="0" err="1" smtClean="0"/>
              <a:t>diện</a:t>
            </a:r>
            <a:r>
              <a:rPr lang="en-US" sz="1600" dirty="0" smtClean="0"/>
              <a:t>, </a:t>
            </a:r>
            <a:r>
              <a:rPr lang="en-US" sz="1600" dirty="0" err="1" smtClean="0"/>
              <a:t>gọi</a:t>
            </a:r>
            <a:r>
              <a:rPr lang="en-US" sz="1600" dirty="0" smtClean="0"/>
              <a:t> API </a:t>
            </a:r>
            <a:r>
              <a:rPr lang="en-US" sz="1600" dirty="0" err="1" smtClean="0"/>
              <a:t>tới</a:t>
            </a:r>
            <a:r>
              <a:rPr lang="en-US" sz="1600" dirty="0" smtClean="0"/>
              <a:t> </a:t>
            </a:r>
            <a:r>
              <a:rPr lang="en-US" sz="1600" dirty="0" err="1" smtClean="0"/>
              <a:t>phía</a:t>
            </a:r>
            <a:r>
              <a:rPr lang="en-US" sz="1600" dirty="0" smtClean="0"/>
              <a:t> </a:t>
            </a:r>
            <a:r>
              <a:rPr lang="en-US" sz="1600" dirty="0" err="1" smtClean="0"/>
              <a:t>BackEnd</a:t>
            </a:r>
            <a:r>
              <a:rPr lang="en-US" sz="1600" dirty="0" smtClean="0"/>
              <a:t>)</a:t>
            </a:r>
          </a:p>
          <a:p>
            <a:r>
              <a:rPr lang="en-US" sz="1600" dirty="0" smtClean="0"/>
              <a:t>+ </a:t>
            </a:r>
            <a:r>
              <a:rPr lang="en-US" sz="1600" dirty="0" err="1" smtClean="0"/>
              <a:t>Làm</a:t>
            </a:r>
            <a:r>
              <a:rPr lang="en-US" sz="1600" dirty="0" smtClean="0"/>
              <a:t> </a:t>
            </a:r>
            <a:r>
              <a:rPr lang="en-US" sz="1600" dirty="0" err="1" smtClean="0"/>
              <a:t>silde</a:t>
            </a:r>
            <a:r>
              <a:rPr lang="en-US" sz="1600" dirty="0" smtClean="0"/>
              <a:t>, </a:t>
            </a:r>
            <a:r>
              <a:rPr lang="en-US" sz="1600" dirty="0" err="1" smtClean="0"/>
              <a:t>viết</a:t>
            </a:r>
            <a:r>
              <a:rPr lang="en-US" sz="1600" dirty="0" smtClean="0"/>
              <a:t>, </a:t>
            </a:r>
            <a:r>
              <a:rPr lang="en-US" sz="1600" dirty="0" err="1" smtClean="0"/>
              <a:t>chỉnh</a:t>
            </a:r>
            <a:r>
              <a:rPr lang="en-US" sz="1600" dirty="0" smtClean="0"/>
              <a:t> </a:t>
            </a:r>
            <a:r>
              <a:rPr lang="en-US" sz="1600" dirty="0" err="1" smtClean="0"/>
              <a:t>sửa</a:t>
            </a:r>
            <a:r>
              <a:rPr lang="en-US" sz="1600" dirty="0" smtClean="0"/>
              <a:t> </a:t>
            </a:r>
            <a:r>
              <a:rPr lang="en-US" sz="1600" dirty="0" err="1" smtClean="0"/>
              <a:t>báo</a:t>
            </a:r>
            <a:r>
              <a:rPr lang="en-US" sz="1600" dirty="0" smtClean="0"/>
              <a:t> </a:t>
            </a:r>
            <a:r>
              <a:rPr lang="en-US" sz="1600" dirty="0" err="1" smtClean="0"/>
              <a:t>cáo</a:t>
            </a:r>
            <a:endParaRPr lang="en-US" sz="1600" dirty="0"/>
          </a:p>
        </p:txBody>
      </p:sp>
      <p:sp>
        <p:nvSpPr>
          <p:cNvPr id="7" name="Google Shape;70;p12"/>
          <p:cNvSpPr txBox="1">
            <a:spLocks/>
          </p:cNvSpPr>
          <p:nvPr/>
        </p:nvSpPr>
        <p:spPr>
          <a:xfrm>
            <a:off x="609598" y="107954"/>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1.3. </a:t>
            </a:r>
            <a:r>
              <a:rPr lang="en-US" sz="1800" dirty="0" err="1" smtClean="0"/>
              <a:t>Phân</a:t>
            </a:r>
            <a:r>
              <a:rPr lang="en-US" sz="1800" dirty="0" smtClean="0"/>
              <a:t> chia </a:t>
            </a:r>
            <a:r>
              <a:rPr lang="en-US" sz="1800" dirty="0" err="1" smtClean="0"/>
              <a:t>công</a:t>
            </a:r>
            <a:r>
              <a:rPr lang="en-US" sz="1800" dirty="0" smtClean="0"/>
              <a:t> </a:t>
            </a:r>
            <a:r>
              <a:rPr lang="en-US" sz="1800" dirty="0" err="1" smtClean="0"/>
              <a:t>việc</a:t>
            </a:r>
            <a:endParaRPr lang="vi-VN" sz="1800" dirty="0"/>
          </a:p>
        </p:txBody>
      </p:sp>
    </p:spTree>
    <p:extLst>
      <p:ext uri="{BB962C8B-B14F-4D97-AF65-F5344CB8AC3E}">
        <p14:creationId xmlns:p14="http://schemas.microsoft.com/office/powerpoint/2010/main" val="26102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9" dur="500"/>
                                        <p:tgtEl>
                                          <p:spTgt spid="5">
                                            <p:txEl>
                                              <p:pRg st="1" end="1"/>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2" dur="500"/>
                                        <p:tgtEl>
                                          <p:spTgt spid="5">
                                            <p:txEl>
                                              <p:pRg st="2" end="2"/>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5" dur="500"/>
                                        <p:tgtEl>
                                          <p:spTgt spid="5">
                                            <p:txEl>
                                              <p:pRg st="3" end="3"/>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4" name="Google Shape;70;p12"/>
          <p:cNvSpPr txBox="1">
            <a:spLocks/>
          </p:cNvSpPr>
          <p:nvPr/>
        </p:nvSpPr>
        <p:spPr>
          <a:xfrm>
            <a:off x="270162" y="143816"/>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 </a:t>
            </a:r>
            <a:r>
              <a:rPr lang="en-US" sz="1800" dirty="0" err="1" smtClean="0"/>
              <a:t>Giới</a:t>
            </a:r>
            <a:r>
              <a:rPr lang="en-US" sz="1800" dirty="0" smtClean="0"/>
              <a:t> </a:t>
            </a:r>
            <a:r>
              <a:rPr lang="en-US" sz="1800" dirty="0" err="1" smtClean="0"/>
              <a:t>tiệu</a:t>
            </a:r>
            <a:r>
              <a:rPr lang="en-US" sz="1800" dirty="0" smtClean="0"/>
              <a:t> </a:t>
            </a:r>
            <a:r>
              <a:rPr lang="en-US" sz="1800" dirty="0" err="1" smtClean="0"/>
              <a:t>tóm</a:t>
            </a:r>
            <a:r>
              <a:rPr lang="en-US" sz="1800" dirty="0" smtClean="0"/>
              <a:t> </a:t>
            </a:r>
            <a:r>
              <a:rPr lang="en-US" sz="1800" dirty="0" err="1" smtClean="0"/>
              <a:t>tắt</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làm</a:t>
            </a:r>
            <a:r>
              <a:rPr lang="en-US" sz="1800" dirty="0" smtClean="0"/>
              <a:t> </a:t>
            </a:r>
            <a:r>
              <a:rPr lang="en-US" sz="1800" dirty="0" err="1" smtClean="0"/>
              <a:t>được</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6" name="Google Shape;70;p12"/>
          <p:cNvSpPr txBox="1">
            <a:spLocks/>
          </p:cNvSpPr>
          <p:nvPr/>
        </p:nvSpPr>
        <p:spPr>
          <a:xfrm>
            <a:off x="401780" y="557298"/>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1.4.1. </a:t>
            </a:r>
            <a:r>
              <a:rPr lang="en-US" sz="1800" dirty="0" err="1" smtClean="0"/>
              <a:t>Trang</a:t>
            </a:r>
            <a:r>
              <a:rPr lang="en-US" sz="1800" dirty="0" smtClean="0"/>
              <a:t> </a:t>
            </a:r>
            <a:r>
              <a:rPr lang="en-US" sz="1800" dirty="0" err="1" smtClean="0"/>
              <a:t>người</a:t>
            </a:r>
            <a:r>
              <a:rPr lang="en-US" sz="1800" dirty="0" smtClean="0"/>
              <a:t> </a:t>
            </a:r>
            <a:r>
              <a:rPr lang="en-US" sz="1800" dirty="0" err="1" smtClean="0"/>
              <a:t>dùng</a:t>
            </a:r>
            <a:endParaRPr lang="vi-VN" sz="1800" dirty="0"/>
          </a:p>
        </p:txBody>
      </p:sp>
      <p:sp>
        <p:nvSpPr>
          <p:cNvPr id="8" name="TextBox 7"/>
          <p:cNvSpPr txBox="1"/>
          <p:nvPr/>
        </p:nvSpPr>
        <p:spPr>
          <a:xfrm>
            <a:off x="471053" y="1108784"/>
            <a:ext cx="7405255" cy="2462213"/>
          </a:xfrm>
          <a:prstGeom prst="rect">
            <a:avLst/>
          </a:prstGeom>
          <a:noFill/>
        </p:spPr>
        <p:txBody>
          <a:bodyPr wrap="square" rtlCol="0">
            <a:spAutoFit/>
          </a:bodyPr>
          <a:lstStyle/>
          <a:p>
            <a:pPr marL="342900" indent="-342900">
              <a:buAutoNum type="arabicPeriod"/>
            </a:pPr>
            <a:r>
              <a:rPr lang="en-US" dirty="0" err="1" smtClean="0"/>
              <a:t>Giao</a:t>
            </a:r>
            <a:r>
              <a:rPr lang="en-US" dirty="0" smtClean="0"/>
              <a:t> </a:t>
            </a:r>
            <a:r>
              <a:rPr lang="en-US" dirty="0" err="1" smtClean="0"/>
              <a:t>diện</a:t>
            </a:r>
            <a:r>
              <a:rPr lang="en-US" dirty="0" smtClean="0"/>
              <a:t> </a:t>
            </a:r>
            <a:r>
              <a:rPr lang="en-US" dirty="0" err="1"/>
              <a:t>t</a:t>
            </a:r>
            <a:r>
              <a:rPr lang="en-US" dirty="0" err="1" smtClean="0"/>
              <a:t>rang</a:t>
            </a:r>
            <a:r>
              <a:rPr lang="en-US" dirty="0" smtClean="0"/>
              <a:t> </a:t>
            </a:r>
            <a:r>
              <a:rPr lang="en-US" dirty="0" err="1" smtClean="0"/>
              <a:t>chủ</a:t>
            </a:r>
            <a:r>
              <a:rPr lang="en-US" dirty="0" smtClean="0"/>
              <a:t>, </a:t>
            </a:r>
            <a:r>
              <a:rPr lang="en-US" dirty="0" err="1" smtClean="0"/>
              <a:t>trang</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đăng</a:t>
            </a:r>
            <a:r>
              <a:rPr lang="en-US" dirty="0" smtClean="0"/>
              <a:t> </a:t>
            </a:r>
            <a:r>
              <a:rPr lang="en-US" dirty="0" err="1" smtClean="0"/>
              <a:t>kí</a:t>
            </a:r>
            <a:r>
              <a:rPr lang="en-US" dirty="0" smtClean="0"/>
              <a:t>, </a:t>
            </a:r>
            <a:r>
              <a:rPr lang="en-US" dirty="0" err="1" smtClean="0"/>
              <a:t>sau</a:t>
            </a:r>
            <a:r>
              <a:rPr lang="en-US" dirty="0" smtClean="0"/>
              <a:t> </a:t>
            </a:r>
            <a:r>
              <a:rPr lang="en-US" dirty="0" err="1" smtClean="0"/>
              <a:t>khi</a:t>
            </a:r>
            <a:r>
              <a:rPr lang="en-US" dirty="0" smtClean="0"/>
              <a:t> </a:t>
            </a:r>
            <a:r>
              <a:rPr lang="en-US" dirty="0" err="1" smtClean="0"/>
              <a:t>đăng</a:t>
            </a:r>
            <a:r>
              <a:rPr lang="en-US" dirty="0" smtClean="0"/>
              <a:t> </a:t>
            </a:r>
            <a:r>
              <a:rPr lang="en-US" dirty="0" err="1" smtClean="0"/>
              <a:t>nhập</a:t>
            </a:r>
            <a:endParaRPr lang="en-US" dirty="0"/>
          </a:p>
          <a:p>
            <a:pPr marL="342900" indent="-342900">
              <a:buAutoNum type="arabicPeriod"/>
            </a:pPr>
            <a:r>
              <a:rPr lang="en-US" dirty="0" err="1" smtClean="0"/>
              <a:t>Xem</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mới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sản</a:t>
            </a:r>
            <a:r>
              <a:rPr lang="en-US" dirty="0" smtClean="0"/>
              <a:t> </a:t>
            </a:r>
            <a:r>
              <a:rPr lang="en-US" dirty="0" err="1" smtClean="0"/>
              <a:t>phẩm</a:t>
            </a:r>
            <a:endParaRPr lang="en-US" dirty="0"/>
          </a:p>
          <a:p>
            <a:pPr marL="342900" indent="-342900">
              <a:buAutoNum type="arabicPeriod"/>
            </a:pPr>
            <a:r>
              <a:rPr lang="en-US" dirty="0" err="1" smtClean="0"/>
              <a:t>Bộ</a:t>
            </a:r>
            <a:r>
              <a:rPr lang="en-US" dirty="0" smtClean="0"/>
              <a:t> </a:t>
            </a:r>
            <a:r>
              <a:rPr lang="en-US" dirty="0" err="1" smtClean="0"/>
              <a:t>lọc</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smtClean="0"/>
              <a:t>Ô </a:t>
            </a:r>
            <a:r>
              <a:rPr lang="en-US" dirty="0" err="1" smtClean="0"/>
              <a:t>tìm</a:t>
            </a:r>
            <a:r>
              <a:rPr lang="en-US" dirty="0" smtClean="0"/>
              <a:t> </a:t>
            </a:r>
            <a:r>
              <a:rPr lang="en-US" dirty="0" err="1" smtClean="0"/>
              <a:t>kiếm</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Chọn</a:t>
            </a:r>
            <a:r>
              <a:rPr lang="en-US" dirty="0" smtClean="0"/>
              <a:t> </a:t>
            </a:r>
            <a:r>
              <a:rPr lang="en-US" dirty="0" err="1" smtClean="0"/>
              <a:t>màu</a:t>
            </a:r>
            <a:r>
              <a:rPr lang="en-US" dirty="0" smtClean="0"/>
              <a:t>, size, </a:t>
            </a:r>
            <a:r>
              <a:rPr lang="en-US" dirty="0" err="1" smtClean="0"/>
              <a:t>màu</a:t>
            </a:r>
            <a:r>
              <a:rPr lang="en-US" dirty="0" smtClean="0"/>
              <a:t> </a:t>
            </a:r>
            <a:r>
              <a:rPr lang="en-US" dirty="0" err="1" smtClean="0"/>
              <a:t>sắc</a:t>
            </a:r>
            <a:r>
              <a:rPr lang="en-US" dirty="0" smtClean="0"/>
              <a:t>, </a:t>
            </a:r>
            <a:r>
              <a:rPr lang="en-US" dirty="0" err="1" smtClean="0"/>
              <a:t>số</a:t>
            </a:r>
            <a:r>
              <a:rPr lang="en-US" dirty="0" smtClean="0"/>
              <a:t> </a:t>
            </a:r>
            <a:r>
              <a:rPr lang="en-US" dirty="0" err="1" smtClean="0"/>
              <a:t>lượng</a:t>
            </a:r>
            <a:endParaRPr lang="en-US" dirty="0" smtClean="0"/>
          </a:p>
          <a:p>
            <a:pPr marL="342900" indent="-342900">
              <a:buAutoNum type="arabicPeriod"/>
            </a:pPr>
            <a:r>
              <a:rPr lang="en-US" dirty="0" err="1" smtClean="0"/>
              <a:t>Thêm</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vào</a:t>
            </a:r>
            <a:r>
              <a:rPr lang="en-US" dirty="0" smtClean="0"/>
              <a:t> </a:t>
            </a:r>
            <a:r>
              <a:rPr lang="en-US" dirty="0" err="1" smtClean="0"/>
              <a:t>giỏ</a:t>
            </a:r>
            <a:r>
              <a:rPr lang="en-US" dirty="0" smtClean="0"/>
              <a:t> </a:t>
            </a:r>
            <a:r>
              <a:rPr lang="en-US" dirty="0" err="1" smtClean="0"/>
              <a:t>hàng</a:t>
            </a:r>
            <a:r>
              <a:rPr lang="en-US" dirty="0" smtClean="0"/>
              <a:t>, </a:t>
            </a:r>
            <a:r>
              <a:rPr lang="en-US" dirty="0" err="1" smtClean="0"/>
              <a:t>thông</a:t>
            </a:r>
            <a:r>
              <a:rPr lang="en-US" dirty="0" smtClean="0"/>
              <a:t> </a:t>
            </a:r>
            <a:r>
              <a:rPr lang="en-US" dirty="0" err="1" smtClean="0"/>
              <a:t>báo</a:t>
            </a:r>
            <a:r>
              <a:rPr lang="en-US" dirty="0" smtClean="0"/>
              <a:t> them </a:t>
            </a:r>
            <a:r>
              <a:rPr lang="en-US" dirty="0" err="1" smtClean="0"/>
              <a:t>sản</a:t>
            </a:r>
            <a:r>
              <a:rPr lang="en-US" dirty="0" smtClean="0"/>
              <a:t> </a:t>
            </a:r>
            <a:r>
              <a:rPr lang="en-US" dirty="0" err="1" smtClean="0"/>
              <a:t>phẩm</a:t>
            </a:r>
            <a:r>
              <a:rPr lang="en-US" dirty="0" smtClean="0"/>
              <a:t> </a:t>
            </a:r>
            <a:r>
              <a:rPr lang="en-US" dirty="0" err="1" smtClean="0"/>
              <a:t>vào</a:t>
            </a:r>
            <a:r>
              <a:rPr lang="en-US" dirty="0" smtClean="0"/>
              <a:t> </a:t>
            </a:r>
            <a:r>
              <a:rPr lang="en-US" dirty="0" err="1" smtClean="0"/>
              <a:t>giỏ</a:t>
            </a:r>
            <a:r>
              <a:rPr lang="en-US" dirty="0" smtClean="0"/>
              <a:t> </a:t>
            </a:r>
            <a:r>
              <a:rPr lang="en-US" dirty="0" err="1" smtClean="0"/>
              <a:t>hàng</a:t>
            </a:r>
            <a:endParaRPr lang="en-US" dirty="0"/>
          </a:p>
          <a:p>
            <a:pPr marL="342900" indent="-342900">
              <a:buAutoNum type="arabicPeriod"/>
            </a:pPr>
            <a:r>
              <a:rPr lang="en-US" dirty="0" err="1" smtClean="0"/>
              <a:t>Trang</a:t>
            </a:r>
            <a:r>
              <a:rPr lang="en-US" dirty="0" smtClean="0"/>
              <a:t> </a:t>
            </a:r>
            <a:r>
              <a:rPr lang="en-US" dirty="0" err="1" smtClean="0"/>
              <a:t>giỏ</a:t>
            </a:r>
            <a:r>
              <a:rPr lang="en-US" dirty="0" smtClean="0"/>
              <a:t> </a:t>
            </a:r>
            <a:r>
              <a:rPr lang="en-US" dirty="0" err="1" smtClean="0"/>
              <a:t>hàng</a:t>
            </a:r>
            <a:endParaRPr lang="en-US" dirty="0" smtClean="0"/>
          </a:p>
          <a:p>
            <a:pPr marL="342900" indent="-342900">
              <a:buAutoNum type="arabicPeriod"/>
            </a:pPr>
            <a:r>
              <a:rPr lang="en-US" dirty="0" err="1" smtClean="0"/>
              <a:t>Nhập</a:t>
            </a:r>
            <a:r>
              <a:rPr lang="en-US" dirty="0" smtClean="0"/>
              <a:t> </a:t>
            </a:r>
            <a:r>
              <a:rPr lang="en-US" dirty="0" err="1" smtClean="0"/>
              <a:t>mã</a:t>
            </a:r>
            <a:r>
              <a:rPr lang="en-US" dirty="0" smtClean="0"/>
              <a:t> </a:t>
            </a:r>
            <a:r>
              <a:rPr lang="en-US" dirty="0" err="1" smtClean="0"/>
              <a:t>giảm</a:t>
            </a:r>
            <a:endParaRPr lang="en-US" dirty="0" smtClean="0"/>
          </a:p>
          <a:p>
            <a:pPr marL="342900" indent="-342900">
              <a:buAutoNum type="arabicPeriod"/>
            </a:pPr>
            <a:r>
              <a:rPr lang="en-US" dirty="0" err="1" smtClean="0"/>
              <a:t>Xem</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mua</a:t>
            </a:r>
            <a:r>
              <a:rPr lang="en-US" dirty="0" smtClean="0"/>
              <a:t> </a:t>
            </a:r>
            <a:r>
              <a:rPr lang="en-US" dirty="0" err="1" smtClean="0"/>
              <a:t>hàng</a:t>
            </a:r>
            <a:endParaRPr lang="en-US" dirty="0" smtClean="0"/>
          </a:p>
          <a:p>
            <a:pPr marL="342900" indent="-342900">
              <a:buAutoNum type="arabicPeriod"/>
            </a:pPr>
            <a:r>
              <a:rPr lang="en-US" dirty="0" err="1" smtClean="0"/>
              <a:t>Lịch</a:t>
            </a:r>
            <a:r>
              <a:rPr lang="en-US" dirty="0" smtClean="0"/>
              <a:t> </a:t>
            </a:r>
            <a:r>
              <a:rPr lang="en-US" dirty="0" err="1" smtClean="0"/>
              <a:t>sử</a:t>
            </a:r>
            <a:r>
              <a:rPr lang="en-US" dirty="0" smtClean="0"/>
              <a:t> </a:t>
            </a:r>
            <a:r>
              <a:rPr lang="en-US" dirty="0" err="1" smtClean="0"/>
              <a:t>mua</a:t>
            </a:r>
            <a:r>
              <a:rPr lang="en-US" dirty="0" smtClean="0"/>
              <a:t> </a:t>
            </a:r>
            <a:r>
              <a:rPr lang="en-US" dirty="0" err="1" smtClean="0"/>
              <a:t>hàng</a:t>
            </a:r>
            <a:endParaRPr lang="en-US" dirty="0" smtClean="0"/>
          </a:p>
          <a:p>
            <a:pPr marL="342900" indent="-342900">
              <a:buAutoNum type="arabicPeriod"/>
            </a:pPr>
            <a:r>
              <a:rPr lang="en-US" dirty="0" err="1" smtClean="0"/>
              <a:t>Xem</a:t>
            </a:r>
            <a:r>
              <a:rPr lang="en-US" dirty="0" smtClean="0"/>
              <a:t> chi </a:t>
            </a:r>
            <a:r>
              <a:rPr lang="en-US" dirty="0" err="1" smtClean="0"/>
              <a:t>tiết</a:t>
            </a:r>
            <a:r>
              <a:rPr lang="en-US" dirty="0" smtClean="0"/>
              <a:t> </a:t>
            </a:r>
            <a:r>
              <a:rPr lang="en-US" dirty="0" err="1" smtClean="0"/>
              <a:t>đơn</a:t>
            </a:r>
            <a:r>
              <a:rPr lang="en-US" dirty="0" smtClean="0"/>
              <a:t> </a:t>
            </a:r>
            <a:r>
              <a:rPr lang="en-US" dirty="0" err="1" smtClean="0"/>
              <a:t>hàng</a:t>
            </a:r>
            <a:r>
              <a:rPr lang="en-US" dirty="0" smtClean="0"/>
              <a:t> </a:t>
            </a:r>
            <a:r>
              <a:rPr lang="en-US" dirty="0" err="1" smtClean="0"/>
              <a:t>đã</a:t>
            </a:r>
            <a:r>
              <a:rPr lang="en-US" dirty="0" smtClean="0"/>
              <a:t> </a:t>
            </a:r>
            <a:r>
              <a:rPr lang="en-US" dirty="0" err="1" smtClean="0"/>
              <a:t>đặt</a:t>
            </a:r>
            <a:endParaRPr lang="en-US" dirty="0" smtClean="0"/>
          </a:p>
        </p:txBody>
      </p:sp>
    </p:spTree>
    <p:extLst>
      <p:ext uri="{BB962C8B-B14F-4D97-AF65-F5344CB8AC3E}">
        <p14:creationId xmlns:p14="http://schemas.microsoft.com/office/powerpoint/2010/main" val="154836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randombar(horizontal)">
                                      <p:cBhvr>
                                        <p:cTn id="52" dur="500"/>
                                        <p:tgtEl>
                                          <p:spTgt spid="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animEffect transition="in" filter="randombar(horizontal)">
                                      <p:cBhvr>
                                        <p:cTn id="57" dur="500"/>
                                        <p:tgtEl>
                                          <p:spTgt spid="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8">
                                            <p:txEl>
                                              <p:pRg st="9" end="9"/>
                                            </p:txEl>
                                          </p:spTgt>
                                        </p:tgtEl>
                                        <p:attrNameLst>
                                          <p:attrName>style.visibility</p:attrName>
                                        </p:attrNameLst>
                                      </p:cBhvr>
                                      <p:to>
                                        <p:strVal val="visible"/>
                                      </p:to>
                                    </p:set>
                                    <p:animEffect transition="in" filter="randombar(horizontal)">
                                      <p:cBhvr>
                                        <p:cTn id="62" dur="500"/>
                                        <p:tgtEl>
                                          <p:spTgt spid="8">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6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Google Shape;70;p12"/>
          <p:cNvSpPr txBox="1">
            <a:spLocks/>
          </p:cNvSpPr>
          <p:nvPr/>
        </p:nvSpPr>
        <p:spPr>
          <a:xfrm>
            <a:off x="311726" y="264198"/>
            <a:ext cx="6355868" cy="5501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1.4.2. </a:t>
            </a:r>
            <a:r>
              <a:rPr lang="en-US" sz="1800" dirty="0" err="1" smtClean="0"/>
              <a:t>Trang</a:t>
            </a:r>
            <a:r>
              <a:rPr lang="en-US" sz="1800" dirty="0" smtClean="0"/>
              <a:t> </a:t>
            </a:r>
            <a:r>
              <a:rPr lang="en-US" sz="1800" dirty="0" err="1" smtClean="0"/>
              <a:t>quản</a:t>
            </a:r>
            <a:r>
              <a:rPr lang="en-US" sz="1800" dirty="0" smtClean="0"/>
              <a:t> </a:t>
            </a:r>
            <a:r>
              <a:rPr lang="en-US" sz="1800" dirty="0" err="1" smtClean="0"/>
              <a:t>trị</a:t>
            </a:r>
            <a:endParaRPr lang="vi-VN" sz="1800" dirty="0"/>
          </a:p>
        </p:txBody>
      </p:sp>
      <p:sp>
        <p:nvSpPr>
          <p:cNvPr id="5" name="TextBox 4"/>
          <p:cNvSpPr txBox="1"/>
          <p:nvPr/>
        </p:nvSpPr>
        <p:spPr>
          <a:xfrm>
            <a:off x="457200" y="900965"/>
            <a:ext cx="7405255" cy="2246769"/>
          </a:xfrm>
          <a:prstGeom prst="rect">
            <a:avLst/>
          </a:prstGeom>
          <a:noFill/>
        </p:spPr>
        <p:txBody>
          <a:bodyPr wrap="square" rtlCol="0">
            <a:spAutoFit/>
          </a:bodyPr>
          <a:lstStyle/>
          <a:p>
            <a:pPr marL="342900" indent="-342900">
              <a:buAutoNum type="arabicPeriod"/>
            </a:pPr>
            <a:r>
              <a:rPr lang="en-US" dirty="0" err="1" smtClean="0"/>
              <a:t>Đăng</a:t>
            </a:r>
            <a:r>
              <a:rPr lang="en-US" dirty="0" smtClean="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smtClean="0"/>
              <a:t>trị</a:t>
            </a:r>
            <a:endParaRPr lang="en-US" dirty="0" smtClean="0"/>
          </a:p>
          <a:p>
            <a:pPr marL="342900" indent="-342900">
              <a:buAutoNum type="arabicPeriod"/>
            </a:pPr>
            <a:r>
              <a:rPr lang="en-US" dirty="0" smtClean="0"/>
              <a:t>CRUD, </a:t>
            </a:r>
            <a:r>
              <a:rPr lang="en-US" dirty="0" err="1" smtClean="0"/>
              <a:t>tìm</a:t>
            </a:r>
            <a:r>
              <a:rPr lang="en-US" dirty="0" smtClean="0"/>
              <a:t> </a:t>
            </a:r>
            <a:r>
              <a:rPr lang="en-US" dirty="0" err="1" smtClean="0"/>
              <a:t>kiếm</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chọn</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dòng</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các</a:t>
            </a:r>
            <a:r>
              <a:rPr lang="en-US" dirty="0" smtClean="0"/>
              <a:t> </a:t>
            </a:r>
            <a:r>
              <a:rPr lang="en-US" dirty="0" err="1" smtClean="0"/>
              <a:t>bảng</a:t>
            </a:r>
            <a:r>
              <a:rPr lang="en-US" dirty="0" smtClean="0"/>
              <a:t> (update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a:t>
            </a:r>
          </a:p>
          <a:p>
            <a:pPr marL="342900" indent="-342900">
              <a:buFont typeface="Arial"/>
              <a:buAutoNum type="arabicPeriod"/>
            </a:pPr>
            <a:r>
              <a:rPr lang="en-US" dirty="0" err="1"/>
              <a:t>Hiển</a:t>
            </a:r>
            <a:r>
              <a:rPr lang="en-US" dirty="0"/>
              <a:t> </a:t>
            </a:r>
            <a:r>
              <a:rPr lang="en-US" dirty="0" err="1"/>
              <a:t>thị</a:t>
            </a:r>
            <a:r>
              <a:rPr lang="en-US" dirty="0"/>
              <a:t> </a:t>
            </a:r>
            <a:r>
              <a:rPr lang="en-US" dirty="0" err="1"/>
              <a:t>hóa</a:t>
            </a:r>
            <a:r>
              <a:rPr lang="en-US" dirty="0"/>
              <a:t> </a:t>
            </a:r>
            <a:r>
              <a:rPr lang="en-US" dirty="0" err="1"/>
              <a:t>đơn</a:t>
            </a:r>
            <a:r>
              <a:rPr lang="en-US" dirty="0"/>
              <a:t> , </a:t>
            </a:r>
            <a:r>
              <a:rPr lang="en-US" dirty="0" err="1"/>
              <a:t>thao</a:t>
            </a:r>
            <a:r>
              <a:rPr lang="en-US" dirty="0"/>
              <a:t> </a:t>
            </a:r>
            <a:r>
              <a:rPr lang="en-US" dirty="0" err="1"/>
              <a:t>tác</a:t>
            </a:r>
            <a:r>
              <a:rPr lang="en-US" dirty="0"/>
              <a:t> </a:t>
            </a:r>
            <a:r>
              <a:rPr lang="en-US" dirty="0" err="1"/>
              <a:t>chỉnh</a:t>
            </a:r>
            <a:r>
              <a:rPr lang="en-US" dirty="0"/>
              <a:t> </a:t>
            </a:r>
            <a:r>
              <a:rPr lang="en-US" dirty="0" err="1"/>
              <a:t>sửa</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xem</a:t>
            </a:r>
            <a:r>
              <a:rPr lang="en-US" dirty="0"/>
              <a:t> chi </a:t>
            </a:r>
            <a:r>
              <a:rPr lang="en-US" dirty="0" err="1"/>
              <a:t>tiết</a:t>
            </a:r>
            <a:r>
              <a:rPr lang="en-US" dirty="0"/>
              <a:t> </a:t>
            </a:r>
          </a:p>
          <a:p>
            <a:pPr marL="342900" indent="-342900">
              <a:buAutoNum type="arabicPeriod"/>
            </a:pPr>
            <a:r>
              <a:rPr lang="en-US" dirty="0" err="1" smtClean="0"/>
              <a:t>Xuất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thiết</a:t>
            </a:r>
            <a:r>
              <a:rPr lang="en-US" dirty="0" smtClean="0"/>
              <a:t> </a:t>
            </a:r>
            <a:r>
              <a:rPr lang="en-US" dirty="0" err="1"/>
              <a:t>ra</a:t>
            </a:r>
            <a:r>
              <a:rPr lang="en-US" dirty="0"/>
              <a:t> </a:t>
            </a:r>
            <a:r>
              <a:rPr lang="en-US" dirty="0" smtClean="0"/>
              <a:t>file </a:t>
            </a:r>
            <a:r>
              <a:rPr lang="en-US" dirty="0" smtClean="0"/>
              <a:t>“PDF”</a:t>
            </a:r>
            <a:endParaRPr lang="en-US" dirty="0" smtClean="0"/>
          </a:p>
          <a:p>
            <a:pPr marL="342900" indent="-342900">
              <a:buAutoNum type="arabicPeriod"/>
            </a:pPr>
            <a:r>
              <a:rPr lang="en-US" dirty="0" err="1" smtClean="0"/>
              <a:t>Nhóm</a:t>
            </a:r>
            <a:r>
              <a:rPr lang="en-US" dirty="0" smtClean="0"/>
              <a:t> </a:t>
            </a:r>
            <a:r>
              <a:rPr lang="en-US" dirty="0" err="1" smtClean="0"/>
              <a:t>Thống</a:t>
            </a:r>
            <a:r>
              <a:rPr lang="en-US" dirty="0" smtClean="0"/>
              <a:t> </a:t>
            </a:r>
            <a:r>
              <a:rPr lang="en-US" dirty="0" err="1" smtClean="0"/>
              <a:t>kê</a:t>
            </a:r>
            <a:r>
              <a:rPr lang="en-US" dirty="0" smtClean="0"/>
              <a:t> (update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 </a:t>
            </a:r>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a:t>bán</a:t>
            </a:r>
            <a:r>
              <a:rPr lang="en-US" dirty="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smtClean="0"/>
              <a:t> </a:t>
            </a:r>
            <a:r>
              <a:rPr lang="en-US" dirty="0" err="1" smtClean="0"/>
              <a:t>realtime</a:t>
            </a:r>
            <a:r>
              <a:rPr lang="en-US" dirty="0"/>
              <a:t>) </a:t>
            </a:r>
            <a:endParaRPr lang="en-US" dirty="0" smtClean="0"/>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smtClean="0"/>
              <a:t>nhập</a:t>
            </a:r>
            <a:r>
              <a:rPr lang="en-US" dirty="0" smtClean="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err="1" smtClean="0"/>
              <a:t>realtime</a:t>
            </a:r>
            <a:r>
              <a:rPr lang="en-US" dirty="0"/>
              <a:t>) </a:t>
            </a:r>
            <a:endParaRPr lang="en-US" dirty="0" smtClean="0"/>
          </a:p>
          <a:p>
            <a:pPr marL="342900" indent="-342900">
              <a:buAutoNum type="arabicPeriod"/>
            </a:pPr>
            <a:r>
              <a:rPr lang="en-US" dirty="0" err="1" smtClean="0"/>
              <a:t>Phiếu</a:t>
            </a:r>
            <a:r>
              <a:rPr lang="en-US" dirty="0" smtClean="0"/>
              <a:t> </a:t>
            </a:r>
            <a:r>
              <a:rPr lang="en-US" dirty="0" err="1" smtClean="0"/>
              <a:t>nhập</a:t>
            </a:r>
            <a:r>
              <a:rPr lang="en-US" dirty="0" smtClean="0"/>
              <a:t> </a:t>
            </a:r>
            <a:r>
              <a:rPr lang="en-US" dirty="0" err="1" smtClean="0"/>
              <a:t>hàng</a:t>
            </a:r>
            <a:endParaRPr lang="en-US" dirty="0" smtClean="0"/>
          </a:p>
          <a:p>
            <a:pPr marL="342900" indent="-342900">
              <a:buAutoNum type="arabicPeriod"/>
            </a:pPr>
            <a:r>
              <a:rPr lang="en-US" dirty="0" smtClean="0"/>
              <a:t>Chat </a:t>
            </a:r>
            <a:r>
              <a:rPr lang="en-US" dirty="0" err="1" smtClean="0"/>
              <a:t>cơ</a:t>
            </a:r>
            <a:r>
              <a:rPr lang="en-US" dirty="0" smtClean="0"/>
              <a:t> </a:t>
            </a:r>
            <a:r>
              <a:rPr lang="en-US" dirty="0" err="1" smtClean="0"/>
              <a:t>bản</a:t>
            </a:r>
            <a:endParaRPr lang="en-US" dirty="0"/>
          </a:p>
        </p:txBody>
      </p:sp>
    </p:spTree>
    <p:extLst>
      <p:ext uri="{BB962C8B-B14F-4D97-AF65-F5344CB8AC3E}">
        <p14:creationId xmlns:p14="http://schemas.microsoft.com/office/powerpoint/2010/main" val="16621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TextBox 5"/>
          <p:cNvSpPr txBox="1"/>
          <p:nvPr/>
        </p:nvSpPr>
        <p:spPr>
          <a:xfrm>
            <a:off x="1032164" y="84074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2.1. </a:t>
            </a:r>
            <a:r>
              <a:rPr lang="en-US" sz="2000" b="1" dirty="0" err="1" smtClean="0">
                <a:solidFill>
                  <a:schemeClr val="accent1">
                    <a:lumMod val="75000"/>
                  </a:schemeClr>
                </a:solidFill>
                <a:latin typeface="Roboto Slab" panose="020B0604020202020204" charset="0"/>
                <a:ea typeface="Roboto Slab" panose="020B0604020202020204" charset="0"/>
              </a:rPr>
              <a:t>Phân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tích</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hệ</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thống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561109" y="42256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 PHÂN TÍCH THIẾT KẾ HỆ THỐNG VÀ THIẾT KẾ CƠ SỞ DỮ 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12" name="Picture 11"/>
          <p:cNvPicPr/>
          <p:nvPr/>
        </p:nvPicPr>
        <p:blipFill>
          <a:blip r:embed="rId2"/>
          <a:stretch>
            <a:fillRect/>
          </a:stretch>
        </p:blipFill>
        <p:spPr>
          <a:xfrm>
            <a:off x="1409958" y="1807865"/>
            <a:ext cx="6168478" cy="1956787"/>
          </a:xfrm>
          <a:prstGeom prst="rect">
            <a:avLst/>
          </a:prstGeom>
        </p:spPr>
      </p:pic>
      <p:sp>
        <p:nvSpPr>
          <p:cNvPr id="13" name="TextBox 12"/>
          <p:cNvSpPr txBox="1"/>
          <p:nvPr/>
        </p:nvSpPr>
        <p:spPr>
          <a:xfrm>
            <a:off x="1080656" y="125891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tổ</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chức</a:t>
            </a:r>
            <a:endParaRPr lang="en-US" sz="2000" b="1" dirty="0">
              <a:solidFill>
                <a:schemeClr val="accent1">
                  <a:lumMod val="7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4046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6" name="Picture 5"/>
          <p:cNvPicPr/>
          <p:nvPr/>
        </p:nvPicPr>
        <p:blipFill>
          <a:blip r:embed="rId2"/>
          <a:stretch>
            <a:fillRect/>
          </a:stretch>
        </p:blipFill>
        <p:spPr>
          <a:xfrm>
            <a:off x="1070262" y="603707"/>
            <a:ext cx="7502237" cy="4065275"/>
          </a:xfrm>
          <a:prstGeom prst="rect">
            <a:avLst/>
          </a:prstGeom>
        </p:spPr>
      </p:pic>
    </p:spTree>
    <p:extLst>
      <p:ext uri="{BB962C8B-B14F-4D97-AF65-F5344CB8AC3E}">
        <p14:creationId xmlns:p14="http://schemas.microsoft.com/office/powerpoint/2010/main" val="38774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2095</Words>
  <Application>Microsoft Office PowerPoint</Application>
  <PresentationFormat>On-screen Show (16:9)</PresentationFormat>
  <Paragraphs>175</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Roboto Slab</vt:lpstr>
      <vt:lpstr>Times New Roman</vt:lpstr>
      <vt:lpstr>Source Sans Pro</vt:lpstr>
      <vt:lpstr>Cordelia template</vt:lpstr>
      <vt:lpstr>ĐỀ TÀI</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dc:title>
  <cp:lastModifiedBy>Admin</cp:lastModifiedBy>
  <cp:revision>241</cp:revision>
  <dcterms:modified xsi:type="dcterms:W3CDTF">2021-11-06T04:53:05Z</dcterms:modified>
</cp:coreProperties>
</file>