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3"/>
  </p:notesMasterIdLst>
  <p:sldIdLst>
    <p:sldId id="296" r:id="rId2"/>
    <p:sldId id="257" r:id="rId3"/>
    <p:sldId id="276" r:id="rId4"/>
    <p:sldId id="326" r:id="rId5"/>
    <p:sldId id="325" r:id="rId6"/>
    <p:sldId id="297" r:id="rId7"/>
    <p:sldId id="314" r:id="rId8"/>
    <p:sldId id="298" r:id="rId9"/>
    <p:sldId id="302" r:id="rId10"/>
    <p:sldId id="303" r:id="rId11"/>
    <p:sldId id="299" r:id="rId12"/>
    <p:sldId id="300" r:id="rId13"/>
    <p:sldId id="301" r:id="rId14"/>
    <p:sldId id="322" r:id="rId15"/>
    <p:sldId id="323" r:id="rId16"/>
    <p:sldId id="317" r:id="rId17"/>
    <p:sldId id="319" r:id="rId18"/>
    <p:sldId id="320" r:id="rId19"/>
    <p:sldId id="324" r:id="rId20"/>
    <p:sldId id="304" r:id="rId21"/>
    <p:sldId id="327" r:id="rId22"/>
    <p:sldId id="316" r:id="rId23"/>
    <p:sldId id="305" r:id="rId24"/>
    <p:sldId id="318" r:id="rId25"/>
    <p:sldId id="315" r:id="rId26"/>
    <p:sldId id="309" r:id="rId27"/>
    <p:sldId id="308" r:id="rId28"/>
    <p:sldId id="310" r:id="rId29"/>
    <p:sldId id="313" r:id="rId30"/>
    <p:sldId id="311" r:id="rId31"/>
    <p:sldId id="312" r:id="rId32"/>
  </p:sldIdLst>
  <p:sldSz cx="9144000" cy="5143500" type="screen16x9"/>
  <p:notesSz cx="6858000" cy="9144000"/>
  <p:embeddedFontLst>
    <p:embeddedFont>
      <p:font typeface="Roboto Slab" panose="020B0604020202020204" charset="0"/>
      <p:regular r:id="rId34"/>
      <p:bold r:id="rId35"/>
    </p:embeddedFont>
    <p:embeddedFont>
      <p:font typeface="Source Sans Pr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showGuides="1">
      <p:cViewPr varScale="1">
        <p:scale>
          <a:sx n="110" d="100"/>
          <a:sy n="110" d="100"/>
        </p:scale>
        <p:origin x="106"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31T02:55:14.176"/>
    </inkml:context>
    <inkml:brush xml:id="br0">
      <inkml:brushProperty name="width" value="0.02646" units="cm"/>
      <inkml:brushProperty name="height" value="0.05292" units="cm"/>
      <inkml:brushProperty name="color" value="#00FFFF"/>
      <inkml:brushProperty name="tip" value="rectangle"/>
      <inkml:brushProperty name="rasterOp" value="maskPen"/>
      <inkml:brushProperty name="fitToCurve" value="1"/>
    </inkml:brush>
  </inkml:definitions>
  <inkml:trace contextRef="#ctx0" brushRef="#br0">115-1 0,'0'19'63,"0"0"-32,0 0-31,-19 1 16,19-1-1,-19-19-15,-1 38 16,1 1-1,0-20 1,0 39 0,19-39-1,0 20-15,0-1 16,0 1 0,0-20-1,0 0-15,0 0 0,0 39 16,0-39-16,19 0 15,-19 1-15,19 18 16,-19 1 15,19-20-31,1-19 16,-1 19-16,-19 0 16,19 1-16,0-1 15,-19 0 1,19 0-16,1-19 15,-20 20 1,19-1 0,-19 0-1,0 0 1,0 1-16,0 18 16,0-19-1,0 1 1,0-1-16,0 0 15,0 0-15,0 1 16,-19-1-16,-1 19 16,20-18 390,20 18-359,-1 0-47,19 1 15,-18 19-15,18-20 0,-19-19 16,1 1-16,-20-1 16,0 0 15,0 0-15,0 1-16,0-1 31,0 19-31,0-18 15,0-1-15,0 0 16,0 0 0,0 1-16,0-1 15,0 19 1,0-18-16,0 18 16,0 1-16,0-20 15,0 19-15,0 1 16,0-1-1,0-19-15,0 1 16,0 18-16,19 20 16,-19-20-16,0 1 15,19 19-15,0-20 16,-19-19 0,0 1-16,0-1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31T02:55:20.305"/>
    </inkml:context>
    <inkml:brush xml:id="br0">
      <inkml:brushProperty name="width" value="0.05833" units="cm"/>
      <inkml:brushProperty name="height" value="0.05833" units="cm"/>
      <inkml:brushProperty name="color" value="#3165BB"/>
      <inkml:brushProperty name="fitToCurve" value="1"/>
    </inkml:brush>
  </inkml:definitions>
  <inkml:traceGroup>
    <inkml:annotationXML>
      <emma:emma xmlns:emma="http://www.w3.org/2003/04/emma" version="1.0">
        <emma:interpretation id="{EFDA906C-925F-4E3C-9891-814E1D97BA15}" emma:medium="tactile" emma:mode="ink">
          <msink:context xmlns:msink="http://schemas.microsoft.com/ink/2010/main" type="inkDrawing" rotatedBoundingBox="14283,6269 14307,3653 14595,3656 14571,6272" shapeName="Other">
            <msink:destinationLink direction="with" ref="{9229336B-5CB5-40C4-AE14-A1381BA80924}"/>
          </msink:context>
        </emma:interpretation>
      </emma:emma>
    </inkml:annotationXML>
    <inkml:trace contextRef="#ctx0" brushRef="#br0">154 0 0,'0'20'62,"0"-1"-46,0 0-16,0 20 15,0-1-15,0 20 16,0 19-16,0 0 16,20-39-16,-1 39 15,0-19-15,0 0 16,-19-20-1,0 1-15,0-20 32,0 0-32,0 0 15,0 1-15,0-1 16,0 0 0,0 0-1,0 1 1,0 18-16,20-19 15,-20 20-15,19-1 16,-19-18-16,19-1 16,-19 0-16,0 0 15,0 1 1,0-1-16,0 0 16,0 0-16,0 1 15,0-1 1,0 0-1,-19 0-15,0-19 16,-1 19-16,1 1 16,-39-1-1,39-19 1,0 0 15,0 0-31,-1 0 31,1 0-31,0 0 16,0 0 15,-1 0 1,59 19 124,-20 0-141,20 1 1,-20-20 0,-19 19-1,19-19 1,0 19 31,1 0-32,-20 1 1,0 18 0,0-19-16,0 1 15,0-1-15,0 0 16,0 0-16,0 1 16,0-1-1,0 19-15,0-18 16,0-1-16,0 0 15,0 20-15,0-1 16,0 1 0,0-20-16,0 0 15,0 0-15,0 0 16,0 20 0,0-20-1,0 0-15,0 1 16,0-1 15,0 0-31,0 0 31,0 1-31,0 18 16,0 1 0,0-1-1,0-19-15,0 1 16,0-1-1,0 19 1,0-18-16,0-1 31,0 0-15,0 0 0,0 1-16,0-1 15,0 0-15,0 20 16,0-20-1,0 0 1,0 0-16,0 0 31,0 1-15,0-1 0,0 0-1,0 0-15,19-19 16,-19 20 78,0-1-79,19-19 1,-19 19 31,19 0 31</inkml:trace>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10-31T02:54:54.152"/>
    </inkml:context>
    <inkml:brush xml:id="br0">
      <inkml:brushProperty name="width" value="0.05833" units="cm"/>
      <inkml:brushProperty name="height" value="0.05833" units="cm"/>
      <inkml:brushProperty name="color" value="#ED1C24"/>
      <inkml:brushProperty name="fitToCurve" value="1"/>
    </inkml:brush>
  </inkml:definitions>
  <inkml:traceGroup>
    <inkml:annotationXML>
      <emma:emma xmlns:emma="http://www.w3.org/2003/04/emma" version="1.0">
        <emma:interpretation id="{9229336B-5CB5-40C4-AE14-A1381BA80924}" emma:medium="tactile" emma:mode="ink">
          <msink:context xmlns:msink="http://schemas.microsoft.com/ink/2010/main" type="inkDrawing" rotatedBoundingBox="14469,6673 14724,8153 14393,8211 14138,6730" semanticType="callout" shapeName="Other">
            <msink:sourceLink direction="with" ref="{EFDA906C-925F-4E3C-9891-814E1D97BA15}"/>
          </msink:context>
        </emma:interpretation>
      </emma:emma>
    </inkml:annotationXML>
    <inkml:trace contextRef="#ctx0" brushRef="#br0">212 0 0,'-20'0'125,"20"19"-94,0 19-31,0-19 31,0 1-31,0-1 16,-19 19-16,0-18 16,0 18-1,19-19-15,0 1 16,0-1-16,0 0 16,0 0-16,0 20 15,0-20 1,0 0-16,0 20 15,0-20-15,0 0 16,0 1-16,19 18 16,-19-19-1,0 1 1,19-20 0,-19 19-16,0 0 15,19 0 1,1 1 15,-20-1 0,0 0 63,-20 0-78,-18 0-1,19 1 1,-1-1 0,1-19-1,0 0 1,0 0-1,-1 0 17,1 0-1,0 0-15,38 0 140,0 0-141,1 0-15,-1 0 16,0 0 0,20 19-1,-1-19 1,1 19 0,-39 1-1,19-1 1,0-19-1,0 0 17,-19 19-1,20 0 0,-1 1-31,-19-1 47,0 0-31,0 0-1,0 1-15,0-1 32,0 0-17,0 0-15,0 1 16,0-1-1,0 0 1,0 0 0,0 1-1,0-1 17,0 0-32,0 0 62,0 1-46,0-1-16,0 0 31,0 0 0,0 20 0,0-20 1,0 0 15,0 0-32,19 1 1,-19-1 78,19 0-79,20 0 32,-39 1-31,19-1 15,20 0-15</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9"/>
          <p:cNvSpPr txBox="1">
            <a:spLocks noGrp="1"/>
          </p:cNvSpPr>
          <p:nvPr>
            <p:ph type="body" idx="1"/>
          </p:nvPr>
        </p:nvSpPr>
        <p:spPr>
          <a:xfrm>
            <a:off x="457200" y="4055343"/>
            <a:ext cx="8229600" cy="368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60" name="Google Shape;60;p9"/>
          <p:cNvSpPr txBox="1">
            <a:spLocks noGrp="1"/>
          </p:cNvSpPr>
          <p:nvPr>
            <p:ph type="sldNum" idx="12"/>
          </p:nvPr>
        </p:nvSpPr>
        <p:spPr>
          <a:xfrm>
            <a:off x="-92"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5"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2.png"/><Relationship Id="rId7" Type="http://schemas.openxmlformats.org/officeDocument/2006/relationships/customXml" Target="../ink/ink2.xml"/><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4.emf"/><Relationship Id="rId5" Type="http://schemas.openxmlformats.org/officeDocument/2006/relationships/customXml" Target="../ink/ink1.xml"/><Relationship Id="rId10" Type="http://schemas.openxmlformats.org/officeDocument/2006/relationships/image" Target="../media/image26.emf"/><Relationship Id="rId4" Type="http://schemas.openxmlformats.org/officeDocument/2006/relationships/image" Target="../media/image23.png"/><Relationship Id="rId9" Type="http://schemas.openxmlformats.org/officeDocument/2006/relationships/customXml" Target="../ink/ink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0;p12"/>
          <p:cNvSpPr txBox="1">
            <a:spLocks/>
          </p:cNvSpPr>
          <p:nvPr/>
        </p:nvSpPr>
        <p:spPr>
          <a:xfrm>
            <a:off x="3051461" y="1064697"/>
            <a:ext cx="3560619" cy="41286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500" dirty="0" smtClean="0">
                <a:solidFill>
                  <a:srgbClr val="FF0000"/>
                </a:solidFill>
              </a:rPr>
              <a:t>ĐỒ ÁN TỐT NGHIỆP</a:t>
            </a:r>
            <a:endParaRPr lang="vi-VN" sz="2500" dirty="0">
              <a:solidFill>
                <a:srgbClr val="FF0000"/>
              </a:solidFill>
            </a:endParaRPr>
          </a:p>
        </p:txBody>
      </p:sp>
      <p:sp>
        <p:nvSpPr>
          <p:cNvPr id="8" name="Rectangle 7"/>
          <p:cNvSpPr/>
          <p:nvPr/>
        </p:nvSpPr>
        <p:spPr>
          <a:xfrm>
            <a:off x="606136" y="205893"/>
            <a:ext cx="7931727" cy="3322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Google Shape;70;p12"/>
          <p:cNvSpPr txBox="1">
            <a:spLocks/>
          </p:cNvSpPr>
          <p:nvPr/>
        </p:nvSpPr>
        <p:spPr>
          <a:xfrm>
            <a:off x="1191491" y="142376"/>
            <a:ext cx="7412182" cy="5145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vi-VN" sz="2500" dirty="0" smtClean="0">
                <a:solidFill>
                  <a:schemeClr val="tx1"/>
                </a:solidFill>
              </a:rPr>
              <a:t>TRƯỜNG CAO ĐẲNG KỸ THUẬT CAO THẮNG</a:t>
            </a:r>
            <a:endParaRPr lang="vi-VN" sz="2500" dirty="0">
              <a:solidFill>
                <a:schemeClr val="tx1"/>
              </a:solidFill>
            </a:endParaRPr>
          </a:p>
        </p:txBody>
      </p:sp>
      <p:sp>
        <p:nvSpPr>
          <p:cNvPr id="11" name="Google Shape;70;p12"/>
          <p:cNvSpPr txBox="1">
            <a:spLocks noGrp="1"/>
          </p:cNvSpPr>
          <p:nvPr>
            <p:ph type="ctrTitle"/>
          </p:nvPr>
        </p:nvSpPr>
        <p:spPr>
          <a:xfrm>
            <a:off x="3986645" y="1539995"/>
            <a:ext cx="1378530" cy="4246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smtClean="0">
                <a:solidFill>
                  <a:schemeClr val="tx1"/>
                </a:solidFill>
              </a:rPr>
              <a:t>ĐỀ TÀI</a:t>
            </a:r>
            <a:endParaRPr sz="2000" dirty="0">
              <a:solidFill>
                <a:schemeClr val="tx1"/>
              </a:solidFill>
            </a:endParaRPr>
          </a:p>
        </p:txBody>
      </p:sp>
      <p:sp>
        <p:nvSpPr>
          <p:cNvPr id="12" name="Google Shape;70;p12"/>
          <p:cNvSpPr txBox="1">
            <a:spLocks/>
          </p:cNvSpPr>
          <p:nvPr/>
        </p:nvSpPr>
        <p:spPr>
          <a:xfrm>
            <a:off x="2769176" y="640704"/>
            <a:ext cx="4191002" cy="3767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KHOA CÔNG NGHỆ THÔNG TIN</a:t>
            </a:r>
            <a:endParaRPr lang="vi-VN" sz="1800" dirty="0"/>
          </a:p>
        </p:txBody>
      </p:sp>
      <p:sp>
        <p:nvSpPr>
          <p:cNvPr id="14" name="Google Shape;70;p12"/>
          <p:cNvSpPr txBox="1">
            <a:spLocks/>
          </p:cNvSpPr>
          <p:nvPr/>
        </p:nvSpPr>
        <p:spPr>
          <a:xfrm>
            <a:off x="1598466" y="1964681"/>
            <a:ext cx="6466607"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pPr algn="ctr"/>
            <a:r>
              <a:rPr lang="en-US" sz="2000" dirty="0" smtClean="0">
                <a:solidFill>
                  <a:schemeClr val="accent2"/>
                </a:solidFill>
              </a:rPr>
              <a:t>XÂY DỰNG HỆ THỐNG BÁN QUẦN ÁO BẰNG </a:t>
            </a:r>
            <a:r>
              <a:rPr lang="en-US" sz="2000" dirty="0">
                <a:solidFill>
                  <a:schemeClr val="accent2"/>
                </a:solidFill>
              </a:rPr>
              <a:t>FRAMEWORK </a:t>
            </a:r>
            <a:r>
              <a:rPr lang="en-US" sz="2000" dirty="0" smtClean="0">
                <a:solidFill>
                  <a:schemeClr val="accent2"/>
                </a:solidFill>
              </a:rPr>
              <a:t>ASP.NET CORE - ANGULAR</a:t>
            </a:r>
            <a:endParaRPr lang="vi-VN" sz="2000" dirty="0">
              <a:solidFill>
                <a:schemeClr val="accent2"/>
              </a:solidFill>
            </a:endParaRPr>
          </a:p>
        </p:txBody>
      </p:sp>
      <p:sp>
        <p:nvSpPr>
          <p:cNvPr id="15" name="Google Shape;70;p12"/>
          <p:cNvSpPr txBox="1">
            <a:spLocks/>
          </p:cNvSpPr>
          <p:nvPr/>
        </p:nvSpPr>
        <p:spPr>
          <a:xfrm>
            <a:off x="1717964" y="2771443"/>
            <a:ext cx="7086599" cy="14893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pPr>
              <a:lnSpc>
                <a:spcPct val="150000"/>
              </a:lnSpc>
            </a:pPr>
            <a:r>
              <a:rPr lang="en-US" sz="1800" b="0" dirty="0" smtClean="0">
                <a:solidFill>
                  <a:schemeClr val="accent6">
                    <a:lumMod val="10000"/>
                  </a:schemeClr>
                </a:solidFill>
              </a:rPr>
              <a:t>GVHD :   </a:t>
            </a:r>
            <a:r>
              <a:rPr lang="en-US" sz="1800" b="0" dirty="0" err="1" smtClean="0">
                <a:solidFill>
                  <a:schemeClr val="accent6">
                    <a:lumMod val="10000"/>
                  </a:schemeClr>
                </a:solidFill>
              </a:rPr>
              <a:t>Lê</a:t>
            </a:r>
            <a:r>
              <a:rPr lang="en-US" sz="1800" b="0" dirty="0" smtClean="0">
                <a:solidFill>
                  <a:schemeClr val="accent6">
                    <a:lumMod val="10000"/>
                  </a:schemeClr>
                </a:solidFill>
              </a:rPr>
              <a:t> </a:t>
            </a:r>
            <a:r>
              <a:rPr lang="en-US" sz="1800" b="0" dirty="0" err="1" smtClean="0">
                <a:solidFill>
                  <a:schemeClr val="accent6">
                    <a:lumMod val="10000"/>
                  </a:schemeClr>
                </a:solidFill>
              </a:rPr>
              <a:t>Hữu</a:t>
            </a:r>
            <a:r>
              <a:rPr lang="en-US" sz="1800" b="0" dirty="0" smtClean="0">
                <a:solidFill>
                  <a:schemeClr val="accent6">
                    <a:lumMod val="10000"/>
                  </a:schemeClr>
                </a:solidFill>
              </a:rPr>
              <a:t> </a:t>
            </a:r>
            <a:r>
              <a:rPr lang="en-US" sz="1800" b="0" dirty="0" err="1" smtClean="0">
                <a:solidFill>
                  <a:schemeClr val="accent6">
                    <a:lumMod val="10000"/>
                  </a:schemeClr>
                </a:solidFill>
              </a:rPr>
              <a:t>Vinh</a:t>
            </a:r>
            <a:endParaRPr lang="en-US" sz="1800" b="0" dirty="0" smtClean="0">
              <a:solidFill>
                <a:schemeClr val="accent6">
                  <a:lumMod val="10000"/>
                </a:schemeClr>
              </a:solidFill>
            </a:endParaRPr>
          </a:p>
          <a:p>
            <a:pPr>
              <a:lnSpc>
                <a:spcPct val="150000"/>
              </a:lnSpc>
            </a:pPr>
            <a:r>
              <a:rPr lang="en-US" sz="1800" b="0" dirty="0" smtClean="0">
                <a:solidFill>
                  <a:schemeClr val="accent6">
                    <a:lumMod val="10000"/>
                  </a:schemeClr>
                </a:solidFill>
              </a:rPr>
              <a:t>SVTH :   </a:t>
            </a:r>
            <a:r>
              <a:rPr lang="en-US" sz="1800" b="0" dirty="0" smtClean="0">
                <a:solidFill>
                  <a:schemeClr val="accent6">
                    <a:lumMod val="10000"/>
                  </a:schemeClr>
                </a:solidFill>
              </a:rPr>
              <a:t>1. </a:t>
            </a:r>
            <a:r>
              <a:rPr lang="en-US" sz="1800" b="0" dirty="0" err="1" smtClean="0">
                <a:solidFill>
                  <a:schemeClr val="accent6">
                    <a:lumMod val="10000"/>
                  </a:schemeClr>
                </a:solidFill>
              </a:rPr>
              <a:t>Trần</a:t>
            </a:r>
            <a:r>
              <a:rPr lang="en-US" sz="1800" b="0" dirty="0" smtClean="0">
                <a:solidFill>
                  <a:schemeClr val="accent6">
                    <a:lumMod val="10000"/>
                  </a:schemeClr>
                </a:solidFill>
              </a:rPr>
              <a:t> </a:t>
            </a:r>
            <a:r>
              <a:rPr lang="en-US" sz="1800" b="0" dirty="0" err="1" smtClean="0">
                <a:solidFill>
                  <a:schemeClr val="accent6">
                    <a:lumMod val="10000"/>
                  </a:schemeClr>
                </a:solidFill>
              </a:rPr>
              <a:t>Quý</a:t>
            </a:r>
            <a:r>
              <a:rPr lang="en-US" sz="1800" b="0" dirty="0" smtClean="0">
                <a:solidFill>
                  <a:schemeClr val="accent6">
                    <a:lumMod val="10000"/>
                  </a:schemeClr>
                </a:solidFill>
              </a:rPr>
              <a:t> </a:t>
            </a:r>
            <a:r>
              <a:rPr lang="en-US" sz="1800" b="0" dirty="0" err="1" smtClean="0">
                <a:solidFill>
                  <a:schemeClr val="accent6">
                    <a:lumMod val="10000"/>
                  </a:schemeClr>
                </a:solidFill>
              </a:rPr>
              <a:t>Vinh</a:t>
            </a:r>
            <a:r>
              <a:rPr lang="en-US" sz="1800" b="0" dirty="0" smtClean="0">
                <a:solidFill>
                  <a:schemeClr val="accent6">
                    <a:lumMod val="10000"/>
                  </a:schemeClr>
                </a:solidFill>
              </a:rPr>
              <a:t>  - MSSV :  </a:t>
            </a:r>
            <a:r>
              <a:rPr lang="en-US" sz="1800" b="0" dirty="0" smtClean="0">
                <a:solidFill>
                  <a:schemeClr val="accent6">
                    <a:lumMod val="10000"/>
                  </a:schemeClr>
                </a:solidFill>
              </a:rPr>
              <a:t>0306181097 – CĐTH18PMA</a:t>
            </a:r>
            <a:endParaRPr lang="en-US" sz="1800" b="0" dirty="0" smtClean="0">
              <a:solidFill>
                <a:schemeClr val="accent6">
                  <a:lumMod val="10000"/>
                </a:schemeClr>
              </a:solidFill>
            </a:endParaRPr>
          </a:p>
          <a:p>
            <a:pPr>
              <a:lnSpc>
                <a:spcPct val="150000"/>
              </a:lnSpc>
            </a:pPr>
            <a:r>
              <a:rPr lang="en-US" sz="1800" b="0" dirty="0" smtClean="0">
                <a:solidFill>
                  <a:schemeClr val="accent6">
                    <a:lumMod val="10000"/>
                  </a:schemeClr>
                </a:solidFill>
              </a:rPr>
              <a:t>               </a:t>
            </a:r>
            <a:r>
              <a:rPr lang="en-US" sz="1800" b="0" dirty="0" smtClean="0">
                <a:solidFill>
                  <a:schemeClr val="accent6">
                    <a:lumMod val="10000"/>
                  </a:schemeClr>
                </a:solidFill>
              </a:rPr>
              <a:t> 2</a:t>
            </a:r>
            <a:r>
              <a:rPr lang="en-US" sz="1800" b="0" dirty="0" smtClean="0">
                <a:solidFill>
                  <a:schemeClr val="accent6">
                    <a:lumMod val="10000"/>
                  </a:schemeClr>
                </a:solidFill>
              </a:rPr>
              <a:t>. </a:t>
            </a:r>
            <a:r>
              <a:rPr lang="en-US" sz="1800" b="0" dirty="0" err="1" smtClean="0">
                <a:solidFill>
                  <a:schemeClr val="accent6">
                    <a:lumMod val="10000"/>
                  </a:schemeClr>
                </a:solidFill>
              </a:rPr>
              <a:t>Trần</a:t>
            </a:r>
            <a:r>
              <a:rPr lang="en-US" sz="1800" b="0" dirty="0" smtClean="0">
                <a:solidFill>
                  <a:schemeClr val="accent6">
                    <a:lumMod val="10000"/>
                  </a:schemeClr>
                </a:solidFill>
              </a:rPr>
              <a:t> </a:t>
            </a:r>
            <a:r>
              <a:rPr lang="en-US" sz="1800" b="0" dirty="0" err="1" smtClean="0">
                <a:solidFill>
                  <a:schemeClr val="accent6">
                    <a:lumMod val="10000"/>
                  </a:schemeClr>
                </a:solidFill>
              </a:rPr>
              <a:t>Đức</a:t>
            </a:r>
            <a:r>
              <a:rPr lang="en-US" sz="1800" b="0" dirty="0" smtClean="0">
                <a:solidFill>
                  <a:schemeClr val="accent6">
                    <a:lumMod val="10000"/>
                  </a:schemeClr>
                </a:solidFill>
              </a:rPr>
              <a:t> </a:t>
            </a:r>
            <a:r>
              <a:rPr lang="en-US" sz="1800" b="0" dirty="0" err="1" smtClean="0">
                <a:solidFill>
                  <a:schemeClr val="accent6">
                    <a:lumMod val="10000"/>
                  </a:schemeClr>
                </a:solidFill>
              </a:rPr>
              <a:t>Hải</a:t>
            </a:r>
            <a:r>
              <a:rPr lang="en-US" sz="1800" b="0" dirty="0" smtClean="0">
                <a:solidFill>
                  <a:schemeClr val="accent6">
                    <a:lumMod val="10000"/>
                  </a:schemeClr>
                </a:solidFill>
              </a:rPr>
              <a:t>    - MSSV :  </a:t>
            </a:r>
            <a:r>
              <a:rPr lang="en-US" sz="1800" b="0" dirty="0" smtClean="0">
                <a:solidFill>
                  <a:schemeClr val="accent6">
                    <a:lumMod val="10000"/>
                  </a:schemeClr>
                </a:solidFill>
              </a:rPr>
              <a:t>0306181021 –CĐTH18PMA</a:t>
            </a:r>
            <a:endParaRPr lang="en-US" sz="1800" b="0" dirty="0" smtClean="0">
              <a:solidFill>
                <a:schemeClr val="accent6">
                  <a:lumMod val="10000"/>
                </a:schemeClr>
              </a:solidFill>
            </a:endParaRPr>
          </a:p>
          <a:p>
            <a:pPr>
              <a:lnSpc>
                <a:spcPct val="150000"/>
              </a:lnSpc>
            </a:pPr>
            <a:r>
              <a:rPr lang="en-US" sz="1800" b="0" dirty="0" err="1" smtClean="0">
                <a:solidFill>
                  <a:schemeClr val="accent6">
                    <a:lumMod val="10000"/>
                  </a:schemeClr>
                </a:solidFill>
              </a:rPr>
              <a:t>Khóa</a:t>
            </a:r>
            <a:r>
              <a:rPr lang="en-US" sz="1800" b="0" dirty="0" smtClean="0">
                <a:solidFill>
                  <a:schemeClr val="accent6">
                    <a:lumMod val="10000"/>
                  </a:schemeClr>
                </a:solidFill>
              </a:rPr>
              <a:t>  :   2018 </a:t>
            </a:r>
            <a:r>
              <a:rPr lang="en-US" sz="1800" b="0" dirty="0" smtClean="0">
                <a:solidFill>
                  <a:schemeClr val="accent6">
                    <a:lumMod val="10000"/>
                  </a:schemeClr>
                </a:solidFill>
              </a:rPr>
              <a:t>- 2021</a:t>
            </a:r>
            <a:endParaRPr lang="vi-VN" sz="1800" b="0" dirty="0">
              <a:solidFill>
                <a:schemeClr val="accent6">
                  <a:lumMod val="10000"/>
                </a:schemeClr>
              </a:solidFill>
            </a:endParaRPr>
          </a:p>
        </p:txBody>
      </p:sp>
      <p:sp>
        <p:nvSpPr>
          <p:cNvPr id="16" name="Google Shape;70;p12"/>
          <p:cNvSpPr txBox="1">
            <a:spLocks/>
          </p:cNvSpPr>
          <p:nvPr/>
        </p:nvSpPr>
        <p:spPr>
          <a:xfrm>
            <a:off x="4572000" y="4184073"/>
            <a:ext cx="4641272"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700" dirty="0" smtClean="0">
                <a:solidFill>
                  <a:schemeClr val="accent6">
                    <a:lumMod val="25000"/>
                  </a:schemeClr>
                </a:solidFill>
              </a:rPr>
              <a:t>TP-HCM, </a:t>
            </a:r>
            <a:r>
              <a:rPr lang="en-US" sz="1700" dirty="0" err="1" smtClean="0">
                <a:solidFill>
                  <a:schemeClr val="accent6">
                    <a:lumMod val="25000"/>
                  </a:schemeClr>
                </a:solidFill>
              </a:rPr>
              <a:t>Ngày</a:t>
            </a:r>
            <a:r>
              <a:rPr lang="en-US" sz="1700" dirty="0" smtClean="0">
                <a:solidFill>
                  <a:schemeClr val="accent6">
                    <a:lumMod val="25000"/>
                  </a:schemeClr>
                </a:solidFill>
              </a:rPr>
              <a:t> … </a:t>
            </a:r>
            <a:r>
              <a:rPr lang="en-US" sz="1700" dirty="0" err="1" smtClean="0">
                <a:solidFill>
                  <a:schemeClr val="accent6">
                    <a:lumMod val="25000"/>
                  </a:schemeClr>
                </a:solidFill>
              </a:rPr>
              <a:t>Tháng</a:t>
            </a:r>
            <a:r>
              <a:rPr lang="en-US" sz="1700" dirty="0" smtClean="0">
                <a:solidFill>
                  <a:schemeClr val="accent6">
                    <a:lumMod val="25000"/>
                  </a:schemeClr>
                </a:solidFill>
              </a:rPr>
              <a:t> … </a:t>
            </a:r>
            <a:r>
              <a:rPr lang="en-US" sz="1700" dirty="0" err="1" smtClean="0">
                <a:solidFill>
                  <a:schemeClr val="accent6">
                    <a:lumMod val="25000"/>
                  </a:schemeClr>
                </a:solidFill>
              </a:rPr>
              <a:t>Năm</a:t>
            </a:r>
            <a:r>
              <a:rPr lang="en-US" sz="1700" dirty="0" smtClean="0">
                <a:solidFill>
                  <a:schemeClr val="accent6">
                    <a:lumMod val="25000"/>
                  </a:schemeClr>
                </a:solidFill>
              </a:rPr>
              <a:t> 2021</a:t>
            </a:r>
            <a:endParaRPr lang="vi-VN" sz="1700" dirty="0">
              <a:solidFill>
                <a:schemeClr val="accent6">
                  <a:lumMod val="25000"/>
                </a:schemeClr>
              </a:solidFill>
            </a:endParaRPr>
          </a:p>
        </p:txBody>
      </p:sp>
      <p:pic>
        <p:nvPicPr>
          <p:cNvPr id="22" name="Picture 21"/>
          <p:cNvPicPr>
            <a:picLocks noChangeAspect="1"/>
          </p:cNvPicPr>
          <p:nvPr/>
        </p:nvPicPr>
        <p:blipFill>
          <a:blip r:embed="rId2"/>
          <a:stretch>
            <a:fillRect/>
          </a:stretch>
        </p:blipFill>
        <p:spPr>
          <a:xfrm>
            <a:off x="0" y="0"/>
            <a:ext cx="1191491" cy="1231213"/>
          </a:xfrm>
          <a:prstGeom prst="rect">
            <a:avLst/>
          </a:prstGeom>
        </p:spPr>
      </p:pic>
    </p:spTree>
    <p:extLst>
      <p:ext uri="{BB962C8B-B14F-4D97-AF65-F5344CB8AC3E}">
        <p14:creationId xmlns:p14="http://schemas.microsoft.com/office/powerpoint/2010/main" val="131656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randombar(horizont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2" grpId="0"/>
      <p:bldP spid="14" grpId="0"/>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4" name="TextBox 3"/>
          <p:cNvSpPr txBox="1"/>
          <p:nvPr/>
        </p:nvSpPr>
        <p:spPr>
          <a:xfrm>
            <a:off x="637310" y="92596"/>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Sơ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đồ</a:t>
            </a:r>
            <a:r>
              <a:rPr lang="en-US" sz="2000" b="1" dirty="0" smtClean="0">
                <a:solidFill>
                  <a:schemeClr val="accent1">
                    <a:lumMod val="75000"/>
                  </a:schemeClr>
                </a:solidFill>
                <a:latin typeface="Roboto Slab" panose="020B0604020202020204" charset="0"/>
                <a:ea typeface="Roboto Slab" panose="020B0604020202020204" charset="0"/>
              </a:rPr>
              <a:t> Use case </a:t>
            </a:r>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trị</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512618" y="492706"/>
            <a:ext cx="8264237" cy="4257138"/>
          </a:xfrm>
          <a:prstGeom prst="rect">
            <a:avLst/>
          </a:prstGeom>
        </p:spPr>
      </p:pic>
    </p:spTree>
    <p:extLst>
      <p:ext uri="{BB962C8B-B14F-4D97-AF65-F5344CB8AC3E}">
        <p14:creationId xmlns:p14="http://schemas.microsoft.com/office/powerpoint/2010/main" val="195969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11</a:t>
            </a:fld>
            <a:endParaRPr lang="en"/>
          </a:p>
        </p:txBody>
      </p:sp>
      <p:sp>
        <p:nvSpPr>
          <p:cNvPr id="5" name="Rectangle 4"/>
          <p:cNvSpPr/>
          <p:nvPr/>
        </p:nvSpPr>
        <p:spPr>
          <a:xfrm>
            <a:off x="968744" y="256553"/>
            <a:ext cx="3249608" cy="400110"/>
          </a:xfrm>
          <a:prstGeom prst="rect">
            <a:avLst/>
          </a:prstGeom>
        </p:spPr>
        <p:txBody>
          <a:bodyPr wrap="none">
            <a:spAutoFit/>
          </a:bodyPr>
          <a:lstStyle/>
          <a:p>
            <a:r>
              <a:rPr lang="en-US" sz="2000" b="1" dirty="0" smtClean="0">
                <a:solidFill>
                  <a:schemeClr val="accent1">
                    <a:lumMod val="75000"/>
                  </a:schemeClr>
                </a:solidFill>
                <a:latin typeface="Roboto Slab" panose="020B0604020202020204" charset="0"/>
                <a:ea typeface="Roboto Slab" panose="020B0604020202020204" charset="0"/>
              </a:rPr>
              <a:t>2.2. </a:t>
            </a:r>
            <a:r>
              <a:rPr lang="en-US" sz="2000" b="1" dirty="0" err="1" smtClean="0">
                <a:solidFill>
                  <a:schemeClr val="accent1">
                    <a:lumMod val="75000"/>
                  </a:schemeClr>
                </a:solidFill>
                <a:latin typeface="Roboto Slab" panose="020B0604020202020204" charset="0"/>
                <a:ea typeface="Roboto Slab" panose="020B0604020202020204" charset="0"/>
              </a:rPr>
              <a:t>Thiết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kế</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cơ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sở</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dữ</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liệu</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968744" y="718094"/>
            <a:ext cx="7536873" cy="3970318"/>
          </a:xfrm>
          <a:prstGeom prst="rect">
            <a:avLst/>
          </a:prstGeom>
          <a:noFill/>
        </p:spPr>
        <p:txBody>
          <a:bodyPr wrap="square" rtlCol="0">
            <a:spAutoFit/>
          </a:bodyPr>
          <a:lstStyle/>
          <a:p>
            <a:r>
              <a:rPr lang="en-US" dirty="0" err="1"/>
              <a:t>Nhóm</a:t>
            </a:r>
            <a:r>
              <a:rPr lang="en-US" dirty="0"/>
              <a:t> </a:t>
            </a:r>
            <a:r>
              <a:rPr lang="en-US" dirty="0" err="1"/>
              <a:t>sẽ</a:t>
            </a:r>
            <a:r>
              <a:rPr lang="en-US" dirty="0"/>
              <a:t> </a:t>
            </a:r>
            <a:r>
              <a:rPr lang="en-US" dirty="0" err="1"/>
              <a:t>giải</a:t>
            </a:r>
            <a:r>
              <a:rPr lang="en-US" dirty="0"/>
              <a:t> </a:t>
            </a:r>
            <a:r>
              <a:rPr lang="en-US" dirty="0" err="1"/>
              <a:t>thích</a:t>
            </a:r>
            <a:r>
              <a:rPr lang="en-US" dirty="0"/>
              <a:t> </a:t>
            </a:r>
            <a:r>
              <a:rPr lang="en-US" dirty="0" err="1"/>
              <a:t>về</a:t>
            </a:r>
            <a:r>
              <a:rPr lang="en-US" dirty="0"/>
              <a:t> </a:t>
            </a:r>
            <a:r>
              <a:rPr lang="en-US" dirty="0" err="1"/>
              <a:t>phần</a:t>
            </a:r>
            <a:r>
              <a:rPr lang="en-US" dirty="0"/>
              <a:t> </a:t>
            </a:r>
            <a:r>
              <a:rPr lang="en-US" dirty="0" err="1"/>
              <a:t>sản</a:t>
            </a:r>
            <a:r>
              <a:rPr lang="en-US" dirty="0"/>
              <a:t> </a:t>
            </a:r>
            <a:r>
              <a:rPr lang="en-US" dirty="0" err="1"/>
              <a:t>phẩm</a:t>
            </a:r>
            <a:r>
              <a:rPr lang="en-US" dirty="0"/>
              <a:t> </a:t>
            </a:r>
            <a:r>
              <a:rPr lang="en-US" dirty="0" err="1"/>
              <a:t>và</a:t>
            </a:r>
            <a:r>
              <a:rPr lang="en-US" dirty="0"/>
              <a:t> </a:t>
            </a:r>
            <a:r>
              <a:rPr lang="en-US" dirty="0" err="1"/>
              <a:t>những</a:t>
            </a:r>
            <a:r>
              <a:rPr lang="en-US" dirty="0"/>
              <a:t> </a:t>
            </a:r>
            <a:r>
              <a:rPr lang="en-US" dirty="0" err="1"/>
              <a:t>bảng</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bảng</a:t>
            </a:r>
            <a:r>
              <a:rPr lang="en-US" dirty="0"/>
              <a:t> </a:t>
            </a:r>
            <a:r>
              <a:rPr lang="en-US" dirty="0" err="1"/>
              <a:t>sản</a:t>
            </a:r>
            <a:r>
              <a:rPr lang="en-US" dirty="0"/>
              <a:t> </a:t>
            </a:r>
            <a:r>
              <a:rPr lang="en-US" dirty="0" err="1"/>
              <a:t>phẩm</a:t>
            </a:r>
            <a:r>
              <a:rPr lang="en-US" dirty="0"/>
              <a:t>. </a:t>
            </a:r>
            <a:r>
              <a:rPr lang="en-US" dirty="0" err="1"/>
              <a:t>Trước</a:t>
            </a:r>
            <a:r>
              <a:rPr lang="en-US" dirty="0"/>
              <a:t> </a:t>
            </a:r>
            <a:r>
              <a:rPr lang="en-US" dirty="0" err="1"/>
              <a:t>hết</a:t>
            </a:r>
            <a:r>
              <a:rPr lang="en-US" dirty="0"/>
              <a:t> ta </a:t>
            </a:r>
            <a:r>
              <a:rPr lang="en-US" dirty="0" err="1"/>
              <a:t>có</a:t>
            </a:r>
            <a:r>
              <a:rPr lang="en-US" dirty="0"/>
              <a:t> </a:t>
            </a:r>
            <a:r>
              <a:rPr lang="en-US" dirty="0" err="1"/>
              <a:t>ví</a:t>
            </a:r>
            <a:r>
              <a:rPr lang="en-US" dirty="0"/>
              <a:t> </a:t>
            </a:r>
            <a:r>
              <a:rPr lang="en-US" dirty="0" err="1"/>
              <a:t>dụ</a:t>
            </a:r>
            <a:r>
              <a:rPr lang="en-US" dirty="0"/>
              <a:t> </a:t>
            </a:r>
            <a:r>
              <a:rPr lang="en-US" dirty="0" err="1"/>
              <a:t>một</a:t>
            </a:r>
            <a:r>
              <a:rPr lang="en-US" dirty="0"/>
              <a:t> </a:t>
            </a:r>
            <a:r>
              <a:rPr lang="en-US" dirty="0" err="1"/>
              <a:t>chiếc</a:t>
            </a:r>
            <a:r>
              <a:rPr lang="en-US" dirty="0"/>
              <a:t> </a:t>
            </a:r>
            <a:r>
              <a:rPr lang="en-US" dirty="0" err="1"/>
              <a:t>áo</a:t>
            </a:r>
            <a:r>
              <a:rPr lang="en-US" dirty="0"/>
              <a:t> </a:t>
            </a:r>
            <a:r>
              <a:rPr lang="en-US" dirty="0" err="1"/>
              <a:t>có</a:t>
            </a:r>
            <a:r>
              <a:rPr lang="en-US" dirty="0"/>
              <a:t> </a:t>
            </a:r>
            <a:r>
              <a:rPr lang="en-US" dirty="0" err="1"/>
              <a:t>một</a:t>
            </a:r>
            <a:r>
              <a:rPr lang="en-US" dirty="0"/>
              <a:t> </a:t>
            </a:r>
            <a:r>
              <a:rPr lang="en-US" dirty="0" err="1"/>
              <a:t>tên</a:t>
            </a:r>
            <a:r>
              <a:rPr lang="en-US" dirty="0"/>
              <a:t>, </a:t>
            </a:r>
            <a:r>
              <a:rPr lang="en-US" dirty="0" err="1"/>
              <a:t>nhưng</a:t>
            </a:r>
            <a:r>
              <a:rPr lang="en-US" dirty="0"/>
              <a:t> </a:t>
            </a:r>
            <a:r>
              <a:rPr lang="en-US" dirty="0" err="1"/>
              <a:t>nó</a:t>
            </a:r>
            <a:r>
              <a:rPr lang="en-US" dirty="0"/>
              <a:t> </a:t>
            </a:r>
            <a:r>
              <a:rPr lang="en-US" dirty="0" err="1"/>
              <a:t>sẽ</a:t>
            </a:r>
            <a:r>
              <a:rPr lang="en-US" dirty="0"/>
              <a:t> </a:t>
            </a:r>
            <a:r>
              <a:rPr lang="en-US" dirty="0" err="1"/>
              <a:t>có</a:t>
            </a:r>
            <a:r>
              <a:rPr lang="en-US" dirty="0"/>
              <a:t> </a:t>
            </a:r>
            <a:r>
              <a:rPr lang="en-US" dirty="0" err="1"/>
              <a:t>nhiều</a:t>
            </a:r>
            <a:r>
              <a:rPr lang="en-US" dirty="0"/>
              <a:t> </a:t>
            </a:r>
            <a:r>
              <a:rPr lang="en-US" dirty="0" err="1"/>
              <a:t>biến</a:t>
            </a:r>
            <a:r>
              <a:rPr lang="en-US" dirty="0"/>
              <a:t> </a:t>
            </a:r>
            <a:r>
              <a:rPr lang="en-US" dirty="0" err="1"/>
              <a:t>thế</a:t>
            </a:r>
            <a:r>
              <a:rPr lang="en-US" dirty="0"/>
              <a:t> </a:t>
            </a:r>
            <a:r>
              <a:rPr lang="en-US" dirty="0" err="1"/>
              <a:t>được</a:t>
            </a:r>
            <a:r>
              <a:rPr lang="en-US" dirty="0"/>
              <a:t> </a:t>
            </a:r>
            <a:r>
              <a:rPr lang="en-US" dirty="0" err="1"/>
              <a:t>thể</a:t>
            </a:r>
            <a:r>
              <a:rPr lang="en-US" dirty="0"/>
              <a:t> </a:t>
            </a:r>
            <a:r>
              <a:rPr lang="en-US" dirty="0" err="1"/>
              <a:t>hiện</a:t>
            </a:r>
            <a:r>
              <a:rPr lang="en-US" dirty="0"/>
              <a:t> </a:t>
            </a:r>
            <a:r>
              <a:rPr lang="en-US" dirty="0" err="1"/>
              <a:t>theo</a:t>
            </a:r>
            <a:r>
              <a:rPr lang="en-US" dirty="0"/>
              <a:t> size </a:t>
            </a:r>
            <a:r>
              <a:rPr lang="en-US" dirty="0" err="1"/>
              <a:t>và</a:t>
            </a:r>
            <a:r>
              <a:rPr lang="en-US" dirty="0"/>
              <a:t> </a:t>
            </a:r>
            <a:r>
              <a:rPr lang="en-US" dirty="0" err="1"/>
              <a:t>màu</a:t>
            </a:r>
            <a:r>
              <a:rPr lang="en-US" dirty="0"/>
              <a:t>. </a:t>
            </a:r>
          </a:p>
          <a:p>
            <a:r>
              <a:rPr lang="en-US" b="1" dirty="0" err="1"/>
              <a:t>Đặt</a:t>
            </a:r>
            <a:r>
              <a:rPr lang="en-US" b="1" dirty="0"/>
              <a:t> </a:t>
            </a:r>
            <a:r>
              <a:rPr lang="en-US" b="1" dirty="0" err="1"/>
              <a:t>ví</a:t>
            </a:r>
            <a:r>
              <a:rPr lang="en-US" b="1" dirty="0"/>
              <a:t> </a:t>
            </a:r>
            <a:r>
              <a:rPr lang="en-US" b="1" dirty="0" err="1"/>
              <a:t>dụ</a:t>
            </a:r>
            <a:r>
              <a:rPr lang="en-US" b="1" dirty="0"/>
              <a:t>: </a:t>
            </a:r>
            <a:endParaRPr lang="en-US" dirty="0"/>
          </a:p>
          <a:p>
            <a:r>
              <a:rPr lang="en-US" dirty="0" err="1"/>
              <a:t>Một</a:t>
            </a:r>
            <a:r>
              <a:rPr lang="en-US" dirty="0"/>
              <a:t> </a:t>
            </a:r>
            <a:r>
              <a:rPr lang="en-US" dirty="0" err="1"/>
              <a:t>chiếc</a:t>
            </a:r>
            <a:r>
              <a:rPr lang="en-US" dirty="0"/>
              <a:t> </a:t>
            </a:r>
            <a:r>
              <a:rPr lang="en-US" dirty="0" err="1"/>
              <a:t>áo</a:t>
            </a:r>
            <a:r>
              <a:rPr lang="en-US" dirty="0"/>
              <a:t> T – Shirt </a:t>
            </a:r>
            <a:r>
              <a:rPr lang="en-US" dirty="0" err="1"/>
              <a:t>có</a:t>
            </a:r>
            <a:r>
              <a:rPr lang="en-US" dirty="0"/>
              <a:t> </a:t>
            </a:r>
            <a:r>
              <a:rPr lang="en-US" dirty="0" err="1"/>
              <a:t>tên</a:t>
            </a:r>
            <a:r>
              <a:rPr lang="en-US" dirty="0"/>
              <a:t> </a:t>
            </a:r>
            <a:r>
              <a:rPr lang="en-US" dirty="0" err="1"/>
              <a:t>là</a:t>
            </a:r>
            <a:r>
              <a:rPr lang="en-US" dirty="0"/>
              <a:t> “</a:t>
            </a:r>
            <a:r>
              <a:rPr lang="en-US" dirty="0" err="1"/>
              <a:t>Áo</a:t>
            </a:r>
            <a:r>
              <a:rPr lang="en-US" dirty="0"/>
              <a:t> </a:t>
            </a:r>
            <a:r>
              <a:rPr lang="en-US" dirty="0" err="1"/>
              <a:t>phông</a:t>
            </a:r>
            <a:r>
              <a:rPr lang="en-US" dirty="0"/>
              <a:t>”, </a:t>
            </a:r>
            <a:r>
              <a:rPr lang="en-US" dirty="0" err="1"/>
              <a:t>nhưng</a:t>
            </a:r>
            <a:r>
              <a:rPr lang="en-US" dirty="0"/>
              <a:t>  </a:t>
            </a:r>
            <a:r>
              <a:rPr lang="en-US" dirty="0" err="1"/>
              <a:t>cùng</a:t>
            </a:r>
            <a:r>
              <a:rPr lang="en-US" dirty="0"/>
              <a:t> </a:t>
            </a:r>
            <a:r>
              <a:rPr lang="en-US" dirty="0" err="1"/>
              <a:t>một</a:t>
            </a:r>
            <a:r>
              <a:rPr lang="en-US" dirty="0"/>
              <a:t> </a:t>
            </a:r>
            <a:r>
              <a:rPr lang="en-US" dirty="0" err="1"/>
              <a:t>cái</a:t>
            </a:r>
            <a:r>
              <a:rPr lang="en-US" dirty="0"/>
              <a:t> </a:t>
            </a:r>
            <a:r>
              <a:rPr lang="en-US" dirty="0" err="1"/>
              <a:t>tên</a:t>
            </a:r>
            <a:r>
              <a:rPr lang="en-US" dirty="0"/>
              <a:t> </a:t>
            </a:r>
            <a:r>
              <a:rPr lang="en-US" dirty="0" err="1"/>
              <a:t>đó</a:t>
            </a:r>
            <a:r>
              <a:rPr lang="en-US" dirty="0"/>
              <a:t> </a:t>
            </a:r>
            <a:r>
              <a:rPr lang="en-US" dirty="0" err="1"/>
              <a:t>sẽ</a:t>
            </a:r>
            <a:r>
              <a:rPr lang="en-US" dirty="0"/>
              <a:t> </a:t>
            </a:r>
            <a:r>
              <a:rPr lang="en-US" dirty="0" err="1"/>
              <a:t>có</a:t>
            </a:r>
            <a:r>
              <a:rPr lang="en-US" dirty="0"/>
              <a:t> </a:t>
            </a:r>
            <a:r>
              <a:rPr lang="en-US" dirty="0" err="1"/>
              <a:t>màu</a:t>
            </a:r>
            <a:r>
              <a:rPr lang="en-US" dirty="0"/>
              <a:t> </a:t>
            </a:r>
            <a:r>
              <a:rPr lang="en-US" dirty="0" err="1"/>
              <a:t>đỏ</a:t>
            </a:r>
            <a:r>
              <a:rPr lang="en-US" dirty="0"/>
              <a:t> </a:t>
            </a:r>
            <a:r>
              <a:rPr lang="en-US" dirty="0" err="1"/>
              <a:t>và</a:t>
            </a:r>
            <a:r>
              <a:rPr lang="en-US" dirty="0"/>
              <a:t> </a:t>
            </a:r>
            <a:r>
              <a:rPr lang="en-US" dirty="0" err="1"/>
              <a:t>một</a:t>
            </a:r>
            <a:r>
              <a:rPr lang="en-US" dirty="0"/>
              <a:t> </a:t>
            </a:r>
            <a:r>
              <a:rPr lang="en-US" dirty="0" err="1"/>
              <a:t>chiếc</a:t>
            </a:r>
            <a:r>
              <a:rPr lang="en-US" dirty="0"/>
              <a:t> </a:t>
            </a:r>
            <a:r>
              <a:rPr lang="en-US" dirty="0" err="1"/>
              <a:t>màu</a:t>
            </a:r>
            <a:r>
              <a:rPr lang="en-US" dirty="0"/>
              <a:t> </a:t>
            </a:r>
            <a:r>
              <a:rPr lang="en-US" dirty="0" err="1"/>
              <a:t>xanh</a:t>
            </a:r>
            <a:r>
              <a:rPr lang="en-US" dirty="0"/>
              <a:t>. </a:t>
            </a:r>
          </a:p>
          <a:p>
            <a:r>
              <a:rPr lang="en-US" dirty="0" err="1"/>
              <a:t>Không</a:t>
            </a:r>
            <a:r>
              <a:rPr lang="en-US" dirty="0"/>
              <a:t> </a:t>
            </a:r>
            <a:r>
              <a:rPr lang="en-US" dirty="0" err="1"/>
              <a:t>những</a:t>
            </a:r>
            <a:r>
              <a:rPr lang="en-US" dirty="0"/>
              <a:t> </a:t>
            </a:r>
            <a:r>
              <a:rPr lang="en-US" dirty="0" err="1"/>
              <a:t>thế</a:t>
            </a:r>
            <a:r>
              <a:rPr lang="en-US" dirty="0"/>
              <a:t> </a:t>
            </a:r>
            <a:r>
              <a:rPr lang="en-US" dirty="0" err="1"/>
              <a:t>nó</a:t>
            </a:r>
            <a:r>
              <a:rPr lang="en-US" dirty="0"/>
              <a:t> </a:t>
            </a:r>
            <a:r>
              <a:rPr lang="en-US" dirty="0" err="1"/>
              <a:t>còn</a:t>
            </a:r>
            <a:r>
              <a:rPr lang="en-US" dirty="0"/>
              <a:t> </a:t>
            </a:r>
            <a:r>
              <a:rPr lang="en-US" dirty="0" err="1"/>
              <a:t>cùng</a:t>
            </a:r>
            <a:r>
              <a:rPr lang="en-US" dirty="0"/>
              <a:t> </a:t>
            </a:r>
            <a:r>
              <a:rPr lang="en-US" dirty="0" err="1"/>
              <a:t>kích</a:t>
            </a:r>
            <a:r>
              <a:rPr lang="en-US" dirty="0"/>
              <a:t> </a:t>
            </a:r>
            <a:r>
              <a:rPr lang="en-US" dirty="0" err="1"/>
              <a:t>thước</a:t>
            </a:r>
            <a:r>
              <a:rPr lang="en-US" dirty="0"/>
              <a:t> </a:t>
            </a:r>
            <a:r>
              <a:rPr lang="en-US" dirty="0" err="1"/>
              <a:t>là</a:t>
            </a:r>
            <a:r>
              <a:rPr lang="en-US" dirty="0"/>
              <a:t> </a:t>
            </a:r>
            <a:r>
              <a:rPr lang="en-US" dirty="0" err="1"/>
              <a:t>kích</a:t>
            </a:r>
            <a:r>
              <a:rPr lang="en-US" dirty="0"/>
              <a:t> </a:t>
            </a:r>
            <a:r>
              <a:rPr lang="en-US" dirty="0" err="1"/>
              <a:t>cỡ</a:t>
            </a:r>
            <a:r>
              <a:rPr lang="en-US" dirty="0"/>
              <a:t> size M, </a:t>
            </a:r>
            <a:r>
              <a:rPr lang="en-US" dirty="0" err="1"/>
              <a:t>hoặc</a:t>
            </a:r>
            <a:r>
              <a:rPr lang="en-US" dirty="0"/>
              <a:t> </a:t>
            </a:r>
            <a:r>
              <a:rPr lang="en-US" dirty="0" err="1"/>
              <a:t>là</a:t>
            </a:r>
            <a:r>
              <a:rPr lang="en-US" dirty="0"/>
              <a:t> </a:t>
            </a:r>
            <a:r>
              <a:rPr lang="en-US" dirty="0" err="1"/>
              <a:t>chiếc</a:t>
            </a:r>
            <a:r>
              <a:rPr lang="en-US" dirty="0"/>
              <a:t> </a:t>
            </a:r>
            <a:r>
              <a:rPr lang="en-US" dirty="0" err="1"/>
              <a:t>màu</a:t>
            </a:r>
            <a:r>
              <a:rPr lang="en-US" dirty="0"/>
              <a:t> </a:t>
            </a:r>
            <a:r>
              <a:rPr lang="en-US" dirty="0" err="1"/>
              <a:t>đỏ</a:t>
            </a:r>
            <a:r>
              <a:rPr lang="en-US" dirty="0"/>
              <a:t> </a:t>
            </a:r>
            <a:r>
              <a:rPr lang="en-US" dirty="0" err="1"/>
              <a:t>có</a:t>
            </a:r>
            <a:r>
              <a:rPr lang="en-US" dirty="0"/>
              <a:t> </a:t>
            </a:r>
            <a:r>
              <a:rPr lang="en-US" dirty="0" err="1"/>
              <a:t>kích</a:t>
            </a:r>
            <a:r>
              <a:rPr lang="en-US" dirty="0"/>
              <a:t> </a:t>
            </a:r>
            <a:r>
              <a:rPr lang="en-US" dirty="0" err="1"/>
              <a:t>cỡ</a:t>
            </a:r>
            <a:r>
              <a:rPr lang="en-US" dirty="0"/>
              <a:t> </a:t>
            </a:r>
            <a:r>
              <a:rPr lang="en-US" dirty="0" err="1"/>
              <a:t>là</a:t>
            </a:r>
            <a:r>
              <a:rPr lang="en-US" dirty="0"/>
              <a:t> L </a:t>
            </a:r>
            <a:r>
              <a:rPr lang="en-US" dirty="0" err="1"/>
              <a:t>và</a:t>
            </a:r>
            <a:r>
              <a:rPr lang="en-US" dirty="0"/>
              <a:t> </a:t>
            </a:r>
            <a:r>
              <a:rPr lang="en-US" dirty="0" err="1"/>
              <a:t>chiếc</a:t>
            </a:r>
            <a:r>
              <a:rPr lang="en-US" dirty="0"/>
              <a:t> </a:t>
            </a:r>
            <a:r>
              <a:rPr lang="en-US" dirty="0" err="1"/>
              <a:t>màu</a:t>
            </a:r>
            <a:r>
              <a:rPr lang="en-US" dirty="0"/>
              <a:t> </a:t>
            </a:r>
            <a:r>
              <a:rPr lang="en-US" dirty="0" err="1"/>
              <a:t>xanh</a:t>
            </a:r>
            <a:r>
              <a:rPr lang="en-US" dirty="0"/>
              <a:t> </a:t>
            </a:r>
            <a:r>
              <a:rPr lang="en-US" dirty="0" err="1"/>
              <a:t>có</a:t>
            </a:r>
            <a:r>
              <a:rPr lang="en-US" dirty="0"/>
              <a:t> </a:t>
            </a:r>
            <a:r>
              <a:rPr lang="en-US" dirty="0" err="1"/>
              <a:t>kích</a:t>
            </a:r>
            <a:r>
              <a:rPr lang="en-US" dirty="0"/>
              <a:t> </a:t>
            </a:r>
            <a:r>
              <a:rPr lang="en-US" dirty="0" err="1"/>
              <a:t>cỡ</a:t>
            </a:r>
            <a:r>
              <a:rPr lang="en-US" dirty="0"/>
              <a:t> </a:t>
            </a:r>
            <a:r>
              <a:rPr lang="en-US" dirty="0" err="1"/>
              <a:t>là</a:t>
            </a:r>
            <a:r>
              <a:rPr lang="en-US" dirty="0"/>
              <a:t> S.</a:t>
            </a:r>
          </a:p>
          <a:p>
            <a:r>
              <a:rPr lang="en-US" dirty="0" err="1"/>
              <a:t>Cửa</a:t>
            </a:r>
            <a:r>
              <a:rPr lang="en-US" dirty="0"/>
              <a:t> </a:t>
            </a:r>
            <a:r>
              <a:rPr lang="en-US" dirty="0" err="1"/>
              <a:t>hàng</a:t>
            </a:r>
            <a:r>
              <a:rPr lang="en-US" dirty="0"/>
              <a:t> </a:t>
            </a:r>
            <a:r>
              <a:rPr lang="en-US" dirty="0" err="1"/>
              <a:t>sẽ</a:t>
            </a:r>
            <a:r>
              <a:rPr lang="en-US" dirty="0"/>
              <a:t> </a:t>
            </a:r>
            <a:r>
              <a:rPr lang="en-US" dirty="0" err="1"/>
              <a:t>nhập</a:t>
            </a:r>
            <a:r>
              <a:rPr lang="en-US" dirty="0"/>
              <a:t> </a:t>
            </a:r>
            <a:r>
              <a:rPr lang="en-US" dirty="0" err="1"/>
              <a:t>về</a:t>
            </a:r>
            <a:r>
              <a:rPr lang="en-US" dirty="0"/>
              <a:t> </a:t>
            </a:r>
            <a:r>
              <a:rPr lang="en-US" dirty="0" err="1"/>
              <a:t>số</a:t>
            </a:r>
            <a:r>
              <a:rPr lang="en-US" dirty="0"/>
              <a:t> </a:t>
            </a:r>
            <a:r>
              <a:rPr lang="en-US" dirty="0" err="1"/>
              <a:t>lượng</a:t>
            </a:r>
            <a:r>
              <a:rPr lang="en-US" dirty="0"/>
              <a:t> </a:t>
            </a:r>
            <a:r>
              <a:rPr lang="en-US" dirty="0" err="1"/>
              <a:t>áo</a:t>
            </a:r>
            <a:r>
              <a:rPr lang="en-US" dirty="0"/>
              <a:t> </a:t>
            </a:r>
            <a:r>
              <a:rPr lang="en-US" dirty="0" err="1"/>
              <a:t>màu</a:t>
            </a:r>
            <a:r>
              <a:rPr lang="en-US" dirty="0"/>
              <a:t> </a:t>
            </a:r>
            <a:r>
              <a:rPr lang="en-US" dirty="0" err="1"/>
              <a:t>xanh</a:t>
            </a:r>
            <a:r>
              <a:rPr lang="en-US" dirty="0"/>
              <a:t> </a:t>
            </a:r>
            <a:r>
              <a:rPr lang="en-US" dirty="0" err="1"/>
              <a:t>có</a:t>
            </a:r>
            <a:r>
              <a:rPr lang="en-US" dirty="0"/>
              <a:t> size S </a:t>
            </a:r>
            <a:r>
              <a:rPr lang="en-US" dirty="0" err="1"/>
              <a:t>là</a:t>
            </a:r>
            <a:r>
              <a:rPr lang="en-US" dirty="0"/>
              <a:t> 100 </a:t>
            </a:r>
            <a:r>
              <a:rPr lang="en-US" dirty="0" err="1"/>
              <a:t>cái</a:t>
            </a:r>
            <a:r>
              <a:rPr lang="en-US" dirty="0"/>
              <a:t>, </a:t>
            </a:r>
            <a:r>
              <a:rPr lang="en-US" dirty="0" err="1"/>
              <a:t>màu</a:t>
            </a:r>
            <a:r>
              <a:rPr lang="en-US" dirty="0"/>
              <a:t> </a:t>
            </a:r>
            <a:r>
              <a:rPr lang="en-US" dirty="0" err="1"/>
              <a:t>đỏ</a:t>
            </a:r>
            <a:r>
              <a:rPr lang="en-US" dirty="0"/>
              <a:t> </a:t>
            </a:r>
            <a:r>
              <a:rPr lang="en-US" dirty="0" err="1"/>
              <a:t>có</a:t>
            </a:r>
            <a:r>
              <a:rPr lang="en-US" dirty="0"/>
              <a:t> </a:t>
            </a:r>
            <a:r>
              <a:rPr lang="en-US" dirty="0" err="1"/>
              <a:t>kích</a:t>
            </a:r>
            <a:r>
              <a:rPr lang="en-US" dirty="0"/>
              <a:t> </a:t>
            </a:r>
            <a:r>
              <a:rPr lang="en-US" dirty="0" err="1"/>
              <a:t>cỡ</a:t>
            </a:r>
            <a:r>
              <a:rPr lang="en-US" dirty="0"/>
              <a:t> </a:t>
            </a:r>
            <a:r>
              <a:rPr lang="en-US" dirty="0" err="1"/>
              <a:t>là</a:t>
            </a:r>
            <a:r>
              <a:rPr lang="en-US" dirty="0"/>
              <a:t> M </a:t>
            </a:r>
            <a:r>
              <a:rPr lang="en-US" dirty="0" err="1"/>
              <a:t>là</a:t>
            </a:r>
            <a:r>
              <a:rPr lang="en-US" dirty="0"/>
              <a:t> 200 </a:t>
            </a:r>
            <a:r>
              <a:rPr lang="en-US" dirty="0" err="1"/>
              <a:t>cái</a:t>
            </a:r>
            <a:r>
              <a:rPr lang="en-US" dirty="0"/>
              <a:t>.</a:t>
            </a:r>
          </a:p>
          <a:p>
            <a:r>
              <a:rPr lang="en-US" dirty="0" err="1"/>
              <a:t>Từ</a:t>
            </a:r>
            <a:r>
              <a:rPr lang="en-US" dirty="0"/>
              <a:t>  </a:t>
            </a:r>
            <a:r>
              <a:rPr lang="en-US" dirty="0" err="1"/>
              <a:t>ví</a:t>
            </a:r>
            <a:r>
              <a:rPr lang="en-US" dirty="0"/>
              <a:t> </a:t>
            </a:r>
            <a:r>
              <a:rPr lang="en-US" dirty="0" err="1"/>
              <a:t>dụ</a:t>
            </a:r>
            <a:r>
              <a:rPr lang="en-US" dirty="0"/>
              <a:t> </a:t>
            </a:r>
            <a:r>
              <a:rPr lang="en-US" dirty="0" err="1"/>
              <a:t>trên</a:t>
            </a:r>
            <a:r>
              <a:rPr lang="en-US" dirty="0"/>
              <a:t> </a:t>
            </a:r>
            <a:r>
              <a:rPr lang="en-US" dirty="0" err="1"/>
              <a:t>nhóm</a:t>
            </a:r>
            <a:r>
              <a:rPr lang="en-US" dirty="0"/>
              <a:t> </a:t>
            </a:r>
            <a:r>
              <a:rPr lang="en-US" dirty="0" err="1"/>
              <a:t>đã</a:t>
            </a:r>
            <a:r>
              <a:rPr lang="en-US" dirty="0"/>
              <a:t> </a:t>
            </a:r>
            <a:r>
              <a:rPr lang="en-US" dirty="0" err="1"/>
              <a:t>thiết</a:t>
            </a:r>
            <a:r>
              <a:rPr lang="en-US" dirty="0"/>
              <a:t> </a:t>
            </a:r>
            <a:r>
              <a:rPr lang="en-US" dirty="0" err="1"/>
              <a:t>kế</a:t>
            </a:r>
            <a:r>
              <a:rPr lang="en-US" dirty="0"/>
              <a:t> </a:t>
            </a:r>
            <a:r>
              <a:rPr lang="en-US" dirty="0" err="1"/>
              <a:t>ra</a:t>
            </a:r>
            <a:r>
              <a:rPr lang="en-US" dirty="0"/>
              <a:t> </a:t>
            </a:r>
            <a:r>
              <a:rPr lang="en-US" dirty="0" err="1"/>
              <a:t>bảng</a:t>
            </a:r>
            <a:r>
              <a:rPr lang="en-US" dirty="0"/>
              <a:t> </a:t>
            </a:r>
            <a:r>
              <a:rPr lang="en-US" dirty="0" err="1"/>
              <a:t>sản</a:t>
            </a:r>
            <a:r>
              <a:rPr lang="en-US" dirty="0"/>
              <a:t> </a:t>
            </a:r>
            <a:r>
              <a:rPr lang="en-US" dirty="0" err="1"/>
              <a:t>phẩm</a:t>
            </a:r>
            <a:r>
              <a:rPr lang="en-US" dirty="0"/>
              <a:t> </a:t>
            </a:r>
            <a:r>
              <a:rPr lang="en-US" dirty="0" err="1"/>
              <a:t>biến</a:t>
            </a:r>
            <a:r>
              <a:rPr lang="en-US" dirty="0"/>
              <a:t> </a:t>
            </a:r>
            <a:r>
              <a:rPr lang="en-US" dirty="0" err="1"/>
              <a:t>thể</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để</a:t>
            </a:r>
            <a:r>
              <a:rPr lang="en-US" dirty="0"/>
              <a:t> </a:t>
            </a:r>
            <a:r>
              <a:rPr lang="en-US" dirty="0" err="1"/>
              <a:t>trên</a:t>
            </a:r>
            <a:r>
              <a:rPr lang="en-US" dirty="0"/>
              <a:t>. </a:t>
            </a:r>
          </a:p>
          <a:p>
            <a:r>
              <a:rPr lang="en-US" dirty="0" err="1"/>
              <a:t>Như</a:t>
            </a:r>
            <a:r>
              <a:rPr lang="en-US" dirty="0"/>
              <a:t> ta </a:t>
            </a:r>
            <a:r>
              <a:rPr lang="en-US" dirty="0" err="1"/>
              <a:t>thấy</a:t>
            </a:r>
            <a:r>
              <a:rPr lang="en-US" dirty="0"/>
              <a:t> </a:t>
            </a:r>
            <a:r>
              <a:rPr lang="en-US" dirty="0" err="1"/>
              <a:t>việc</a:t>
            </a:r>
            <a:r>
              <a:rPr lang="en-US" dirty="0"/>
              <a:t> </a:t>
            </a:r>
            <a:r>
              <a:rPr lang="en-US" dirty="0" err="1"/>
              <a:t>thiết</a:t>
            </a:r>
            <a:r>
              <a:rPr lang="en-US" dirty="0"/>
              <a:t> </a:t>
            </a:r>
            <a:r>
              <a:rPr lang="en-US" dirty="0" err="1"/>
              <a:t>kế</a:t>
            </a:r>
            <a:r>
              <a:rPr lang="en-US" dirty="0"/>
              <a:t> database </a:t>
            </a:r>
            <a:r>
              <a:rPr lang="en-US" dirty="0" err="1"/>
              <a:t>cách</a:t>
            </a:r>
            <a:r>
              <a:rPr lang="en-US" dirty="0"/>
              <a:t> </a:t>
            </a:r>
            <a:r>
              <a:rPr lang="en-US" dirty="0" err="1"/>
              <a:t>mà</a:t>
            </a:r>
            <a:r>
              <a:rPr lang="en-US" dirty="0"/>
              <a:t> </a:t>
            </a:r>
            <a:r>
              <a:rPr lang="en-US" dirty="0" err="1"/>
              <a:t>nhóm</a:t>
            </a:r>
            <a:r>
              <a:rPr lang="en-US" dirty="0"/>
              <a:t> </a:t>
            </a:r>
            <a:r>
              <a:rPr lang="en-US" dirty="0" err="1"/>
              <a:t>thường</a:t>
            </a:r>
            <a:r>
              <a:rPr lang="en-US" dirty="0"/>
              <a:t> </a:t>
            </a:r>
            <a:r>
              <a:rPr lang="en-US" dirty="0" err="1"/>
              <a:t>làm</a:t>
            </a:r>
            <a:r>
              <a:rPr lang="en-US" dirty="0"/>
              <a:t> </a:t>
            </a:r>
            <a:r>
              <a:rPr lang="en-US" dirty="0" err="1"/>
              <a:t>trước</a:t>
            </a:r>
            <a:r>
              <a:rPr lang="en-US" dirty="0"/>
              <a:t> </a:t>
            </a:r>
            <a:r>
              <a:rPr lang="en-US" dirty="0" err="1"/>
              <a:t>đó</a:t>
            </a:r>
            <a:r>
              <a:rPr lang="en-US" dirty="0"/>
              <a:t> ở </a:t>
            </a:r>
            <a:r>
              <a:rPr lang="en-US" dirty="0" err="1"/>
              <a:t>các</a:t>
            </a:r>
            <a:r>
              <a:rPr lang="en-US" dirty="0"/>
              <a:t> </a:t>
            </a:r>
            <a:r>
              <a:rPr lang="en-US" dirty="0" err="1"/>
              <a:t>đồ</a:t>
            </a:r>
            <a:r>
              <a:rPr lang="en-US" dirty="0"/>
              <a:t> </a:t>
            </a:r>
            <a:r>
              <a:rPr lang="en-US" dirty="0" err="1"/>
              <a:t>án</a:t>
            </a:r>
            <a:r>
              <a:rPr lang="en-US" dirty="0"/>
              <a:t> </a:t>
            </a:r>
            <a:r>
              <a:rPr lang="en-US" dirty="0" err="1"/>
              <a:t>môn</a:t>
            </a:r>
            <a:r>
              <a:rPr lang="en-US" dirty="0"/>
              <a:t> </a:t>
            </a:r>
            <a:r>
              <a:rPr lang="en-US" dirty="0" err="1"/>
              <a:t>học</a:t>
            </a:r>
            <a:r>
              <a:rPr lang="en-US" dirty="0"/>
              <a:t> </a:t>
            </a:r>
            <a:r>
              <a:rPr lang="en-US" dirty="0" err="1"/>
              <a:t>đó</a:t>
            </a:r>
            <a:r>
              <a:rPr lang="en-US" dirty="0"/>
              <a:t> </a:t>
            </a:r>
            <a:r>
              <a:rPr lang="en-US" dirty="0" err="1"/>
              <a:t>là</a:t>
            </a:r>
            <a:r>
              <a:rPr lang="en-US" dirty="0"/>
              <a:t> </a:t>
            </a:r>
            <a:r>
              <a:rPr lang="en-US" dirty="0" err="1"/>
              <a:t>cách</a:t>
            </a:r>
            <a:r>
              <a:rPr lang="en-US" dirty="0"/>
              <a:t> </a:t>
            </a:r>
            <a:r>
              <a:rPr lang="en-US" dirty="0" err="1"/>
              <a:t>thiết</a:t>
            </a:r>
            <a:r>
              <a:rPr lang="en-US" dirty="0"/>
              <a:t> </a:t>
            </a:r>
            <a:r>
              <a:rPr lang="en-US" dirty="0" err="1"/>
              <a:t>kế</a:t>
            </a:r>
            <a:r>
              <a:rPr lang="en-US" dirty="0"/>
              <a:t> </a:t>
            </a:r>
            <a:r>
              <a:rPr lang="en-US" dirty="0" err="1"/>
              <a:t>bảng</a:t>
            </a:r>
            <a:r>
              <a:rPr lang="en-US" dirty="0"/>
              <a:t> </a:t>
            </a:r>
            <a:r>
              <a:rPr lang="en-US" dirty="0" err="1"/>
              <a:t>sản</a:t>
            </a:r>
            <a:r>
              <a:rPr lang="en-US" dirty="0"/>
              <a:t> </a:t>
            </a:r>
            <a:r>
              <a:rPr lang="en-US" dirty="0" err="1"/>
              <a:t>phẩm</a:t>
            </a:r>
            <a:r>
              <a:rPr lang="en-US" dirty="0"/>
              <a:t> </a:t>
            </a:r>
            <a:r>
              <a:rPr lang="en-US" dirty="0" err="1"/>
              <a:t>bao</a:t>
            </a:r>
            <a:r>
              <a:rPr lang="en-US" dirty="0"/>
              <a:t> </a:t>
            </a:r>
            <a:r>
              <a:rPr lang="en-US" dirty="0" err="1"/>
              <a:t>gồm</a:t>
            </a:r>
            <a:r>
              <a:rPr lang="en-US" dirty="0"/>
              <a:t> </a:t>
            </a:r>
            <a:r>
              <a:rPr lang="en-US" dirty="0" err="1"/>
              <a:t>tất</a:t>
            </a:r>
            <a:r>
              <a:rPr lang="en-US" dirty="0"/>
              <a:t> </a:t>
            </a:r>
            <a:r>
              <a:rPr lang="en-US" dirty="0" err="1"/>
              <a:t>cả</a:t>
            </a:r>
            <a:r>
              <a:rPr lang="en-US" dirty="0"/>
              <a:t> </a:t>
            </a:r>
            <a:r>
              <a:rPr lang="en-US" dirty="0" err="1"/>
              <a:t>thuộc</a:t>
            </a:r>
            <a:r>
              <a:rPr lang="en-US" dirty="0"/>
              <a:t> </a:t>
            </a:r>
            <a:r>
              <a:rPr lang="en-US" dirty="0" err="1"/>
              <a:t>tính</a:t>
            </a:r>
            <a:r>
              <a:rPr lang="en-US" dirty="0"/>
              <a:t> </a:t>
            </a:r>
            <a:r>
              <a:rPr lang="en-US" dirty="0" err="1"/>
              <a:t>trên</a:t>
            </a:r>
            <a:r>
              <a:rPr lang="en-US" dirty="0"/>
              <a:t> </a:t>
            </a:r>
            <a:r>
              <a:rPr lang="en-US" dirty="0" err="1"/>
              <a:t>sẽ</a:t>
            </a:r>
            <a:r>
              <a:rPr lang="en-US" dirty="0"/>
              <a:t> </a:t>
            </a:r>
            <a:r>
              <a:rPr lang="en-US" dirty="0" err="1"/>
              <a:t>không</a:t>
            </a:r>
            <a:r>
              <a:rPr lang="en-US" dirty="0"/>
              <a:t> </a:t>
            </a:r>
            <a:r>
              <a:rPr lang="en-US" dirty="0" err="1"/>
              <a:t>thể</a:t>
            </a:r>
            <a:r>
              <a:rPr lang="en-US" dirty="0"/>
              <a:t> </a:t>
            </a:r>
            <a:r>
              <a:rPr lang="en-US" dirty="0" err="1"/>
              <a:t>giải</a:t>
            </a:r>
            <a:r>
              <a:rPr lang="en-US" dirty="0"/>
              <a:t> </a:t>
            </a:r>
            <a:r>
              <a:rPr lang="en-US" dirty="0" err="1"/>
              <a:t>quyết</a:t>
            </a:r>
            <a:r>
              <a:rPr lang="en-US" dirty="0"/>
              <a:t> </a:t>
            </a:r>
            <a:r>
              <a:rPr lang="en-US" dirty="0" err="1"/>
              <a:t>được</a:t>
            </a:r>
            <a:r>
              <a:rPr lang="en-US" dirty="0"/>
              <a:t> </a:t>
            </a:r>
            <a:r>
              <a:rPr lang="en-US" dirty="0" err="1"/>
              <a:t>vấn</a:t>
            </a:r>
            <a:r>
              <a:rPr lang="en-US" dirty="0"/>
              <a:t> </a:t>
            </a:r>
            <a:r>
              <a:rPr lang="en-US" dirty="0" err="1"/>
              <a:t>đề</a:t>
            </a:r>
            <a:r>
              <a:rPr lang="en-US" dirty="0"/>
              <a:t> </a:t>
            </a:r>
            <a:r>
              <a:rPr lang="en-US" dirty="0" err="1"/>
              <a:t>một</a:t>
            </a:r>
            <a:r>
              <a:rPr lang="en-US" dirty="0"/>
              <a:t> </a:t>
            </a:r>
            <a:r>
              <a:rPr lang="en-US" dirty="0" err="1"/>
              <a:t>các</a:t>
            </a:r>
            <a:r>
              <a:rPr lang="en-US" dirty="0"/>
              <a:t> </a:t>
            </a:r>
            <a:r>
              <a:rPr lang="en-US" dirty="0" err="1"/>
              <a:t>hiệu</a:t>
            </a:r>
            <a:r>
              <a:rPr lang="en-US" dirty="0"/>
              <a:t> </a:t>
            </a:r>
            <a:r>
              <a:rPr lang="en-US" dirty="0" err="1"/>
              <a:t>quả</a:t>
            </a:r>
            <a:r>
              <a:rPr lang="en-US" dirty="0"/>
              <a:t> </a:t>
            </a:r>
            <a:r>
              <a:rPr lang="en-US" dirty="0" err="1"/>
              <a:t>việc</a:t>
            </a:r>
            <a:r>
              <a:rPr lang="en-US" dirty="0"/>
              <a:t> </a:t>
            </a:r>
            <a:r>
              <a:rPr lang="en-US" dirty="0" err="1"/>
              <a:t>nhập</a:t>
            </a:r>
            <a:r>
              <a:rPr lang="en-US" dirty="0"/>
              <a:t> </a:t>
            </a:r>
            <a:r>
              <a:rPr lang="en-US" dirty="0" err="1"/>
              <a:t>và</a:t>
            </a:r>
            <a:r>
              <a:rPr lang="en-US" dirty="0"/>
              <a:t> </a:t>
            </a:r>
            <a:r>
              <a:rPr lang="en-US" dirty="0" err="1"/>
              <a:t>quản</a:t>
            </a:r>
            <a:r>
              <a:rPr lang="en-US" dirty="0"/>
              <a:t> </a:t>
            </a:r>
            <a:r>
              <a:rPr lang="en-US" dirty="0" err="1"/>
              <a:t>lí</a:t>
            </a:r>
            <a:r>
              <a:rPr lang="en-US" dirty="0"/>
              <a:t> </a:t>
            </a:r>
            <a:r>
              <a:rPr lang="en-US" dirty="0" err="1"/>
              <a:t>hàng</a:t>
            </a:r>
            <a:r>
              <a:rPr lang="en-US" dirty="0"/>
              <a:t>, </a:t>
            </a:r>
            <a:r>
              <a:rPr lang="en-US" dirty="0" err="1"/>
              <a:t>thay</a:t>
            </a:r>
            <a:r>
              <a:rPr lang="en-US" dirty="0"/>
              <a:t> </a:t>
            </a:r>
            <a:r>
              <a:rPr lang="en-US" dirty="0" err="1"/>
              <a:t>vào</a:t>
            </a:r>
            <a:r>
              <a:rPr lang="en-US" dirty="0"/>
              <a:t> </a:t>
            </a:r>
            <a:r>
              <a:rPr lang="en-US" dirty="0" err="1"/>
              <a:t>đó</a:t>
            </a:r>
            <a:r>
              <a:rPr lang="en-US" dirty="0"/>
              <a:t> </a:t>
            </a:r>
            <a:r>
              <a:rPr lang="en-US" dirty="0" err="1"/>
              <a:t>để</a:t>
            </a:r>
            <a:r>
              <a:rPr lang="en-US" dirty="0"/>
              <a:t> chia </a:t>
            </a:r>
            <a:r>
              <a:rPr lang="en-US" dirty="0" err="1"/>
              <a:t>ra</a:t>
            </a:r>
            <a:r>
              <a:rPr lang="en-US" dirty="0"/>
              <a:t> </a:t>
            </a:r>
            <a:r>
              <a:rPr lang="en-US" dirty="0" err="1"/>
              <a:t>các</a:t>
            </a:r>
            <a:r>
              <a:rPr lang="en-US" dirty="0"/>
              <a:t> </a:t>
            </a:r>
            <a:r>
              <a:rPr lang="en-US" dirty="0" err="1"/>
              <a:t>bảng</a:t>
            </a:r>
            <a:r>
              <a:rPr lang="en-US" dirty="0"/>
              <a:t> </a:t>
            </a:r>
            <a:r>
              <a:rPr lang="en-US" dirty="0" err="1"/>
              <a:t>liên</a:t>
            </a:r>
            <a:r>
              <a:rPr lang="en-US" dirty="0"/>
              <a:t> </a:t>
            </a:r>
            <a:r>
              <a:rPr lang="en-US" dirty="0" err="1"/>
              <a:t>quan</a:t>
            </a:r>
            <a:r>
              <a:rPr lang="en-US" dirty="0"/>
              <a:t> </a:t>
            </a:r>
            <a:r>
              <a:rPr lang="en-US" dirty="0" err="1"/>
              <a:t>tới</a:t>
            </a:r>
            <a:r>
              <a:rPr lang="en-US" dirty="0"/>
              <a:t> </a:t>
            </a:r>
            <a:r>
              <a:rPr lang="en-US" dirty="0" err="1"/>
              <a:t>sản</a:t>
            </a:r>
            <a:r>
              <a:rPr lang="en-US" dirty="0"/>
              <a:t> </a:t>
            </a:r>
            <a:r>
              <a:rPr lang="en-US" dirty="0" err="1"/>
              <a:t>phẩm</a:t>
            </a:r>
            <a:r>
              <a:rPr lang="en-US" dirty="0"/>
              <a:t> </a:t>
            </a:r>
            <a:r>
              <a:rPr lang="en-US" dirty="0" err="1"/>
              <a:t>để</a:t>
            </a:r>
            <a:r>
              <a:rPr lang="en-US" dirty="0"/>
              <a:t> </a:t>
            </a:r>
            <a:r>
              <a:rPr lang="en-US" dirty="0" err="1"/>
              <a:t>giải</a:t>
            </a:r>
            <a:r>
              <a:rPr lang="en-US" dirty="0"/>
              <a:t> </a:t>
            </a:r>
            <a:r>
              <a:rPr lang="en-US" dirty="0" err="1"/>
              <a:t>quyết</a:t>
            </a:r>
            <a:r>
              <a:rPr lang="en-US" dirty="0"/>
              <a:t> </a:t>
            </a:r>
            <a:r>
              <a:rPr lang="en-US" dirty="0" err="1"/>
              <a:t>vấn</a:t>
            </a:r>
            <a:r>
              <a:rPr lang="en-US" dirty="0"/>
              <a:t> </a:t>
            </a:r>
            <a:r>
              <a:rPr lang="en-US" dirty="0" err="1"/>
              <a:t>đề</a:t>
            </a:r>
            <a:r>
              <a:rPr lang="en-US" dirty="0"/>
              <a:t> </a:t>
            </a:r>
            <a:r>
              <a:rPr lang="en-US" dirty="0" err="1"/>
              <a:t>một</a:t>
            </a:r>
            <a:r>
              <a:rPr lang="en-US" dirty="0"/>
              <a:t> </a:t>
            </a:r>
            <a:r>
              <a:rPr lang="en-US" dirty="0" err="1"/>
              <a:t>các</a:t>
            </a:r>
            <a:r>
              <a:rPr lang="en-US" dirty="0"/>
              <a:t> </a:t>
            </a:r>
            <a:r>
              <a:rPr lang="en-US" dirty="0" err="1"/>
              <a:t>tối</a:t>
            </a:r>
            <a:r>
              <a:rPr lang="en-US" dirty="0"/>
              <a:t> </a:t>
            </a:r>
            <a:r>
              <a:rPr lang="en-US" dirty="0" err="1"/>
              <a:t>ưu</a:t>
            </a:r>
            <a:r>
              <a:rPr lang="en-US" dirty="0"/>
              <a:t>.</a:t>
            </a:r>
          </a:p>
          <a:p>
            <a:r>
              <a:rPr lang="en-US" dirty="0" err="1"/>
              <a:t>Như</a:t>
            </a:r>
            <a:r>
              <a:rPr lang="en-US" dirty="0"/>
              <a:t> ta </a:t>
            </a:r>
            <a:r>
              <a:rPr lang="en-US" dirty="0" err="1"/>
              <a:t>nhận</a:t>
            </a:r>
            <a:r>
              <a:rPr lang="en-US" dirty="0"/>
              <a:t> </a:t>
            </a:r>
            <a:r>
              <a:rPr lang="en-US" dirty="0" err="1"/>
              <a:t>thấy</a:t>
            </a:r>
            <a:r>
              <a:rPr lang="en-US" dirty="0"/>
              <a:t>, </a:t>
            </a:r>
            <a:r>
              <a:rPr lang="en-US" dirty="0" err="1"/>
              <a:t>cụm</a:t>
            </a:r>
            <a:r>
              <a:rPr lang="en-US" dirty="0"/>
              <a:t> </a:t>
            </a:r>
            <a:r>
              <a:rPr lang="en-US" dirty="0" err="1"/>
              <a:t>bảng</a:t>
            </a:r>
            <a:r>
              <a:rPr lang="en-US" dirty="0"/>
              <a:t> </a:t>
            </a:r>
            <a:r>
              <a:rPr lang="en-US" dirty="0" err="1"/>
              <a:t>quản</a:t>
            </a:r>
            <a:r>
              <a:rPr lang="en-US" dirty="0"/>
              <a:t> </a:t>
            </a:r>
            <a:r>
              <a:rPr lang="en-US" dirty="0" err="1"/>
              <a:t>lý</a:t>
            </a:r>
            <a:r>
              <a:rPr lang="en-US" dirty="0"/>
              <a:t> </a:t>
            </a:r>
            <a:r>
              <a:rPr lang="en-US" dirty="0" err="1"/>
              <a:t>sản</a:t>
            </a:r>
            <a:r>
              <a:rPr lang="en-US" dirty="0"/>
              <a:t> </a:t>
            </a:r>
            <a:r>
              <a:rPr lang="en-US" dirty="0" err="1"/>
              <a:t>phẩm</a:t>
            </a:r>
            <a:r>
              <a:rPr lang="en-US" dirty="0"/>
              <a:t> </a:t>
            </a:r>
            <a:r>
              <a:rPr lang="en-US" dirty="0" err="1"/>
              <a:t>giống</a:t>
            </a:r>
            <a:r>
              <a:rPr lang="en-US" dirty="0"/>
              <a:t> </a:t>
            </a:r>
            <a:r>
              <a:rPr lang="en-US" dirty="0" err="1"/>
              <a:t>như</a:t>
            </a:r>
            <a:r>
              <a:rPr lang="en-US" dirty="0"/>
              <a:t> </a:t>
            </a:r>
            <a:r>
              <a:rPr lang="en-US" dirty="0" err="1"/>
              <a:t>một</a:t>
            </a:r>
            <a:r>
              <a:rPr lang="en-US" dirty="0"/>
              <a:t> “</a:t>
            </a:r>
            <a:r>
              <a:rPr lang="en-US" dirty="0" err="1"/>
              <a:t>xương</a:t>
            </a:r>
            <a:r>
              <a:rPr lang="en-US" dirty="0"/>
              <a:t> </a:t>
            </a:r>
            <a:r>
              <a:rPr lang="en-US" dirty="0" err="1"/>
              <a:t>sống</a:t>
            </a:r>
            <a:r>
              <a:rPr lang="en-US" dirty="0"/>
              <a:t>” </a:t>
            </a:r>
            <a:r>
              <a:rPr lang="en-US" dirty="0" err="1"/>
              <a:t>của</a:t>
            </a:r>
            <a:r>
              <a:rPr lang="en-US" dirty="0"/>
              <a:t> </a:t>
            </a:r>
            <a:r>
              <a:rPr lang="en-US" dirty="0" err="1"/>
              <a:t>một</a:t>
            </a:r>
            <a:r>
              <a:rPr lang="en-US" dirty="0"/>
              <a:t> </a:t>
            </a:r>
            <a:r>
              <a:rPr lang="en-US" dirty="0" err="1"/>
              <a:t>trang</a:t>
            </a:r>
            <a:r>
              <a:rPr lang="en-US" dirty="0"/>
              <a:t> website </a:t>
            </a:r>
            <a:r>
              <a:rPr lang="en-US" dirty="0" err="1"/>
              <a:t>bán</a:t>
            </a:r>
            <a:r>
              <a:rPr lang="en-US" dirty="0"/>
              <a:t> </a:t>
            </a:r>
            <a:r>
              <a:rPr lang="en-US" dirty="0" err="1"/>
              <a:t>hàng</a:t>
            </a:r>
            <a:r>
              <a:rPr lang="en-US" dirty="0"/>
              <a:t> </a:t>
            </a:r>
            <a:r>
              <a:rPr lang="en-US" dirty="0" err="1"/>
              <a:t>nên</a:t>
            </a:r>
            <a:r>
              <a:rPr lang="en-US" dirty="0"/>
              <a:t> </a:t>
            </a:r>
            <a:r>
              <a:rPr lang="en-US" dirty="0" err="1"/>
              <a:t>các</a:t>
            </a:r>
            <a:r>
              <a:rPr lang="en-US" dirty="0"/>
              <a:t> </a:t>
            </a:r>
            <a:r>
              <a:rPr lang="en-US" dirty="0" err="1"/>
              <a:t>bảng</a:t>
            </a:r>
            <a:r>
              <a:rPr lang="en-US" dirty="0"/>
              <a:t> </a:t>
            </a:r>
            <a:r>
              <a:rPr lang="en-US" dirty="0" err="1"/>
              <a:t>còn</a:t>
            </a:r>
            <a:r>
              <a:rPr lang="en-US" dirty="0"/>
              <a:t> </a:t>
            </a:r>
            <a:r>
              <a:rPr lang="en-US" dirty="0" err="1"/>
              <a:t>lại</a:t>
            </a:r>
            <a:r>
              <a:rPr lang="en-US" dirty="0"/>
              <a:t> </a:t>
            </a:r>
            <a:r>
              <a:rPr lang="en-US" dirty="0" err="1"/>
              <a:t>sẽ</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smtClean="0"/>
              <a:t>thêm</a:t>
            </a:r>
            <a:r>
              <a:rPr lang="en-US" dirty="0" smtClean="0"/>
              <a:t> </a:t>
            </a:r>
            <a:r>
              <a:rPr lang="en-US" dirty="0" err="1" smtClean="0"/>
              <a:t>khi</a:t>
            </a:r>
            <a:r>
              <a:rPr lang="en-US" dirty="0" smtClean="0"/>
              <a:t> </a:t>
            </a:r>
            <a:r>
              <a:rPr lang="en-US" dirty="0" err="1" smtClean="0"/>
              <a:t>cần</a:t>
            </a:r>
            <a:r>
              <a:rPr lang="en-US" dirty="0" smtClean="0"/>
              <a:t> </a:t>
            </a:r>
            <a:r>
              <a:rPr lang="en-US" dirty="0" err="1" smtClean="0"/>
              <a:t>thiết</a:t>
            </a:r>
            <a:r>
              <a:rPr lang="en-US" dirty="0" smtClean="0"/>
              <a:t>.</a:t>
            </a:r>
            <a:endParaRPr lang="en-US" dirty="0"/>
          </a:p>
          <a:p>
            <a:endParaRPr lang="en-US" dirty="0"/>
          </a:p>
        </p:txBody>
      </p:sp>
    </p:spTree>
    <p:extLst>
      <p:ext uri="{BB962C8B-B14F-4D97-AF65-F5344CB8AC3E}">
        <p14:creationId xmlns:p14="http://schemas.microsoft.com/office/powerpoint/2010/main" val="138868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0" dur="5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randombar(horizontal)">
                                      <p:cBhvr>
                                        <p:cTn id="35" dur="500"/>
                                        <p:tgtEl>
                                          <p:spTgt spid="6">
                                            <p:txEl>
                                              <p:pRg st="5" end="5"/>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6">
                                            <p:txEl>
                                              <p:pRg st="6" end="6"/>
                                            </p:txEl>
                                          </p:spTgt>
                                        </p:tgtEl>
                                        <p:attrNameLst>
                                          <p:attrName>style.visibility</p:attrName>
                                        </p:attrNameLst>
                                      </p:cBhvr>
                                      <p:to>
                                        <p:strVal val="visible"/>
                                      </p:to>
                                    </p:set>
                                    <p:animEffect transition="in" filter="randombar(horizontal)">
                                      <p:cBhvr>
                                        <p:cTn id="38" dur="500"/>
                                        <p:tgtEl>
                                          <p:spTgt spid="6">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randombar(horizontal)">
                                      <p:cBhvr>
                                        <p:cTn id="4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sp>
        <p:nvSpPr>
          <p:cNvPr id="4" name="Rectangle 3"/>
          <p:cNvSpPr/>
          <p:nvPr/>
        </p:nvSpPr>
        <p:spPr>
          <a:xfrm>
            <a:off x="415637" y="188404"/>
            <a:ext cx="2840842" cy="400110"/>
          </a:xfrm>
          <a:prstGeom prst="rect">
            <a:avLst/>
          </a:prstGeom>
        </p:spPr>
        <p:txBody>
          <a:bodyPr wrap="none">
            <a:spAutoFit/>
          </a:bodyPr>
          <a:lstStyle/>
          <a:p>
            <a:r>
              <a:rPr lang="en-US" sz="2000" b="1" dirty="0" smtClean="0">
                <a:solidFill>
                  <a:schemeClr val="accent1">
                    <a:lumMod val="75000"/>
                  </a:schemeClr>
                </a:solidFill>
                <a:latin typeface="Roboto Slab" panose="020B0604020202020204" charset="0"/>
                <a:ea typeface="Roboto Slab" panose="020B0604020202020204" charset="0"/>
              </a:rPr>
              <a:t>Diagram </a:t>
            </a:r>
            <a:r>
              <a:rPr lang="en-US" sz="2000" b="1" dirty="0" err="1" smtClean="0">
                <a:solidFill>
                  <a:schemeClr val="accent1">
                    <a:lumMod val="75000"/>
                  </a:schemeClr>
                </a:solidFill>
                <a:latin typeface="Roboto Slab" panose="020B0604020202020204" charset="0"/>
                <a:ea typeface="Roboto Slab" panose="020B0604020202020204" charset="0"/>
              </a:rPr>
              <a:t>cơ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sở</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dữ</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liệu</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5801" y="627395"/>
            <a:ext cx="7613072" cy="4277113"/>
          </a:xfrm>
          <a:prstGeom prst="rect">
            <a:avLst/>
          </a:prstGeom>
        </p:spPr>
      </p:pic>
    </p:spTree>
    <p:extLst>
      <p:ext uri="{BB962C8B-B14F-4D97-AF65-F5344CB8AC3E}">
        <p14:creationId xmlns:p14="http://schemas.microsoft.com/office/powerpoint/2010/main" val="185218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4" name="TextBox 3"/>
          <p:cNvSpPr txBox="1"/>
          <p:nvPr/>
        </p:nvSpPr>
        <p:spPr>
          <a:xfrm>
            <a:off x="637310" y="92596"/>
            <a:ext cx="8285018" cy="707886"/>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 TÌM HIỂU VỀ  FRAMEWORK, THƯ </a:t>
            </a:r>
            <a:r>
              <a:rPr lang="en-US" sz="2000" b="1" dirty="0" smtClean="0">
                <a:solidFill>
                  <a:schemeClr val="accent1">
                    <a:lumMod val="75000"/>
                  </a:schemeClr>
                </a:solidFill>
                <a:latin typeface="Roboto Slab" panose="020B0604020202020204" charset="0"/>
                <a:ea typeface="Roboto Slab" panose="020B0604020202020204" charset="0"/>
              </a:rPr>
              <a:t>VIỆN , MỘT SỐ CÔNG CỤ VÀ PHÂN CHIA CÔNG VIỆC</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685801" y="189559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3.1. ASP.NET CORE</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7" name="TextBox 6"/>
          <p:cNvSpPr txBox="1"/>
          <p:nvPr/>
        </p:nvSpPr>
        <p:spPr>
          <a:xfrm>
            <a:off x="637310" y="313604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3.2. ANGULAR</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2" name="TextBox 1"/>
          <p:cNvSpPr txBox="1"/>
          <p:nvPr/>
        </p:nvSpPr>
        <p:spPr>
          <a:xfrm>
            <a:off x="969725" y="2338848"/>
            <a:ext cx="8174183" cy="954107"/>
          </a:xfrm>
          <a:prstGeom prst="rect">
            <a:avLst/>
          </a:prstGeom>
          <a:noFill/>
        </p:spPr>
        <p:txBody>
          <a:bodyPr wrap="square" rtlCol="0">
            <a:spAutoFit/>
          </a:bodyPr>
          <a:lstStyle/>
          <a:p>
            <a:r>
              <a:rPr lang="en-US" dirty="0"/>
              <a:t>ASP.NET Core </a:t>
            </a:r>
            <a:r>
              <a:rPr lang="en-US" dirty="0" err="1"/>
              <a:t>là</a:t>
            </a:r>
            <a:r>
              <a:rPr lang="en-US" dirty="0"/>
              <a:t> </a:t>
            </a:r>
            <a:r>
              <a:rPr lang="en-US" dirty="0" err="1"/>
              <a:t>một</a:t>
            </a:r>
            <a:r>
              <a:rPr lang="en-US" dirty="0"/>
              <a:t> web framework </a:t>
            </a:r>
            <a:r>
              <a:rPr lang="en-US" dirty="0" err="1"/>
              <a:t>mã</a:t>
            </a:r>
            <a:r>
              <a:rPr lang="en-US" dirty="0"/>
              <a:t> </a:t>
            </a:r>
            <a:r>
              <a:rPr lang="en-US" dirty="0" err="1"/>
              <a:t>nguồn</a:t>
            </a:r>
            <a:r>
              <a:rPr lang="en-US" dirty="0"/>
              <a:t> </a:t>
            </a:r>
            <a:r>
              <a:rPr lang="en-US" dirty="0" err="1"/>
              <a:t>và</a:t>
            </a:r>
            <a:r>
              <a:rPr lang="en-US" dirty="0"/>
              <a:t> </a:t>
            </a:r>
            <a:r>
              <a:rPr lang="en-US" dirty="0" err="1"/>
              <a:t>được</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cho</a:t>
            </a:r>
            <a:r>
              <a:rPr lang="en-US" dirty="0"/>
              <a:t> cloud </a:t>
            </a:r>
            <a:r>
              <a:rPr lang="en-US" dirty="0" err="1"/>
              <a:t>để</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ứng</a:t>
            </a:r>
            <a:r>
              <a:rPr lang="en-US" dirty="0"/>
              <a:t> </a:t>
            </a:r>
            <a:r>
              <a:rPr lang="en-US" dirty="0" err="1"/>
              <a:t>dụng</a:t>
            </a:r>
            <a:r>
              <a:rPr lang="en-US" dirty="0"/>
              <a:t> web </a:t>
            </a:r>
            <a:r>
              <a:rPr lang="en-US" dirty="0" err="1"/>
              <a:t>chạy</a:t>
            </a:r>
            <a:r>
              <a:rPr lang="en-US" dirty="0"/>
              <a:t> </a:t>
            </a:r>
            <a:r>
              <a:rPr lang="en-US" dirty="0" err="1"/>
              <a:t>trên</a:t>
            </a:r>
            <a:r>
              <a:rPr lang="en-US" dirty="0"/>
              <a:t> </a:t>
            </a:r>
            <a:r>
              <a:rPr lang="en-US" dirty="0" err="1"/>
              <a:t>nhiều</a:t>
            </a:r>
            <a:r>
              <a:rPr lang="en-US" dirty="0"/>
              <a:t> </a:t>
            </a:r>
            <a:r>
              <a:rPr lang="en-US" dirty="0" err="1"/>
              <a:t>nền</a:t>
            </a:r>
            <a:r>
              <a:rPr lang="en-US" dirty="0"/>
              <a:t> </a:t>
            </a:r>
            <a:r>
              <a:rPr lang="en-US" dirty="0" err="1"/>
              <a:t>tảng</a:t>
            </a:r>
            <a:r>
              <a:rPr lang="en-US" dirty="0"/>
              <a:t> </a:t>
            </a:r>
            <a:r>
              <a:rPr lang="en-US" dirty="0" err="1"/>
              <a:t>như</a:t>
            </a:r>
            <a:r>
              <a:rPr lang="en-US" dirty="0"/>
              <a:t> Windows, Linux </a:t>
            </a:r>
            <a:r>
              <a:rPr lang="en-US" dirty="0" err="1"/>
              <a:t>và</a:t>
            </a:r>
            <a:r>
              <a:rPr lang="en-US" dirty="0"/>
              <a:t> Mac. </a:t>
            </a:r>
            <a:r>
              <a:rPr lang="en-US" dirty="0" err="1" smtClean="0"/>
              <a:t>Hiện</a:t>
            </a:r>
            <a:r>
              <a:rPr lang="en-US" dirty="0" smtClean="0"/>
              <a:t> </a:t>
            </a:r>
            <a:r>
              <a:rPr lang="en-US" dirty="0" err="1"/>
              <a:t>tại</a:t>
            </a:r>
            <a:r>
              <a:rPr lang="en-US" dirty="0"/>
              <a:t>, </a:t>
            </a:r>
            <a:r>
              <a:rPr lang="en-US" dirty="0" err="1"/>
              <a:t>nó</a:t>
            </a:r>
            <a:r>
              <a:rPr lang="en-US" dirty="0"/>
              <a:t> </a:t>
            </a:r>
            <a:r>
              <a:rPr lang="en-US" dirty="0" err="1"/>
              <a:t>bao</a:t>
            </a:r>
            <a:r>
              <a:rPr lang="en-US" dirty="0"/>
              <a:t> </a:t>
            </a:r>
            <a:r>
              <a:rPr lang="en-US" dirty="0" err="1"/>
              <a:t>gồm</a:t>
            </a:r>
            <a:r>
              <a:rPr lang="en-US" dirty="0"/>
              <a:t> MVC framework </a:t>
            </a:r>
            <a:r>
              <a:rPr lang="en-US" dirty="0" err="1"/>
              <a:t>được</a:t>
            </a:r>
            <a:r>
              <a:rPr lang="en-US" dirty="0"/>
              <a:t> </a:t>
            </a:r>
            <a:r>
              <a:rPr lang="en-US" dirty="0" err="1"/>
              <a:t>kết</a:t>
            </a:r>
            <a:r>
              <a:rPr lang="en-US" dirty="0"/>
              <a:t> </a:t>
            </a:r>
            <a:r>
              <a:rPr lang="en-US" dirty="0" err="1"/>
              <a:t>hợp</a:t>
            </a:r>
            <a:r>
              <a:rPr lang="en-US" dirty="0"/>
              <a:t> </a:t>
            </a:r>
            <a:r>
              <a:rPr lang="en-US" dirty="0" err="1"/>
              <a:t>các</a:t>
            </a:r>
            <a:r>
              <a:rPr lang="en-US" dirty="0"/>
              <a:t> </a:t>
            </a:r>
            <a:r>
              <a:rPr lang="en-US" dirty="0" err="1"/>
              <a:t>tính</a:t>
            </a:r>
            <a:r>
              <a:rPr lang="en-US" dirty="0"/>
              <a:t> </a:t>
            </a:r>
            <a:r>
              <a:rPr lang="en-US" dirty="0" err="1"/>
              <a:t>năng</a:t>
            </a:r>
            <a:r>
              <a:rPr lang="en-US" dirty="0"/>
              <a:t> </a:t>
            </a:r>
            <a:r>
              <a:rPr lang="en-US" dirty="0" err="1"/>
              <a:t>của</a:t>
            </a:r>
            <a:r>
              <a:rPr lang="en-US" dirty="0"/>
              <a:t> MVC </a:t>
            </a:r>
            <a:r>
              <a:rPr lang="en-US" dirty="0" err="1"/>
              <a:t>và</a:t>
            </a:r>
            <a:r>
              <a:rPr lang="en-US" dirty="0"/>
              <a:t> Web API </a:t>
            </a:r>
            <a:r>
              <a:rPr lang="en-US" dirty="0" err="1"/>
              <a:t>thành</a:t>
            </a:r>
            <a:r>
              <a:rPr lang="en-US" dirty="0"/>
              <a:t> </a:t>
            </a:r>
            <a:r>
              <a:rPr lang="en-US" dirty="0" err="1"/>
              <a:t>một</a:t>
            </a:r>
            <a:r>
              <a:rPr lang="en-US" dirty="0"/>
              <a:t> web framework </a:t>
            </a:r>
            <a:r>
              <a:rPr lang="en-US" dirty="0" err="1"/>
              <a:t>duy</a:t>
            </a:r>
            <a:r>
              <a:rPr lang="en-US" dirty="0"/>
              <a:t> </a:t>
            </a:r>
            <a:r>
              <a:rPr lang="en-US" dirty="0" err="1"/>
              <a:t>nhất</a:t>
            </a:r>
            <a:r>
              <a:rPr lang="en-US" dirty="0" smtClean="0"/>
              <a:t>.</a:t>
            </a:r>
          </a:p>
          <a:p>
            <a:endParaRPr lang="en-US" dirty="0"/>
          </a:p>
        </p:txBody>
      </p:sp>
      <p:sp>
        <p:nvSpPr>
          <p:cNvPr id="8" name="TextBox 7"/>
          <p:cNvSpPr txBox="1"/>
          <p:nvPr/>
        </p:nvSpPr>
        <p:spPr>
          <a:xfrm>
            <a:off x="969725" y="3552538"/>
            <a:ext cx="7931727" cy="954107"/>
          </a:xfrm>
          <a:prstGeom prst="rect">
            <a:avLst/>
          </a:prstGeom>
          <a:noFill/>
        </p:spPr>
        <p:txBody>
          <a:bodyPr wrap="square" rtlCol="0">
            <a:spAutoFit/>
          </a:bodyPr>
          <a:lstStyle/>
          <a:p>
            <a:r>
              <a:rPr lang="en-US" dirty="0"/>
              <a:t>Angular </a:t>
            </a:r>
            <a:r>
              <a:rPr lang="en-US" dirty="0" err="1"/>
              <a:t>là</a:t>
            </a:r>
            <a:r>
              <a:rPr lang="en-US" dirty="0"/>
              <a:t> </a:t>
            </a:r>
            <a:r>
              <a:rPr lang="en-US" dirty="0" err="1"/>
              <a:t>một</a:t>
            </a:r>
            <a:r>
              <a:rPr lang="en-US" dirty="0"/>
              <a:t> </a:t>
            </a:r>
            <a:r>
              <a:rPr lang="en-US" dirty="0" smtClean="0"/>
              <a:t>JavaScript framework </a:t>
            </a:r>
            <a:r>
              <a:rPr lang="en-US" dirty="0" err="1"/>
              <a:t>dùng</a:t>
            </a:r>
            <a:r>
              <a:rPr lang="en-US" dirty="0"/>
              <a:t> </a:t>
            </a:r>
            <a:r>
              <a:rPr lang="en-US" dirty="0" err="1"/>
              <a:t>để</a:t>
            </a:r>
            <a:r>
              <a:rPr lang="en-US" dirty="0"/>
              <a:t> </a:t>
            </a:r>
            <a:r>
              <a:rPr lang="en-US" dirty="0" err="1"/>
              <a:t>viết</a:t>
            </a:r>
            <a:r>
              <a:rPr lang="en-US" dirty="0"/>
              <a:t> </a:t>
            </a:r>
            <a:r>
              <a:rPr lang="en-US" dirty="0" err="1"/>
              <a:t>giao</a:t>
            </a:r>
            <a:r>
              <a:rPr lang="en-US" dirty="0"/>
              <a:t> </a:t>
            </a:r>
            <a:r>
              <a:rPr lang="en-US" dirty="0" err="1"/>
              <a:t>diện</a:t>
            </a:r>
            <a:r>
              <a:rPr lang="en-US" dirty="0"/>
              <a:t> web (</a:t>
            </a:r>
            <a:r>
              <a:rPr lang="en-US" dirty="0" smtClean="0"/>
              <a:t>Frontend</a:t>
            </a:r>
            <a:r>
              <a:rPr lang="en-US" dirty="0"/>
              <a:t>), </a:t>
            </a:r>
            <a:r>
              <a:rPr lang="en-US" dirty="0" err="1"/>
              <a:t>được</a:t>
            </a:r>
            <a:r>
              <a:rPr lang="en-US" dirty="0"/>
              <a:t> </a:t>
            </a:r>
            <a:r>
              <a:rPr lang="en-US" dirty="0" err="1"/>
              <a:t>phát</a:t>
            </a:r>
            <a:r>
              <a:rPr lang="en-US" dirty="0"/>
              <a:t> </a:t>
            </a:r>
            <a:r>
              <a:rPr lang="en-US" dirty="0" err="1"/>
              <a:t>triển</a:t>
            </a:r>
            <a:r>
              <a:rPr lang="en-US" dirty="0"/>
              <a:t> </a:t>
            </a:r>
            <a:r>
              <a:rPr lang="en-US" dirty="0" err="1"/>
              <a:t>bởi</a:t>
            </a:r>
            <a:r>
              <a:rPr lang="en-US" dirty="0"/>
              <a:t> Google</a:t>
            </a:r>
            <a:r>
              <a:rPr lang="en-US" dirty="0" smtClean="0"/>
              <a:t>.</a:t>
            </a:r>
          </a:p>
          <a:p>
            <a:r>
              <a:rPr lang="en-US" dirty="0" smtClean="0"/>
              <a:t>AngularJS </a:t>
            </a:r>
            <a:r>
              <a:rPr lang="en-US" dirty="0" err="1" smtClean="0"/>
              <a:t>là</a:t>
            </a:r>
            <a:r>
              <a:rPr lang="en-US" dirty="0" smtClean="0"/>
              <a:t> </a:t>
            </a:r>
            <a:r>
              <a:rPr lang="en-US" dirty="0" err="1" smtClean="0"/>
              <a:t>bản</a:t>
            </a:r>
            <a:r>
              <a:rPr lang="en-US" dirty="0" smtClean="0"/>
              <a:t> </a:t>
            </a:r>
            <a:r>
              <a:rPr lang="en-US" dirty="0" err="1" smtClean="0"/>
              <a:t>lâu</a:t>
            </a:r>
            <a:r>
              <a:rPr lang="en-US" dirty="0" smtClean="0"/>
              <a:t> </a:t>
            </a:r>
            <a:r>
              <a:rPr lang="en-US" dirty="0" err="1" smtClean="0"/>
              <a:t>đời</a:t>
            </a:r>
            <a:r>
              <a:rPr lang="en-US" dirty="0" smtClean="0"/>
              <a:t> , </a:t>
            </a:r>
            <a:r>
              <a:rPr lang="en-US" dirty="0" err="1" smtClean="0"/>
              <a:t>sử</a:t>
            </a:r>
            <a:r>
              <a:rPr lang="en-US" dirty="0" smtClean="0"/>
              <a:t> </a:t>
            </a:r>
            <a:r>
              <a:rPr lang="en-US" dirty="0" err="1" smtClean="0"/>
              <a:t>dụng</a:t>
            </a:r>
            <a:r>
              <a:rPr lang="en-US" dirty="0" smtClean="0"/>
              <a:t> </a:t>
            </a:r>
            <a:r>
              <a:rPr lang="en-US" dirty="0" err="1" smtClean="0"/>
              <a:t>javascript</a:t>
            </a:r>
            <a:r>
              <a:rPr lang="en-US" dirty="0" smtClean="0"/>
              <a:t>. </a:t>
            </a:r>
            <a:r>
              <a:rPr lang="en-US" dirty="0" err="1" smtClean="0"/>
              <a:t>Sau</a:t>
            </a:r>
            <a:r>
              <a:rPr lang="en-US" dirty="0" smtClean="0"/>
              <a:t> </a:t>
            </a:r>
            <a:r>
              <a:rPr lang="en-US" dirty="0" err="1" smtClean="0"/>
              <a:t>này</a:t>
            </a:r>
            <a:r>
              <a:rPr lang="en-US" dirty="0" smtClean="0"/>
              <a:t>, </a:t>
            </a:r>
            <a:r>
              <a:rPr lang="en-US" dirty="0" err="1" smtClean="0"/>
              <a:t>từ</a:t>
            </a:r>
            <a:r>
              <a:rPr lang="en-US" dirty="0" smtClean="0"/>
              <a:t> </a:t>
            </a:r>
            <a:r>
              <a:rPr lang="en-US" dirty="0" err="1" smtClean="0"/>
              <a:t>phiên</a:t>
            </a:r>
            <a:r>
              <a:rPr lang="en-US" dirty="0" smtClean="0"/>
              <a:t> </a:t>
            </a:r>
            <a:r>
              <a:rPr lang="en-US" dirty="0" err="1" smtClean="0"/>
              <a:t>bản</a:t>
            </a:r>
            <a:r>
              <a:rPr lang="en-US" dirty="0" smtClean="0"/>
              <a:t> 2 </a:t>
            </a:r>
            <a:r>
              <a:rPr lang="en-US" dirty="0" err="1" smtClean="0"/>
              <a:t>trở</a:t>
            </a:r>
            <a:r>
              <a:rPr lang="en-US" dirty="0" smtClean="0"/>
              <a:t> </a:t>
            </a:r>
            <a:r>
              <a:rPr lang="en-US" dirty="0" err="1" smtClean="0"/>
              <a:t>về</a:t>
            </a:r>
            <a:r>
              <a:rPr lang="en-US" dirty="0" smtClean="0"/>
              <a:t> </a:t>
            </a:r>
            <a:r>
              <a:rPr lang="en-US" dirty="0" err="1" smtClean="0"/>
              <a:t>sau</a:t>
            </a:r>
            <a:r>
              <a:rPr lang="en-US" dirty="0" smtClean="0"/>
              <a:t> </a:t>
            </a:r>
            <a:r>
              <a:rPr lang="en-US" dirty="0" err="1" smtClean="0"/>
              <a:t>thì</a:t>
            </a:r>
            <a:r>
              <a:rPr lang="en-US" dirty="0" smtClean="0"/>
              <a:t> Angular </a:t>
            </a:r>
            <a:r>
              <a:rPr lang="en-US" dirty="0" err="1" smtClean="0"/>
              <a:t>sử</a:t>
            </a:r>
            <a:r>
              <a:rPr lang="en-US" dirty="0" smtClean="0"/>
              <a:t> </a:t>
            </a:r>
            <a:r>
              <a:rPr lang="en-US" dirty="0" err="1" smtClean="0"/>
              <a:t>dụng</a:t>
            </a:r>
            <a:r>
              <a:rPr lang="en-US" dirty="0" smtClean="0"/>
              <a:t> </a:t>
            </a:r>
            <a:r>
              <a:rPr lang="en-US" dirty="0" err="1" smtClean="0"/>
              <a:t>TypeScript</a:t>
            </a:r>
            <a:r>
              <a:rPr lang="en-US" dirty="0" smtClean="0"/>
              <a:t> </a:t>
            </a:r>
            <a:r>
              <a:rPr lang="en-US" dirty="0" err="1" smtClean="0"/>
              <a:t>để</a:t>
            </a:r>
            <a:r>
              <a:rPr lang="en-US" dirty="0" smtClean="0"/>
              <a:t> code.</a:t>
            </a:r>
            <a:endParaRPr lang="en-US" dirty="0"/>
          </a:p>
        </p:txBody>
      </p:sp>
      <p:pic>
        <p:nvPicPr>
          <p:cNvPr id="1026" name="Picture 2" descr="ASP.NET Core with Angular Application Architecture - Part 1 - Fullstack Hu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066" y="794660"/>
            <a:ext cx="3485448" cy="103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146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randombar(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randombar(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2"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5" name="TextBox 4"/>
          <p:cNvSpPr txBox="1"/>
          <p:nvPr/>
        </p:nvSpPr>
        <p:spPr>
          <a:xfrm>
            <a:off x="401782" y="198519"/>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3.2. </a:t>
            </a:r>
            <a:r>
              <a:rPr lang="en-US" sz="2000" b="1" dirty="0" smtClean="0">
                <a:solidFill>
                  <a:schemeClr val="accent1">
                    <a:lumMod val="75000"/>
                  </a:schemeClr>
                </a:solidFill>
                <a:latin typeface="Roboto Slab" panose="020B0604020202020204" charset="0"/>
                <a:ea typeface="Roboto Slab" panose="020B0604020202020204" charset="0"/>
              </a:rPr>
              <a:t>JAVASCRIPT VÀ TYPESCRIPT</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305" y="709684"/>
            <a:ext cx="6405130" cy="3425897"/>
          </a:xfrm>
          <a:prstGeom prst="rect">
            <a:avLst/>
          </a:prstGeom>
        </p:spPr>
      </p:pic>
    </p:spTree>
    <p:extLst>
      <p:ext uri="{BB962C8B-B14F-4D97-AF65-F5344CB8AC3E}">
        <p14:creationId xmlns:p14="http://schemas.microsoft.com/office/powerpoint/2010/main" val="367025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15</a:t>
            </a:fld>
            <a:endParaRPr lang="en"/>
          </a:p>
        </p:txBody>
      </p:sp>
      <p:pic>
        <p:nvPicPr>
          <p:cNvPr id="4" name="Picture 3"/>
          <p:cNvPicPr>
            <a:picLocks noChangeAspect="1"/>
          </p:cNvPicPr>
          <p:nvPr/>
        </p:nvPicPr>
        <p:blipFill>
          <a:blip r:embed="rId2"/>
          <a:stretch>
            <a:fillRect/>
          </a:stretch>
        </p:blipFill>
        <p:spPr>
          <a:xfrm>
            <a:off x="533401" y="380464"/>
            <a:ext cx="7664484" cy="4043579"/>
          </a:xfrm>
          <a:prstGeom prst="rect">
            <a:avLst/>
          </a:prstGeom>
        </p:spPr>
      </p:pic>
    </p:spTree>
    <p:extLst>
      <p:ext uri="{BB962C8B-B14F-4D97-AF65-F5344CB8AC3E}">
        <p14:creationId xmlns:p14="http://schemas.microsoft.com/office/powerpoint/2010/main" val="146560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16</a:t>
            </a:fld>
            <a:endParaRPr lang="en"/>
          </a:p>
        </p:txBody>
      </p:sp>
      <p:sp>
        <p:nvSpPr>
          <p:cNvPr id="4" name="TextBox 3"/>
          <p:cNvSpPr txBox="1"/>
          <p:nvPr/>
        </p:nvSpPr>
        <p:spPr>
          <a:xfrm>
            <a:off x="429491" y="28857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3.3. </a:t>
            </a:r>
            <a:r>
              <a:rPr lang="en-US" sz="2000" b="1" dirty="0" err="1" smtClean="0">
                <a:solidFill>
                  <a:schemeClr val="accent1">
                    <a:lumMod val="75000"/>
                  </a:schemeClr>
                </a:solidFill>
                <a:latin typeface="Roboto Slab" panose="020B0604020202020204" charset="0"/>
                <a:ea typeface="Roboto Slab" panose="020B0604020202020204" charset="0"/>
              </a:rPr>
              <a:t>Thư</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viện</a:t>
            </a:r>
            <a:r>
              <a:rPr lang="en-US" sz="2000" b="1" dirty="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RealTime</a:t>
            </a:r>
            <a:r>
              <a:rPr lang="en-US" sz="2000" b="1" dirty="0" smtClean="0">
                <a:solidFill>
                  <a:schemeClr val="accent1">
                    <a:lumMod val="75000"/>
                  </a:schemeClr>
                </a:solidFill>
                <a:latin typeface="Roboto Slab" panose="020B0604020202020204" charset="0"/>
                <a:ea typeface="Roboto Slab" panose="020B0604020202020204" charset="0"/>
              </a:rPr>
              <a:t> - </a:t>
            </a:r>
            <a:r>
              <a:rPr lang="en-US" sz="2000" b="1" dirty="0" err="1" smtClean="0">
                <a:solidFill>
                  <a:schemeClr val="accent1">
                    <a:lumMod val="75000"/>
                  </a:schemeClr>
                </a:solidFill>
                <a:latin typeface="Roboto Slab" panose="020B0604020202020204" charset="0"/>
                <a:ea typeface="Roboto Slab" panose="020B0604020202020204" charset="0"/>
              </a:rPr>
              <a:t>SignalR</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218" y="688684"/>
            <a:ext cx="5153892" cy="1619249"/>
          </a:xfrm>
          <a:prstGeom prst="rect">
            <a:avLst/>
          </a:prstGeom>
        </p:spPr>
      </p:pic>
      <p:sp>
        <p:nvSpPr>
          <p:cNvPr id="6" name="Rectangle 5"/>
          <p:cNvSpPr/>
          <p:nvPr/>
        </p:nvSpPr>
        <p:spPr>
          <a:xfrm>
            <a:off x="976745" y="2793653"/>
            <a:ext cx="6705600" cy="1061829"/>
          </a:xfrm>
          <a:prstGeom prst="rect">
            <a:avLst/>
          </a:prstGeom>
        </p:spPr>
        <p:txBody>
          <a:bodyPr wrap="square">
            <a:spAutoFit/>
          </a:bodyPr>
          <a:lstStyle/>
          <a:p>
            <a:pPr indent="457200" algn="just">
              <a:lnSpc>
                <a:spcPct val="150000"/>
              </a:lnSpc>
            </a:pPr>
            <a:r>
              <a:rPr lang="en-US" dirty="0" err="1">
                <a:latin typeface="+mj-lt"/>
                <a:ea typeface="Times New Roman" panose="02020603050405020304" pitchFamily="18" charset="0"/>
              </a:rPr>
              <a:t>SignalR</a:t>
            </a:r>
            <a:r>
              <a:rPr lang="en-US" dirty="0">
                <a:latin typeface="+mj-lt"/>
                <a:ea typeface="Times New Roman" panose="02020603050405020304" pitchFamily="18" charset="0"/>
              </a:rPr>
              <a:t> </a:t>
            </a:r>
            <a:r>
              <a:rPr lang="en-US" dirty="0" err="1">
                <a:latin typeface="+mj-lt"/>
                <a:ea typeface="Times New Roman" panose="02020603050405020304" pitchFamily="18" charset="0"/>
              </a:rPr>
              <a:t>là</a:t>
            </a:r>
            <a:r>
              <a:rPr lang="en-US" dirty="0">
                <a:latin typeface="+mj-lt"/>
                <a:ea typeface="Times New Roman" panose="02020603050405020304" pitchFamily="18" charset="0"/>
              </a:rPr>
              <a:t> </a:t>
            </a:r>
            <a:r>
              <a:rPr lang="en-US" dirty="0" err="1">
                <a:latin typeface="+mj-lt"/>
                <a:ea typeface="Times New Roman" panose="02020603050405020304" pitchFamily="18" charset="0"/>
              </a:rPr>
              <a:t>một</a:t>
            </a:r>
            <a:r>
              <a:rPr lang="en-US" dirty="0">
                <a:latin typeface="+mj-lt"/>
                <a:ea typeface="Times New Roman" panose="02020603050405020304" pitchFamily="18" charset="0"/>
              </a:rPr>
              <a:t> </a:t>
            </a:r>
            <a:r>
              <a:rPr lang="en-US" dirty="0" err="1">
                <a:latin typeface="+mj-lt"/>
                <a:ea typeface="Times New Roman" panose="02020603050405020304" pitchFamily="18" charset="0"/>
              </a:rPr>
              <a:t>thư</a:t>
            </a:r>
            <a:r>
              <a:rPr lang="en-US" dirty="0">
                <a:latin typeface="+mj-lt"/>
                <a:ea typeface="Times New Roman" panose="02020603050405020304" pitchFamily="18" charset="0"/>
              </a:rPr>
              <a:t> </a:t>
            </a:r>
            <a:r>
              <a:rPr lang="en-US" dirty="0" err="1">
                <a:latin typeface="+mj-lt"/>
                <a:ea typeface="Times New Roman" panose="02020603050405020304" pitchFamily="18" charset="0"/>
              </a:rPr>
              <a:t>viện</a:t>
            </a:r>
            <a:r>
              <a:rPr lang="en-US" dirty="0">
                <a:latin typeface="+mj-lt"/>
                <a:ea typeface="Times New Roman" panose="02020603050405020304" pitchFamily="18" charset="0"/>
              </a:rPr>
              <a:t> JavaScript </a:t>
            </a:r>
            <a:r>
              <a:rPr lang="en-US" dirty="0" err="1">
                <a:latin typeface="+mj-lt"/>
                <a:ea typeface="Times New Roman" panose="02020603050405020304" pitchFamily="18" charset="0"/>
              </a:rPr>
              <a:t>mã</a:t>
            </a:r>
            <a:r>
              <a:rPr lang="en-US" dirty="0">
                <a:latin typeface="+mj-lt"/>
                <a:ea typeface="Times New Roman" panose="02020603050405020304" pitchFamily="18" charset="0"/>
              </a:rPr>
              <a:t> </a:t>
            </a:r>
            <a:r>
              <a:rPr lang="en-US" dirty="0" err="1">
                <a:latin typeface="+mj-lt"/>
                <a:ea typeface="Times New Roman" panose="02020603050405020304" pitchFamily="18" charset="0"/>
              </a:rPr>
              <a:t>nguồn</a:t>
            </a:r>
            <a:r>
              <a:rPr lang="en-US" dirty="0">
                <a:latin typeface="+mj-lt"/>
                <a:ea typeface="Times New Roman" panose="02020603050405020304" pitchFamily="18" charset="0"/>
              </a:rPr>
              <a:t> </a:t>
            </a:r>
            <a:r>
              <a:rPr lang="en-US" dirty="0" err="1">
                <a:latin typeface="+mj-lt"/>
                <a:ea typeface="Times New Roman" panose="02020603050405020304" pitchFamily="18" charset="0"/>
              </a:rPr>
              <a:t>mở</a:t>
            </a:r>
            <a:r>
              <a:rPr lang="en-US" dirty="0">
                <a:latin typeface="+mj-lt"/>
                <a:ea typeface="Times New Roman" panose="02020603050405020304" pitchFamily="18" charset="0"/>
              </a:rPr>
              <a:t> </a:t>
            </a:r>
            <a:r>
              <a:rPr lang="en-US" dirty="0" err="1">
                <a:latin typeface="+mj-lt"/>
                <a:ea typeface="Times New Roman" panose="02020603050405020304" pitchFamily="18" charset="0"/>
              </a:rPr>
              <a:t>giúp</a:t>
            </a:r>
            <a:r>
              <a:rPr lang="en-US" dirty="0">
                <a:latin typeface="+mj-lt"/>
                <a:ea typeface="Times New Roman" panose="02020603050405020304" pitchFamily="18" charset="0"/>
              </a:rPr>
              <a:t> </a:t>
            </a:r>
            <a:r>
              <a:rPr lang="en-US" dirty="0" err="1">
                <a:latin typeface="+mj-lt"/>
                <a:ea typeface="Times New Roman" panose="02020603050405020304" pitchFamily="18" charset="0"/>
              </a:rPr>
              <a:t>đơn</a:t>
            </a:r>
            <a:r>
              <a:rPr lang="en-US" dirty="0">
                <a:latin typeface="+mj-lt"/>
                <a:ea typeface="Times New Roman" panose="02020603050405020304" pitchFamily="18" charset="0"/>
              </a:rPr>
              <a:t> </a:t>
            </a:r>
            <a:r>
              <a:rPr lang="en-US" dirty="0" err="1">
                <a:latin typeface="+mj-lt"/>
                <a:ea typeface="Times New Roman" panose="02020603050405020304" pitchFamily="18" charset="0"/>
              </a:rPr>
              <a:t>giản</a:t>
            </a:r>
            <a:r>
              <a:rPr lang="en-US" dirty="0">
                <a:latin typeface="+mj-lt"/>
                <a:ea typeface="Times New Roman" panose="02020603050405020304" pitchFamily="18" charset="0"/>
              </a:rPr>
              <a:t> </a:t>
            </a:r>
            <a:r>
              <a:rPr lang="en-US" dirty="0" err="1">
                <a:latin typeface="+mj-lt"/>
                <a:ea typeface="Times New Roman" panose="02020603050405020304" pitchFamily="18" charset="0"/>
              </a:rPr>
              <a:t>hóa</a:t>
            </a:r>
            <a:r>
              <a:rPr lang="en-US" dirty="0">
                <a:latin typeface="+mj-lt"/>
                <a:ea typeface="Times New Roman" panose="02020603050405020304" pitchFamily="18" charset="0"/>
              </a:rPr>
              <a:t> </a:t>
            </a:r>
            <a:r>
              <a:rPr lang="en-US" dirty="0" err="1">
                <a:latin typeface="+mj-lt"/>
                <a:ea typeface="Times New Roman" panose="02020603050405020304" pitchFamily="18" charset="0"/>
              </a:rPr>
              <a:t>việc</a:t>
            </a:r>
            <a:r>
              <a:rPr lang="en-US" dirty="0">
                <a:latin typeface="+mj-lt"/>
                <a:ea typeface="Times New Roman" panose="02020603050405020304" pitchFamily="18" charset="0"/>
              </a:rPr>
              <a:t> </a:t>
            </a:r>
            <a:r>
              <a:rPr lang="en-US" dirty="0" err="1">
                <a:latin typeface="+mj-lt"/>
                <a:ea typeface="Times New Roman" panose="02020603050405020304" pitchFamily="18" charset="0"/>
              </a:rPr>
              <a:t>thêm</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chức</a:t>
            </a:r>
            <a:r>
              <a:rPr lang="en-US" dirty="0">
                <a:latin typeface="+mj-lt"/>
                <a:ea typeface="Times New Roman" panose="02020603050405020304" pitchFamily="18" charset="0"/>
              </a:rPr>
              <a:t> </a:t>
            </a:r>
            <a:r>
              <a:rPr lang="en-US" dirty="0" err="1">
                <a:latin typeface="+mj-lt"/>
                <a:ea typeface="Times New Roman" panose="02020603050405020304" pitchFamily="18" charset="0"/>
              </a:rPr>
              <a:t>năng</a:t>
            </a:r>
            <a:r>
              <a:rPr lang="en-US" dirty="0">
                <a:latin typeface="+mj-lt"/>
                <a:ea typeface="Times New Roman" panose="02020603050405020304" pitchFamily="18" charset="0"/>
              </a:rPr>
              <a:t> web </a:t>
            </a:r>
            <a:r>
              <a:rPr lang="en-US" dirty="0" err="1">
                <a:latin typeface="+mj-lt"/>
                <a:ea typeface="Times New Roman" panose="02020603050405020304" pitchFamily="18" charset="0"/>
              </a:rPr>
              <a:t>thời</a:t>
            </a:r>
            <a:r>
              <a:rPr lang="en-US" dirty="0">
                <a:latin typeface="+mj-lt"/>
                <a:ea typeface="Times New Roman" panose="02020603050405020304" pitchFamily="18" charset="0"/>
              </a:rPr>
              <a:t> </a:t>
            </a:r>
            <a:r>
              <a:rPr lang="en-US" dirty="0" err="1">
                <a:latin typeface="+mj-lt"/>
                <a:ea typeface="Times New Roman" panose="02020603050405020304" pitchFamily="18" charset="0"/>
              </a:rPr>
              <a:t>gian</a:t>
            </a:r>
            <a:r>
              <a:rPr lang="en-US" dirty="0">
                <a:latin typeface="+mj-lt"/>
                <a:ea typeface="Times New Roman" panose="02020603050405020304" pitchFamily="18" charset="0"/>
              </a:rPr>
              <a:t> </a:t>
            </a:r>
            <a:r>
              <a:rPr lang="en-US" dirty="0" err="1">
                <a:latin typeface="+mj-lt"/>
                <a:ea typeface="Times New Roman" panose="02020603050405020304" pitchFamily="18" charset="0"/>
              </a:rPr>
              <a:t>thực</a:t>
            </a:r>
            <a:r>
              <a:rPr lang="en-US" dirty="0">
                <a:latin typeface="+mj-lt"/>
                <a:ea typeface="Times New Roman" panose="02020603050405020304" pitchFamily="18" charset="0"/>
              </a:rPr>
              <a:t> </a:t>
            </a:r>
            <a:r>
              <a:rPr lang="en-US" dirty="0" err="1">
                <a:latin typeface="+mj-lt"/>
                <a:ea typeface="Times New Roman" panose="02020603050405020304" pitchFamily="18" charset="0"/>
              </a:rPr>
              <a:t>vào</a:t>
            </a:r>
            <a:r>
              <a:rPr lang="en-US" dirty="0">
                <a:latin typeface="+mj-lt"/>
                <a:ea typeface="Times New Roman" panose="02020603050405020304" pitchFamily="18" charset="0"/>
              </a:rPr>
              <a:t> </a:t>
            </a:r>
            <a:r>
              <a:rPr lang="en-US" dirty="0" err="1">
                <a:latin typeface="+mj-lt"/>
                <a:ea typeface="Times New Roman" panose="02020603050405020304" pitchFamily="18" charset="0"/>
              </a:rPr>
              <a:t>các</a:t>
            </a:r>
            <a:r>
              <a:rPr lang="en-US" dirty="0">
                <a:latin typeface="+mj-lt"/>
                <a:ea typeface="Times New Roman" panose="02020603050405020304" pitchFamily="18" charset="0"/>
              </a:rPr>
              <a:t> </a:t>
            </a:r>
            <a:r>
              <a:rPr lang="en-US" dirty="0" err="1">
                <a:latin typeface="+mj-lt"/>
                <a:ea typeface="Times New Roman" panose="02020603050405020304" pitchFamily="18" charset="0"/>
              </a:rPr>
              <a:t>ứng</a:t>
            </a:r>
            <a:r>
              <a:rPr lang="en-US" dirty="0">
                <a:latin typeface="+mj-lt"/>
                <a:ea typeface="Times New Roman" panose="02020603050405020304" pitchFamily="18" charset="0"/>
              </a:rPr>
              <a:t> </a:t>
            </a:r>
            <a:r>
              <a:rPr lang="en-US" dirty="0" err="1">
                <a:latin typeface="+mj-lt"/>
                <a:ea typeface="Times New Roman" panose="02020603050405020304" pitchFamily="18" charset="0"/>
              </a:rPr>
              <a:t>dụng</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Chức</a:t>
            </a:r>
            <a:r>
              <a:rPr lang="en-US" dirty="0">
                <a:latin typeface="+mj-lt"/>
                <a:ea typeface="Times New Roman" panose="02020603050405020304" pitchFamily="18" charset="0"/>
              </a:rPr>
              <a:t> </a:t>
            </a:r>
            <a:r>
              <a:rPr lang="en-US" dirty="0" err="1">
                <a:latin typeface="+mj-lt"/>
                <a:ea typeface="Times New Roman" panose="02020603050405020304" pitchFamily="18" charset="0"/>
              </a:rPr>
              <a:t>năng</a:t>
            </a:r>
            <a:r>
              <a:rPr lang="en-US" dirty="0">
                <a:latin typeface="+mj-lt"/>
                <a:ea typeface="Times New Roman" panose="02020603050405020304" pitchFamily="18" charset="0"/>
              </a:rPr>
              <a:t> web </a:t>
            </a:r>
            <a:r>
              <a:rPr lang="en-US" dirty="0" err="1">
                <a:latin typeface="+mj-lt"/>
                <a:ea typeface="Times New Roman" panose="02020603050405020304" pitchFamily="18" charset="0"/>
              </a:rPr>
              <a:t>thời</a:t>
            </a:r>
            <a:r>
              <a:rPr lang="en-US" dirty="0">
                <a:latin typeface="+mj-lt"/>
                <a:ea typeface="Times New Roman" panose="02020603050405020304" pitchFamily="18" charset="0"/>
              </a:rPr>
              <a:t> </a:t>
            </a:r>
            <a:r>
              <a:rPr lang="en-US" dirty="0" err="1">
                <a:latin typeface="+mj-lt"/>
                <a:ea typeface="Times New Roman" panose="02020603050405020304" pitchFamily="18" charset="0"/>
              </a:rPr>
              <a:t>gian</a:t>
            </a:r>
            <a:r>
              <a:rPr lang="en-US" dirty="0">
                <a:latin typeface="+mj-lt"/>
                <a:ea typeface="Times New Roman" panose="02020603050405020304" pitchFamily="18" charset="0"/>
              </a:rPr>
              <a:t> </a:t>
            </a:r>
            <a:r>
              <a:rPr lang="en-US" dirty="0" err="1">
                <a:latin typeface="+mj-lt"/>
                <a:ea typeface="Times New Roman" panose="02020603050405020304" pitchFamily="18" charset="0"/>
              </a:rPr>
              <a:t>thực</a:t>
            </a:r>
            <a:r>
              <a:rPr lang="en-US" dirty="0">
                <a:latin typeface="+mj-lt"/>
                <a:ea typeface="Times New Roman" panose="02020603050405020304" pitchFamily="18" charset="0"/>
              </a:rPr>
              <a:t> </a:t>
            </a:r>
            <a:r>
              <a:rPr lang="en-US" dirty="0" err="1">
                <a:latin typeface="+mj-lt"/>
                <a:ea typeface="Times New Roman" panose="02020603050405020304" pitchFamily="18" charset="0"/>
              </a:rPr>
              <a:t>cho</a:t>
            </a:r>
            <a:r>
              <a:rPr lang="en-US" dirty="0">
                <a:latin typeface="+mj-lt"/>
                <a:ea typeface="Times New Roman" panose="02020603050405020304" pitchFamily="18" charset="0"/>
              </a:rPr>
              <a:t> </a:t>
            </a:r>
            <a:r>
              <a:rPr lang="en-US" dirty="0" err="1">
                <a:latin typeface="+mj-lt"/>
                <a:ea typeface="Times New Roman" panose="02020603050405020304" pitchFamily="18" charset="0"/>
              </a:rPr>
              <a:t>phép</a:t>
            </a:r>
            <a:r>
              <a:rPr lang="en-US" dirty="0">
                <a:latin typeface="+mj-lt"/>
                <a:ea typeface="Times New Roman" panose="02020603050405020304" pitchFamily="18" charset="0"/>
              </a:rPr>
              <a:t> </a:t>
            </a:r>
            <a:r>
              <a:rPr lang="en-US" dirty="0" err="1">
                <a:latin typeface="+mj-lt"/>
                <a:ea typeface="Times New Roman" panose="02020603050405020304" pitchFamily="18" charset="0"/>
              </a:rPr>
              <a:t>mã</a:t>
            </a:r>
            <a:r>
              <a:rPr lang="en-US" dirty="0">
                <a:latin typeface="+mj-lt"/>
                <a:ea typeface="Times New Roman" panose="02020603050405020304" pitchFamily="18" charset="0"/>
              </a:rPr>
              <a:t> </a:t>
            </a:r>
            <a:r>
              <a:rPr lang="en-US" dirty="0" err="1">
                <a:latin typeface="+mj-lt"/>
                <a:ea typeface="Times New Roman" panose="02020603050405020304" pitchFamily="18" charset="0"/>
              </a:rPr>
              <a:t>phía</a:t>
            </a:r>
            <a:r>
              <a:rPr lang="en-US" dirty="0">
                <a:latin typeface="+mj-lt"/>
                <a:ea typeface="Times New Roman" panose="02020603050405020304" pitchFamily="18" charset="0"/>
              </a:rPr>
              <a:t> </a:t>
            </a:r>
            <a:r>
              <a:rPr lang="en-US" dirty="0" err="1">
                <a:latin typeface="+mj-lt"/>
                <a:ea typeface="Times New Roman" panose="02020603050405020304" pitchFamily="18" charset="0"/>
              </a:rPr>
              <a:t>máy</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chủ</a:t>
            </a:r>
            <a:r>
              <a:rPr lang="en-US" dirty="0">
                <a:latin typeface="+mj-lt"/>
                <a:ea typeface="Times New Roman" panose="02020603050405020304" pitchFamily="18" charset="0"/>
              </a:rPr>
              <a:t> </a:t>
            </a:r>
            <a:r>
              <a:rPr lang="en-US" dirty="0" err="1">
                <a:latin typeface="+mj-lt"/>
                <a:ea typeface="Times New Roman" panose="02020603050405020304" pitchFamily="18" charset="0"/>
              </a:rPr>
              <a:t>đẩy</a:t>
            </a:r>
            <a:r>
              <a:rPr lang="en-US" dirty="0">
                <a:latin typeface="+mj-lt"/>
                <a:ea typeface="Times New Roman" panose="02020603050405020304" pitchFamily="18" charset="0"/>
              </a:rPr>
              <a:t> </a:t>
            </a:r>
            <a:r>
              <a:rPr lang="en-US" dirty="0" err="1">
                <a:latin typeface="+mj-lt"/>
                <a:ea typeface="Times New Roman" panose="02020603050405020304" pitchFamily="18" charset="0"/>
              </a:rPr>
              <a:t>nội</a:t>
            </a:r>
            <a:r>
              <a:rPr lang="en-US" dirty="0">
                <a:latin typeface="+mj-lt"/>
                <a:ea typeface="Times New Roman" panose="02020603050405020304" pitchFamily="18" charset="0"/>
              </a:rPr>
              <a:t> dung </a:t>
            </a:r>
            <a:r>
              <a:rPr lang="en-US" dirty="0" err="1">
                <a:latin typeface="+mj-lt"/>
                <a:ea typeface="Times New Roman" panose="02020603050405020304" pitchFamily="18" charset="0"/>
              </a:rPr>
              <a:t>đến</a:t>
            </a:r>
            <a:r>
              <a:rPr lang="en-US" dirty="0">
                <a:latin typeface="+mj-lt"/>
                <a:ea typeface="Times New Roman" panose="02020603050405020304" pitchFamily="18" charset="0"/>
              </a:rPr>
              <a:t> </a:t>
            </a:r>
            <a:r>
              <a:rPr lang="en-US" dirty="0" err="1">
                <a:latin typeface="+mj-lt"/>
                <a:ea typeface="Times New Roman" panose="02020603050405020304" pitchFamily="18" charset="0"/>
              </a:rPr>
              <a:t>máy</a:t>
            </a:r>
            <a:r>
              <a:rPr lang="en-US" dirty="0">
                <a:latin typeface="+mj-lt"/>
                <a:ea typeface="Times New Roman" panose="02020603050405020304" pitchFamily="18" charset="0"/>
              </a:rPr>
              <a:t> </a:t>
            </a:r>
            <a:r>
              <a:rPr lang="en-US" dirty="0" err="1">
                <a:latin typeface="+mj-lt"/>
                <a:ea typeface="Times New Roman" panose="02020603050405020304" pitchFamily="18" charset="0"/>
              </a:rPr>
              <a:t>khách</a:t>
            </a:r>
            <a:r>
              <a:rPr lang="en-US" dirty="0">
                <a:latin typeface="+mj-lt"/>
                <a:ea typeface="Times New Roman" panose="02020603050405020304" pitchFamily="18" charset="0"/>
              </a:rPr>
              <a:t> </a:t>
            </a:r>
            <a:r>
              <a:rPr lang="en-US" dirty="0" err="1">
                <a:latin typeface="+mj-lt"/>
                <a:ea typeface="Times New Roman" panose="02020603050405020304" pitchFamily="18" charset="0"/>
              </a:rPr>
              <a:t>ngay</a:t>
            </a:r>
            <a:r>
              <a:rPr lang="en-US" dirty="0">
                <a:latin typeface="+mj-lt"/>
                <a:ea typeface="Times New Roman" panose="02020603050405020304" pitchFamily="18" charset="0"/>
              </a:rPr>
              <a:t> </a:t>
            </a:r>
            <a:r>
              <a:rPr lang="en-US" dirty="0" err="1">
                <a:latin typeface="+mj-lt"/>
                <a:ea typeface="Times New Roman" panose="02020603050405020304" pitchFamily="18" charset="0"/>
              </a:rPr>
              <a:t>lập</a:t>
            </a:r>
            <a:r>
              <a:rPr lang="en-US" dirty="0">
                <a:latin typeface="+mj-lt"/>
                <a:ea typeface="Times New Roman" panose="02020603050405020304" pitchFamily="18" charset="0"/>
              </a:rPr>
              <a:t> </a:t>
            </a:r>
            <a:r>
              <a:rPr lang="en-US" dirty="0" err="1">
                <a:latin typeface="+mj-lt"/>
                <a:ea typeface="Times New Roman" panose="02020603050405020304" pitchFamily="18" charset="0"/>
              </a:rPr>
              <a:t>tức</a:t>
            </a:r>
            <a:r>
              <a:rPr lang="en-US" dirty="0">
                <a:latin typeface="+mj-lt"/>
                <a:ea typeface="Times New Roman" panose="02020603050405020304" pitchFamily="18" charset="0"/>
              </a:rPr>
              <a:t>. </a:t>
            </a:r>
          </a:p>
        </p:txBody>
      </p:sp>
    </p:spTree>
    <p:extLst>
      <p:ext uri="{BB962C8B-B14F-4D97-AF65-F5344CB8AC3E}">
        <p14:creationId xmlns:p14="http://schemas.microsoft.com/office/powerpoint/2010/main" val="40421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5" name="TextBox 4"/>
          <p:cNvSpPr txBox="1"/>
          <p:nvPr/>
        </p:nvSpPr>
        <p:spPr>
          <a:xfrm>
            <a:off x="263237" y="156956"/>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3.3. </a:t>
            </a:r>
            <a:r>
              <a:rPr lang="en-US" sz="2000" b="1" dirty="0" smtClean="0">
                <a:solidFill>
                  <a:schemeClr val="accent1">
                    <a:lumMod val="75000"/>
                  </a:schemeClr>
                </a:solidFill>
                <a:latin typeface="Roboto Slab" panose="020B0604020202020204" charset="0"/>
                <a:ea typeface="Roboto Slab" panose="020B0604020202020204" charset="0"/>
              </a:rPr>
              <a:t>CÔNG CỤ QUẢN LÍ MÃ NGUỒN GITHUB</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8" name="Picture 7"/>
          <p:cNvPicPr>
            <a:picLocks noChangeAspect="1"/>
          </p:cNvPicPr>
          <p:nvPr/>
        </p:nvPicPr>
        <p:blipFill>
          <a:blip r:embed="rId2"/>
          <a:stretch>
            <a:fillRect/>
          </a:stretch>
        </p:blipFill>
        <p:spPr>
          <a:xfrm>
            <a:off x="683530" y="557066"/>
            <a:ext cx="8179345" cy="3959516"/>
          </a:xfrm>
          <a:prstGeom prst="rect">
            <a:avLst/>
          </a:prstGeom>
        </p:spPr>
      </p:pic>
    </p:spTree>
    <p:extLst>
      <p:ext uri="{BB962C8B-B14F-4D97-AF65-F5344CB8AC3E}">
        <p14:creationId xmlns:p14="http://schemas.microsoft.com/office/powerpoint/2010/main" val="45642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pic>
        <p:nvPicPr>
          <p:cNvPr id="7" name="Picture 6"/>
          <p:cNvPicPr>
            <a:picLocks noChangeAspect="1"/>
          </p:cNvPicPr>
          <p:nvPr/>
        </p:nvPicPr>
        <p:blipFill>
          <a:blip r:embed="rId2"/>
          <a:stretch>
            <a:fillRect/>
          </a:stretch>
        </p:blipFill>
        <p:spPr>
          <a:xfrm>
            <a:off x="800077" y="803657"/>
            <a:ext cx="7833037" cy="3429339"/>
          </a:xfrm>
          <a:prstGeom prst="rect">
            <a:avLst/>
          </a:prstGeom>
        </p:spPr>
      </p:pic>
      <p:sp>
        <p:nvSpPr>
          <p:cNvPr id="8" name="TextBox 7"/>
          <p:cNvSpPr txBox="1"/>
          <p:nvPr/>
        </p:nvSpPr>
        <p:spPr>
          <a:xfrm>
            <a:off x="498764" y="103909"/>
            <a:ext cx="8181109" cy="307777"/>
          </a:xfrm>
          <a:prstGeom prst="rect">
            <a:avLst/>
          </a:prstGeom>
          <a:noFill/>
        </p:spPr>
        <p:txBody>
          <a:bodyPr wrap="square" rtlCol="0">
            <a:spAutoFit/>
          </a:bodyPr>
          <a:lstStyle/>
          <a:p>
            <a:r>
              <a:rPr lang="en-US" dirty="0" err="1" smtClean="0"/>
              <a:t>Hình</a:t>
            </a:r>
            <a:r>
              <a:rPr lang="en-US" dirty="0" smtClean="0"/>
              <a:t> </a:t>
            </a:r>
            <a:r>
              <a:rPr lang="en-US" dirty="0" err="1" smtClean="0"/>
              <a:t>ảnh</a:t>
            </a:r>
            <a:r>
              <a:rPr lang="en-US" dirty="0" smtClean="0"/>
              <a:t> </a:t>
            </a:r>
            <a:r>
              <a:rPr lang="en-US" dirty="0" err="1" smtClean="0"/>
              <a:t>một</a:t>
            </a:r>
            <a:r>
              <a:rPr lang="en-US" dirty="0" smtClean="0"/>
              <a:t> </a:t>
            </a:r>
            <a:r>
              <a:rPr lang="en-US" dirty="0" err="1" smtClean="0"/>
              <a:t>số</a:t>
            </a:r>
            <a:r>
              <a:rPr lang="en-US" dirty="0" smtClean="0"/>
              <a:t> Commit </a:t>
            </a:r>
            <a:r>
              <a:rPr lang="en-US" dirty="0" err="1" smtClean="0"/>
              <a:t>của</a:t>
            </a:r>
            <a:r>
              <a:rPr lang="en-US" dirty="0" smtClean="0"/>
              <a:t> </a:t>
            </a:r>
            <a:r>
              <a:rPr lang="en-US" dirty="0" err="1" smtClean="0"/>
              <a:t>nhóm</a:t>
            </a:r>
            <a:endParaRPr lang="en-US" dirty="0"/>
          </a:p>
        </p:txBody>
      </p:sp>
    </p:spTree>
    <p:extLst>
      <p:ext uri="{BB962C8B-B14F-4D97-AF65-F5344CB8AC3E}">
        <p14:creationId xmlns:p14="http://schemas.microsoft.com/office/powerpoint/2010/main" val="37922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4" name="Rectangle 3"/>
          <p:cNvSpPr/>
          <p:nvPr/>
        </p:nvSpPr>
        <p:spPr>
          <a:xfrm>
            <a:off x="334698" y="180353"/>
            <a:ext cx="4140320" cy="400110"/>
          </a:xfrm>
          <a:prstGeom prst="rect">
            <a:avLst/>
          </a:prstGeom>
        </p:spPr>
        <p:txBody>
          <a:bodyPr wrap="square">
            <a:spAutoFit/>
          </a:bodyPr>
          <a:lstStyle/>
          <a:p>
            <a:r>
              <a:rPr lang="en-US" sz="2000" b="1" dirty="0" smtClean="0">
                <a:solidFill>
                  <a:schemeClr val="accent1">
                    <a:lumMod val="75000"/>
                  </a:schemeClr>
                </a:solidFill>
                <a:latin typeface="Roboto Slab" panose="020B0604020202020204" charset="0"/>
                <a:ea typeface="Roboto Slab" panose="020B0604020202020204" charset="0"/>
              </a:rPr>
              <a:t>3.4. </a:t>
            </a:r>
            <a:r>
              <a:rPr lang="en-US" sz="2000" b="1" dirty="0">
                <a:solidFill>
                  <a:schemeClr val="accent1">
                    <a:lumMod val="75000"/>
                  </a:schemeClr>
                </a:solidFill>
                <a:latin typeface="Roboto Slab" panose="020B0604020202020204" charset="0"/>
                <a:ea typeface="Roboto Slab" panose="020B0604020202020204" charset="0"/>
              </a:rPr>
              <a:t>CÔNG CỤ </a:t>
            </a:r>
            <a:r>
              <a:rPr lang="en-US" sz="2000" b="1" dirty="0" smtClean="0">
                <a:solidFill>
                  <a:schemeClr val="accent1">
                    <a:lumMod val="75000"/>
                  </a:schemeClr>
                </a:solidFill>
                <a:latin typeface="Roboto Slab" panose="020B0604020202020204" charset="0"/>
                <a:ea typeface="Roboto Slab" panose="020B0604020202020204" charset="0"/>
              </a:rPr>
              <a:t>LẬP TRÌNH</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602673" y="796636"/>
            <a:ext cx="5140036" cy="738664"/>
          </a:xfrm>
          <a:prstGeom prst="rect">
            <a:avLst/>
          </a:prstGeom>
          <a:noFill/>
        </p:spPr>
        <p:txBody>
          <a:bodyPr wrap="square" rtlCol="0">
            <a:spAutoFit/>
          </a:bodyPr>
          <a:lstStyle/>
          <a:p>
            <a:r>
              <a:rPr lang="en-US" dirty="0" smtClean="0"/>
              <a:t> - </a:t>
            </a:r>
            <a:r>
              <a:rPr lang="en-US" dirty="0" err="1" smtClean="0"/>
              <a:t>Phía</a:t>
            </a:r>
            <a:r>
              <a:rPr lang="en-US" dirty="0" smtClean="0"/>
              <a:t> </a:t>
            </a:r>
            <a:r>
              <a:rPr lang="en-US" dirty="0" err="1" smtClean="0"/>
              <a:t>BackEnd</a:t>
            </a:r>
            <a:r>
              <a:rPr lang="en-US" dirty="0" smtClean="0"/>
              <a:t>:</a:t>
            </a:r>
          </a:p>
          <a:p>
            <a:r>
              <a:rPr lang="en-US" dirty="0" smtClean="0"/>
              <a:t>    + Code API : </a:t>
            </a:r>
            <a:r>
              <a:rPr lang="en-US" dirty="0" err="1" smtClean="0"/>
              <a:t>VisualStudio</a:t>
            </a:r>
            <a:endParaRPr lang="en-US" dirty="0" smtClean="0"/>
          </a:p>
          <a:p>
            <a:r>
              <a:rPr lang="en-US" dirty="0"/>
              <a:t> </a:t>
            </a:r>
            <a:r>
              <a:rPr lang="en-US" dirty="0" smtClean="0"/>
              <a:t>   + </a:t>
            </a:r>
            <a:r>
              <a:rPr lang="en-US" dirty="0" err="1" smtClean="0"/>
              <a:t>Hệ</a:t>
            </a:r>
            <a:r>
              <a:rPr lang="en-US" dirty="0" smtClean="0"/>
              <a:t> </a:t>
            </a:r>
            <a:r>
              <a:rPr lang="en-US" dirty="0" err="1" smtClean="0"/>
              <a:t>quản</a:t>
            </a:r>
            <a:r>
              <a:rPr lang="en-US" dirty="0" smtClean="0"/>
              <a:t> </a:t>
            </a:r>
            <a:r>
              <a:rPr lang="en-US" dirty="0" err="1" smtClean="0"/>
              <a:t>trị</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 MS SQL Server</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408" y="380408"/>
            <a:ext cx="2476500" cy="18478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021" y="416641"/>
            <a:ext cx="2061387" cy="1688321"/>
          </a:xfrm>
          <a:prstGeom prst="rect">
            <a:avLst/>
          </a:prstGeom>
        </p:spPr>
      </p:pic>
      <p:sp>
        <p:nvSpPr>
          <p:cNvPr id="11" name="TextBox 10"/>
          <p:cNvSpPr txBox="1"/>
          <p:nvPr/>
        </p:nvSpPr>
        <p:spPr>
          <a:xfrm>
            <a:off x="699563" y="2623721"/>
            <a:ext cx="3872345" cy="738664"/>
          </a:xfrm>
          <a:prstGeom prst="rect">
            <a:avLst/>
          </a:prstGeom>
          <a:noFill/>
        </p:spPr>
        <p:txBody>
          <a:bodyPr wrap="square" rtlCol="0">
            <a:spAutoFit/>
          </a:bodyPr>
          <a:lstStyle/>
          <a:p>
            <a:r>
              <a:rPr lang="en-US" dirty="0" smtClean="0"/>
              <a:t> - </a:t>
            </a:r>
            <a:r>
              <a:rPr lang="en-US" dirty="0" err="1" smtClean="0"/>
              <a:t>Phía</a:t>
            </a:r>
            <a:r>
              <a:rPr lang="en-US" dirty="0" smtClean="0"/>
              <a:t> </a:t>
            </a:r>
            <a:r>
              <a:rPr lang="en-US" dirty="0" err="1" smtClean="0"/>
              <a:t>FrontEnd</a:t>
            </a:r>
            <a:r>
              <a:rPr lang="en-US" dirty="0" smtClean="0"/>
              <a:t>:</a:t>
            </a:r>
          </a:p>
          <a:p>
            <a:r>
              <a:rPr lang="en-US" dirty="0" smtClean="0"/>
              <a:t>    + </a:t>
            </a:r>
            <a:r>
              <a:rPr lang="en-US" dirty="0" err="1" smtClean="0"/>
              <a:t>Làm</a:t>
            </a:r>
            <a:r>
              <a:rPr lang="en-US" dirty="0" smtClean="0"/>
              <a:t> , </a:t>
            </a:r>
            <a:r>
              <a:rPr lang="en-US" dirty="0" err="1" smtClean="0"/>
              <a:t>chỉnh</a:t>
            </a:r>
            <a:r>
              <a:rPr lang="en-US" dirty="0" smtClean="0"/>
              <a:t> </a:t>
            </a:r>
            <a:r>
              <a:rPr lang="en-US" dirty="0" err="1" smtClean="0"/>
              <a:t>sửa</a:t>
            </a:r>
            <a:r>
              <a:rPr lang="en-US" dirty="0" smtClean="0"/>
              <a:t> </a:t>
            </a:r>
            <a:r>
              <a:rPr lang="en-US" dirty="0" err="1" smtClean="0"/>
              <a:t>giao</a:t>
            </a:r>
            <a:r>
              <a:rPr lang="en-US" dirty="0" smtClean="0"/>
              <a:t> </a:t>
            </a:r>
            <a:r>
              <a:rPr lang="en-US" dirty="0" err="1" smtClean="0"/>
              <a:t>diện</a:t>
            </a:r>
            <a:r>
              <a:rPr lang="en-US" dirty="0" smtClean="0"/>
              <a:t>, call API: </a:t>
            </a:r>
          </a:p>
          <a:p>
            <a:r>
              <a:rPr lang="en-US" dirty="0" err="1" smtClean="0"/>
              <a:t>VisualStudio</a:t>
            </a:r>
            <a:r>
              <a:rPr lang="en-US" dirty="0" smtClean="0"/>
              <a:t> Code</a:t>
            </a: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6854" y="2361223"/>
            <a:ext cx="2392968" cy="1196484"/>
          </a:xfrm>
          <a:prstGeom prst="rect">
            <a:avLst/>
          </a:prstGeom>
        </p:spPr>
      </p:pic>
    </p:spTree>
    <p:extLst>
      <p:ext uri="{BB962C8B-B14F-4D97-AF65-F5344CB8AC3E}">
        <p14:creationId xmlns:p14="http://schemas.microsoft.com/office/powerpoint/2010/main" val="62902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randombar(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3494905"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500" b="1" dirty="0" smtClean="0">
                <a:solidFill>
                  <a:srgbClr val="00B050"/>
                </a:solidFill>
              </a:rPr>
              <a:t>NỘI DUNG CHÍNH</a:t>
            </a:r>
            <a:endParaRPr sz="2500" b="1" dirty="0">
              <a:solidFill>
                <a:srgbClr val="00B050"/>
              </a:solidFill>
            </a:endParaRPr>
          </a:p>
        </p:txBody>
      </p:sp>
      <p:sp>
        <p:nvSpPr>
          <p:cNvPr id="77" name="Google Shape;77;p13"/>
          <p:cNvSpPr txBox="1"/>
          <p:nvPr/>
        </p:nvSpPr>
        <p:spPr>
          <a:xfrm>
            <a:off x="4395856" y="1164834"/>
            <a:ext cx="3318300" cy="2302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70;p12"/>
          <p:cNvSpPr txBox="1">
            <a:spLocks/>
          </p:cNvSpPr>
          <p:nvPr/>
        </p:nvSpPr>
        <p:spPr>
          <a:xfrm>
            <a:off x="786149" y="967058"/>
            <a:ext cx="8066905"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1. TỔNG QUAN VỀ ĐỀ </a:t>
            </a:r>
            <a:r>
              <a:rPr lang="en-US" sz="2000" dirty="0" smtClean="0">
                <a:solidFill>
                  <a:schemeClr val="accent1">
                    <a:lumMod val="75000"/>
                  </a:schemeClr>
                </a:solidFill>
              </a:rPr>
              <a:t>TÀI, PHÂN CHIA CÔNG VIỆC VÀ GIỚI THIỆU SƠ CÁC CHỨC NĂNG ĐÃ LÀM </a:t>
            </a:r>
            <a:endParaRPr lang="vi-VN" sz="2000" dirty="0">
              <a:solidFill>
                <a:schemeClr val="accent1">
                  <a:lumMod val="75000"/>
                </a:schemeClr>
              </a:solidFill>
            </a:endParaRPr>
          </a:p>
        </p:txBody>
      </p:sp>
      <p:sp>
        <p:nvSpPr>
          <p:cNvPr id="8" name="Google Shape;70;p12"/>
          <p:cNvSpPr txBox="1">
            <a:spLocks/>
          </p:cNvSpPr>
          <p:nvPr/>
        </p:nvSpPr>
        <p:spPr>
          <a:xfrm>
            <a:off x="786149" y="1760781"/>
            <a:ext cx="8233159" cy="5025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a:solidFill>
                  <a:schemeClr val="accent1">
                    <a:lumMod val="75000"/>
                  </a:schemeClr>
                </a:solidFill>
              </a:rPr>
              <a:t>2</a:t>
            </a:r>
            <a:r>
              <a:rPr lang="en-US" sz="2000" dirty="0" smtClean="0">
                <a:solidFill>
                  <a:schemeClr val="accent1">
                    <a:lumMod val="75000"/>
                  </a:schemeClr>
                </a:solidFill>
              </a:rPr>
              <a:t>. PHÂN TÍCH THIẾT KẾ HỆ THỐNG VÀ THIẾT KẾ CƠ SỞ DỮ LIỆU</a:t>
            </a:r>
            <a:endParaRPr lang="vi-VN" sz="2000" dirty="0">
              <a:solidFill>
                <a:schemeClr val="accent1">
                  <a:lumMod val="75000"/>
                </a:schemeClr>
              </a:solidFill>
            </a:endParaRPr>
          </a:p>
        </p:txBody>
      </p:sp>
      <p:sp>
        <p:nvSpPr>
          <p:cNvPr id="9" name="Google Shape;70;p12"/>
          <p:cNvSpPr txBox="1">
            <a:spLocks/>
          </p:cNvSpPr>
          <p:nvPr/>
        </p:nvSpPr>
        <p:spPr>
          <a:xfrm>
            <a:off x="786149" y="2271663"/>
            <a:ext cx="7713614"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a:solidFill>
                  <a:schemeClr val="accent1">
                    <a:lumMod val="75000"/>
                  </a:schemeClr>
                </a:solidFill>
              </a:rPr>
              <a:t>3</a:t>
            </a:r>
            <a:r>
              <a:rPr lang="en-US" sz="2000" dirty="0" smtClean="0">
                <a:solidFill>
                  <a:schemeClr val="accent1">
                    <a:lumMod val="75000"/>
                  </a:schemeClr>
                </a:solidFill>
              </a:rPr>
              <a:t>. </a:t>
            </a:r>
            <a:r>
              <a:rPr lang="en-US" sz="2000" dirty="0">
                <a:solidFill>
                  <a:schemeClr val="accent1">
                    <a:lumMod val="75000"/>
                  </a:schemeClr>
                </a:solidFill>
                <a:latin typeface="Roboto Slab" panose="020B0604020202020204" charset="0"/>
                <a:ea typeface="Roboto Slab" panose="020B0604020202020204" charset="0"/>
              </a:rPr>
              <a:t>TÌM HIỂU VỀ  FRAMEWORK, THƯ VIỆN , MỘT SỐ CÔNG CỤ VÀ PHÂN CHIA CÔNG VIỆC</a:t>
            </a:r>
            <a:endParaRPr lang="en-US" sz="2000" dirty="0">
              <a:solidFill>
                <a:schemeClr val="accent1">
                  <a:lumMod val="75000"/>
                </a:schemeClr>
              </a:solidFill>
              <a:latin typeface="Roboto Slab" panose="020B0604020202020204" charset="0"/>
              <a:ea typeface="Roboto Slab" panose="020B0604020202020204" charset="0"/>
            </a:endParaRPr>
          </a:p>
        </p:txBody>
      </p:sp>
      <p:sp>
        <p:nvSpPr>
          <p:cNvPr id="10" name="Google Shape;70;p12"/>
          <p:cNvSpPr txBox="1">
            <a:spLocks/>
          </p:cNvSpPr>
          <p:nvPr/>
        </p:nvSpPr>
        <p:spPr>
          <a:xfrm>
            <a:off x="786149" y="2947984"/>
            <a:ext cx="6314305" cy="5199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4. CÁC BƯỚC ĐỂ XÂY DỰNG ĐỀ TÀI</a:t>
            </a:r>
            <a:endParaRPr lang="vi-VN" sz="2000" dirty="0">
              <a:solidFill>
                <a:schemeClr val="accent1">
                  <a:lumMod val="75000"/>
                </a:schemeClr>
              </a:solidFill>
            </a:endParaRPr>
          </a:p>
        </p:txBody>
      </p:sp>
      <p:sp>
        <p:nvSpPr>
          <p:cNvPr id="11" name="Google Shape;70;p12"/>
          <p:cNvSpPr txBox="1">
            <a:spLocks/>
          </p:cNvSpPr>
          <p:nvPr/>
        </p:nvSpPr>
        <p:spPr>
          <a:xfrm>
            <a:off x="786149" y="3467634"/>
            <a:ext cx="6314305" cy="45368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5. DEMO CHƯƠNG TRÌNH</a:t>
            </a:r>
            <a:endParaRPr lang="vi-VN" sz="2000" dirty="0">
              <a:solidFill>
                <a:schemeClr val="accent1">
                  <a:lumMod val="75000"/>
                </a:schemeClr>
              </a:solidFill>
            </a:endParaRPr>
          </a:p>
        </p:txBody>
      </p:sp>
      <p:sp>
        <p:nvSpPr>
          <p:cNvPr id="12" name="Google Shape;70;p12"/>
          <p:cNvSpPr txBox="1">
            <a:spLocks/>
          </p:cNvSpPr>
          <p:nvPr/>
        </p:nvSpPr>
        <p:spPr>
          <a:xfrm>
            <a:off x="786149" y="3996329"/>
            <a:ext cx="6314305" cy="54103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solidFill>
                  <a:schemeClr val="accent1">
                    <a:lumMod val="75000"/>
                  </a:schemeClr>
                </a:solidFill>
              </a:rPr>
              <a:t>6. HƯỚNG PHÁT TRIỂN</a:t>
            </a:r>
            <a:endParaRPr lang="vi-VN" sz="2000" dirty="0">
              <a:solidFill>
                <a:schemeClr val="accent1">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inVertic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 grpId="0"/>
      <p:bldP spid="8" grpId="0"/>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sp>
        <p:nvSpPr>
          <p:cNvPr id="4" name="TextBox 3"/>
          <p:cNvSpPr txBox="1"/>
          <p:nvPr/>
        </p:nvSpPr>
        <p:spPr>
          <a:xfrm>
            <a:off x="588819" y="9952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4. CÁC BƯỚC XÂY DỰNG ĐỀ TÀI</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588819" y="507432"/>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4.1. API</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2780217" y="907542"/>
            <a:ext cx="2782383" cy="3287074"/>
          </a:xfrm>
          <a:prstGeom prst="rect">
            <a:avLst/>
          </a:prstGeom>
        </p:spPr>
      </p:pic>
    </p:spTree>
    <p:extLst>
      <p:ext uri="{BB962C8B-B14F-4D97-AF65-F5344CB8AC3E}">
        <p14:creationId xmlns:p14="http://schemas.microsoft.com/office/powerpoint/2010/main" val="57552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4" name="Picture 3"/>
          <p:cNvPicPr>
            <a:picLocks noChangeAspect="1"/>
          </p:cNvPicPr>
          <p:nvPr/>
        </p:nvPicPr>
        <p:blipFill>
          <a:blip r:embed="rId2"/>
          <a:stretch>
            <a:fillRect/>
          </a:stretch>
        </p:blipFill>
        <p:spPr>
          <a:xfrm>
            <a:off x="677876" y="394962"/>
            <a:ext cx="7548919" cy="1576714"/>
          </a:xfrm>
          <a:prstGeom prst="rect">
            <a:avLst/>
          </a:prstGeom>
        </p:spPr>
      </p:pic>
    </p:spTree>
    <p:extLst>
      <p:ext uri="{BB962C8B-B14F-4D97-AF65-F5344CB8AC3E}">
        <p14:creationId xmlns:p14="http://schemas.microsoft.com/office/powerpoint/2010/main" val="98352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sp>
        <p:nvSpPr>
          <p:cNvPr id="5" name="TextBox 4"/>
          <p:cNvSpPr txBox="1"/>
          <p:nvPr/>
        </p:nvSpPr>
        <p:spPr>
          <a:xfrm>
            <a:off x="360219" y="141088"/>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Các</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bước</a:t>
            </a:r>
            <a:r>
              <a:rPr lang="en-US" sz="2000" b="1" dirty="0" smtClean="0">
                <a:solidFill>
                  <a:schemeClr val="accent1">
                    <a:lumMod val="75000"/>
                  </a:schemeClr>
                </a:solidFill>
                <a:latin typeface="Roboto Slab" panose="020B0604020202020204" charset="0"/>
                <a:ea typeface="Roboto Slab" panose="020B0604020202020204" charset="0"/>
              </a:rPr>
              <a:t>: </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491836" y="541198"/>
            <a:ext cx="7529946" cy="738664"/>
          </a:xfrm>
          <a:prstGeom prst="rect">
            <a:avLst/>
          </a:prstGeom>
          <a:noFill/>
        </p:spPr>
        <p:txBody>
          <a:bodyPr wrap="square" rtlCol="0">
            <a:spAutoFit/>
          </a:bodyPr>
          <a:lstStyle/>
          <a:p>
            <a:r>
              <a:rPr lang="en-US" dirty="0" err="1" smtClean="0"/>
              <a:t>Tạo</a:t>
            </a:r>
            <a:r>
              <a:rPr lang="en-US" dirty="0" smtClean="0"/>
              <a:t> CSDL </a:t>
            </a:r>
            <a:r>
              <a:rPr lang="en-US" dirty="0" err="1" smtClean="0"/>
              <a:t>bằng</a:t>
            </a:r>
            <a:r>
              <a:rPr lang="en-US" dirty="0" smtClean="0"/>
              <a:t> EF code-first</a:t>
            </a:r>
          </a:p>
          <a:p>
            <a:endParaRPr lang="en-US" dirty="0" smtClean="0"/>
          </a:p>
          <a:p>
            <a:endParaRPr lang="en-US" dirty="0"/>
          </a:p>
        </p:txBody>
      </p:sp>
      <p:pic>
        <p:nvPicPr>
          <p:cNvPr id="7" name="Picture 6"/>
          <p:cNvPicPr>
            <a:picLocks noChangeAspect="1"/>
          </p:cNvPicPr>
          <p:nvPr/>
        </p:nvPicPr>
        <p:blipFill>
          <a:blip r:embed="rId2"/>
          <a:stretch>
            <a:fillRect/>
          </a:stretch>
        </p:blipFill>
        <p:spPr>
          <a:xfrm>
            <a:off x="865909" y="963519"/>
            <a:ext cx="5195455" cy="1702784"/>
          </a:xfrm>
          <a:prstGeom prst="rect">
            <a:avLst/>
          </a:prstGeom>
        </p:spPr>
      </p:pic>
      <p:sp>
        <p:nvSpPr>
          <p:cNvPr id="8" name="TextBox 7"/>
          <p:cNvSpPr txBox="1"/>
          <p:nvPr/>
        </p:nvSpPr>
        <p:spPr>
          <a:xfrm>
            <a:off x="561109" y="2753243"/>
            <a:ext cx="6102927" cy="523220"/>
          </a:xfrm>
          <a:prstGeom prst="rect">
            <a:avLst/>
          </a:prstGeom>
          <a:noFill/>
        </p:spPr>
        <p:txBody>
          <a:bodyPr wrap="square" rtlCol="0">
            <a:spAutoFit/>
          </a:bodyPr>
          <a:lstStyle/>
          <a:p>
            <a:r>
              <a:rPr lang="en-US" dirty="0" err="1" smtClean="0"/>
              <a:t>Viết</a:t>
            </a:r>
            <a:r>
              <a:rPr lang="en-US" dirty="0" smtClean="0"/>
              <a:t> API</a:t>
            </a:r>
            <a:endParaRPr lang="en-US" dirty="0"/>
          </a:p>
          <a:p>
            <a:endParaRPr lang="en-US" dirty="0"/>
          </a:p>
        </p:txBody>
      </p:sp>
      <p:sp>
        <p:nvSpPr>
          <p:cNvPr id="9" name="TextBox 8"/>
          <p:cNvSpPr txBox="1"/>
          <p:nvPr/>
        </p:nvSpPr>
        <p:spPr>
          <a:xfrm>
            <a:off x="561109" y="3106610"/>
            <a:ext cx="8291946" cy="523220"/>
          </a:xfrm>
          <a:prstGeom prst="rect">
            <a:avLst/>
          </a:prstGeom>
          <a:noFill/>
        </p:spPr>
        <p:txBody>
          <a:bodyPr wrap="square" rtlCol="0">
            <a:spAutoFit/>
          </a:bodyPr>
          <a:lstStyle/>
          <a:p>
            <a:r>
              <a:rPr lang="en-US" dirty="0" err="1" smtClean="0"/>
              <a:t>Chúng</a:t>
            </a:r>
            <a:r>
              <a:rPr lang="en-US" dirty="0" smtClean="0"/>
              <a:t> ta </a:t>
            </a:r>
            <a:r>
              <a:rPr lang="en-US" dirty="0" err="1" smtClean="0"/>
              <a:t>phải</a:t>
            </a:r>
            <a:r>
              <a:rPr lang="en-US" dirty="0" smtClean="0"/>
              <a:t> </a:t>
            </a:r>
            <a:r>
              <a:rPr lang="en-US" dirty="0" err="1" smtClean="0"/>
              <a:t>xác</a:t>
            </a:r>
            <a:r>
              <a:rPr lang="en-US" dirty="0" smtClean="0"/>
              <a:t> </a:t>
            </a:r>
            <a:r>
              <a:rPr lang="en-US" dirty="0" err="1" smtClean="0"/>
              <a:t>định</a:t>
            </a:r>
            <a:r>
              <a:rPr lang="en-US" dirty="0" smtClean="0"/>
              <a:t> </a:t>
            </a:r>
            <a:r>
              <a:rPr lang="en-US" dirty="0" err="1" smtClean="0"/>
              <a:t>kĩ</a:t>
            </a:r>
            <a:r>
              <a:rPr lang="en-US" dirty="0" smtClean="0"/>
              <a:t>, ở </a:t>
            </a:r>
            <a:r>
              <a:rPr lang="en-US" dirty="0" err="1" smtClean="0"/>
              <a:t>phía</a:t>
            </a:r>
            <a:r>
              <a:rPr lang="en-US" dirty="0" smtClean="0"/>
              <a:t> </a:t>
            </a:r>
            <a:r>
              <a:rPr lang="en-US" dirty="0" err="1" smtClean="0"/>
              <a:t>FrontEnd</a:t>
            </a:r>
            <a:r>
              <a:rPr lang="en-US" dirty="0" smtClean="0"/>
              <a:t> </a:t>
            </a:r>
            <a:r>
              <a:rPr lang="en-US" dirty="0" smtClean="0"/>
              <a:t>ta </a:t>
            </a:r>
            <a:r>
              <a:rPr lang="en-US" dirty="0" err="1" smtClean="0"/>
              <a:t>cần</a:t>
            </a:r>
            <a:r>
              <a:rPr lang="en-US" dirty="0" smtClean="0"/>
              <a:t> </a:t>
            </a:r>
            <a:r>
              <a:rPr lang="en-US" dirty="0" err="1" smtClean="0"/>
              <a:t>hiển</a:t>
            </a:r>
            <a:r>
              <a:rPr lang="en-US" dirty="0" smtClean="0"/>
              <a:t> </a:t>
            </a:r>
            <a:r>
              <a:rPr lang="en-US" dirty="0" err="1" smtClean="0"/>
              <a:t>những</a:t>
            </a:r>
            <a:r>
              <a:rPr lang="en-US" dirty="0" smtClean="0"/>
              <a:t> </a:t>
            </a:r>
            <a:r>
              <a:rPr lang="en-US" dirty="0" err="1" smtClean="0"/>
              <a:t>gì</a:t>
            </a:r>
            <a:r>
              <a:rPr lang="en-US" dirty="0" smtClean="0"/>
              <a:t>, </a:t>
            </a:r>
            <a:r>
              <a:rPr lang="en-US" dirty="0" err="1" smtClean="0"/>
              <a:t>từ</a:t>
            </a:r>
            <a:r>
              <a:rPr lang="en-US" dirty="0" smtClean="0"/>
              <a:t> </a:t>
            </a:r>
            <a:r>
              <a:rPr lang="en-US" dirty="0" err="1" smtClean="0"/>
              <a:t>đó</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ra</a:t>
            </a:r>
            <a:r>
              <a:rPr lang="en-US" dirty="0" smtClean="0"/>
              <a:t> </a:t>
            </a:r>
            <a:r>
              <a:rPr lang="en-US" dirty="0" err="1" smtClean="0"/>
              <a:t>để</a:t>
            </a:r>
            <a:r>
              <a:rPr lang="en-US" dirty="0" smtClean="0"/>
              <a:t> </a:t>
            </a:r>
            <a:r>
              <a:rPr lang="en-US" dirty="0" err="1" smtClean="0"/>
              <a:t>xác</a:t>
            </a:r>
            <a:r>
              <a:rPr lang="en-US" dirty="0" smtClean="0"/>
              <a:t> </a:t>
            </a:r>
            <a:r>
              <a:rPr lang="en-US" dirty="0" err="1" smtClean="0"/>
              <a:t>định</a:t>
            </a:r>
            <a:r>
              <a:rPr lang="en-US" dirty="0"/>
              <a:t> </a:t>
            </a:r>
            <a:r>
              <a:rPr lang="en-US" dirty="0"/>
              <a:t>M</a:t>
            </a:r>
            <a:r>
              <a:rPr lang="en-US" dirty="0" smtClean="0"/>
              <a:t>odel Class </a:t>
            </a:r>
            <a:r>
              <a:rPr lang="en-US" dirty="0" err="1" smtClean="0"/>
              <a:t>tương</a:t>
            </a:r>
            <a:r>
              <a:rPr lang="en-US" dirty="0" smtClean="0"/>
              <a:t> </a:t>
            </a:r>
            <a:r>
              <a:rPr lang="en-US" dirty="0" err="1" smtClean="0"/>
              <a:t>ứng</a:t>
            </a:r>
            <a:r>
              <a:rPr lang="en-US" dirty="0"/>
              <a:t> </a:t>
            </a:r>
            <a:r>
              <a:rPr lang="en-US" dirty="0" err="1" smtClean="0"/>
              <a:t>phụ</a:t>
            </a:r>
            <a:r>
              <a:rPr lang="en-US" dirty="0" smtClean="0"/>
              <a:t> </a:t>
            </a:r>
            <a:r>
              <a:rPr lang="en-US" dirty="0" err="1" smtClean="0"/>
              <a:t>vụ</a:t>
            </a:r>
            <a:r>
              <a:rPr lang="en-US" dirty="0" smtClean="0"/>
              <a:t> </a:t>
            </a:r>
            <a:r>
              <a:rPr lang="en-US" dirty="0" err="1" smtClean="0"/>
              <a:t>cho</a:t>
            </a:r>
            <a:r>
              <a:rPr lang="en-US" dirty="0" smtClean="0"/>
              <a:t> </a:t>
            </a:r>
            <a:r>
              <a:rPr lang="en-US" dirty="0" err="1" smtClean="0"/>
              <a:t>việc</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với</a:t>
            </a:r>
            <a:r>
              <a:rPr lang="en-US" dirty="0" smtClean="0"/>
              <a:t> </a:t>
            </a:r>
            <a:r>
              <a:rPr lang="en-US" dirty="0" err="1" smtClean="0"/>
              <a:t>FrontEnd</a:t>
            </a:r>
            <a:r>
              <a:rPr lang="en-US" dirty="0" smtClean="0"/>
              <a:t>. </a:t>
            </a:r>
            <a:r>
              <a:rPr lang="en-US" dirty="0" err="1" smtClean="0"/>
              <a:t>Từ</a:t>
            </a:r>
            <a:r>
              <a:rPr lang="en-US" dirty="0" smtClean="0"/>
              <a:t> </a:t>
            </a:r>
            <a:r>
              <a:rPr lang="en-US" dirty="0" err="1" smtClean="0"/>
              <a:t>đó</a:t>
            </a:r>
            <a:r>
              <a:rPr lang="en-US" dirty="0" smtClean="0"/>
              <a:t> </a:t>
            </a:r>
            <a:r>
              <a:rPr lang="en-US" dirty="0" err="1" smtClean="0"/>
              <a:t>viết</a:t>
            </a:r>
            <a:r>
              <a:rPr lang="en-US" dirty="0" smtClean="0"/>
              <a:t> </a:t>
            </a:r>
            <a:r>
              <a:rPr lang="en-US" dirty="0" err="1" smtClean="0"/>
              <a:t>ra</a:t>
            </a:r>
            <a:r>
              <a:rPr lang="en-US" dirty="0" smtClean="0"/>
              <a:t> </a:t>
            </a:r>
            <a:r>
              <a:rPr lang="en-US" dirty="0" err="1" smtClean="0"/>
              <a:t>các</a:t>
            </a:r>
            <a:r>
              <a:rPr lang="en-US" dirty="0" smtClean="0"/>
              <a:t> API </a:t>
            </a:r>
            <a:r>
              <a:rPr lang="en-US" dirty="0" err="1" smtClean="0"/>
              <a:t>tương</a:t>
            </a:r>
            <a:r>
              <a:rPr lang="en-US" dirty="0" smtClean="0"/>
              <a:t> </a:t>
            </a:r>
            <a:r>
              <a:rPr lang="en-US" dirty="0" err="1" smtClean="0"/>
              <a:t>ứng</a:t>
            </a:r>
            <a:r>
              <a:rPr lang="en-US" dirty="0" smtClean="0"/>
              <a:t>.</a:t>
            </a:r>
            <a:endParaRPr lang="en-US" dirty="0"/>
          </a:p>
        </p:txBody>
      </p:sp>
    </p:spTree>
    <p:extLst>
      <p:ext uri="{BB962C8B-B14F-4D97-AF65-F5344CB8AC3E}">
        <p14:creationId xmlns:p14="http://schemas.microsoft.com/office/powerpoint/2010/main" val="63483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a:xfrm>
            <a:off x="-86591" y="4657650"/>
            <a:ext cx="9144000" cy="393600"/>
          </a:xfrm>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2" name="TextBox 1"/>
          <p:cNvSpPr txBox="1"/>
          <p:nvPr/>
        </p:nvSpPr>
        <p:spPr>
          <a:xfrm>
            <a:off x="565129" y="713758"/>
            <a:ext cx="7840560" cy="307777"/>
          </a:xfrm>
          <a:prstGeom prst="rect">
            <a:avLst/>
          </a:prstGeom>
          <a:noFill/>
        </p:spPr>
        <p:txBody>
          <a:bodyPr wrap="square" rtlCol="0">
            <a:spAutoFit/>
          </a:bodyPr>
          <a:lstStyle/>
          <a:p>
            <a:r>
              <a:rPr lang="en-US" dirty="0" err="1" smtClean="0"/>
              <a:t>Thư</a:t>
            </a:r>
            <a:r>
              <a:rPr lang="en-US" dirty="0" smtClean="0"/>
              <a:t> </a:t>
            </a:r>
            <a:r>
              <a:rPr lang="en-US" dirty="0" err="1" smtClean="0"/>
              <a:t>mục</a:t>
            </a:r>
            <a:r>
              <a:rPr lang="en-US" dirty="0"/>
              <a:t> </a:t>
            </a:r>
            <a:r>
              <a:rPr lang="en-US" dirty="0" err="1" smtClean="0"/>
              <a:t>chứa</a:t>
            </a:r>
            <a:r>
              <a:rPr lang="en-US" dirty="0" smtClean="0"/>
              <a:t> </a:t>
            </a:r>
            <a:r>
              <a:rPr lang="en-US" dirty="0" err="1" smtClean="0"/>
              <a:t>các</a:t>
            </a:r>
            <a:r>
              <a:rPr lang="en-US" dirty="0" smtClean="0"/>
              <a:t> class </a:t>
            </a:r>
            <a:r>
              <a:rPr lang="en-US" dirty="0" err="1" smtClean="0"/>
              <a:t>từ</a:t>
            </a:r>
            <a:r>
              <a:rPr lang="en-US" dirty="0" smtClean="0"/>
              <a:t> </a:t>
            </a:r>
            <a:r>
              <a:rPr lang="en-US" dirty="0" err="1" smtClean="0"/>
              <a:t>BackEnd</a:t>
            </a:r>
            <a:r>
              <a:rPr lang="en-US" dirty="0" smtClean="0"/>
              <a:t> </a:t>
            </a:r>
            <a:r>
              <a:rPr lang="en-US" dirty="0" err="1" smtClean="0"/>
              <a:t>trả</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a:t>
            </a:r>
            <a:r>
              <a:rPr lang="en-US" dirty="0" err="1" smtClean="0"/>
              <a:t>FrontEnd</a:t>
            </a:r>
            <a:endParaRPr lang="en-US" dirty="0"/>
          </a:p>
        </p:txBody>
      </p:sp>
      <p:pic>
        <p:nvPicPr>
          <p:cNvPr id="4" name="Picture 3"/>
          <p:cNvPicPr>
            <a:picLocks noChangeAspect="1"/>
          </p:cNvPicPr>
          <p:nvPr/>
        </p:nvPicPr>
        <p:blipFill>
          <a:blip r:embed="rId2"/>
          <a:stretch>
            <a:fillRect/>
          </a:stretch>
        </p:blipFill>
        <p:spPr>
          <a:xfrm>
            <a:off x="651720" y="1150458"/>
            <a:ext cx="3629532" cy="333422"/>
          </a:xfrm>
          <a:prstGeom prst="rect">
            <a:avLst/>
          </a:prstGeom>
        </p:spPr>
      </p:pic>
      <p:pic>
        <p:nvPicPr>
          <p:cNvPr id="10" name="Picture 9"/>
          <p:cNvPicPr>
            <a:picLocks noChangeAspect="1"/>
          </p:cNvPicPr>
          <p:nvPr/>
        </p:nvPicPr>
        <p:blipFill>
          <a:blip r:embed="rId3"/>
          <a:stretch>
            <a:fillRect/>
          </a:stretch>
        </p:blipFill>
        <p:spPr>
          <a:xfrm>
            <a:off x="651720" y="266555"/>
            <a:ext cx="2381582" cy="295316"/>
          </a:xfrm>
          <a:prstGeom prst="rect">
            <a:avLst/>
          </a:prstGeom>
        </p:spPr>
      </p:pic>
      <p:pic>
        <p:nvPicPr>
          <p:cNvPr id="5" name="Picture 4"/>
          <p:cNvPicPr>
            <a:picLocks noChangeAspect="1"/>
          </p:cNvPicPr>
          <p:nvPr/>
        </p:nvPicPr>
        <p:blipFill>
          <a:blip r:embed="rId4"/>
          <a:stretch>
            <a:fillRect/>
          </a:stretch>
        </p:blipFill>
        <p:spPr>
          <a:xfrm>
            <a:off x="4689764" y="1150458"/>
            <a:ext cx="3659235" cy="3256994"/>
          </a:xfrm>
          <a:prstGeom prst="rect">
            <a:avLst/>
          </a:prstGeom>
        </p:spPr>
      </p:pic>
      <mc:AlternateContent xmlns:mc="http://schemas.openxmlformats.org/markup-compatibility/2006">
        <mc:Choice xmlns:p14="http://schemas.microsoft.com/office/powerpoint/2010/main" Requires="p14">
          <p:contentPart p14:bwMode="auto" r:id="rId5">
            <p14:nvContentPartPr>
              <p14:cNvPr id="13" name="Ink 12"/>
              <p14:cNvContentPartPr/>
              <p14:nvPr/>
            </p14:nvContentPartPr>
            <p14:xfrm>
              <a:off x="5036291" y="1323578"/>
              <a:ext cx="138600" cy="803520"/>
            </p14:xfrm>
          </p:contentPart>
        </mc:Choice>
        <mc:Fallback>
          <p:pic>
            <p:nvPicPr>
              <p:cNvPr id="13" name="Ink 12"/>
              <p:cNvPicPr/>
              <p:nvPr/>
            </p:nvPicPr>
            <p:blipFill>
              <a:blip r:embed="rId6"/>
              <a:stretch>
                <a:fillRect/>
              </a:stretch>
            </p:blipFill>
            <p:spPr>
              <a:xfrm>
                <a:off x="5031251" y="1313858"/>
                <a:ext cx="148680" cy="82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Ink 16"/>
              <p14:cNvContentPartPr/>
              <p14:nvPr/>
            </p14:nvContentPartPr>
            <p14:xfrm>
              <a:off x="5146811" y="1316018"/>
              <a:ext cx="106560" cy="942480"/>
            </p14:xfrm>
          </p:contentPart>
        </mc:Choice>
        <mc:Fallback>
          <p:pic>
            <p:nvPicPr>
              <p:cNvPr id="17" name="Ink 16"/>
              <p:cNvPicPr/>
              <p:nvPr/>
            </p:nvPicPr>
            <p:blipFill>
              <a:blip r:embed="rId8"/>
              <a:stretch>
                <a:fillRect/>
              </a:stretch>
            </p:blipFill>
            <p:spPr>
              <a:xfrm>
                <a:off x="5136371" y="1305578"/>
                <a:ext cx="127440" cy="963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p14:cNvContentPartPr/>
              <p14:nvPr/>
            </p14:nvContentPartPr>
            <p14:xfrm>
              <a:off x="5133131" y="2403938"/>
              <a:ext cx="159840" cy="533520"/>
            </p14:xfrm>
          </p:contentPart>
        </mc:Choice>
        <mc:Fallback>
          <p:pic>
            <p:nvPicPr>
              <p:cNvPr id="18" name="Ink 17"/>
              <p:cNvPicPr/>
              <p:nvPr/>
            </p:nvPicPr>
            <p:blipFill>
              <a:blip r:embed="rId10"/>
              <a:stretch>
                <a:fillRect/>
              </a:stretch>
            </p:blipFill>
            <p:spPr>
              <a:xfrm>
                <a:off x="5122691" y="2393498"/>
                <a:ext cx="180720" cy="554400"/>
              </a:xfrm>
              <a:prstGeom prst="rect">
                <a:avLst/>
              </a:prstGeom>
            </p:spPr>
          </p:pic>
        </mc:Fallback>
      </mc:AlternateContent>
      <p:sp>
        <p:nvSpPr>
          <p:cNvPr id="19" name="TextBox 18"/>
          <p:cNvSpPr txBox="1"/>
          <p:nvPr/>
        </p:nvSpPr>
        <p:spPr>
          <a:xfrm>
            <a:off x="450273" y="1856509"/>
            <a:ext cx="3934691" cy="2031325"/>
          </a:xfrm>
          <a:prstGeom prst="rect">
            <a:avLst/>
          </a:prstGeom>
          <a:noFill/>
        </p:spPr>
        <p:txBody>
          <a:bodyPr wrap="square" rtlCol="0">
            <a:spAutoFit/>
          </a:bodyPr>
          <a:lstStyle/>
          <a:p>
            <a:r>
              <a:rPr lang="en-US" dirty="0" err="1" smtClean="0"/>
              <a:t>Như</a:t>
            </a:r>
            <a:r>
              <a:rPr lang="en-US" dirty="0" smtClean="0"/>
              <a:t> </a:t>
            </a:r>
            <a:r>
              <a:rPr lang="en-US" dirty="0" err="1" smtClean="0"/>
              <a:t>hình</a:t>
            </a:r>
            <a:r>
              <a:rPr lang="en-US" dirty="0" smtClean="0"/>
              <a:t> </a:t>
            </a:r>
            <a:r>
              <a:rPr lang="en-US" dirty="0" err="1" smtClean="0"/>
              <a:t>bên</a:t>
            </a:r>
            <a:r>
              <a:rPr lang="en-US" dirty="0" smtClean="0"/>
              <a:t> </a:t>
            </a:r>
            <a:r>
              <a:rPr lang="en-US" dirty="0" err="1" smtClean="0"/>
              <a:t>phải</a:t>
            </a:r>
            <a:r>
              <a:rPr lang="en-US" dirty="0" smtClean="0"/>
              <a:t>, </a:t>
            </a:r>
            <a:r>
              <a:rPr lang="en-US" dirty="0" err="1" smtClean="0"/>
              <a:t>cụm</a:t>
            </a:r>
            <a:r>
              <a:rPr lang="en-US" dirty="0" smtClean="0"/>
              <a:t> </a:t>
            </a:r>
            <a:r>
              <a:rPr lang="en-US" dirty="0" err="1" smtClean="0"/>
              <a:t>màu</a:t>
            </a:r>
            <a:r>
              <a:rPr lang="en-US" dirty="0" smtClean="0"/>
              <a:t> </a:t>
            </a:r>
            <a:r>
              <a:rPr lang="en-US" dirty="0" err="1" smtClean="0"/>
              <a:t>xanh</a:t>
            </a:r>
            <a:r>
              <a:rPr lang="en-US" dirty="0" smtClean="0"/>
              <a:t> </a:t>
            </a:r>
            <a:r>
              <a:rPr lang="en-US" dirty="0" err="1" smtClean="0"/>
              <a:t>dương</a:t>
            </a:r>
            <a:r>
              <a:rPr lang="en-US" dirty="0" smtClean="0"/>
              <a:t> </a:t>
            </a:r>
            <a:r>
              <a:rPr lang="en-US" dirty="0" err="1" smtClean="0"/>
              <a:t>là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bảng</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còn</a:t>
            </a:r>
            <a:r>
              <a:rPr lang="en-US" dirty="0" smtClean="0"/>
              <a:t> </a:t>
            </a:r>
            <a:r>
              <a:rPr lang="en-US" dirty="0" err="1" smtClean="0"/>
              <a:t>cụm</a:t>
            </a:r>
            <a:r>
              <a:rPr lang="en-US" dirty="0" smtClean="0"/>
              <a:t> </a:t>
            </a:r>
            <a:r>
              <a:rPr lang="en-US" dirty="0" err="1" smtClean="0"/>
              <a:t>màu</a:t>
            </a:r>
            <a:r>
              <a:rPr lang="en-US" dirty="0" smtClean="0"/>
              <a:t> </a:t>
            </a:r>
            <a:r>
              <a:rPr lang="en-US" dirty="0" err="1" smtClean="0"/>
              <a:t>đỏ</a:t>
            </a:r>
            <a:r>
              <a:rPr lang="en-US" dirty="0" smtClean="0"/>
              <a:t> </a:t>
            </a:r>
            <a:r>
              <a:rPr lang="en-US" dirty="0" err="1" smtClean="0"/>
              <a:t>là</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a:t>
            </a:r>
            <a:r>
              <a:rPr lang="en-US" dirty="0" err="1" smtClean="0"/>
              <a:t>bảng</a:t>
            </a:r>
            <a:r>
              <a:rPr lang="en-US" dirty="0" smtClean="0"/>
              <a:t> </a:t>
            </a:r>
            <a:r>
              <a:rPr lang="en-US" dirty="0" err="1" smtClean="0"/>
              <a:t>loại</a:t>
            </a:r>
            <a:r>
              <a:rPr lang="en-US" dirty="0" smtClean="0"/>
              <a:t> </a:t>
            </a:r>
            <a:r>
              <a:rPr lang="en-US" dirty="0" err="1" smtClean="0"/>
              <a:t>và</a:t>
            </a:r>
            <a:r>
              <a:rPr lang="en-US" dirty="0" smtClean="0"/>
              <a:t> </a:t>
            </a:r>
            <a:r>
              <a:rPr lang="en-US" dirty="0" err="1" smtClean="0"/>
              <a:t>bảng</a:t>
            </a:r>
            <a:r>
              <a:rPr lang="en-US" dirty="0" smtClean="0"/>
              <a:t> </a:t>
            </a:r>
            <a:r>
              <a:rPr lang="en-US" dirty="0" err="1" smtClean="0"/>
              <a:t>nhãn</a:t>
            </a:r>
            <a:r>
              <a:rPr lang="en-US" dirty="0" smtClean="0"/>
              <a:t> </a:t>
            </a:r>
            <a:r>
              <a:rPr lang="en-US" dirty="0" err="1" smtClean="0"/>
              <a:t>hiệu</a:t>
            </a:r>
            <a:r>
              <a:rPr lang="en-US" dirty="0" smtClean="0"/>
              <a:t>. </a:t>
            </a:r>
          </a:p>
          <a:p>
            <a:r>
              <a:rPr lang="en-US" dirty="0" smtClean="0"/>
              <a:t>Ở </a:t>
            </a:r>
            <a:r>
              <a:rPr lang="en-US" dirty="0" err="1" smtClean="0"/>
              <a:t>phía</a:t>
            </a:r>
            <a:r>
              <a:rPr lang="en-US" dirty="0" smtClean="0"/>
              <a:t> </a:t>
            </a:r>
            <a:r>
              <a:rPr lang="en-US" dirty="0" err="1" smtClean="0"/>
              <a:t>FrontEnd</a:t>
            </a:r>
            <a:r>
              <a:rPr lang="en-US" dirty="0" smtClean="0"/>
              <a:t> </a:t>
            </a:r>
            <a:r>
              <a:rPr lang="en-US" dirty="0" err="1" smtClean="0"/>
              <a:t>cần</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sản</a:t>
            </a:r>
            <a:r>
              <a:rPr lang="en-US" dirty="0" smtClean="0"/>
              <a:t> </a:t>
            </a:r>
            <a:r>
              <a:rPr lang="en-US" dirty="0" err="1" smtClean="0"/>
              <a:t>phẩm</a:t>
            </a:r>
            <a:r>
              <a:rPr lang="en-US" dirty="0" smtClean="0"/>
              <a:t> , </a:t>
            </a:r>
            <a:r>
              <a:rPr lang="en-US" dirty="0" err="1" smtClean="0"/>
              <a:t>tên</a:t>
            </a:r>
            <a:r>
              <a:rPr lang="en-US" dirty="0" smtClean="0"/>
              <a:t> </a:t>
            </a:r>
            <a:r>
              <a:rPr lang="en-US" dirty="0" err="1" smtClean="0"/>
              <a:t>nhãn</a:t>
            </a:r>
            <a:r>
              <a:rPr lang="en-US" dirty="0" smtClean="0"/>
              <a:t> </a:t>
            </a:r>
            <a:r>
              <a:rPr lang="en-US" dirty="0" err="1" smtClean="0"/>
              <a:t>hiệu</a:t>
            </a:r>
            <a:r>
              <a:rPr lang="en-US" dirty="0" smtClean="0"/>
              <a:t>, </a:t>
            </a:r>
            <a:r>
              <a:rPr lang="en-US" dirty="0" err="1" smtClean="0"/>
              <a:t>tên</a:t>
            </a:r>
            <a:r>
              <a:rPr lang="en-US" dirty="0" smtClean="0"/>
              <a:t> </a:t>
            </a:r>
            <a:r>
              <a:rPr lang="en-US" dirty="0" err="1" smtClean="0"/>
              <a:t>loại</a:t>
            </a:r>
            <a:r>
              <a:rPr lang="en-US" dirty="0" smtClean="0"/>
              <a:t> </a:t>
            </a:r>
            <a:r>
              <a:rPr lang="en-US" dirty="0" err="1" smtClean="0"/>
              <a:t>nên</a:t>
            </a:r>
            <a:r>
              <a:rPr lang="en-US" dirty="0" smtClean="0"/>
              <a:t> ta </a:t>
            </a:r>
            <a:r>
              <a:rPr lang="en-US" dirty="0" err="1" smtClean="0"/>
              <a:t>sẽ</a:t>
            </a:r>
            <a:r>
              <a:rPr lang="en-US" dirty="0" smtClean="0"/>
              <a:t> </a:t>
            </a:r>
            <a:r>
              <a:rPr lang="en-US" dirty="0" err="1" smtClean="0"/>
              <a:t>tạo</a:t>
            </a:r>
            <a:r>
              <a:rPr lang="en-US" dirty="0" smtClean="0"/>
              <a:t> class </a:t>
            </a:r>
            <a:r>
              <a:rPr lang="en-US" dirty="0" err="1" smtClean="0"/>
              <a:t>như</a:t>
            </a:r>
            <a:r>
              <a:rPr lang="en-US" dirty="0" smtClean="0"/>
              <a:t> </a:t>
            </a:r>
            <a:r>
              <a:rPr lang="en-US" dirty="0" err="1" smtClean="0"/>
              <a:t>bên</a:t>
            </a:r>
            <a:r>
              <a:rPr lang="en-US" dirty="0" smtClean="0"/>
              <a:t> </a:t>
            </a:r>
            <a:r>
              <a:rPr lang="en-US" dirty="0" err="1" smtClean="0"/>
              <a:t>phải</a:t>
            </a:r>
            <a:r>
              <a:rPr lang="en-US" dirty="0" smtClean="0"/>
              <a:t> </a:t>
            </a:r>
            <a:r>
              <a:rPr lang="en-US" dirty="0" err="1" smtClean="0"/>
              <a:t>để</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truy</a:t>
            </a:r>
            <a:r>
              <a:rPr lang="en-US" dirty="0" smtClean="0"/>
              <a:t> </a:t>
            </a:r>
            <a:r>
              <a:rPr lang="en-US" dirty="0" err="1" smtClean="0"/>
              <a:t>vấn</a:t>
            </a:r>
            <a:r>
              <a:rPr lang="en-US" dirty="0" smtClean="0"/>
              <a:t> CSDL </a:t>
            </a:r>
            <a:r>
              <a:rPr lang="en-US" dirty="0" err="1" smtClean="0"/>
              <a:t>viết</a:t>
            </a:r>
            <a:r>
              <a:rPr lang="en-US" dirty="0" smtClean="0"/>
              <a:t> API </a:t>
            </a:r>
            <a:r>
              <a:rPr lang="en-US" dirty="0" err="1" smtClean="0"/>
              <a:t>để</a:t>
            </a:r>
            <a:r>
              <a:rPr lang="en-US" dirty="0" smtClean="0"/>
              <a:t> </a:t>
            </a:r>
            <a:r>
              <a:rPr lang="en-US" dirty="0" err="1" smtClean="0"/>
              <a:t>trả</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cho</a:t>
            </a:r>
            <a:r>
              <a:rPr lang="en-US" dirty="0" smtClean="0"/>
              <a:t> </a:t>
            </a:r>
            <a:r>
              <a:rPr lang="en-US" dirty="0" err="1" smtClean="0"/>
              <a:t>phíaFrontEnd</a:t>
            </a:r>
            <a:r>
              <a:rPr lang="en-US" dirty="0" smtClean="0"/>
              <a:t>. </a:t>
            </a:r>
            <a:endParaRPr lang="en-US" dirty="0"/>
          </a:p>
        </p:txBody>
      </p:sp>
    </p:spTree>
    <p:extLst>
      <p:ext uri="{BB962C8B-B14F-4D97-AF65-F5344CB8AC3E}">
        <p14:creationId xmlns:p14="http://schemas.microsoft.com/office/powerpoint/2010/main" val="199830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6" name="TextBox 5"/>
          <p:cNvSpPr txBox="1"/>
          <p:nvPr/>
        </p:nvSpPr>
        <p:spPr>
          <a:xfrm>
            <a:off x="285131" y="804000"/>
            <a:ext cx="7840560" cy="307777"/>
          </a:xfrm>
          <a:prstGeom prst="rect">
            <a:avLst/>
          </a:prstGeom>
          <a:noFill/>
        </p:spPr>
        <p:txBody>
          <a:bodyPr wrap="square" rtlCol="0">
            <a:spAutoFit/>
          </a:bodyPr>
          <a:lstStyle/>
          <a:p>
            <a:r>
              <a:rPr lang="en-US" dirty="0" err="1" smtClean="0"/>
              <a:t>Thư</a:t>
            </a:r>
            <a:r>
              <a:rPr lang="en-US" dirty="0" smtClean="0"/>
              <a:t> </a:t>
            </a:r>
            <a:r>
              <a:rPr lang="en-US" dirty="0" err="1" smtClean="0"/>
              <a:t>mục</a:t>
            </a:r>
            <a:r>
              <a:rPr lang="en-US" dirty="0"/>
              <a:t> </a:t>
            </a:r>
            <a:r>
              <a:rPr lang="en-US" dirty="0" err="1" smtClean="0"/>
              <a:t>chứa</a:t>
            </a:r>
            <a:r>
              <a:rPr lang="en-US" dirty="0" smtClean="0"/>
              <a:t> </a:t>
            </a:r>
            <a:r>
              <a:rPr lang="en-US" dirty="0" err="1" smtClean="0"/>
              <a:t>các</a:t>
            </a:r>
            <a:r>
              <a:rPr lang="en-US" dirty="0" smtClean="0"/>
              <a:t> class </a:t>
            </a:r>
            <a:r>
              <a:rPr lang="en-US" dirty="0" err="1" smtClean="0"/>
              <a:t>từ</a:t>
            </a:r>
            <a:r>
              <a:rPr lang="en-US" dirty="0" smtClean="0"/>
              <a:t> </a:t>
            </a:r>
            <a:r>
              <a:rPr lang="en-US" dirty="0" err="1" smtClean="0"/>
              <a:t>FrontEnd</a:t>
            </a:r>
            <a:r>
              <a:rPr lang="en-US" dirty="0" smtClean="0"/>
              <a:t> </a:t>
            </a:r>
            <a:r>
              <a:rPr lang="en-US" dirty="0" err="1" smtClean="0"/>
              <a:t>truyền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xuống</a:t>
            </a:r>
            <a:r>
              <a:rPr lang="en-US" dirty="0" smtClean="0"/>
              <a:t> </a:t>
            </a:r>
            <a:r>
              <a:rPr lang="en-US" dirty="0" err="1" smtClean="0"/>
              <a:t>BackEnd</a:t>
            </a:r>
            <a:endParaRPr lang="en-US" dirty="0"/>
          </a:p>
        </p:txBody>
      </p:sp>
      <p:pic>
        <p:nvPicPr>
          <p:cNvPr id="7" name="Picture 6"/>
          <p:cNvPicPr>
            <a:picLocks noChangeAspect="1"/>
          </p:cNvPicPr>
          <p:nvPr/>
        </p:nvPicPr>
        <p:blipFill>
          <a:blip r:embed="rId2"/>
          <a:stretch>
            <a:fillRect/>
          </a:stretch>
        </p:blipFill>
        <p:spPr>
          <a:xfrm>
            <a:off x="368259" y="365351"/>
            <a:ext cx="2286319" cy="266737"/>
          </a:xfrm>
          <a:prstGeom prst="rect">
            <a:avLst/>
          </a:prstGeom>
        </p:spPr>
      </p:pic>
      <p:pic>
        <p:nvPicPr>
          <p:cNvPr id="9" name="Picture 8"/>
          <p:cNvPicPr>
            <a:picLocks noChangeAspect="1"/>
          </p:cNvPicPr>
          <p:nvPr/>
        </p:nvPicPr>
        <p:blipFill>
          <a:blip r:embed="rId3"/>
          <a:stretch>
            <a:fillRect/>
          </a:stretch>
        </p:blipFill>
        <p:spPr>
          <a:xfrm>
            <a:off x="377785" y="1484659"/>
            <a:ext cx="2267266" cy="619211"/>
          </a:xfrm>
          <a:prstGeom prst="rect">
            <a:avLst/>
          </a:prstGeom>
        </p:spPr>
      </p:pic>
      <p:pic>
        <p:nvPicPr>
          <p:cNvPr id="10" name="Picture 9"/>
          <p:cNvPicPr>
            <a:picLocks noChangeAspect="1"/>
          </p:cNvPicPr>
          <p:nvPr/>
        </p:nvPicPr>
        <p:blipFill>
          <a:blip r:embed="rId4"/>
          <a:stretch>
            <a:fillRect/>
          </a:stretch>
        </p:blipFill>
        <p:spPr>
          <a:xfrm>
            <a:off x="3742423" y="1357068"/>
            <a:ext cx="4757340" cy="3496163"/>
          </a:xfrm>
          <a:prstGeom prst="rect">
            <a:avLst/>
          </a:prstGeom>
        </p:spPr>
      </p:pic>
    </p:spTree>
    <p:extLst>
      <p:ext uri="{BB962C8B-B14F-4D97-AF65-F5344CB8AC3E}">
        <p14:creationId xmlns:p14="http://schemas.microsoft.com/office/powerpoint/2010/main" val="64721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pic>
        <p:nvPicPr>
          <p:cNvPr id="4" name="Picture 3"/>
          <p:cNvPicPr>
            <a:picLocks noChangeAspect="1"/>
          </p:cNvPicPr>
          <p:nvPr/>
        </p:nvPicPr>
        <p:blipFill>
          <a:blip r:embed="rId2"/>
          <a:stretch>
            <a:fillRect/>
          </a:stretch>
        </p:blipFill>
        <p:spPr>
          <a:xfrm>
            <a:off x="687494" y="450562"/>
            <a:ext cx="7431270" cy="1008006"/>
          </a:xfrm>
          <a:prstGeom prst="rect">
            <a:avLst/>
          </a:prstGeom>
        </p:spPr>
      </p:pic>
      <p:pic>
        <p:nvPicPr>
          <p:cNvPr id="5" name="Picture 4"/>
          <p:cNvPicPr>
            <a:picLocks noChangeAspect="1"/>
          </p:cNvPicPr>
          <p:nvPr/>
        </p:nvPicPr>
        <p:blipFill>
          <a:blip r:embed="rId3"/>
          <a:stretch>
            <a:fillRect/>
          </a:stretch>
        </p:blipFill>
        <p:spPr>
          <a:xfrm>
            <a:off x="621002" y="1953492"/>
            <a:ext cx="7567034" cy="803464"/>
          </a:xfrm>
          <a:prstGeom prst="rect">
            <a:avLst/>
          </a:prstGeom>
        </p:spPr>
      </p:pic>
      <p:pic>
        <p:nvPicPr>
          <p:cNvPr id="6" name="Picture 5"/>
          <p:cNvPicPr>
            <a:picLocks noChangeAspect="1"/>
          </p:cNvPicPr>
          <p:nvPr/>
        </p:nvPicPr>
        <p:blipFill>
          <a:blip r:embed="rId4"/>
          <a:stretch>
            <a:fillRect/>
          </a:stretch>
        </p:blipFill>
        <p:spPr>
          <a:xfrm>
            <a:off x="621002" y="3226552"/>
            <a:ext cx="7567034" cy="828791"/>
          </a:xfrm>
          <a:prstGeom prst="rect">
            <a:avLst/>
          </a:prstGeom>
        </p:spPr>
      </p:pic>
    </p:spTree>
    <p:extLst>
      <p:ext uri="{BB962C8B-B14F-4D97-AF65-F5344CB8AC3E}">
        <p14:creationId xmlns:p14="http://schemas.microsoft.com/office/powerpoint/2010/main" val="74237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4" name="TextBox 3"/>
          <p:cNvSpPr txBox="1"/>
          <p:nvPr/>
        </p:nvSpPr>
        <p:spPr>
          <a:xfrm>
            <a:off x="457200" y="191581"/>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Demo </a:t>
            </a:r>
            <a:r>
              <a:rPr lang="en-US" sz="2000" b="1" dirty="0" err="1" smtClean="0">
                <a:solidFill>
                  <a:schemeClr val="accent1">
                    <a:lumMod val="75000"/>
                  </a:schemeClr>
                </a:solidFill>
                <a:latin typeface="Roboto Slab" panose="020B0604020202020204" charset="0"/>
                <a:ea typeface="Roboto Slab" panose="020B0604020202020204" charset="0"/>
              </a:rPr>
              <a:t>kết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a:t>
            </a:r>
            <a:r>
              <a:rPr lang="en-US" sz="2000" b="1" dirty="0" smtClean="0">
                <a:solidFill>
                  <a:schemeClr val="accent1">
                    <a:lumMod val="75000"/>
                  </a:schemeClr>
                </a:solidFill>
                <a:latin typeface="Roboto Slab" panose="020B0604020202020204" charset="0"/>
                <a:ea typeface="Roboto Slab" panose="020B0604020202020204" charset="0"/>
              </a:rPr>
              <a:t> API: </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595745" y="658091"/>
            <a:ext cx="7197437" cy="307777"/>
          </a:xfrm>
          <a:prstGeom prst="rect">
            <a:avLst/>
          </a:prstGeom>
          <a:noFill/>
        </p:spPr>
        <p:txBody>
          <a:bodyPr wrap="square" rtlCol="0">
            <a:spAutoFit/>
          </a:bodyPr>
          <a:lstStyle/>
          <a:p>
            <a:r>
              <a:rPr lang="en-US" dirty="0" err="1" smtClean="0"/>
              <a:t>Xem</a:t>
            </a:r>
            <a:r>
              <a:rPr lang="en-US" dirty="0" smtClean="0"/>
              <a:t> </a:t>
            </a:r>
            <a:r>
              <a:rPr lang="en-US" dirty="0" err="1" smtClean="0"/>
              <a:t>phiếu</a:t>
            </a:r>
            <a:r>
              <a:rPr lang="en-US" dirty="0" smtClean="0"/>
              <a:t> </a:t>
            </a:r>
            <a:r>
              <a:rPr lang="en-US" dirty="0" err="1" smtClean="0"/>
              <a:t>nhập</a:t>
            </a:r>
            <a:r>
              <a:rPr lang="en-US" dirty="0" smtClean="0"/>
              <a:t> </a:t>
            </a:r>
            <a:r>
              <a:rPr lang="en-US" dirty="0" err="1" smtClean="0"/>
              <a:t>có</a:t>
            </a:r>
            <a:r>
              <a:rPr lang="en-US" dirty="0" smtClean="0"/>
              <a:t> Id </a:t>
            </a:r>
            <a:r>
              <a:rPr lang="en-US" dirty="0" err="1" smtClean="0"/>
              <a:t>là</a:t>
            </a:r>
            <a:r>
              <a:rPr lang="en-US" dirty="0" smtClean="0"/>
              <a:t> 1:</a:t>
            </a:r>
            <a:endParaRPr lang="en-US" dirty="0"/>
          </a:p>
        </p:txBody>
      </p:sp>
      <p:pic>
        <p:nvPicPr>
          <p:cNvPr id="6" name="Picture 5"/>
          <p:cNvPicPr/>
          <p:nvPr/>
        </p:nvPicPr>
        <p:blipFill>
          <a:blip r:embed="rId2"/>
          <a:stretch>
            <a:fillRect/>
          </a:stretch>
        </p:blipFill>
        <p:spPr>
          <a:xfrm>
            <a:off x="2982451" y="658091"/>
            <a:ext cx="5759767" cy="3948545"/>
          </a:xfrm>
          <a:prstGeom prst="rect">
            <a:avLst/>
          </a:prstGeom>
        </p:spPr>
      </p:pic>
    </p:spTree>
    <p:extLst>
      <p:ext uri="{BB962C8B-B14F-4D97-AF65-F5344CB8AC3E}">
        <p14:creationId xmlns:p14="http://schemas.microsoft.com/office/powerpoint/2010/main" val="1601771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sp>
        <p:nvSpPr>
          <p:cNvPr id="6" name="TextBox 5"/>
          <p:cNvSpPr txBox="1"/>
          <p:nvPr/>
        </p:nvSpPr>
        <p:spPr>
          <a:xfrm>
            <a:off x="263236" y="112577"/>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4.2. HAI TRANG ADMIN VÀ CLIENT</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74073" y="893618"/>
            <a:ext cx="3415145" cy="4128654"/>
          </a:xfrm>
          <a:prstGeom prst="rect">
            <a:avLst/>
          </a:prstGeom>
        </p:spPr>
      </p:pic>
      <p:sp>
        <p:nvSpPr>
          <p:cNvPr id="2" name="TextBox 1"/>
          <p:cNvSpPr txBox="1"/>
          <p:nvPr/>
        </p:nvSpPr>
        <p:spPr>
          <a:xfrm>
            <a:off x="374074" y="509710"/>
            <a:ext cx="3713018" cy="307777"/>
          </a:xfrm>
          <a:prstGeom prst="rect">
            <a:avLst/>
          </a:prstGeom>
          <a:noFill/>
        </p:spPr>
        <p:txBody>
          <a:bodyPr wrap="square" rtlCol="0">
            <a:spAutoFit/>
          </a:bodyPr>
          <a:lstStyle/>
          <a:p>
            <a:r>
              <a:rPr lang="en-US" b="1" u="sng" dirty="0" smtClean="0"/>
              <a:t>CẤU TRÚC THƯ MỤC PROJECT ADMIN</a:t>
            </a:r>
            <a:endParaRPr lang="en-US" b="1" u="sng" dirty="0"/>
          </a:p>
        </p:txBody>
      </p:sp>
      <p:sp>
        <p:nvSpPr>
          <p:cNvPr id="9" name="TextBox 8"/>
          <p:cNvSpPr txBox="1"/>
          <p:nvPr/>
        </p:nvSpPr>
        <p:spPr>
          <a:xfrm>
            <a:off x="4717474" y="509709"/>
            <a:ext cx="3713018" cy="307777"/>
          </a:xfrm>
          <a:prstGeom prst="rect">
            <a:avLst/>
          </a:prstGeom>
          <a:noFill/>
        </p:spPr>
        <p:txBody>
          <a:bodyPr wrap="square" rtlCol="0">
            <a:spAutoFit/>
          </a:bodyPr>
          <a:lstStyle/>
          <a:p>
            <a:r>
              <a:rPr lang="en-US" b="1" u="sng" dirty="0" smtClean="0"/>
              <a:t>CẤU TRÚC THƯ MỤC PROJECT CLIENT</a:t>
            </a:r>
            <a:endParaRPr lang="en-US" b="1" u="sng" dirty="0"/>
          </a:p>
        </p:txBody>
      </p:sp>
    </p:spTree>
    <p:extLst>
      <p:ext uri="{BB962C8B-B14F-4D97-AF65-F5344CB8AC3E}">
        <p14:creationId xmlns:p14="http://schemas.microsoft.com/office/powerpoint/2010/main" val="126998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4" name="TextBox 3"/>
          <p:cNvSpPr txBox="1"/>
          <p:nvPr/>
        </p:nvSpPr>
        <p:spPr>
          <a:xfrm>
            <a:off x="533401" y="64888"/>
            <a:ext cx="8285018" cy="400110"/>
          </a:xfrm>
          <a:prstGeom prst="rect">
            <a:avLst/>
          </a:prstGeom>
          <a:noFill/>
        </p:spPr>
        <p:txBody>
          <a:bodyPr wrap="square" rtlCol="0">
            <a:spAutoFit/>
          </a:bodyPr>
          <a:lstStyle/>
          <a:p>
            <a:r>
              <a:rPr lang="en-US" sz="2000" b="1" dirty="0">
                <a:solidFill>
                  <a:schemeClr val="accent1">
                    <a:lumMod val="75000"/>
                  </a:schemeClr>
                </a:solidFill>
                <a:latin typeface="Roboto Slab" panose="020B0604020202020204" charset="0"/>
                <a:ea typeface="Roboto Slab" panose="020B0604020202020204" charset="0"/>
              </a:rPr>
              <a:t>5</a:t>
            </a:r>
            <a:r>
              <a:rPr lang="en-US" sz="2000" b="1" dirty="0" smtClean="0">
                <a:solidFill>
                  <a:schemeClr val="accent1">
                    <a:lumMod val="75000"/>
                  </a:schemeClr>
                </a:solidFill>
                <a:latin typeface="Roboto Slab" panose="020B0604020202020204" charset="0"/>
                <a:ea typeface="Roboto Slab" panose="020B0604020202020204" charset="0"/>
              </a:rPr>
              <a:t>. DEMO CHƯƠNG TRÌNH THỰC TẾ</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858890" y="448951"/>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người</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dùng</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2" name="TextBox 1"/>
          <p:cNvSpPr txBox="1"/>
          <p:nvPr/>
        </p:nvSpPr>
        <p:spPr>
          <a:xfrm>
            <a:off x="952501" y="849061"/>
            <a:ext cx="7446818" cy="307777"/>
          </a:xfrm>
          <a:prstGeom prst="rect">
            <a:avLst/>
          </a:prstGeom>
          <a:noFill/>
        </p:spPr>
        <p:txBody>
          <a:bodyPr wrap="square" rtlCol="0">
            <a:spAutoFit/>
          </a:bodyPr>
          <a:lstStyle/>
          <a:p>
            <a:r>
              <a:rPr lang="en-US" dirty="0" err="1" smtClean="0"/>
              <a:t>Sau</a:t>
            </a:r>
            <a:r>
              <a:rPr lang="en-US" dirty="0" smtClean="0"/>
              <a:t> </a:t>
            </a:r>
            <a:r>
              <a:rPr lang="en-US" dirty="0" err="1" smtClean="0"/>
              <a:t>đây</a:t>
            </a:r>
            <a:r>
              <a:rPr lang="en-US" dirty="0" smtClean="0"/>
              <a:t> </a:t>
            </a:r>
            <a:r>
              <a:rPr lang="en-US" dirty="0" err="1" smtClean="0"/>
              <a:t>bạn</a:t>
            </a:r>
            <a:r>
              <a:rPr lang="en-US" dirty="0" smtClean="0"/>
              <a:t> </a:t>
            </a:r>
            <a:r>
              <a:rPr lang="en-US" dirty="0" err="1" smtClean="0"/>
              <a:t>Hải</a:t>
            </a:r>
            <a:r>
              <a:rPr lang="en-US" dirty="0" smtClean="0"/>
              <a:t> </a:t>
            </a:r>
            <a:r>
              <a:rPr lang="en-US" dirty="0" err="1" smtClean="0"/>
              <a:t>sẽ</a:t>
            </a:r>
            <a:r>
              <a:rPr lang="en-US" dirty="0" smtClean="0"/>
              <a:t> demo </a:t>
            </a:r>
            <a:r>
              <a:rPr lang="en-US" dirty="0" err="1" smtClean="0"/>
              <a:t>thực</a:t>
            </a:r>
            <a:r>
              <a:rPr lang="en-US" dirty="0" smtClean="0"/>
              <a:t> </a:t>
            </a:r>
            <a:r>
              <a:rPr lang="en-US" dirty="0" err="1" smtClean="0"/>
              <a:t>tế</a:t>
            </a:r>
            <a:r>
              <a:rPr lang="en-US" dirty="0" smtClean="0"/>
              <a:t> </a:t>
            </a:r>
            <a:r>
              <a:rPr lang="en-US" dirty="0" err="1" smtClean="0"/>
              <a:t>trang</a:t>
            </a:r>
            <a:r>
              <a:rPr lang="en-US" dirty="0" smtClean="0"/>
              <a:t> </a:t>
            </a:r>
            <a:r>
              <a:rPr lang="en-US" dirty="0" err="1" smtClean="0"/>
              <a:t>người</a:t>
            </a:r>
            <a:r>
              <a:rPr lang="en-US" dirty="0" smtClean="0"/>
              <a:t> </a:t>
            </a:r>
            <a:r>
              <a:rPr lang="en-US" dirty="0" err="1" smtClean="0"/>
              <a:t>dùng</a:t>
            </a:r>
            <a:endParaRPr lang="en-US" dirty="0"/>
          </a:p>
        </p:txBody>
      </p:sp>
    </p:spTree>
    <p:extLst>
      <p:ext uri="{BB962C8B-B14F-4D97-AF65-F5344CB8AC3E}">
        <p14:creationId xmlns:p14="http://schemas.microsoft.com/office/powerpoint/2010/main" val="124294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4" name="TextBox 3"/>
          <p:cNvSpPr txBox="1"/>
          <p:nvPr/>
        </p:nvSpPr>
        <p:spPr>
          <a:xfrm>
            <a:off x="429491" y="106172"/>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trị</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5" name="Picture 4"/>
          <p:cNvPicPr/>
          <p:nvPr/>
        </p:nvPicPr>
        <p:blipFill>
          <a:blip r:embed="rId2"/>
          <a:stretch>
            <a:fillRect/>
          </a:stretch>
        </p:blipFill>
        <p:spPr>
          <a:xfrm>
            <a:off x="727364" y="918643"/>
            <a:ext cx="7034387" cy="3736936"/>
          </a:xfrm>
          <a:prstGeom prst="rect">
            <a:avLst/>
          </a:prstGeom>
        </p:spPr>
      </p:pic>
      <p:sp>
        <p:nvSpPr>
          <p:cNvPr id="6" name="TextBox 5"/>
          <p:cNvSpPr txBox="1"/>
          <p:nvPr/>
        </p:nvSpPr>
        <p:spPr>
          <a:xfrm>
            <a:off x="630383" y="516602"/>
            <a:ext cx="7446818" cy="307777"/>
          </a:xfrm>
          <a:prstGeom prst="rect">
            <a:avLst/>
          </a:prstGeom>
          <a:noFill/>
        </p:spPr>
        <p:txBody>
          <a:bodyPr wrap="square" rtlCol="0">
            <a:spAutoFit/>
          </a:bodyPr>
          <a:lstStyle/>
          <a:p>
            <a:r>
              <a:rPr lang="en-US" dirty="0" err="1" smtClean="0"/>
              <a:t>Sau</a:t>
            </a:r>
            <a:r>
              <a:rPr lang="en-US" dirty="0" smtClean="0"/>
              <a:t> </a:t>
            </a:r>
            <a:r>
              <a:rPr lang="en-US" dirty="0" err="1" smtClean="0"/>
              <a:t>đây</a:t>
            </a:r>
            <a:r>
              <a:rPr lang="en-US" dirty="0" smtClean="0"/>
              <a:t> </a:t>
            </a:r>
            <a:r>
              <a:rPr lang="en-US" dirty="0" err="1" smtClean="0"/>
              <a:t>bạn</a:t>
            </a:r>
            <a:r>
              <a:rPr lang="en-US" dirty="0" smtClean="0"/>
              <a:t> </a:t>
            </a:r>
            <a:r>
              <a:rPr lang="en-US" dirty="0" err="1" smtClean="0"/>
              <a:t>Vinh</a:t>
            </a:r>
            <a:r>
              <a:rPr lang="en-US" dirty="0" smtClean="0"/>
              <a:t> </a:t>
            </a:r>
            <a:r>
              <a:rPr lang="en-US" dirty="0" err="1" smtClean="0"/>
              <a:t>sẽ</a:t>
            </a:r>
            <a:r>
              <a:rPr lang="en-US" dirty="0" smtClean="0"/>
              <a:t> demo </a:t>
            </a:r>
            <a:r>
              <a:rPr lang="en-US" dirty="0" err="1" smtClean="0"/>
              <a:t>thực</a:t>
            </a:r>
            <a:r>
              <a:rPr lang="en-US" dirty="0" smtClean="0"/>
              <a:t> </a:t>
            </a:r>
            <a:r>
              <a:rPr lang="en-US" dirty="0" err="1" smtClean="0"/>
              <a:t>tế</a:t>
            </a:r>
            <a:r>
              <a:rPr lang="en-US" dirty="0" smtClean="0"/>
              <a:t> </a:t>
            </a:r>
            <a:r>
              <a:rPr lang="en-US" dirty="0" err="1" smtClean="0"/>
              <a:t>trang</a:t>
            </a:r>
            <a:r>
              <a:rPr lang="en-US" dirty="0" smtClean="0"/>
              <a:t> </a:t>
            </a:r>
            <a:r>
              <a:rPr lang="en-US" dirty="0" err="1" smtClean="0"/>
              <a:t>người</a:t>
            </a:r>
            <a:r>
              <a:rPr lang="en-US" dirty="0" smtClean="0"/>
              <a:t> </a:t>
            </a:r>
            <a:r>
              <a:rPr lang="en-US" dirty="0" err="1" smtClean="0"/>
              <a:t>dùng</a:t>
            </a:r>
            <a:endParaRPr lang="en-US" dirty="0"/>
          </a:p>
        </p:txBody>
      </p:sp>
    </p:spTree>
    <p:extLst>
      <p:ext uri="{BB962C8B-B14F-4D97-AF65-F5344CB8AC3E}">
        <p14:creationId xmlns:p14="http://schemas.microsoft.com/office/powerpoint/2010/main" val="338262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24" name="Google Shape;70;p12"/>
          <p:cNvSpPr txBox="1">
            <a:spLocks/>
          </p:cNvSpPr>
          <p:nvPr/>
        </p:nvSpPr>
        <p:spPr>
          <a:xfrm>
            <a:off x="564477" y="159327"/>
            <a:ext cx="4416232" cy="7273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2000" dirty="0" smtClean="0"/>
              <a:t>1. TỔNG QUAN VỀ ĐỀ TÀI </a:t>
            </a:r>
            <a:endParaRPr lang="vi-VN" sz="2000" dirty="0"/>
          </a:p>
        </p:txBody>
      </p:sp>
      <p:sp>
        <p:nvSpPr>
          <p:cNvPr id="25" name="Google Shape;70;p12"/>
          <p:cNvSpPr txBox="1">
            <a:spLocks/>
          </p:cNvSpPr>
          <p:nvPr/>
        </p:nvSpPr>
        <p:spPr>
          <a:xfrm>
            <a:off x="789707" y="628916"/>
            <a:ext cx="4191002" cy="4655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1.1. </a:t>
            </a:r>
            <a:r>
              <a:rPr lang="en-US" sz="1800" dirty="0" err="1" smtClean="0"/>
              <a:t>Giới</a:t>
            </a:r>
            <a:r>
              <a:rPr lang="en-US" sz="1800" dirty="0" smtClean="0"/>
              <a:t> </a:t>
            </a:r>
            <a:r>
              <a:rPr lang="en-US" sz="1800" dirty="0" err="1" smtClean="0"/>
              <a:t>tiệu</a:t>
            </a:r>
            <a:r>
              <a:rPr lang="en-US" sz="1800" dirty="0" smtClean="0"/>
              <a:t> </a:t>
            </a:r>
            <a:r>
              <a:rPr lang="en-US" sz="1800" dirty="0" err="1" smtClean="0"/>
              <a:t>mục</a:t>
            </a:r>
            <a:r>
              <a:rPr lang="en-US" sz="1800" dirty="0" smtClean="0"/>
              <a:t> </a:t>
            </a:r>
            <a:r>
              <a:rPr lang="en-US" sz="1800" dirty="0" err="1" smtClean="0"/>
              <a:t>tiêu</a:t>
            </a:r>
            <a:r>
              <a:rPr lang="en-US" sz="1800" dirty="0" smtClean="0"/>
              <a:t> </a:t>
            </a:r>
            <a:r>
              <a:rPr lang="en-US" sz="1800" dirty="0" err="1" smtClean="0"/>
              <a:t>đề</a:t>
            </a:r>
            <a:r>
              <a:rPr lang="en-US" sz="1800" dirty="0" smtClean="0"/>
              <a:t> </a:t>
            </a:r>
            <a:r>
              <a:rPr lang="en-US" sz="1800" dirty="0" err="1" smtClean="0"/>
              <a:t>tài</a:t>
            </a:r>
            <a:endParaRPr lang="vi-VN" sz="1800" dirty="0"/>
          </a:p>
        </p:txBody>
      </p:sp>
      <p:sp>
        <p:nvSpPr>
          <p:cNvPr id="3" name="TextBox 2"/>
          <p:cNvSpPr txBox="1"/>
          <p:nvPr/>
        </p:nvSpPr>
        <p:spPr>
          <a:xfrm>
            <a:off x="789707" y="1094509"/>
            <a:ext cx="7813966" cy="307777"/>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Hệ</a:t>
            </a:r>
            <a:r>
              <a:rPr lang="en-US" dirty="0" smtClean="0"/>
              <a:t> </a:t>
            </a:r>
            <a:r>
              <a:rPr lang="en-US" dirty="0" err="1" smtClean="0"/>
              <a:t>thống</a:t>
            </a:r>
            <a:r>
              <a:rPr lang="en-US" dirty="0" smtClean="0"/>
              <a:t> </a:t>
            </a:r>
            <a:r>
              <a:rPr lang="en-US" dirty="0"/>
              <a:t>website </a:t>
            </a:r>
            <a:r>
              <a:rPr lang="en-US" dirty="0" err="1"/>
              <a:t>bán</a:t>
            </a:r>
            <a:r>
              <a:rPr lang="en-US" dirty="0"/>
              <a:t> </a:t>
            </a:r>
            <a:r>
              <a:rPr lang="en-US" dirty="0" err="1"/>
              <a:t>hàng</a:t>
            </a:r>
            <a:r>
              <a:rPr lang="en-US" dirty="0"/>
              <a:t> online </a:t>
            </a:r>
            <a:r>
              <a:rPr lang="en-US" dirty="0" err="1"/>
              <a:t>cho</a:t>
            </a:r>
            <a:r>
              <a:rPr lang="en-US" dirty="0"/>
              <a:t> </a:t>
            </a:r>
            <a:r>
              <a:rPr lang="en-US" dirty="0" err="1"/>
              <a:t>một</a:t>
            </a:r>
            <a:r>
              <a:rPr lang="en-US" dirty="0"/>
              <a:t> </a:t>
            </a:r>
            <a:r>
              <a:rPr lang="en-US" dirty="0" err="1"/>
              <a:t>cửa</a:t>
            </a:r>
            <a:r>
              <a:rPr lang="en-US" dirty="0"/>
              <a:t> </a:t>
            </a:r>
            <a:r>
              <a:rPr lang="en-US" dirty="0" err="1"/>
              <a:t>hàng</a:t>
            </a:r>
            <a:r>
              <a:rPr lang="en-US" dirty="0"/>
              <a:t> </a:t>
            </a:r>
            <a:r>
              <a:rPr lang="en-US" dirty="0" err="1"/>
              <a:t>bán</a:t>
            </a:r>
            <a:r>
              <a:rPr lang="en-US" dirty="0"/>
              <a:t> </a:t>
            </a:r>
            <a:r>
              <a:rPr lang="en-US" dirty="0" err="1"/>
              <a:t>quần</a:t>
            </a:r>
            <a:r>
              <a:rPr lang="en-US" dirty="0"/>
              <a:t> </a:t>
            </a:r>
            <a:r>
              <a:rPr lang="en-US" dirty="0" err="1"/>
              <a:t>áo</a:t>
            </a:r>
            <a:r>
              <a:rPr lang="en-US" dirty="0"/>
              <a:t> </a:t>
            </a:r>
            <a:r>
              <a:rPr lang="en-US" dirty="0" err="1"/>
              <a:t>có</a:t>
            </a:r>
            <a:r>
              <a:rPr lang="en-US" dirty="0"/>
              <a:t> </a:t>
            </a:r>
            <a:r>
              <a:rPr lang="en-US" dirty="0" err="1"/>
              <a:t>tên</a:t>
            </a:r>
            <a:r>
              <a:rPr lang="en-US" dirty="0"/>
              <a:t> </a:t>
            </a:r>
            <a:r>
              <a:rPr lang="en-US" dirty="0" err="1"/>
              <a:t>là</a:t>
            </a:r>
            <a:r>
              <a:rPr lang="en-US" dirty="0"/>
              <a:t> “</a:t>
            </a:r>
            <a:r>
              <a:rPr lang="en-US" dirty="0" err="1"/>
              <a:t>Coza</a:t>
            </a:r>
            <a:r>
              <a:rPr lang="en-US" dirty="0"/>
              <a:t> Store</a:t>
            </a:r>
            <a:r>
              <a:rPr lang="en-US" dirty="0" smtClean="0"/>
              <a:t>”</a:t>
            </a:r>
            <a:endParaRPr lang="en-US" dirty="0"/>
          </a:p>
        </p:txBody>
      </p:sp>
      <p:sp>
        <p:nvSpPr>
          <p:cNvPr id="2" name="Rectangle 1"/>
          <p:cNvSpPr/>
          <p:nvPr/>
        </p:nvSpPr>
        <p:spPr>
          <a:xfrm>
            <a:off x="789707" y="1463859"/>
            <a:ext cx="4572000" cy="2400657"/>
          </a:xfrm>
          <a:prstGeom prst="rect">
            <a:avLst/>
          </a:prstGeom>
        </p:spPr>
        <p:txBody>
          <a:bodyPr>
            <a:spAutoFit/>
          </a:bodyPr>
          <a:lstStyle/>
          <a:p>
            <a:pPr lvl="0" algn="just">
              <a:lnSpc>
                <a:spcPct val="150000"/>
              </a:lnSpc>
              <a:tabLst>
                <a:tab pos="5562600" algn="l"/>
              </a:tabLst>
            </a:pPr>
            <a:r>
              <a:rPr lang="en-US" sz="1600" b="1" u="sng" dirty="0" err="1" smtClean="0">
                <a:latin typeface="+mj-lt"/>
                <a:ea typeface="Times New Roman" panose="02020603050405020304" pitchFamily="18" charset="0"/>
                <a:cs typeface="Times New Roman" panose="02020603050405020304" pitchFamily="18" charset="0"/>
              </a:rPr>
              <a:t>Thông</a:t>
            </a:r>
            <a:r>
              <a:rPr lang="en-US" sz="1600" b="1" u="sng" dirty="0" smtClean="0">
                <a:latin typeface="+mj-lt"/>
                <a:ea typeface="Times New Roman" panose="02020603050405020304" pitchFamily="18" charset="0"/>
                <a:cs typeface="Times New Roman" panose="02020603050405020304" pitchFamily="18" charset="0"/>
              </a:rPr>
              <a:t> tin </a:t>
            </a:r>
            <a:r>
              <a:rPr lang="en-US" sz="1600" b="1" u="sng" dirty="0" err="1" smtClean="0">
                <a:latin typeface="+mj-lt"/>
                <a:ea typeface="Times New Roman" panose="02020603050405020304" pitchFamily="18" charset="0"/>
                <a:cs typeface="Times New Roman" panose="02020603050405020304" pitchFamily="18" charset="0"/>
              </a:rPr>
              <a:t>về</a:t>
            </a:r>
            <a:r>
              <a:rPr lang="en-US" sz="1600" b="1" u="sng" dirty="0" smtClean="0">
                <a:latin typeface="+mj-lt"/>
                <a:ea typeface="Times New Roman" panose="02020603050405020304" pitchFamily="18" charset="0"/>
                <a:cs typeface="Times New Roman" panose="02020603050405020304" pitchFamily="18" charset="0"/>
              </a:rPr>
              <a:t> </a:t>
            </a:r>
            <a:r>
              <a:rPr lang="en-US" sz="1600" b="1" u="sng" dirty="0" err="1" smtClean="0">
                <a:latin typeface="+mj-lt"/>
                <a:ea typeface="Times New Roman" panose="02020603050405020304" pitchFamily="18" charset="0"/>
                <a:cs typeface="Times New Roman" panose="02020603050405020304" pitchFamily="18" charset="0"/>
              </a:rPr>
              <a:t>cửa</a:t>
            </a:r>
            <a:r>
              <a:rPr lang="en-US" sz="1600" b="1" u="sng" dirty="0" smtClean="0">
                <a:latin typeface="+mj-lt"/>
                <a:ea typeface="Times New Roman" panose="02020603050405020304" pitchFamily="18" charset="0"/>
                <a:cs typeface="Times New Roman" panose="02020603050405020304" pitchFamily="18" charset="0"/>
              </a:rPr>
              <a:t> </a:t>
            </a:r>
            <a:r>
              <a:rPr lang="en-US" sz="1600" b="1" u="sng" dirty="0" err="1" smtClean="0">
                <a:latin typeface="+mj-lt"/>
                <a:ea typeface="Times New Roman" panose="02020603050405020304" pitchFamily="18" charset="0"/>
                <a:cs typeface="Times New Roman" panose="02020603050405020304" pitchFamily="18" charset="0"/>
              </a:rPr>
              <a:t>hàng</a:t>
            </a:r>
            <a:r>
              <a:rPr lang="en-US" sz="1600" b="1" u="sng" dirty="0" smtClean="0">
                <a:latin typeface="+mj-lt"/>
                <a:ea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tabLst>
                <a:tab pos="5562600" algn="l"/>
              </a:tabLst>
            </a:pPr>
            <a:r>
              <a:rPr lang="en-US" dirty="0" err="1" smtClean="0">
                <a:latin typeface="+mj-lt"/>
                <a:ea typeface="Times New Roman" panose="02020603050405020304" pitchFamily="18" charset="0"/>
                <a:cs typeface="Times New Roman" panose="02020603050405020304" pitchFamily="18" charset="0"/>
              </a:rPr>
              <a:t>Địa</a:t>
            </a:r>
            <a:r>
              <a:rPr lang="en-US" dirty="0" smtClean="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chỉ</a:t>
            </a:r>
            <a:r>
              <a:rPr lang="en-US" dirty="0">
                <a:latin typeface="+mj-lt"/>
                <a:ea typeface="Times New Roman" panose="02020603050405020304" pitchFamily="18" charset="0"/>
                <a:cs typeface="Times New Roman" panose="02020603050405020304" pitchFamily="18" charset="0"/>
              </a:rPr>
              <a:t>: 65/68/175, Ung </a:t>
            </a:r>
            <a:r>
              <a:rPr lang="en-US" dirty="0" err="1">
                <a:latin typeface="+mj-lt"/>
                <a:ea typeface="Times New Roman" panose="02020603050405020304" pitchFamily="18" charset="0"/>
                <a:cs typeface="Times New Roman" panose="02020603050405020304" pitchFamily="18" charset="0"/>
              </a:rPr>
              <a:t>Văn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Khiêm</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quận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Bình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Thạnh</a:t>
            </a:r>
            <a:r>
              <a:rPr lang="en-US" dirty="0">
                <a:latin typeface="+mj-lt"/>
                <a:ea typeface="Times New Roman" panose="02020603050405020304" pitchFamily="18" charset="0"/>
                <a:cs typeface="Times New Roman" panose="02020603050405020304" pitchFamily="18" charset="0"/>
              </a:rPr>
              <a:t>, TPHCM.</a:t>
            </a:r>
          </a:p>
          <a:p>
            <a:pPr marL="285750" lvl="0" indent="-285750" algn="just">
              <a:lnSpc>
                <a:spcPct val="150000"/>
              </a:lnSpc>
              <a:buFont typeface="Arial" panose="020B0604020202020204" pitchFamily="34" charset="0"/>
              <a:buChar char="•"/>
              <a:tabLst>
                <a:tab pos="5562600" algn="l"/>
              </a:tabLst>
            </a:pPr>
            <a:r>
              <a:rPr lang="en-US" dirty="0" err="1" smtClean="0">
                <a:latin typeface="+mj-lt"/>
                <a:ea typeface="Times New Roman" panose="02020603050405020304" pitchFamily="18" charset="0"/>
                <a:cs typeface="Times New Roman" panose="02020603050405020304" pitchFamily="18" charset="0"/>
              </a:rPr>
              <a:t>Kinh</a:t>
            </a:r>
            <a:r>
              <a:rPr lang="en-US" dirty="0" smtClean="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doanh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các</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mặt</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hàng</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thời</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trang</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chính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như</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là</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các</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sản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phẩm</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quần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áo</a:t>
            </a:r>
            <a:r>
              <a:rPr lang="en-US" dirty="0">
                <a:latin typeface="+mj-lt"/>
                <a:ea typeface="Times New Roman" panose="02020603050405020304" pitchFamily="18" charset="0"/>
                <a:cs typeface="Times New Roman" panose="02020603050405020304" pitchFamily="18" charset="0"/>
              </a:rPr>
              <a:t>.</a:t>
            </a:r>
          </a:p>
          <a:p>
            <a:pPr marL="285750" lvl="0" indent="-285750" algn="just">
              <a:lnSpc>
                <a:spcPct val="150000"/>
              </a:lnSpc>
              <a:buFont typeface="Arial" panose="020B0604020202020204" pitchFamily="34" charset="0"/>
              <a:buChar char="•"/>
              <a:tabLst>
                <a:tab pos="5562600" algn="l"/>
              </a:tabLst>
            </a:pPr>
            <a:r>
              <a:rPr lang="en-US" dirty="0" err="1">
                <a:latin typeface="+mj-lt"/>
                <a:ea typeface="Times New Roman" panose="02020603050405020304" pitchFamily="18" charset="0"/>
                <a:cs typeface="Times New Roman" panose="02020603050405020304" pitchFamily="18" charset="0"/>
              </a:rPr>
              <a:t>Ngoài</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ra</a:t>
            </a:r>
            <a:r>
              <a:rPr lang="en-US" dirty="0">
                <a:latin typeface="+mj-lt"/>
                <a:ea typeface="Times New Roman" panose="02020603050405020304" pitchFamily="18" charset="0"/>
                <a:cs typeface="Times New Roman" panose="02020603050405020304" pitchFamily="18" charset="0"/>
              </a:rPr>
              <a:t> shop </a:t>
            </a:r>
            <a:r>
              <a:rPr lang="en-US" dirty="0" err="1">
                <a:latin typeface="+mj-lt"/>
                <a:ea typeface="Times New Roman" panose="02020603050405020304" pitchFamily="18" charset="0"/>
                <a:cs typeface="Times New Roman" panose="02020603050405020304" pitchFamily="18" charset="0"/>
              </a:rPr>
              <a:t>còn</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kinh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doanh</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thêm</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về</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đồng</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hồ</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giày</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phụ</a:t>
            </a:r>
            <a:r>
              <a:rPr lang="en-US" dirty="0">
                <a:latin typeface="+mj-lt"/>
                <a:ea typeface="Times New Roman" panose="02020603050405020304" pitchFamily="18" charset="0"/>
                <a:cs typeface="Times New Roman" panose="02020603050405020304" pitchFamily="18" charset="0"/>
              </a:rPr>
              <a:t> </a:t>
            </a:r>
            <a:r>
              <a:rPr lang="en-US" dirty="0" err="1">
                <a:latin typeface="+mj-lt"/>
                <a:ea typeface="Times New Roman" panose="02020603050405020304" pitchFamily="18" charset="0"/>
                <a:cs typeface="Times New Roman" panose="02020603050405020304" pitchFamily="18" charset="0"/>
              </a:rPr>
              <a:t>kiện</a:t>
            </a:r>
            <a:r>
              <a:rPr lang="en-US" dirty="0">
                <a:latin typeface="+mj-lt"/>
                <a:ea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heel(1)">
                                      <p:cBhvr>
                                        <p:cTn id="7" dur="2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randombar(horizont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32" dur="500"/>
                                        <p:tgtEl>
                                          <p:spTgt spid="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xEl>
                                              <p:pRg st="3" end="3"/>
                                            </p:txEl>
                                          </p:spTgt>
                                        </p:tgtEl>
                                        <p:attrNameLst>
                                          <p:attrName>style.visibility</p:attrName>
                                        </p:attrNameLst>
                                      </p:cBhvr>
                                      <p:to>
                                        <p:strVal val="visible"/>
                                      </p:to>
                                    </p:set>
                                    <p:anim calcmode="lin" valueType="num">
                                      <p:cBhvr additive="base">
                                        <p:cTn id="3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
        <p:nvSpPr>
          <p:cNvPr id="4" name="TextBox 3"/>
          <p:cNvSpPr txBox="1"/>
          <p:nvPr/>
        </p:nvSpPr>
        <p:spPr>
          <a:xfrm>
            <a:off x="588819" y="9952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6. HƯỚNG PHÁT TRIỂN</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TextBox 4"/>
          <p:cNvSpPr txBox="1"/>
          <p:nvPr/>
        </p:nvSpPr>
        <p:spPr>
          <a:xfrm>
            <a:off x="720437" y="556724"/>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Kết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quả</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đạt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được</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6" name="TextBox 5"/>
          <p:cNvSpPr txBox="1"/>
          <p:nvPr/>
        </p:nvSpPr>
        <p:spPr>
          <a:xfrm>
            <a:off x="734291" y="2335303"/>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Khó</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khăn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gặp</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phải</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8" name="TextBox 7"/>
          <p:cNvSpPr txBox="1"/>
          <p:nvPr/>
        </p:nvSpPr>
        <p:spPr>
          <a:xfrm>
            <a:off x="817418" y="1066478"/>
            <a:ext cx="8118764" cy="954107"/>
          </a:xfrm>
          <a:prstGeom prst="rect">
            <a:avLst/>
          </a:prstGeom>
          <a:noFill/>
        </p:spPr>
        <p:txBody>
          <a:bodyPr wrap="square" rtlCol="0">
            <a:spAutoFit/>
          </a:bodyPr>
          <a:lstStyle/>
          <a:p>
            <a:pPr marL="285750" indent="-285750">
              <a:buFont typeface="Arial" panose="020B0604020202020204" pitchFamily="34" charset="0"/>
              <a:buChar char="•"/>
            </a:pPr>
            <a:r>
              <a:rPr lang="en-US" dirty="0" err="1"/>
              <a:t>Hiểu</a:t>
            </a:r>
            <a:r>
              <a:rPr lang="en-US" dirty="0"/>
              <a:t> </a:t>
            </a:r>
            <a:r>
              <a:rPr lang="en-US" dirty="0" err="1"/>
              <a:t>rõ</a:t>
            </a:r>
            <a:r>
              <a:rPr lang="en-US" dirty="0"/>
              <a:t> </a:t>
            </a:r>
            <a:r>
              <a:rPr lang="en-US" dirty="0" err="1"/>
              <a:t>quy</a:t>
            </a:r>
            <a:r>
              <a:rPr lang="en-US" dirty="0"/>
              <a:t> </a:t>
            </a:r>
            <a:r>
              <a:rPr lang="en-US" dirty="0" err="1"/>
              <a:t>trình</a:t>
            </a:r>
            <a:r>
              <a:rPr lang="en-US" dirty="0"/>
              <a:t> </a:t>
            </a:r>
            <a:r>
              <a:rPr lang="en-US" dirty="0" err="1"/>
              <a:t>bán</a:t>
            </a:r>
            <a:r>
              <a:rPr lang="en-US" dirty="0"/>
              <a:t> </a:t>
            </a:r>
            <a:r>
              <a:rPr lang="en-US" dirty="0" err="1"/>
              <a:t>hàng</a:t>
            </a:r>
            <a:r>
              <a:rPr lang="en-US" dirty="0"/>
              <a:t> </a:t>
            </a:r>
            <a:r>
              <a:rPr lang="en-US" dirty="0" err="1"/>
              <a:t>thời</a:t>
            </a:r>
            <a:r>
              <a:rPr lang="en-US" dirty="0"/>
              <a:t> </a:t>
            </a:r>
            <a:r>
              <a:rPr lang="en-US" dirty="0" err="1"/>
              <a:t>trang</a:t>
            </a:r>
            <a:r>
              <a:rPr lang="en-US" dirty="0"/>
              <a:t> </a:t>
            </a:r>
            <a:r>
              <a:rPr lang="en-US" dirty="0" err="1"/>
              <a:t>trực</a:t>
            </a:r>
            <a:r>
              <a:rPr lang="en-US" dirty="0"/>
              <a:t> </a:t>
            </a:r>
            <a:r>
              <a:rPr lang="en-US" dirty="0" err="1"/>
              <a:t>tuyến</a:t>
            </a:r>
            <a:r>
              <a:rPr lang="en-US" dirty="0"/>
              <a:t>.</a:t>
            </a:r>
          </a:p>
          <a:p>
            <a:pPr marL="285750" indent="-285750">
              <a:buFont typeface="Arial" panose="020B0604020202020204" pitchFamily="34" charset="0"/>
              <a:buChar char="•"/>
            </a:pPr>
            <a:r>
              <a:rPr lang="en-US" dirty="0" err="1"/>
              <a:t>Xây</a:t>
            </a:r>
            <a:r>
              <a:rPr lang="en-US" dirty="0"/>
              <a:t> </a:t>
            </a:r>
            <a:r>
              <a:rPr lang="en-US" dirty="0" err="1"/>
              <a:t>dựng</a:t>
            </a:r>
            <a:r>
              <a:rPr lang="en-US" dirty="0"/>
              <a:t> </a:t>
            </a:r>
            <a:r>
              <a:rPr lang="en-US" dirty="0" err="1"/>
              <a:t>thành</a:t>
            </a:r>
            <a:r>
              <a:rPr lang="en-US" dirty="0"/>
              <a:t> </a:t>
            </a:r>
            <a:r>
              <a:rPr lang="en-US" dirty="0" err="1"/>
              <a:t>công</a:t>
            </a:r>
            <a:r>
              <a:rPr lang="en-US" dirty="0"/>
              <a:t> website </a:t>
            </a:r>
            <a:r>
              <a:rPr lang="en-US" dirty="0" err="1"/>
              <a:t>bán</a:t>
            </a:r>
            <a:r>
              <a:rPr lang="en-US" dirty="0"/>
              <a:t> </a:t>
            </a:r>
            <a:r>
              <a:rPr lang="en-US" dirty="0" err="1"/>
              <a:t>hàng</a:t>
            </a:r>
            <a:r>
              <a:rPr lang="en-US" dirty="0"/>
              <a:t> </a:t>
            </a:r>
            <a:r>
              <a:rPr lang="en-US" dirty="0" err="1"/>
              <a:t>quần</a:t>
            </a:r>
            <a:r>
              <a:rPr lang="en-US" dirty="0"/>
              <a:t> </a:t>
            </a:r>
            <a:r>
              <a:rPr lang="en-US" dirty="0" err="1"/>
              <a:t>áo</a:t>
            </a:r>
            <a:r>
              <a:rPr lang="en-US" dirty="0"/>
              <a:t> </a:t>
            </a:r>
            <a:r>
              <a:rPr lang="en-US" dirty="0" err="1"/>
              <a:t>đáp</a:t>
            </a:r>
            <a:r>
              <a:rPr lang="en-US" dirty="0"/>
              <a:t> </a:t>
            </a:r>
            <a:r>
              <a:rPr lang="en-US" dirty="0" err="1"/>
              <a:t>ứng</a:t>
            </a:r>
            <a:r>
              <a:rPr lang="en-US" dirty="0"/>
              <a:t> </a:t>
            </a:r>
            <a:r>
              <a:rPr lang="en-US" dirty="0" err="1"/>
              <a:t>nhu</a:t>
            </a:r>
            <a:r>
              <a:rPr lang="en-US" dirty="0"/>
              <a:t> </a:t>
            </a:r>
            <a:r>
              <a:rPr lang="en-US" dirty="0" err="1"/>
              <a:t>cầu</a:t>
            </a:r>
            <a:r>
              <a:rPr lang="en-US" dirty="0"/>
              <a:t> </a:t>
            </a:r>
            <a:r>
              <a:rPr lang="en-US" dirty="0" err="1"/>
              <a:t>đặt</a:t>
            </a:r>
            <a:r>
              <a:rPr lang="en-US" dirty="0"/>
              <a:t> </a:t>
            </a:r>
            <a:r>
              <a:rPr lang="en-US" dirty="0" err="1"/>
              <a:t>ra</a:t>
            </a:r>
            <a:r>
              <a:rPr lang="en-US" dirty="0"/>
              <a:t> </a:t>
            </a:r>
            <a:r>
              <a:rPr lang="en-US" dirty="0" err="1"/>
              <a:t>của</a:t>
            </a:r>
            <a:r>
              <a:rPr lang="en-US" dirty="0"/>
              <a:t> </a:t>
            </a:r>
            <a:r>
              <a:rPr lang="en-US" dirty="0" err="1"/>
              <a:t>người</a:t>
            </a:r>
            <a:r>
              <a:rPr lang="en-US" dirty="0"/>
              <a:t> </a:t>
            </a:r>
            <a:r>
              <a:rPr lang="en-US" dirty="0" err="1"/>
              <a:t>dùng</a:t>
            </a:r>
            <a:r>
              <a:rPr lang="en-US" dirty="0"/>
              <a:t>.</a:t>
            </a:r>
          </a:p>
          <a:p>
            <a:pPr marL="285750" indent="-285750">
              <a:buFont typeface="Arial" panose="020B0604020202020204" pitchFamily="34" charset="0"/>
              <a:buChar char="•"/>
            </a:pPr>
            <a:r>
              <a:rPr lang="en-US" dirty="0" err="1"/>
              <a:t>Tìm</a:t>
            </a:r>
            <a:r>
              <a:rPr lang="en-US" dirty="0"/>
              <a:t> </a:t>
            </a:r>
            <a:r>
              <a:rPr lang="en-US" dirty="0" err="1"/>
              <a:t>hiểu</a:t>
            </a:r>
            <a:r>
              <a:rPr lang="en-US" dirty="0"/>
              <a:t> </a:t>
            </a:r>
            <a:r>
              <a:rPr lang="en-US" dirty="0" err="1"/>
              <a:t>và</a:t>
            </a:r>
            <a:r>
              <a:rPr lang="en-US" dirty="0"/>
              <a:t> </a:t>
            </a:r>
            <a:r>
              <a:rPr lang="en-US" dirty="0" err="1"/>
              <a:t>nắm</a:t>
            </a:r>
            <a:r>
              <a:rPr lang="en-US" dirty="0"/>
              <a:t> </a:t>
            </a:r>
            <a:r>
              <a:rPr lang="en-US" dirty="0" err="1"/>
              <a:t>rõ</a:t>
            </a:r>
            <a:r>
              <a:rPr lang="en-US" dirty="0"/>
              <a:t> </a:t>
            </a:r>
            <a:r>
              <a:rPr lang="en-US" dirty="0" err="1"/>
              <a:t>công</a:t>
            </a:r>
            <a:r>
              <a:rPr lang="en-US" dirty="0"/>
              <a:t> </a:t>
            </a:r>
            <a:r>
              <a:rPr lang="en-US" dirty="0" err="1"/>
              <a:t>cụ</a:t>
            </a:r>
            <a:r>
              <a:rPr lang="en-US" dirty="0"/>
              <a:t>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và</a:t>
            </a:r>
            <a:r>
              <a:rPr lang="en-US" dirty="0"/>
              <a:t> </a:t>
            </a:r>
            <a:r>
              <a:rPr lang="en-US" dirty="0" err="1"/>
              <a:t>xây</a:t>
            </a:r>
            <a:r>
              <a:rPr lang="en-US" dirty="0"/>
              <a:t> </a:t>
            </a:r>
            <a:r>
              <a:rPr lang="en-US" dirty="0" err="1"/>
              <a:t>dựng</a:t>
            </a:r>
            <a:r>
              <a:rPr lang="en-US" dirty="0"/>
              <a:t> website.</a:t>
            </a:r>
          </a:p>
          <a:p>
            <a:pPr marL="285750" indent="-285750">
              <a:buFont typeface="Arial" panose="020B0604020202020204" pitchFamily="34" charset="0"/>
              <a:buChar char="•"/>
            </a:pPr>
            <a:r>
              <a:rPr lang="en-US" dirty="0" err="1" smtClean="0"/>
              <a:t>Củng</a:t>
            </a:r>
            <a:r>
              <a:rPr lang="en-US" dirty="0" smtClean="0"/>
              <a:t> </a:t>
            </a:r>
            <a:r>
              <a:rPr lang="en-US" dirty="0" err="1" smtClean="0"/>
              <a:t>cố</a:t>
            </a:r>
            <a:r>
              <a:rPr lang="en-US" dirty="0" smtClean="0"/>
              <a:t> </a:t>
            </a:r>
            <a:r>
              <a:rPr lang="en-US" dirty="0" err="1" smtClean="0"/>
              <a:t>kiến</a:t>
            </a:r>
            <a:r>
              <a:rPr lang="en-US" dirty="0" smtClean="0"/>
              <a:t> </a:t>
            </a:r>
            <a:r>
              <a:rPr lang="en-US" dirty="0" err="1" smtClean="0"/>
              <a:t>thức</a:t>
            </a:r>
            <a:r>
              <a:rPr lang="en-US" dirty="0" smtClean="0"/>
              <a:t> </a:t>
            </a:r>
            <a:r>
              <a:rPr lang="en-US" dirty="0" err="1" smtClean="0"/>
              <a:t>học</a:t>
            </a:r>
            <a:r>
              <a:rPr lang="en-US" dirty="0" smtClean="0"/>
              <a:t> </a:t>
            </a:r>
            <a:r>
              <a:rPr lang="en-US" dirty="0" err="1" smtClean="0"/>
              <a:t>tập</a:t>
            </a:r>
            <a:r>
              <a:rPr lang="en-US" dirty="0" smtClean="0"/>
              <a:t> ở </a:t>
            </a:r>
            <a:r>
              <a:rPr lang="en-US" dirty="0" err="1" smtClean="0"/>
              <a:t>trường</a:t>
            </a:r>
            <a:endParaRPr lang="en-US" dirty="0"/>
          </a:p>
        </p:txBody>
      </p:sp>
      <p:sp>
        <p:nvSpPr>
          <p:cNvPr id="11" name="TextBox 10"/>
          <p:cNvSpPr txBox="1"/>
          <p:nvPr/>
        </p:nvSpPr>
        <p:spPr>
          <a:xfrm>
            <a:off x="914400" y="2735413"/>
            <a:ext cx="7758545" cy="1384995"/>
          </a:xfrm>
          <a:prstGeom prst="rect">
            <a:avLst/>
          </a:prstGeom>
          <a:noFill/>
        </p:spPr>
        <p:txBody>
          <a:bodyPr wrap="square" rtlCol="0">
            <a:spAutoFit/>
          </a:bodyPr>
          <a:lstStyle/>
          <a:p>
            <a:pPr marL="285750" indent="-285750">
              <a:buFont typeface="Arial" panose="020B0604020202020204" pitchFamily="34" charset="0"/>
              <a:buChar char="•"/>
            </a:pPr>
            <a:r>
              <a:rPr lang="en-US" dirty="0" err="1"/>
              <a:t>Với</a:t>
            </a:r>
            <a:r>
              <a:rPr lang="en-US" dirty="0"/>
              <a:t> </a:t>
            </a:r>
            <a:r>
              <a:rPr lang="en-US" dirty="0" err="1"/>
              <a:t>đại</a:t>
            </a:r>
            <a:r>
              <a:rPr lang="en-US" dirty="0"/>
              <a:t> </a:t>
            </a:r>
            <a:r>
              <a:rPr lang="en-US" dirty="0" err="1"/>
              <a:t>dịch</a:t>
            </a:r>
            <a:r>
              <a:rPr lang="en-US" dirty="0"/>
              <a:t> </a:t>
            </a:r>
            <a:r>
              <a:rPr lang="en-US" dirty="0" err="1"/>
              <a:t>covid</a:t>
            </a:r>
            <a:r>
              <a:rPr lang="en-US" dirty="0"/>
              <a:t> 19 </a:t>
            </a:r>
            <a:r>
              <a:rPr lang="en-US" dirty="0" err="1"/>
              <a:t>đã</a:t>
            </a:r>
            <a:r>
              <a:rPr lang="en-US" dirty="0"/>
              <a:t> </a:t>
            </a:r>
            <a:r>
              <a:rPr lang="en-US" dirty="0" err="1"/>
              <a:t>làm</a:t>
            </a:r>
            <a:r>
              <a:rPr lang="en-US" dirty="0"/>
              <a:t> </a:t>
            </a:r>
            <a:r>
              <a:rPr lang="en-US" dirty="0" err="1"/>
              <a:t>cho</a:t>
            </a:r>
            <a:r>
              <a:rPr lang="en-US" dirty="0"/>
              <a:t> </a:t>
            </a:r>
            <a:r>
              <a:rPr lang="en-US" dirty="0" err="1"/>
              <a:t>cuộc</a:t>
            </a:r>
            <a:r>
              <a:rPr lang="en-US" dirty="0"/>
              <a:t> </a:t>
            </a:r>
            <a:r>
              <a:rPr lang="en-US" dirty="0" err="1"/>
              <a:t>sống</a:t>
            </a:r>
            <a:r>
              <a:rPr lang="en-US" dirty="0"/>
              <a:t> con </a:t>
            </a:r>
            <a:r>
              <a:rPr lang="en-US" dirty="0" err="1"/>
              <a:t>người</a:t>
            </a:r>
            <a:r>
              <a:rPr lang="en-US" dirty="0"/>
              <a:t> </a:t>
            </a:r>
            <a:r>
              <a:rPr lang="en-US" dirty="0" err="1"/>
              <a:t>bị</a:t>
            </a:r>
            <a:r>
              <a:rPr lang="en-US" dirty="0"/>
              <a:t> </a:t>
            </a:r>
            <a:r>
              <a:rPr lang="en-US" dirty="0" err="1"/>
              <a:t>đảo</a:t>
            </a:r>
            <a:r>
              <a:rPr lang="en-US" dirty="0"/>
              <a:t> </a:t>
            </a:r>
            <a:r>
              <a:rPr lang="en-US" dirty="0" err="1" smtClean="0"/>
              <a:t>lộn</a:t>
            </a:r>
            <a:r>
              <a:rPr lang="en-US" dirty="0"/>
              <a:t>. </a:t>
            </a:r>
            <a:r>
              <a:rPr lang="en-US" dirty="0" err="1"/>
              <a:t>Nhóm</a:t>
            </a:r>
            <a:r>
              <a:rPr lang="en-US" dirty="0"/>
              <a:t> </a:t>
            </a:r>
            <a:r>
              <a:rPr lang="en-US" dirty="0" err="1"/>
              <a:t>đã</a:t>
            </a:r>
            <a:r>
              <a:rPr lang="en-US" dirty="0"/>
              <a:t> </a:t>
            </a:r>
            <a:r>
              <a:rPr lang="en-US" dirty="0" err="1"/>
              <a:t>trao</a:t>
            </a:r>
            <a:r>
              <a:rPr lang="en-US" dirty="0"/>
              <a:t> </a:t>
            </a:r>
            <a:r>
              <a:rPr lang="en-US" dirty="0" err="1"/>
              <a:t>đổi</a:t>
            </a:r>
            <a:r>
              <a:rPr lang="en-US" dirty="0"/>
              <a:t> </a:t>
            </a:r>
            <a:r>
              <a:rPr lang="en-US" dirty="0" err="1"/>
              <a:t>với</a:t>
            </a:r>
            <a:r>
              <a:rPr lang="en-US" dirty="0"/>
              <a:t> </a:t>
            </a:r>
            <a:r>
              <a:rPr lang="en-US" dirty="0" err="1"/>
              <a:t>nhau</a:t>
            </a:r>
            <a:r>
              <a:rPr lang="en-US" dirty="0"/>
              <a:t> </a:t>
            </a:r>
            <a:r>
              <a:rPr lang="en-US" dirty="0" err="1"/>
              <a:t>thông</a:t>
            </a:r>
            <a:r>
              <a:rPr lang="en-US" dirty="0"/>
              <a:t> qua internet </a:t>
            </a:r>
            <a:r>
              <a:rPr lang="en-US" dirty="0" err="1"/>
              <a:t>không</a:t>
            </a:r>
            <a:r>
              <a:rPr lang="en-US" dirty="0"/>
              <a:t> </a:t>
            </a:r>
            <a:r>
              <a:rPr lang="en-US" dirty="0" err="1"/>
              <a:t>hiệu</a:t>
            </a:r>
            <a:r>
              <a:rPr lang="en-US" dirty="0"/>
              <a:t> </a:t>
            </a:r>
            <a:r>
              <a:rPr lang="en-US" dirty="0" err="1"/>
              <a:t>quả</a:t>
            </a:r>
            <a:r>
              <a:rPr lang="en-US" dirty="0"/>
              <a:t> </a:t>
            </a:r>
            <a:r>
              <a:rPr lang="en-US" dirty="0" err="1"/>
              <a:t>bằng</a:t>
            </a:r>
            <a:r>
              <a:rPr lang="en-US" dirty="0"/>
              <a:t> </a:t>
            </a:r>
            <a:r>
              <a:rPr lang="en-US" dirty="0" err="1"/>
              <a:t>việc</a:t>
            </a:r>
            <a:r>
              <a:rPr lang="en-US" dirty="0"/>
              <a:t> </a:t>
            </a:r>
            <a:r>
              <a:rPr lang="en-US" dirty="0" err="1"/>
              <a:t>gặp</a:t>
            </a:r>
            <a:r>
              <a:rPr lang="en-US" dirty="0"/>
              <a:t> </a:t>
            </a:r>
            <a:r>
              <a:rPr lang="en-US" dirty="0" err="1"/>
              <a:t>trao</a:t>
            </a:r>
            <a:r>
              <a:rPr lang="en-US" dirty="0"/>
              <a:t> </a:t>
            </a:r>
            <a:r>
              <a:rPr lang="en-US" dirty="0" err="1"/>
              <a:t>đổi</a:t>
            </a:r>
            <a:r>
              <a:rPr lang="en-US" dirty="0"/>
              <a:t> </a:t>
            </a:r>
            <a:r>
              <a:rPr lang="en-US" dirty="0" err="1"/>
              <a:t>trực</a:t>
            </a:r>
            <a:r>
              <a:rPr lang="en-US" dirty="0"/>
              <a:t> </a:t>
            </a:r>
            <a:r>
              <a:rPr lang="en-US" dirty="0" err="1"/>
              <a:t>tiếp</a:t>
            </a:r>
            <a:r>
              <a:rPr lang="en-US" dirty="0" smtClean="0"/>
              <a:t>.</a:t>
            </a:r>
            <a:endParaRPr lang="en-US" dirty="0" smtClean="0"/>
          </a:p>
          <a:p>
            <a:pPr marL="285750" indent="-285750">
              <a:buFont typeface="Arial" panose="020B0604020202020204" pitchFamily="34" charset="0"/>
              <a:buChar char="•"/>
            </a:pPr>
            <a:r>
              <a:rPr lang="en-US" dirty="0" err="1" smtClean="0"/>
              <a:t>Chưa</a:t>
            </a:r>
            <a:r>
              <a:rPr lang="en-US" dirty="0" smtClean="0"/>
              <a:t> </a:t>
            </a:r>
            <a:r>
              <a:rPr lang="en-US" dirty="0" err="1"/>
              <a:t>thể</a:t>
            </a:r>
            <a:r>
              <a:rPr lang="en-US" dirty="0"/>
              <a:t> </a:t>
            </a:r>
            <a:r>
              <a:rPr lang="en-US" dirty="0" err="1"/>
              <a:t>cập</a:t>
            </a:r>
            <a:r>
              <a:rPr lang="en-US" dirty="0"/>
              <a:t> </a:t>
            </a:r>
            <a:r>
              <a:rPr lang="en-US" dirty="0" err="1"/>
              <a:t>nhập</a:t>
            </a:r>
            <a:r>
              <a:rPr lang="en-US" dirty="0"/>
              <a:t> </a:t>
            </a:r>
            <a:r>
              <a:rPr lang="en-US" dirty="0" err="1"/>
              <a:t>được</a:t>
            </a:r>
            <a:r>
              <a:rPr lang="en-US" dirty="0"/>
              <a:t> </a:t>
            </a:r>
            <a:r>
              <a:rPr lang="en-US" dirty="0" err="1"/>
              <a:t>hết</a:t>
            </a:r>
            <a:r>
              <a:rPr lang="en-US" dirty="0"/>
              <a:t> </a:t>
            </a:r>
            <a:r>
              <a:rPr lang="en-US" dirty="0" err="1"/>
              <a:t>những</a:t>
            </a:r>
            <a:r>
              <a:rPr lang="en-US" dirty="0"/>
              <a:t> </a:t>
            </a:r>
            <a:r>
              <a:rPr lang="en-US" dirty="0" err="1"/>
              <a:t>sản</a:t>
            </a:r>
            <a:r>
              <a:rPr lang="en-US" dirty="0"/>
              <a:t> </a:t>
            </a:r>
            <a:r>
              <a:rPr lang="en-US" dirty="0" err="1"/>
              <a:t>phẩm</a:t>
            </a:r>
            <a:r>
              <a:rPr lang="en-US" dirty="0"/>
              <a:t> </a:t>
            </a:r>
            <a:r>
              <a:rPr lang="en-US" dirty="0" err="1"/>
              <a:t>nổi</a:t>
            </a:r>
            <a:r>
              <a:rPr lang="en-US" dirty="0"/>
              <a:t> </a:t>
            </a:r>
            <a:r>
              <a:rPr lang="en-US" dirty="0" err="1"/>
              <a:t>bật</a:t>
            </a:r>
            <a:r>
              <a:rPr lang="en-US" dirty="0"/>
              <a:t> </a:t>
            </a:r>
            <a:r>
              <a:rPr lang="en-US" dirty="0" err="1"/>
              <a:t>hiện</a:t>
            </a:r>
            <a:r>
              <a:rPr lang="en-US" dirty="0"/>
              <a:t> </a:t>
            </a:r>
            <a:r>
              <a:rPr lang="en-US" dirty="0" err="1"/>
              <a:t>đang</a:t>
            </a:r>
            <a:r>
              <a:rPr lang="en-US" dirty="0"/>
              <a:t> </a:t>
            </a:r>
            <a:r>
              <a:rPr lang="en-US" dirty="0" err="1"/>
              <a:t>có</a:t>
            </a:r>
            <a:r>
              <a:rPr lang="en-US" dirty="0"/>
              <a:t> </a:t>
            </a:r>
            <a:r>
              <a:rPr lang="en-US" dirty="0" err="1"/>
              <a:t>mặt</a:t>
            </a:r>
            <a:r>
              <a:rPr lang="en-US" dirty="0"/>
              <a:t> </a:t>
            </a:r>
            <a:r>
              <a:rPr lang="en-US" dirty="0" err="1"/>
              <a:t>trên</a:t>
            </a:r>
            <a:r>
              <a:rPr lang="en-US" dirty="0"/>
              <a:t> </a:t>
            </a:r>
            <a:r>
              <a:rPr lang="en-US" dirty="0" err="1"/>
              <a:t>thị</a:t>
            </a:r>
            <a:r>
              <a:rPr lang="en-US" dirty="0"/>
              <a:t> </a:t>
            </a:r>
            <a:r>
              <a:rPr lang="en-US" dirty="0" err="1"/>
              <a:t>trường</a:t>
            </a:r>
            <a:r>
              <a:rPr lang="en-US" dirty="0" smtClean="0"/>
              <a:t>. </a:t>
            </a:r>
            <a:r>
              <a:rPr lang="en-US" dirty="0" err="1" smtClean="0"/>
              <a:t>Chưa</a:t>
            </a:r>
            <a:r>
              <a:rPr lang="en-US" dirty="0" smtClean="0"/>
              <a:t> </a:t>
            </a:r>
            <a:endParaRPr lang="en-US" dirty="0"/>
          </a:p>
          <a:p>
            <a:pPr marL="285750" indent="-285750">
              <a:buFont typeface="Arial" panose="020B0604020202020204" pitchFamily="34" charset="0"/>
              <a:buChar char="•"/>
            </a:pPr>
            <a:r>
              <a:rPr lang="en-US" dirty="0"/>
              <a:t>Website </a:t>
            </a:r>
            <a:r>
              <a:rPr lang="en-US" dirty="0" err="1"/>
              <a:t>chưa</a:t>
            </a:r>
            <a:r>
              <a:rPr lang="en-US" dirty="0"/>
              <a:t> </a:t>
            </a:r>
            <a:r>
              <a:rPr lang="en-US" dirty="0" err="1"/>
              <a:t>được</a:t>
            </a:r>
            <a:r>
              <a:rPr lang="en-US" dirty="0"/>
              <a:t> </a:t>
            </a:r>
            <a:r>
              <a:rPr lang="en-US" dirty="0" err="1"/>
              <a:t>thử</a:t>
            </a:r>
            <a:r>
              <a:rPr lang="en-US" dirty="0"/>
              <a:t> </a:t>
            </a:r>
            <a:r>
              <a:rPr lang="en-US" dirty="0" err="1"/>
              <a:t>nghiệm</a:t>
            </a:r>
            <a:r>
              <a:rPr lang="en-US" dirty="0"/>
              <a:t> </a:t>
            </a:r>
            <a:r>
              <a:rPr lang="en-US" dirty="0" err="1"/>
              <a:t>trên</a:t>
            </a:r>
            <a:r>
              <a:rPr lang="en-US" dirty="0"/>
              <a:t> </a:t>
            </a:r>
            <a:r>
              <a:rPr lang="en-US" dirty="0" err="1"/>
              <a:t>mạng</a:t>
            </a:r>
            <a:r>
              <a:rPr lang="en-US" dirty="0"/>
              <a:t> internet.</a:t>
            </a:r>
          </a:p>
          <a:p>
            <a:endParaRPr lang="en-US" dirty="0"/>
          </a:p>
        </p:txBody>
      </p:sp>
    </p:spTree>
    <p:extLst>
      <p:ext uri="{BB962C8B-B14F-4D97-AF65-F5344CB8AC3E}">
        <p14:creationId xmlns:p14="http://schemas.microsoft.com/office/powerpoint/2010/main" val="15170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31</a:t>
            </a:fld>
            <a:endParaRPr lang="en" dirty="0"/>
          </a:p>
        </p:txBody>
      </p:sp>
      <p:sp>
        <p:nvSpPr>
          <p:cNvPr id="4" name="TextBox 3"/>
          <p:cNvSpPr txBox="1"/>
          <p:nvPr/>
        </p:nvSpPr>
        <p:spPr>
          <a:xfrm>
            <a:off x="789709" y="311645"/>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Hướng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phát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triển</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5" name="Rectangle 4"/>
          <p:cNvSpPr/>
          <p:nvPr/>
        </p:nvSpPr>
        <p:spPr>
          <a:xfrm>
            <a:off x="789709" y="711755"/>
            <a:ext cx="8042563" cy="397031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mj-lt"/>
                <a:ea typeface="Times New Roman" panose="02020603050405020304" pitchFamily="18" charset="0"/>
              </a:rPr>
              <a:t>Do </a:t>
            </a:r>
            <a:r>
              <a:rPr lang="en-US" dirty="0" err="1">
                <a:latin typeface="+mj-lt"/>
                <a:ea typeface="Times New Roman" panose="02020603050405020304" pitchFamily="18" charset="0"/>
              </a:rPr>
              <a:t>thời</a:t>
            </a:r>
            <a:r>
              <a:rPr lang="en-US" dirty="0">
                <a:latin typeface="+mj-lt"/>
                <a:ea typeface="Times New Roman" panose="02020603050405020304" pitchFamily="18" charset="0"/>
              </a:rPr>
              <a:t> </a:t>
            </a:r>
            <a:r>
              <a:rPr lang="en-US" dirty="0" err="1">
                <a:latin typeface="+mj-lt"/>
                <a:ea typeface="Times New Roman" panose="02020603050405020304" pitchFamily="18" charset="0"/>
              </a:rPr>
              <a:t>gian</a:t>
            </a:r>
            <a:r>
              <a:rPr lang="en-US" dirty="0">
                <a:latin typeface="+mj-lt"/>
                <a:ea typeface="Times New Roman" panose="02020603050405020304" pitchFamily="18" charset="0"/>
              </a:rPr>
              <a:t> </a:t>
            </a:r>
            <a:r>
              <a:rPr lang="en-US" dirty="0" err="1">
                <a:latin typeface="+mj-lt"/>
                <a:ea typeface="Times New Roman" panose="02020603050405020304" pitchFamily="18" charset="0"/>
              </a:rPr>
              <a:t>và</a:t>
            </a:r>
            <a:r>
              <a:rPr lang="en-US" dirty="0">
                <a:latin typeface="+mj-lt"/>
                <a:ea typeface="Times New Roman" panose="02020603050405020304" pitchFamily="18" charset="0"/>
              </a:rPr>
              <a:t> </a:t>
            </a:r>
            <a:r>
              <a:rPr lang="en-US" dirty="0" err="1">
                <a:latin typeface="+mj-lt"/>
                <a:ea typeface="Times New Roman" panose="02020603050405020304" pitchFamily="18" charset="0"/>
              </a:rPr>
              <a:t>năng</a:t>
            </a:r>
            <a:r>
              <a:rPr lang="en-US" dirty="0">
                <a:latin typeface="+mj-lt"/>
                <a:ea typeface="Times New Roman" panose="02020603050405020304" pitchFamily="18" charset="0"/>
              </a:rPr>
              <a:t> </a:t>
            </a:r>
            <a:r>
              <a:rPr lang="en-US" dirty="0" err="1">
                <a:latin typeface="+mj-lt"/>
                <a:ea typeface="Times New Roman" panose="02020603050405020304" pitchFamily="18" charset="0"/>
              </a:rPr>
              <a:t>lực</a:t>
            </a:r>
            <a:r>
              <a:rPr lang="en-US" dirty="0">
                <a:latin typeface="+mj-lt"/>
                <a:ea typeface="Times New Roman" panose="02020603050405020304" pitchFamily="18" charset="0"/>
              </a:rPr>
              <a:t> </a:t>
            </a:r>
            <a:r>
              <a:rPr lang="en-US" dirty="0" err="1">
                <a:latin typeface="+mj-lt"/>
                <a:ea typeface="Times New Roman" panose="02020603050405020304" pitchFamily="18" charset="0"/>
              </a:rPr>
              <a:t>có</a:t>
            </a:r>
            <a:r>
              <a:rPr lang="en-US" dirty="0">
                <a:latin typeface="+mj-lt"/>
                <a:ea typeface="Times New Roman" panose="02020603050405020304" pitchFamily="18" charset="0"/>
              </a:rPr>
              <a:t> </a:t>
            </a:r>
            <a:r>
              <a:rPr lang="en-US" dirty="0" err="1">
                <a:latin typeface="+mj-lt"/>
                <a:ea typeface="Times New Roman" panose="02020603050405020304" pitchFamily="18" charset="0"/>
              </a:rPr>
              <a:t>hạn</a:t>
            </a:r>
            <a:r>
              <a:rPr lang="en-US" dirty="0">
                <a:latin typeface="+mj-lt"/>
                <a:ea typeface="Times New Roman" panose="02020603050405020304" pitchFamily="18" charset="0"/>
              </a:rPr>
              <a:t> </a:t>
            </a:r>
            <a:r>
              <a:rPr lang="en-US" dirty="0" err="1">
                <a:latin typeface="+mj-lt"/>
                <a:ea typeface="Times New Roman" panose="02020603050405020304" pitchFamily="18" charset="0"/>
              </a:rPr>
              <a:t>nên</a:t>
            </a:r>
            <a:r>
              <a:rPr lang="en-US" dirty="0">
                <a:latin typeface="+mj-lt"/>
                <a:ea typeface="Times New Roman" panose="02020603050405020304" pitchFamily="18" charset="0"/>
              </a:rPr>
              <a:t> website </a:t>
            </a:r>
            <a:r>
              <a:rPr lang="en-US" dirty="0" err="1">
                <a:latin typeface="+mj-lt"/>
                <a:ea typeface="Times New Roman" panose="02020603050405020304" pitchFamily="18" charset="0"/>
              </a:rPr>
              <a:t>của</a:t>
            </a:r>
            <a:r>
              <a:rPr lang="en-US" dirty="0">
                <a:latin typeface="+mj-lt"/>
                <a:ea typeface="Times New Roman" panose="02020603050405020304" pitchFamily="18" charset="0"/>
              </a:rPr>
              <a:t> </a:t>
            </a:r>
            <a:r>
              <a:rPr lang="en-US" dirty="0" err="1">
                <a:latin typeface="+mj-lt"/>
                <a:ea typeface="Times New Roman" panose="02020603050405020304" pitchFamily="18" charset="0"/>
              </a:rPr>
              <a:t>nhóm</a:t>
            </a:r>
            <a:r>
              <a:rPr lang="en-US" dirty="0">
                <a:latin typeface="+mj-lt"/>
                <a:ea typeface="Times New Roman" panose="02020603050405020304" pitchFamily="18" charset="0"/>
              </a:rPr>
              <a:t> </a:t>
            </a:r>
            <a:r>
              <a:rPr lang="en-US" dirty="0" err="1">
                <a:latin typeface="+mj-lt"/>
                <a:ea typeface="Times New Roman" panose="02020603050405020304" pitchFamily="18" charset="0"/>
              </a:rPr>
              <a:t>mới</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chỉ</a:t>
            </a:r>
            <a:r>
              <a:rPr lang="en-US" dirty="0">
                <a:latin typeface="+mj-lt"/>
                <a:ea typeface="Times New Roman" panose="02020603050405020304" pitchFamily="18" charset="0"/>
              </a:rPr>
              <a:t> </a:t>
            </a:r>
            <a:r>
              <a:rPr lang="en-US" dirty="0" err="1">
                <a:latin typeface="+mj-lt"/>
                <a:ea typeface="Times New Roman" panose="02020603050405020304" pitchFamily="18" charset="0"/>
              </a:rPr>
              <a:t>đi</a:t>
            </a:r>
            <a:r>
              <a:rPr lang="en-US" dirty="0">
                <a:latin typeface="+mj-lt"/>
                <a:ea typeface="Times New Roman" panose="02020603050405020304" pitchFamily="18" charset="0"/>
              </a:rPr>
              <a:t> </a:t>
            </a:r>
            <a:r>
              <a:rPr lang="en-US" dirty="0" err="1">
                <a:latin typeface="+mj-lt"/>
                <a:ea typeface="Times New Roman" panose="02020603050405020304" pitchFamily="18" charset="0"/>
              </a:rPr>
              <a:t>sâu</a:t>
            </a:r>
            <a:r>
              <a:rPr lang="en-US" dirty="0">
                <a:latin typeface="+mj-lt"/>
                <a:ea typeface="Times New Roman" panose="02020603050405020304" pitchFamily="18" charset="0"/>
              </a:rPr>
              <a:t> </a:t>
            </a:r>
            <a:r>
              <a:rPr lang="en-US" dirty="0" err="1">
                <a:latin typeface="+mj-lt"/>
                <a:ea typeface="Times New Roman" panose="02020603050405020304" pitchFamily="18" charset="0"/>
              </a:rPr>
              <a:t>vào</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chức</a:t>
            </a:r>
            <a:r>
              <a:rPr lang="en-US" dirty="0">
                <a:latin typeface="+mj-lt"/>
                <a:ea typeface="Times New Roman" panose="02020603050405020304" pitchFamily="18" charset="0"/>
              </a:rPr>
              <a:t> </a:t>
            </a:r>
            <a:r>
              <a:rPr lang="en-US" dirty="0" err="1">
                <a:latin typeface="+mj-lt"/>
                <a:ea typeface="Times New Roman" panose="02020603050405020304" pitchFamily="18" charset="0"/>
              </a:rPr>
              <a:t>năng</a:t>
            </a:r>
            <a:r>
              <a:rPr lang="en-US" dirty="0">
                <a:latin typeface="+mj-lt"/>
                <a:ea typeface="Times New Roman" panose="02020603050405020304" pitchFamily="18" charset="0"/>
              </a:rPr>
              <a:t> </a:t>
            </a:r>
            <a:r>
              <a:rPr lang="en-US" dirty="0" err="1">
                <a:latin typeface="+mj-lt"/>
                <a:ea typeface="Times New Roman" panose="02020603050405020304" pitchFamily="18" charset="0"/>
              </a:rPr>
              <a:t>bán</a:t>
            </a:r>
            <a:r>
              <a:rPr lang="en-US" dirty="0">
                <a:latin typeface="+mj-lt"/>
                <a:ea typeface="Times New Roman" panose="02020603050405020304" pitchFamily="18" charset="0"/>
              </a:rPr>
              <a:t> </a:t>
            </a:r>
            <a:r>
              <a:rPr lang="en-US" dirty="0" err="1">
                <a:latin typeface="+mj-lt"/>
                <a:ea typeface="Times New Roman" panose="02020603050405020304" pitchFamily="18" charset="0"/>
              </a:rPr>
              <a:t>sản</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phẩm</a:t>
            </a:r>
            <a:r>
              <a:rPr lang="en-US" dirty="0">
                <a:latin typeface="+mj-lt"/>
                <a:ea typeface="Times New Roman" panose="02020603050405020304" pitchFamily="18" charset="0"/>
              </a:rPr>
              <a:t>.</a:t>
            </a:r>
          </a:p>
          <a:p>
            <a:pPr marL="285750" indent="-285750">
              <a:lnSpc>
                <a:spcPct val="150000"/>
              </a:lnSpc>
              <a:buFont typeface="Arial" panose="020B0604020202020204" pitchFamily="34" charset="0"/>
              <a:buChar char="•"/>
            </a:pPr>
            <a:r>
              <a:rPr lang="en-US" dirty="0" err="1">
                <a:latin typeface="+mj-lt"/>
                <a:ea typeface="Times New Roman" panose="02020603050405020304" pitchFamily="18" charset="0"/>
              </a:rPr>
              <a:t>Nhóm</a:t>
            </a:r>
            <a:r>
              <a:rPr lang="en-US" dirty="0">
                <a:latin typeface="+mj-lt"/>
                <a:ea typeface="Times New Roman" panose="02020603050405020304" pitchFamily="18" charset="0"/>
              </a:rPr>
              <a:t> </a:t>
            </a:r>
            <a:r>
              <a:rPr lang="en-US" dirty="0" err="1">
                <a:latin typeface="+mj-lt"/>
                <a:ea typeface="Times New Roman" panose="02020603050405020304" pitchFamily="18" charset="0"/>
              </a:rPr>
              <a:t>đề</a:t>
            </a:r>
            <a:r>
              <a:rPr lang="en-US" dirty="0">
                <a:latin typeface="+mj-lt"/>
                <a:ea typeface="Times New Roman" panose="02020603050405020304" pitchFamily="18" charset="0"/>
              </a:rPr>
              <a:t> </a:t>
            </a:r>
            <a:r>
              <a:rPr lang="en-US" dirty="0" err="1">
                <a:latin typeface="+mj-lt"/>
                <a:ea typeface="Times New Roman" panose="02020603050405020304" pitchFamily="18" charset="0"/>
              </a:rPr>
              <a:t>tài</a:t>
            </a:r>
            <a:r>
              <a:rPr lang="en-US" dirty="0">
                <a:latin typeface="+mj-lt"/>
                <a:ea typeface="Times New Roman" panose="02020603050405020304" pitchFamily="18" charset="0"/>
              </a:rPr>
              <a:t> </a:t>
            </a:r>
            <a:r>
              <a:rPr lang="en-US" dirty="0" err="1">
                <a:latin typeface="+mj-lt"/>
                <a:ea typeface="Times New Roman" panose="02020603050405020304" pitchFamily="18" charset="0"/>
              </a:rPr>
              <a:t>hướng</a:t>
            </a:r>
            <a:r>
              <a:rPr lang="en-US" dirty="0">
                <a:latin typeface="+mj-lt"/>
                <a:ea typeface="Times New Roman" panose="02020603050405020304" pitchFamily="18" charset="0"/>
              </a:rPr>
              <a:t> </a:t>
            </a:r>
            <a:r>
              <a:rPr lang="en-US" dirty="0" err="1">
                <a:latin typeface="+mj-lt"/>
                <a:ea typeface="Times New Roman" panose="02020603050405020304" pitchFamily="18" charset="0"/>
              </a:rPr>
              <a:t>phát</a:t>
            </a:r>
            <a:r>
              <a:rPr lang="en-US" dirty="0">
                <a:latin typeface="+mj-lt"/>
                <a:ea typeface="Times New Roman" panose="02020603050405020304" pitchFamily="18" charset="0"/>
              </a:rPr>
              <a:t> </a:t>
            </a:r>
            <a:r>
              <a:rPr lang="en-US" dirty="0" err="1">
                <a:latin typeface="+mj-lt"/>
                <a:ea typeface="Times New Roman" panose="02020603050405020304" pitchFamily="18" charset="0"/>
              </a:rPr>
              <a:t>triển</a:t>
            </a:r>
            <a:r>
              <a:rPr lang="en-US" dirty="0">
                <a:latin typeface="+mj-lt"/>
                <a:ea typeface="Times New Roman" panose="02020603050405020304" pitchFamily="18" charset="0"/>
              </a:rPr>
              <a:t> website </a:t>
            </a:r>
            <a:r>
              <a:rPr lang="en-US" dirty="0" err="1">
                <a:latin typeface="+mj-lt"/>
                <a:ea typeface="Times New Roman" panose="02020603050405020304" pitchFamily="18" charset="0"/>
              </a:rPr>
              <a:t>thành</a:t>
            </a:r>
            <a:r>
              <a:rPr lang="en-US" dirty="0">
                <a:latin typeface="+mj-lt"/>
                <a:ea typeface="Times New Roman" panose="02020603050405020304" pitchFamily="18" charset="0"/>
              </a:rPr>
              <a:t> </a:t>
            </a:r>
            <a:r>
              <a:rPr lang="en-US" dirty="0" err="1">
                <a:latin typeface="+mj-lt"/>
                <a:ea typeface="Times New Roman" panose="02020603050405020304" pitchFamily="18" charset="0"/>
              </a:rPr>
              <a:t>một</a:t>
            </a:r>
            <a:r>
              <a:rPr lang="en-US" dirty="0">
                <a:latin typeface="+mj-lt"/>
                <a:ea typeface="Times New Roman" panose="02020603050405020304" pitchFamily="18" charset="0"/>
              </a:rPr>
              <a:t> website </a:t>
            </a:r>
            <a:r>
              <a:rPr lang="en-US" dirty="0" err="1">
                <a:latin typeface="+mj-lt"/>
                <a:ea typeface="Times New Roman" panose="02020603050405020304" pitchFamily="18" charset="0"/>
              </a:rPr>
              <a:t>bán</a:t>
            </a:r>
            <a:r>
              <a:rPr lang="en-US" dirty="0">
                <a:latin typeface="+mj-lt"/>
                <a:ea typeface="Times New Roman" panose="02020603050405020304" pitchFamily="18" charset="0"/>
              </a:rPr>
              <a:t> </a:t>
            </a:r>
            <a:r>
              <a:rPr lang="en-US" dirty="0" err="1">
                <a:latin typeface="+mj-lt"/>
                <a:ea typeface="Times New Roman" panose="02020603050405020304" pitchFamily="18" charset="0"/>
              </a:rPr>
              <a:t>hàng</a:t>
            </a:r>
            <a:r>
              <a:rPr lang="en-US" dirty="0">
                <a:latin typeface="+mj-lt"/>
                <a:ea typeface="Times New Roman" panose="02020603050405020304" pitchFamily="18" charset="0"/>
              </a:rPr>
              <a:t> </a:t>
            </a:r>
            <a:r>
              <a:rPr lang="en-US" dirty="0" err="1">
                <a:latin typeface="+mj-lt"/>
                <a:ea typeface="Times New Roman" panose="02020603050405020304" pitchFamily="18" charset="0"/>
              </a:rPr>
              <a:t>chuyên</a:t>
            </a:r>
            <a:r>
              <a:rPr lang="en-US" dirty="0">
                <a:latin typeface="+mj-lt"/>
                <a:ea typeface="Times New Roman" panose="02020603050405020304" pitchFamily="18" charset="0"/>
              </a:rPr>
              <a:t> </a:t>
            </a:r>
            <a:r>
              <a:rPr lang="en-US" dirty="0" err="1">
                <a:latin typeface="+mj-lt"/>
                <a:ea typeface="Times New Roman" panose="02020603050405020304" pitchFamily="18" charset="0"/>
              </a:rPr>
              <a:t>nghiệp</a:t>
            </a:r>
            <a:r>
              <a:rPr lang="en-US" dirty="0">
                <a:latin typeface="+mj-lt"/>
                <a:ea typeface="Times New Roman" panose="02020603050405020304" pitchFamily="18" charset="0"/>
              </a:rPr>
              <a:t>. </a:t>
            </a:r>
            <a:r>
              <a:rPr lang="en-US" dirty="0" err="1">
                <a:latin typeface="+mj-lt"/>
                <a:ea typeface="Times New Roman" panose="02020603050405020304" pitchFamily="18" charset="0"/>
              </a:rPr>
              <a:t>Cung</a:t>
            </a:r>
            <a:r>
              <a:rPr lang="en-US" dirty="0">
                <a:latin typeface="+mj-lt"/>
                <a:ea typeface="Times New Roman" panose="02020603050405020304" pitchFamily="18" charset="0"/>
              </a:rPr>
              <a:t> </a:t>
            </a:r>
            <a:r>
              <a:rPr lang="en-US" dirty="0" err="1">
                <a:latin typeface="+mj-lt"/>
                <a:ea typeface="Times New Roman" panose="02020603050405020304" pitchFamily="18" charset="0"/>
              </a:rPr>
              <a:t>cấp</a:t>
            </a:r>
            <a:r>
              <a:rPr lang="en-US" dirty="0">
                <a:latin typeface="+mj-lt"/>
                <a:ea typeface="Times New Roman" panose="02020603050405020304" pitchFamily="18" charset="0"/>
              </a:rPr>
              <a:t> </a:t>
            </a:r>
            <a:r>
              <a:rPr lang="en-US" dirty="0" err="1">
                <a:latin typeface="+mj-lt"/>
                <a:ea typeface="Times New Roman" panose="02020603050405020304" pitchFamily="18" charset="0"/>
              </a:rPr>
              <a:t>đầy</a:t>
            </a:r>
            <a:r>
              <a:rPr lang="en-US" dirty="0">
                <a:latin typeface="+mj-lt"/>
                <a:ea typeface="Times New Roman" panose="02020603050405020304" pitchFamily="18" charset="0"/>
              </a:rPr>
              <a:t> </a:t>
            </a:r>
            <a:r>
              <a:rPr lang="en-US" dirty="0" err="1">
                <a:latin typeface="+mj-lt"/>
                <a:ea typeface="Times New Roman" panose="02020603050405020304" pitchFamily="18" charset="0"/>
              </a:rPr>
              <a:t>đủ</a:t>
            </a:r>
            <a:r>
              <a:rPr lang="en-US" dirty="0">
                <a:latin typeface="+mj-lt"/>
                <a:ea typeface="Times New Roman" panose="02020603050405020304" pitchFamily="18" charset="0"/>
              </a:rPr>
              <a:t> </a:t>
            </a:r>
            <a:r>
              <a:rPr lang="en-US" dirty="0" err="1">
                <a:latin typeface="+mj-lt"/>
                <a:ea typeface="Times New Roman" panose="02020603050405020304" pitchFamily="18" charset="0"/>
              </a:rPr>
              <a:t>những</a:t>
            </a:r>
            <a:r>
              <a:rPr lang="en-US" dirty="0">
                <a:latin typeface="+mj-lt"/>
                <a:ea typeface="Times New Roman" panose="02020603050405020304" pitchFamily="18" charset="0"/>
              </a:rPr>
              <a:t> </a:t>
            </a:r>
            <a:r>
              <a:rPr lang="en-US" dirty="0" err="1">
                <a:latin typeface="+mj-lt"/>
                <a:ea typeface="Times New Roman" panose="02020603050405020304" pitchFamily="18" charset="0"/>
              </a:rPr>
              <a:t>sản</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phẩm</a:t>
            </a:r>
            <a:r>
              <a:rPr lang="en-US" dirty="0">
                <a:latin typeface="+mj-lt"/>
                <a:ea typeface="Times New Roman" panose="02020603050405020304" pitchFamily="18" charset="0"/>
              </a:rPr>
              <a:t> </a:t>
            </a:r>
            <a:r>
              <a:rPr lang="en-US" dirty="0" err="1">
                <a:latin typeface="+mj-lt"/>
                <a:ea typeface="Times New Roman" panose="02020603050405020304" pitchFamily="18" charset="0"/>
              </a:rPr>
              <a:t>hiện</a:t>
            </a:r>
            <a:r>
              <a:rPr lang="en-US" dirty="0">
                <a:latin typeface="+mj-lt"/>
                <a:ea typeface="Times New Roman" panose="02020603050405020304" pitchFamily="18" charset="0"/>
              </a:rPr>
              <a:t> </a:t>
            </a:r>
            <a:r>
              <a:rPr lang="en-US" dirty="0" err="1">
                <a:latin typeface="+mj-lt"/>
                <a:ea typeface="Times New Roman" panose="02020603050405020304" pitchFamily="18" charset="0"/>
              </a:rPr>
              <a:t>đang</a:t>
            </a:r>
            <a:r>
              <a:rPr lang="en-US" dirty="0">
                <a:latin typeface="+mj-lt"/>
                <a:ea typeface="Times New Roman" panose="02020603050405020304" pitchFamily="18" charset="0"/>
              </a:rPr>
              <a:t> </a:t>
            </a:r>
            <a:r>
              <a:rPr lang="en-US" dirty="0" err="1">
                <a:latin typeface="+mj-lt"/>
                <a:ea typeface="Times New Roman" panose="02020603050405020304" pitchFamily="18" charset="0"/>
              </a:rPr>
              <a:t>có</a:t>
            </a:r>
            <a:r>
              <a:rPr lang="en-US" dirty="0">
                <a:latin typeface="+mj-lt"/>
                <a:ea typeface="Times New Roman" panose="02020603050405020304" pitchFamily="18" charset="0"/>
              </a:rPr>
              <a:t> </a:t>
            </a:r>
            <a:r>
              <a:rPr lang="en-US" dirty="0" err="1">
                <a:latin typeface="+mj-lt"/>
                <a:ea typeface="Times New Roman" panose="02020603050405020304" pitchFamily="18" charset="0"/>
              </a:rPr>
              <a:t>mặt</a:t>
            </a:r>
            <a:r>
              <a:rPr lang="en-US" dirty="0">
                <a:latin typeface="+mj-lt"/>
                <a:ea typeface="Times New Roman" panose="02020603050405020304" pitchFamily="18" charset="0"/>
              </a:rPr>
              <a:t> </a:t>
            </a:r>
            <a:r>
              <a:rPr lang="en-US" dirty="0" err="1">
                <a:latin typeface="+mj-lt"/>
                <a:ea typeface="Times New Roman" panose="02020603050405020304" pitchFamily="18" charset="0"/>
              </a:rPr>
              <a:t>trên</a:t>
            </a:r>
            <a:r>
              <a:rPr lang="en-US" dirty="0">
                <a:latin typeface="+mj-lt"/>
                <a:ea typeface="Times New Roman" panose="02020603050405020304" pitchFamily="18" charset="0"/>
              </a:rPr>
              <a:t> </a:t>
            </a:r>
            <a:r>
              <a:rPr lang="en-US" dirty="0" err="1">
                <a:latin typeface="+mj-lt"/>
                <a:ea typeface="Times New Roman" panose="02020603050405020304" pitchFamily="18" charset="0"/>
              </a:rPr>
              <a:t>thị</a:t>
            </a:r>
            <a:r>
              <a:rPr lang="en-US" dirty="0">
                <a:latin typeface="+mj-lt"/>
                <a:ea typeface="Times New Roman" panose="02020603050405020304" pitchFamily="18" charset="0"/>
              </a:rPr>
              <a:t> </a:t>
            </a:r>
            <a:r>
              <a:rPr lang="en-US" dirty="0" err="1">
                <a:latin typeface="+mj-lt"/>
                <a:ea typeface="Times New Roman" panose="02020603050405020304" pitchFamily="18" charset="0"/>
              </a:rPr>
              <a:t>trường</a:t>
            </a:r>
            <a:r>
              <a:rPr lang="en-US" dirty="0">
                <a:latin typeface="+mj-lt"/>
                <a:ea typeface="Times New Roman" panose="02020603050405020304" pitchFamily="18" charset="0"/>
              </a:rPr>
              <a:t> </a:t>
            </a:r>
            <a:r>
              <a:rPr lang="en-US" dirty="0" err="1">
                <a:latin typeface="+mj-lt"/>
                <a:ea typeface="Times New Roman" panose="02020603050405020304" pitchFamily="18" charset="0"/>
              </a:rPr>
              <a:t>với</a:t>
            </a:r>
            <a:r>
              <a:rPr lang="en-US" dirty="0">
                <a:latin typeface="+mj-lt"/>
                <a:ea typeface="Times New Roman" panose="02020603050405020304" pitchFamily="18" charset="0"/>
              </a:rPr>
              <a:t> </a:t>
            </a:r>
            <a:r>
              <a:rPr lang="en-US" dirty="0" err="1">
                <a:latin typeface="+mj-lt"/>
                <a:ea typeface="Times New Roman" panose="02020603050405020304" pitchFamily="18" charset="0"/>
              </a:rPr>
              <a:t>giá</a:t>
            </a:r>
            <a:r>
              <a:rPr lang="en-US" dirty="0">
                <a:latin typeface="+mj-lt"/>
                <a:ea typeface="Times New Roman" panose="02020603050405020304" pitchFamily="18" charset="0"/>
              </a:rPr>
              <a:t> </a:t>
            </a:r>
            <a:r>
              <a:rPr lang="en-US" dirty="0" err="1">
                <a:latin typeface="+mj-lt"/>
                <a:ea typeface="Times New Roman" panose="02020603050405020304" pitchFamily="18" charset="0"/>
              </a:rPr>
              <a:t>cả</a:t>
            </a:r>
            <a:r>
              <a:rPr lang="en-US" dirty="0">
                <a:latin typeface="+mj-lt"/>
                <a:ea typeface="Times New Roman" panose="02020603050405020304" pitchFamily="18" charset="0"/>
              </a:rPr>
              <a:t> </a:t>
            </a:r>
            <a:r>
              <a:rPr lang="en-US" dirty="0" err="1">
                <a:latin typeface="+mj-lt"/>
                <a:ea typeface="Times New Roman" panose="02020603050405020304" pitchFamily="18" charset="0"/>
              </a:rPr>
              <a:t>hớp</a:t>
            </a:r>
            <a:r>
              <a:rPr lang="en-US" dirty="0">
                <a:latin typeface="+mj-lt"/>
                <a:ea typeface="Times New Roman" panose="02020603050405020304" pitchFamily="18" charset="0"/>
              </a:rPr>
              <a:t> </a:t>
            </a:r>
            <a:r>
              <a:rPr lang="en-US" dirty="0" err="1">
                <a:latin typeface="+mj-lt"/>
                <a:ea typeface="Times New Roman" panose="02020603050405020304" pitchFamily="18" charset="0"/>
              </a:rPr>
              <a:t>lý</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phải</a:t>
            </a:r>
            <a:r>
              <a:rPr lang="en-US" dirty="0">
                <a:latin typeface="+mj-lt"/>
                <a:ea typeface="Times New Roman" panose="02020603050405020304" pitchFamily="18" charset="0"/>
              </a:rPr>
              <a:t> </a:t>
            </a:r>
            <a:r>
              <a:rPr lang="en-US" dirty="0" err="1">
                <a:latin typeface="+mj-lt"/>
                <a:ea typeface="Times New Roman" panose="02020603050405020304" pitchFamily="18" charset="0"/>
              </a:rPr>
              <a:t>chăng</a:t>
            </a:r>
            <a:r>
              <a:rPr lang="en-US" dirty="0">
                <a:latin typeface="+mj-lt"/>
                <a:ea typeface="Times New Roman" panose="02020603050405020304" pitchFamily="18" charset="0"/>
              </a:rPr>
              <a:t>. </a:t>
            </a:r>
            <a:endParaRPr lang="en-US" dirty="0" smtClean="0">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Đi</a:t>
            </a:r>
            <a:r>
              <a:rPr lang="en-US" dirty="0" smtClean="0">
                <a:latin typeface="+mj-lt"/>
                <a:ea typeface="Times New Roman" panose="02020603050405020304" pitchFamily="18" charset="0"/>
              </a:rPr>
              <a:t> </a:t>
            </a:r>
            <a:r>
              <a:rPr lang="en-US" dirty="0" err="1">
                <a:latin typeface="+mj-lt"/>
                <a:ea typeface="Times New Roman" panose="02020603050405020304" pitchFamily="18" charset="0"/>
              </a:rPr>
              <a:t>kèm</a:t>
            </a:r>
            <a:r>
              <a:rPr lang="en-US" dirty="0">
                <a:latin typeface="+mj-lt"/>
                <a:ea typeface="Times New Roman" panose="02020603050405020304" pitchFamily="18" charset="0"/>
              </a:rPr>
              <a:t> </a:t>
            </a:r>
            <a:r>
              <a:rPr lang="en-US" dirty="0" err="1">
                <a:latin typeface="+mj-lt"/>
                <a:ea typeface="Times New Roman" panose="02020603050405020304" pitchFamily="18" charset="0"/>
              </a:rPr>
              <a:t>với</a:t>
            </a:r>
            <a:r>
              <a:rPr lang="en-US" dirty="0">
                <a:latin typeface="+mj-lt"/>
                <a:ea typeface="Times New Roman" panose="02020603050405020304" pitchFamily="18" charset="0"/>
              </a:rPr>
              <a:t> </a:t>
            </a:r>
            <a:r>
              <a:rPr lang="en-US" dirty="0" err="1">
                <a:latin typeface="+mj-lt"/>
                <a:ea typeface="Times New Roman" panose="02020603050405020304" pitchFamily="18" charset="0"/>
              </a:rPr>
              <a:t>bán</a:t>
            </a:r>
            <a:r>
              <a:rPr lang="en-US" dirty="0">
                <a:latin typeface="+mj-lt"/>
                <a:ea typeface="Times New Roman" panose="02020603050405020304" pitchFamily="18" charset="0"/>
              </a:rPr>
              <a:t> </a:t>
            </a:r>
            <a:r>
              <a:rPr lang="en-US" dirty="0" err="1">
                <a:latin typeface="+mj-lt"/>
                <a:ea typeface="Times New Roman" panose="02020603050405020304" pitchFamily="18" charset="0"/>
              </a:rPr>
              <a:t>hàng</a:t>
            </a:r>
            <a:r>
              <a:rPr lang="en-US" dirty="0">
                <a:latin typeface="+mj-lt"/>
                <a:ea typeface="Times New Roman" panose="02020603050405020304" pitchFamily="18" charset="0"/>
              </a:rPr>
              <a:t> </a:t>
            </a:r>
            <a:r>
              <a:rPr lang="en-US" dirty="0" err="1">
                <a:latin typeface="+mj-lt"/>
                <a:ea typeface="Times New Roman" panose="02020603050405020304" pitchFamily="18" charset="0"/>
              </a:rPr>
              <a:t>là</a:t>
            </a:r>
            <a:r>
              <a:rPr lang="en-US" dirty="0">
                <a:latin typeface="+mj-lt"/>
                <a:ea typeface="Times New Roman" panose="02020603050405020304" pitchFamily="18" charset="0"/>
              </a:rPr>
              <a:t> </a:t>
            </a:r>
            <a:r>
              <a:rPr lang="en-US" dirty="0" err="1">
                <a:latin typeface="+mj-lt"/>
                <a:ea typeface="Times New Roman" panose="02020603050405020304" pitchFamily="18" charset="0"/>
              </a:rPr>
              <a:t>những</a:t>
            </a:r>
            <a:r>
              <a:rPr lang="en-US" dirty="0">
                <a:latin typeface="+mj-lt"/>
                <a:ea typeface="Times New Roman" panose="02020603050405020304" pitchFamily="18" charset="0"/>
              </a:rPr>
              <a:t> </a:t>
            </a:r>
            <a:r>
              <a:rPr lang="en-US" dirty="0" err="1">
                <a:latin typeface="+mj-lt"/>
                <a:ea typeface="Times New Roman" panose="02020603050405020304" pitchFamily="18" charset="0"/>
              </a:rPr>
              <a:t>dịch</a:t>
            </a:r>
            <a:r>
              <a:rPr lang="en-US" dirty="0">
                <a:latin typeface="+mj-lt"/>
                <a:ea typeface="Times New Roman" panose="02020603050405020304" pitchFamily="18" charset="0"/>
              </a:rPr>
              <a:t> </a:t>
            </a:r>
            <a:r>
              <a:rPr lang="en-US" dirty="0" err="1">
                <a:latin typeface="+mj-lt"/>
                <a:ea typeface="Times New Roman" panose="02020603050405020304" pitchFamily="18" charset="0"/>
              </a:rPr>
              <a:t>vụ</a:t>
            </a:r>
            <a:r>
              <a:rPr lang="en-US" dirty="0">
                <a:latin typeface="+mj-lt"/>
                <a:ea typeface="Times New Roman" panose="02020603050405020304" pitchFamily="18" charset="0"/>
              </a:rPr>
              <a:t> </a:t>
            </a:r>
            <a:r>
              <a:rPr lang="en-US" dirty="0" err="1">
                <a:latin typeface="+mj-lt"/>
                <a:ea typeface="Times New Roman" panose="02020603050405020304" pitchFamily="18" charset="0"/>
              </a:rPr>
              <a:t>uy</a:t>
            </a:r>
            <a:r>
              <a:rPr lang="en-US" dirty="0">
                <a:latin typeface="+mj-lt"/>
                <a:ea typeface="Times New Roman" panose="02020603050405020304" pitchFamily="18" charset="0"/>
              </a:rPr>
              <a:t> </a:t>
            </a:r>
            <a:r>
              <a:rPr lang="en-US" dirty="0" err="1">
                <a:latin typeface="+mj-lt"/>
                <a:ea typeface="Times New Roman" panose="02020603050405020304" pitchFamily="18" charset="0"/>
              </a:rPr>
              <a:t>tín</a:t>
            </a:r>
            <a:r>
              <a:rPr lang="en-US" dirty="0">
                <a:latin typeface="+mj-lt"/>
                <a:ea typeface="Times New Roman" panose="02020603050405020304" pitchFamily="18" charset="0"/>
              </a:rPr>
              <a:t> </a:t>
            </a:r>
            <a:r>
              <a:rPr lang="en-US" dirty="0" err="1">
                <a:latin typeface="+mj-lt"/>
                <a:ea typeface="Times New Roman" panose="02020603050405020304" pitchFamily="18" charset="0"/>
              </a:rPr>
              <a:t>và</a:t>
            </a:r>
            <a:r>
              <a:rPr lang="en-US" dirty="0">
                <a:latin typeface="+mj-lt"/>
                <a:ea typeface="Times New Roman" panose="02020603050405020304" pitchFamily="18" charset="0"/>
              </a:rPr>
              <a:t> </a:t>
            </a:r>
            <a:r>
              <a:rPr lang="en-US" dirty="0" err="1">
                <a:latin typeface="+mj-lt"/>
                <a:ea typeface="Times New Roman" panose="02020603050405020304" pitchFamily="18" charset="0"/>
              </a:rPr>
              <a:t>chất</a:t>
            </a:r>
            <a:r>
              <a:rPr lang="en-US" dirty="0">
                <a:latin typeface="+mj-lt"/>
                <a:ea typeface="Times New Roman" panose="02020603050405020304" pitchFamily="18" charset="0"/>
              </a:rPr>
              <a:t> </a:t>
            </a:r>
            <a:r>
              <a:rPr lang="en-US" dirty="0" err="1">
                <a:latin typeface="+mj-lt"/>
                <a:ea typeface="Times New Roman" panose="02020603050405020304" pitchFamily="18" charset="0"/>
              </a:rPr>
              <a:t>lượng</a:t>
            </a:r>
            <a:r>
              <a:rPr lang="en-US" dirty="0">
                <a:latin typeface="+mj-lt"/>
                <a:ea typeface="Times New Roman" panose="02020603050405020304" pitchFamily="18" charset="0"/>
              </a:rPr>
              <a:t> </a:t>
            </a:r>
            <a:r>
              <a:rPr lang="en-US" dirty="0" err="1">
                <a:latin typeface="+mj-lt"/>
                <a:ea typeface="Times New Roman" panose="02020603050405020304" pitchFamily="18" charset="0"/>
              </a:rPr>
              <a:t>tốt</a:t>
            </a:r>
            <a:r>
              <a:rPr lang="en-US" dirty="0">
                <a:latin typeface="+mj-lt"/>
                <a:ea typeface="Times New Roman" panose="02020603050405020304" pitchFamily="18" charset="0"/>
              </a:rPr>
              <a:t> </a:t>
            </a:r>
            <a:r>
              <a:rPr lang="en-US" dirty="0" err="1">
                <a:latin typeface="+mj-lt"/>
                <a:ea typeface="Times New Roman" panose="02020603050405020304" pitchFamily="18" charset="0"/>
              </a:rPr>
              <a:t>nhất</a:t>
            </a:r>
            <a:r>
              <a:rPr lang="en-US" dirty="0">
                <a:latin typeface="+mj-lt"/>
                <a:ea typeface="Times New Roman" panose="02020603050405020304" pitchFamily="18" charset="0"/>
              </a:rPr>
              <a:t> </a:t>
            </a:r>
            <a:r>
              <a:rPr lang="en-US" dirty="0" err="1">
                <a:latin typeface="+mj-lt"/>
                <a:ea typeface="Times New Roman" panose="02020603050405020304" pitchFamily="18" charset="0"/>
              </a:rPr>
              <a:t>để</a:t>
            </a:r>
            <a:r>
              <a:rPr lang="en-US" dirty="0">
                <a:latin typeface="+mj-lt"/>
                <a:ea typeface="Times New Roman" panose="02020603050405020304" pitchFamily="18" charset="0"/>
              </a:rPr>
              <a:t> </a:t>
            </a:r>
            <a:r>
              <a:rPr lang="en-US" dirty="0" err="1">
                <a:latin typeface="+mj-lt"/>
                <a:ea typeface="Times New Roman" panose="02020603050405020304" pitchFamily="18" charset="0"/>
              </a:rPr>
              <a:t>phục</a:t>
            </a:r>
            <a:r>
              <a:rPr lang="en-US" dirty="0">
                <a:latin typeface="+mj-lt"/>
                <a:ea typeface="Times New Roman" panose="02020603050405020304" pitchFamily="18" charset="0"/>
              </a:rPr>
              <a:t> </a:t>
            </a:r>
            <a:r>
              <a:rPr lang="en-US" dirty="0" err="1">
                <a:latin typeface="+mj-lt"/>
                <a:ea typeface="Times New Roman" panose="02020603050405020304" pitchFamily="18" charset="0"/>
              </a:rPr>
              <a:t>vụ</a:t>
            </a:r>
            <a:r>
              <a:rPr lang="en-US" dirty="0">
                <a:latin typeface="+mj-lt"/>
                <a:ea typeface="Times New Roman" panose="02020603050405020304" pitchFamily="18" charset="0"/>
              </a:rPr>
              <a:t> </a:t>
            </a:r>
            <a:r>
              <a:rPr lang="en-US" dirty="0" err="1">
                <a:latin typeface="+mj-lt"/>
                <a:ea typeface="Times New Roman" panose="02020603050405020304" pitchFamily="18" charset="0"/>
              </a:rPr>
              <a:t>đến</a:t>
            </a:r>
            <a:r>
              <a:rPr lang="en-US" dirty="0">
                <a:latin typeface="+mj-lt"/>
                <a:ea typeface="Times New Roman" panose="02020603050405020304" pitchFamily="18" charset="0"/>
              </a:rPr>
              <a:t> </a:t>
            </a:r>
            <a:r>
              <a:rPr lang="en-US" dirty="0" err="1">
                <a:latin typeface="+mj-lt"/>
                <a:ea typeface="Times New Roman" panose="02020603050405020304" pitchFamily="18" charset="0"/>
              </a:rPr>
              <a:t>khách</a:t>
            </a:r>
            <a:r>
              <a:rPr lang="en-US" dirty="0">
                <a:latin typeface="+mj-lt"/>
                <a:ea typeface="Times New Roman" panose="02020603050405020304" pitchFamily="18" charset="0"/>
              </a:rPr>
              <a:t> </a:t>
            </a:r>
            <a:r>
              <a:rPr lang="en-US" dirty="0" err="1">
                <a:latin typeface="+mj-lt"/>
                <a:ea typeface="Times New Roman" panose="02020603050405020304" pitchFamily="18" charset="0"/>
              </a:rPr>
              <a:t>hàng</a:t>
            </a:r>
            <a:r>
              <a:rPr lang="en-US" dirty="0">
                <a:latin typeface="+mj-lt"/>
                <a:ea typeface="Times New Roman" panose="02020603050405020304" pitchFamily="18" charset="0"/>
              </a:rPr>
              <a:t>. </a:t>
            </a:r>
            <a:endParaRPr lang="en-US" dirty="0" smtClean="0">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Ngoài</a:t>
            </a:r>
            <a:r>
              <a:rPr lang="en-US" dirty="0" smtClean="0">
                <a:latin typeface="+mj-lt"/>
                <a:ea typeface="Times New Roman" panose="02020603050405020304" pitchFamily="18" charset="0"/>
              </a:rPr>
              <a:t> </a:t>
            </a:r>
            <a:r>
              <a:rPr lang="en-US" dirty="0" err="1">
                <a:latin typeface="+mj-lt"/>
                <a:ea typeface="Times New Roman" panose="02020603050405020304" pitchFamily="18" charset="0"/>
              </a:rPr>
              <a:t>ra</a:t>
            </a:r>
            <a:r>
              <a:rPr lang="en-US" dirty="0">
                <a:latin typeface="+mj-lt"/>
                <a:ea typeface="Times New Roman" panose="02020603050405020304" pitchFamily="18" charset="0"/>
              </a:rPr>
              <a:t>, </a:t>
            </a:r>
            <a:r>
              <a:rPr lang="en-US" dirty="0" err="1">
                <a:latin typeface="+mj-lt"/>
                <a:ea typeface="Times New Roman" panose="02020603050405020304" pitchFamily="18" charset="0"/>
              </a:rPr>
              <a:t>nhóm</a:t>
            </a:r>
            <a:r>
              <a:rPr lang="en-US" dirty="0">
                <a:latin typeface="+mj-lt"/>
                <a:ea typeface="Times New Roman" panose="02020603050405020304" pitchFamily="18" charset="0"/>
              </a:rPr>
              <a:t> </a:t>
            </a:r>
            <a:r>
              <a:rPr lang="en-US" dirty="0" err="1">
                <a:latin typeface="+mj-lt"/>
                <a:ea typeface="Times New Roman" panose="02020603050405020304" pitchFamily="18" charset="0"/>
              </a:rPr>
              <a:t>muốn</a:t>
            </a:r>
            <a:r>
              <a:rPr lang="en-US" dirty="0">
                <a:latin typeface="+mj-lt"/>
                <a:ea typeface="Times New Roman" panose="02020603050405020304" pitchFamily="18" charset="0"/>
              </a:rPr>
              <a:t> </a:t>
            </a:r>
            <a:r>
              <a:rPr lang="en-US" dirty="0" err="1">
                <a:latin typeface="+mj-lt"/>
                <a:ea typeface="Times New Roman" panose="02020603050405020304" pitchFamily="18" charset="0"/>
              </a:rPr>
              <a:t>tìm</a:t>
            </a:r>
            <a:r>
              <a:rPr lang="en-US" dirty="0">
                <a:latin typeface="+mj-lt"/>
                <a:ea typeface="Times New Roman" panose="02020603050405020304" pitchFamily="18" charset="0"/>
              </a:rPr>
              <a:t> </a:t>
            </a:r>
            <a:r>
              <a:rPr lang="en-US" dirty="0" err="1">
                <a:latin typeface="+mj-lt"/>
                <a:ea typeface="Times New Roman" panose="02020603050405020304" pitchFamily="18" charset="0"/>
              </a:rPr>
              <a:t>hiểu</a:t>
            </a:r>
            <a:r>
              <a:rPr lang="en-US" dirty="0">
                <a:latin typeface="+mj-lt"/>
                <a:ea typeface="Times New Roman" panose="02020603050405020304" pitchFamily="18" charset="0"/>
              </a:rPr>
              <a:t>, </a:t>
            </a:r>
            <a:r>
              <a:rPr lang="en-US" dirty="0" err="1">
                <a:latin typeface="+mj-lt"/>
                <a:ea typeface="Times New Roman" panose="02020603050405020304" pitchFamily="18" charset="0"/>
              </a:rPr>
              <a:t>học</a:t>
            </a:r>
            <a:r>
              <a:rPr lang="en-US" dirty="0">
                <a:latin typeface="+mj-lt"/>
                <a:ea typeface="Times New Roman" panose="02020603050405020304" pitchFamily="18" charset="0"/>
              </a:rPr>
              <a:t> </a:t>
            </a:r>
            <a:r>
              <a:rPr lang="en-US" dirty="0" err="1">
                <a:latin typeface="+mj-lt"/>
                <a:ea typeface="Times New Roman" panose="02020603050405020304" pitchFamily="18" charset="0"/>
              </a:rPr>
              <a:t>hỏi</a:t>
            </a:r>
            <a:r>
              <a:rPr lang="en-US" dirty="0">
                <a:latin typeface="+mj-lt"/>
                <a:ea typeface="Times New Roman" panose="02020603050405020304" pitchFamily="18" charset="0"/>
              </a:rPr>
              <a:t>, </a:t>
            </a:r>
            <a:r>
              <a:rPr lang="en-US" dirty="0" err="1">
                <a:latin typeface="+mj-lt"/>
                <a:ea typeface="Times New Roman" panose="02020603050405020304" pitchFamily="18" charset="0"/>
              </a:rPr>
              <a:t>áp</a:t>
            </a:r>
            <a:r>
              <a:rPr lang="en-US" dirty="0">
                <a:latin typeface="+mj-lt"/>
                <a:ea typeface="Times New Roman" panose="02020603050405020304" pitchFamily="18" charset="0"/>
              </a:rPr>
              <a:t> </a:t>
            </a:r>
            <a:r>
              <a:rPr lang="en-US" dirty="0" err="1">
                <a:latin typeface="+mj-lt"/>
                <a:ea typeface="Times New Roman" panose="02020603050405020304" pitchFamily="18" charset="0"/>
              </a:rPr>
              <a:t>dụng</a:t>
            </a:r>
            <a:r>
              <a:rPr lang="en-US" dirty="0">
                <a:latin typeface="+mj-lt"/>
                <a:ea typeface="Times New Roman" panose="02020603050405020304" pitchFamily="18" charset="0"/>
              </a:rPr>
              <a:t> </a:t>
            </a:r>
            <a:r>
              <a:rPr lang="en-US" dirty="0" err="1">
                <a:latin typeface="+mj-lt"/>
                <a:ea typeface="Times New Roman" panose="02020603050405020304" pitchFamily="18" charset="0"/>
              </a:rPr>
              <a:t>các</a:t>
            </a:r>
            <a:r>
              <a:rPr lang="en-US" dirty="0">
                <a:latin typeface="+mj-lt"/>
                <a:ea typeface="Times New Roman" panose="02020603050405020304" pitchFamily="18" charset="0"/>
              </a:rPr>
              <a:t> </a:t>
            </a:r>
            <a:r>
              <a:rPr lang="en-US" dirty="0" err="1">
                <a:latin typeface="+mj-lt"/>
                <a:ea typeface="Times New Roman" panose="02020603050405020304" pitchFamily="18" charset="0"/>
              </a:rPr>
              <a:t>công</a:t>
            </a:r>
            <a:r>
              <a:rPr lang="en-US" dirty="0">
                <a:latin typeface="+mj-lt"/>
                <a:ea typeface="Times New Roman" panose="02020603050405020304" pitchFamily="18" charset="0"/>
              </a:rPr>
              <a:t> </a:t>
            </a:r>
            <a:r>
              <a:rPr lang="en-US" dirty="0" err="1">
                <a:latin typeface="+mj-lt"/>
                <a:ea typeface="Times New Roman" panose="02020603050405020304" pitchFamily="18" charset="0"/>
              </a:rPr>
              <a:t>nghệ</a:t>
            </a:r>
            <a:r>
              <a:rPr lang="en-US" dirty="0">
                <a:latin typeface="+mj-lt"/>
                <a:ea typeface="Times New Roman" panose="02020603050405020304" pitchFamily="18" charset="0"/>
              </a:rPr>
              <a:t>, </a:t>
            </a:r>
            <a:r>
              <a:rPr lang="en-US" dirty="0" err="1">
                <a:latin typeface="+mj-lt"/>
                <a:ea typeface="Times New Roman" panose="02020603050405020304" pitchFamily="18" charset="0"/>
              </a:rPr>
              <a:t>kiến</a:t>
            </a:r>
            <a:r>
              <a:rPr lang="en-US" dirty="0">
                <a:latin typeface="+mj-lt"/>
                <a:ea typeface="Times New Roman" panose="02020603050405020304" pitchFamily="18" charset="0"/>
              </a:rPr>
              <a:t> </a:t>
            </a:r>
            <a:r>
              <a:rPr lang="en-US" dirty="0" err="1">
                <a:latin typeface="+mj-lt"/>
                <a:ea typeface="Times New Roman" panose="02020603050405020304" pitchFamily="18" charset="0"/>
              </a:rPr>
              <a:t>trúc</a:t>
            </a:r>
            <a:r>
              <a:rPr lang="en-US" dirty="0">
                <a:latin typeface="+mj-lt"/>
                <a:ea typeface="Times New Roman" panose="02020603050405020304" pitchFamily="18" charset="0"/>
              </a:rPr>
              <a:t> </a:t>
            </a:r>
            <a:r>
              <a:rPr lang="en-US" dirty="0" err="1">
                <a:latin typeface="+mj-lt"/>
                <a:ea typeface="Times New Roman" panose="02020603050405020304" pitchFamily="18" charset="0"/>
              </a:rPr>
              <a:t>phát</a:t>
            </a:r>
            <a:r>
              <a:rPr lang="en-US" dirty="0">
                <a:latin typeface="+mj-lt"/>
                <a:ea typeface="Times New Roman" panose="02020603050405020304" pitchFamily="18" charset="0"/>
              </a:rPr>
              <a:t> </a:t>
            </a:r>
            <a:r>
              <a:rPr lang="en-US" dirty="0" err="1">
                <a:latin typeface="+mj-lt"/>
                <a:ea typeface="Times New Roman" panose="02020603050405020304" pitchFamily="18" charset="0"/>
              </a:rPr>
              <a:t>triển</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phần</a:t>
            </a:r>
            <a:r>
              <a:rPr lang="en-US" dirty="0">
                <a:latin typeface="+mj-lt"/>
                <a:ea typeface="Times New Roman" panose="02020603050405020304" pitchFamily="18" charset="0"/>
              </a:rPr>
              <a:t> </a:t>
            </a:r>
            <a:r>
              <a:rPr lang="en-US" dirty="0" err="1" smtClean="0">
                <a:latin typeface="+mj-lt"/>
                <a:ea typeface="Times New Roman" panose="02020603050405020304" pitchFamily="18" charset="0"/>
              </a:rPr>
              <a:t>mềm</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đang</a:t>
            </a:r>
            <a:r>
              <a:rPr lang="en-US" dirty="0" smtClean="0">
                <a:latin typeface="+mj-lt"/>
                <a:ea typeface="Times New Roman" panose="02020603050405020304" pitchFamily="18" charset="0"/>
              </a:rPr>
              <a:t> </a:t>
            </a:r>
            <a:r>
              <a:rPr lang="en-US" dirty="0" err="1">
                <a:latin typeface="+mj-lt"/>
                <a:ea typeface="Times New Roman" panose="02020603050405020304" pitchFamily="18" charset="0"/>
              </a:rPr>
              <a:t>phổ</a:t>
            </a:r>
            <a:r>
              <a:rPr lang="en-US" dirty="0">
                <a:latin typeface="+mj-lt"/>
                <a:ea typeface="Times New Roman" panose="02020603050405020304" pitchFamily="18" charset="0"/>
              </a:rPr>
              <a:t> </a:t>
            </a:r>
            <a:r>
              <a:rPr lang="en-US" dirty="0" err="1">
                <a:latin typeface="+mj-lt"/>
                <a:ea typeface="Times New Roman" panose="02020603050405020304" pitchFamily="18" charset="0"/>
              </a:rPr>
              <a:t>biến</a:t>
            </a:r>
            <a:r>
              <a:rPr lang="en-US" dirty="0">
                <a:latin typeface="+mj-lt"/>
                <a:ea typeface="Times New Roman" panose="02020603050405020304" pitchFamily="18" charset="0"/>
              </a:rPr>
              <a:t> </a:t>
            </a:r>
            <a:r>
              <a:rPr lang="en-US" dirty="0" err="1">
                <a:latin typeface="+mj-lt"/>
                <a:ea typeface="Times New Roman" panose="02020603050405020304" pitchFamily="18" charset="0"/>
              </a:rPr>
              <a:t>hiện</a:t>
            </a:r>
            <a:r>
              <a:rPr lang="en-US" dirty="0">
                <a:latin typeface="+mj-lt"/>
                <a:ea typeface="Times New Roman" panose="02020603050405020304" pitchFamily="18" charset="0"/>
              </a:rPr>
              <a:t> nay </a:t>
            </a:r>
            <a:r>
              <a:rPr lang="en-US" dirty="0" err="1">
                <a:latin typeface="+mj-lt"/>
                <a:ea typeface="Times New Roman" panose="02020603050405020304" pitchFamily="18" charset="0"/>
              </a:rPr>
              <a:t>như</a:t>
            </a:r>
            <a:r>
              <a:rPr lang="en-US" dirty="0">
                <a:latin typeface="+mj-lt"/>
                <a:ea typeface="Times New Roman" panose="02020603050405020304" pitchFamily="18" charset="0"/>
              </a:rPr>
              <a:t> </a:t>
            </a:r>
            <a:r>
              <a:rPr lang="en-US" dirty="0" err="1">
                <a:latin typeface="+mj-lt"/>
                <a:ea typeface="Times New Roman" panose="02020603050405020304" pitchFamily="18" charset="0"/>
              </a:rPr>
              <a:t>là</a:t>
            </a:r>
            <a:r>
              <a:rPr lang="en-US" dirty="0">
                <a:latin typeface="+mj-lt"/>
                <a:ea typeface="Times New Roman" panose="02020603050405020304" pitchFamily="18" charset="0"/>
              </a:rPr>
              <a:t> </a:t>
            </a:r>
            <a:r>
              <a:rPr lang="en-US" dirty="0" err="1" smtClean="0">
                <a:latin typeface="+mj-lt"/>
                <a:ea typeface="Times New Roman" panose="02020603050405020304" pitchFamily="18" charset="0"/>
              </a:rPr>
              <a:t>Microservice</a:t>
            </a:r>
            <a:r>
              <a:rPr lang="en-US" dirty="0">
                <a:latin typeface="+mj-lt"/>
                <a:ea typeface="Times New Roman" panose="02020603050405020304" pitchFamily="18" charset="0"/>
              </a:rPr>
              <a:t>. </a:t>
            </a:r>
            <a:endParaRPr lang="en-US" dirty="0" smtClean="0">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err="1" smtClean="0">
                <a:latin typeface="+mj-lt"/>
                <a:ea typeface="Times New Roman" panose="02020603050405020304" pitchFamily="18" charset="0"/>
              </a:rPr>
              <a:t>Sử</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dụng</a:t>
            </a:r>
            <a:r>
              <a:rPr lang="en-US" dirty="0" smtClean="0">
                <a:latin typeface="+mj-lt"/>
                <a:ea typeface="Times New Roman" panose="02020603050405020304" pitchFamily="18" charset="0"/>
              </a:rPr>
              <a:t> </a:t>
            </a:r>
            <a:r>
              <a:rPr lang="en-US" dirty="0" err="1"/>
              <a:t>ngôn</a:t>
            </a:r>
            <a:r>
              <a:rPr lang="en-US" dirty="0"/>
              <a:t> </a:t>
            </a:r>
            <a:r>
              <a:rPr lang="en-US" dirty="0" err="1"/>
              <a:t>ngữ</a:t>
            </a:r>
            <a:r>
              <a:rPr lang="en-US" dirty="0"/>
              <a:t> </a:t>
            </a:r>
            <a:r>
              <a:rPr lang="en-US" dirty="0" err="1"/>
              <a:t>thao</a:t>
            </a:r>
            <a:r>
              <a:rPr lang="en-US" dirty="0"/>
              <a:t> </a:t>
            </a:r>
            <a:r>
              <a:rPr lang="en-US" dirty="0" err="1"/>
              <a:t>tác</a:t>
            </a:r>
            <a:r>
              <a:rPr lang="en-US" dirty="0"/>
              <a:t> </a:t>
            </a:r>
            <a:r>
              <a:rPr lang="en-US" dirty="0" err="1"/>
              <a:t>và</a:t>
            </a:r>
            <a:r>
              <a:rPr lang="en-US" dirty="0"/>
              <a:t> </a:t>
            </a:r>
            <a:r>
              <a:rPr lang="en-US" dirty="0" err="1"/>
              <a:t>truy</a:t>
            </a:r>
            <a:r>
              <a:rPr lang="en-US" dirty="0"/>
              <a:t> </a:t>
            </a:r>
            <a:r>
              <a:rPr lang="en-US" dirty="0" err="1"/>
              <a:t>vấn</a:t>
            </a:r>
            <a:r>
              <a:rPr lang="en-US" dirty="0"/>
              <a:t> </a:t>
            </a:r>
            <a:r>
              <a:rPr lang="en-US" dirty="0" err="1"/>
              <a:t>dữ</a:t>
            </a:r>
            <a:r>
              <a:rPr lang="en-US" dirty="0"/>
              <a:t> </a:t>
            </a:r>
            <a:r>
              <a:rPr lang="en-US" dirty="0" err="1"/>
              <a:t>liệu</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GraphQL</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để</a:t>
            </a:r>
            <a:r>
              <a:rPr lang="en-US" dirty="0" smtClean="0">
                <a:latin typeface="+mj-lt"/>
                <a:ea typeface="Times New Roman" panose="02020603050405020304" pitchFamily="18" charset="0"/>
              </a:rPr>
              <a:t> </a:t>
            </a:r>
            <a:r>
              <a:rPr lang="en-US" dirty="0" err="1" smtClean="0">
                <a:latin typeface="+mj-lt"/>
                <a:ea typeface="Times New Roman" panose="02020603050405020304" pitchFamily="18" charset="0"/>
              </a:rPr>
              <a:t>gọi</a:t>
            </a:r>
            <a:r>
              <a:rPr lang="en-US" dirty="0" smtClean="0">
                <a:latin typeface="+mj-lt"/>
                <a:ea typeface="Times New Roman" panose="02020603050405020304" pitchFamily="18" charset="0"/>
              </a:rPr>
              <a:t> API</a:t>
            </a:r>
            <a:endParaRPr lang="en-US" dirty="0">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dirty="0" err="1">
                <a:latin typeface="+mj-lt"/>
                <a:ea typeface="Times New Roman" panose="02020603050405020304" pitchFamily="18" charset="0"/>
              </a:rPr>
              <a:t>Tổ</a:t>
            </a:r>
            <a:r>
              <a:rPr lang="en-US" dirty="0">
                <a:latin typeface="+mj-lt"/>
                <a:ea typeface="Times New Roman" panose="02020603050405020304" pitchFamily="18" charset="0"/>
              </a:rPr>
              <a:t> </a:t>
            </a:r>
            <a:r>
              <a:rPr lang="en-US" dirty="0" err="1">
                <a:latin typeface="+mj-lt"/>
                <a:ea typeface="Times New Roman" panose="02020603050405020304" pitchFamily="18" charset="0"/>
              </a:rPr>
              <a:t>chứa</a:t>
            </a:r>
            <a:r>
              <a:rPr lang="en-US" dirty="0">
                <a:latin typeface="+mj-lt"/>
                <a:ea typeface="Times New Roman" panose="02020603050405020304" pitchFamily="18" charset="0"/>
              </a:rPr>
              <a:t> source code </a:t>
            </a:r>
            <a:r>
              <a:rPr lang="en-US" dirty="0" err="1">
                <a:latin typeface="+mj-lt"/>
                <a:ea typeface="Times New Roman" panose="02020603050405020304" pitchFamily="18" charset="0"/>
              </a:rPr>
              <a:t>theo</a:t>
            </a:r>
            <a:r>
              <a:rPr lang="en-US" dirty="0">
                <a:latin typeface="+mj-lt"/>
                <a:ea typeface="Times New Roman" panose="02020603050405020304" pitchFamily="18" charset="0"/>
              </a:rPr>
              <a:t> </a:t>
            </a:r>
            <a:r>
              <a:rPr lang="en-US" dirty="0" err="1">
                <a:latin typeface="+mj-lt"/>
                <a:ea typeface="Times New Roman" panose="02020603050405020304" pitchFamily="18" charset="0"/>
              </a:rPr>
              <a:t>kiểu</a:t>
            </a:r>
            <a:r>
              <a:rPr lang="en-US" dirty="0">
                <a:latin typeface="+mj-lt"/>
                <a:ea typeface="Times New Roman" panose="02020603050405020304" pitchFamily="18" charset="0"/>
              </a:rPr>
              <a:t> DDD (Domain Driven Design).</a:t>
            </a:r>
          </a:p>
          <a:p>
            <a:pPr marL="285750" indent="-285750">
              <a:lnSpc>
                <a:spcPct val="150000"/>
              </a:lnSpc>
              <a:buFont typeface="Arial" panose="020B0604020202020204" pitchFamily="34" charset="0"/>
              <a:buChar char="•"/>
            </a:pPr>
            <a:r>
              <a:rPr lang="en-US" dirty="0" err="1">
                <a:latin typeface="+mj-lt"/>
                <a:ea typeface="Times New Roman" panose="02020603050405020304" pitchFamily="18" charset="0"/>
              </a:rPr>
              <a:t>Định</a:t>
            </a:r>
            <a:r>
              <a:rPr lang="en-US" dirty="0">
                <a:latin typeface="+mj-lt"/>
                <a:ea typeface="Times New Roman" panose="02020603050405020304" pitchFamily="18" charset="0"/>
              </a:rPr>
              <a:t> </a:t>
            </a:r>
            <a:r>
              <a:rPr lang="en-US" dirty="0" err="1">
                <a:latin typeface="+mj-lt"/>
                <a:ea typeface="Times New Roman" panose="02020603050405020304" pitchFamily="18" charset="0"/>
              </a:rPr>
              <a:t>nghĩa</a:t>
            </a:r>
            <a:r>
              <a:rPr lang="en-US" dirty="0">
                <a:latin typeface="+mj-lt"/>
                <a:ea typeface="Times New Roman" panose="02020603050405020304" pitchFamily="18" charset="0"/>
              </a:rPr>
              <a:t> </a:t>
            </a:r>
            <a:r>
              <a:rPr lang="en-US" dirty="0" err="1">
                <a:latin typeface="+mj-lt"/>
                <a:ea typeface="Times New Roman" panose="02020603050405020304" pitchFamily="18" charset="0"/>
              </a:rPr>
              <a:t>lamda</a:t>
            </a:r>
            <a:r>
              <a:rPr lang="en-US" dirty="0">
                <a:latin typeface="+mj-lt"/>
                <a:ea typeface="Times New Roman" panose="02020603050405020304" pitchFamily="18" charset="0"/>
              </a:rPr>
              <a:t> expression.  </a:t>
            </a:r>
          </a:p>
          <a:p>
            <a:pPr marL="285750" indent="-285750" algn="just">
              <a:lnSpc>
                <a:spcPct val="150000"/>
              </a:lnSpc>
              <a:buFont typeface="Arial" panose="020B0604020202020204" pitchFamily="34" charset="0"/>
              <a:buChar char="•"/>
              <a:tabLst>
                <a:tab pos="1790700" algn="l"/>
              </a:tabLst>
            </a:pPr>
            <a:r>
              <a:rPr lang="en-US" dirty="0" err="1">
                <a:latin typeface="+mj-lt"/>
                <a:ea typeface="Times New Roman" panose="02020603050405020304" pitchFamily="18" charset="0"/>
              </a:rPr>
              <a:t>Viết</a:t>
            </a:r>
            <a:r>
              <a:rPr lang="en-US" dirty="0">
                <a:latin typeface="+mj-lt"/>
                <a:ea typeface="Times New Roman" panose="02020603050405020304" pitchFamily="18" charset="0"/>
              </a:rPr>
              <a:t> code </a:t>
            </a:r>
            <a:r>
              <a:rPr lang="en-US" dirty="0" err="1">
                <a:latin typeface="+mj-lt"/>
                <a:ea typeface="Times New Roman" panose="02020603050405020304" pitchFamily="18" charset="0"/>
              </a:rPr>
              <a:t>còn</a:t>
            </a:r>
            <a:r>
              <a:rPr lang="en-US" dirty="0">
                <a:latin typeface="+mj-lt"/>
                <a:ea typeface="Times New Roman" panose="02020603050405020304" pitchFamily="18" charset="0"/>
              </a:rPr>
              <a:t> </a:t>
            </a:r>
            <a:r>
              <a:rPr lang="en-US" dirty="0" err="1">
                <a:latin typeface="+mj-lt"/>
                <a:ea typeface="Times New Roman" panose="02020603050405020304" pitchFamily="18" charset="0"/>
              </a:rPr>
              <a:t>phải</a:t>
            </a:r>
            <a:r>
              <a:rPr lang="en-US" dirty="0">
                <a:latin typeface="+mj-lt"/>
                <a:ea typeface="Times New Roman" panose="02020603050405020304" pitchFamily="18" charset="0"/>
              </a:rPr>
              <a:t> </a:t>
            </a:r>
            <a:r>
              <a:rPr lang="en-US" dirty="0" err="1">
                <a:latin typeface="+mj-lt"/>
                <a:ea typeface="Times New Roman" panose="02020603050405020304" pitchFamily="18" charset="0"/>
              </a:rPr>
              <a:t>được</a:t>
            </a:r>
            <a:r>
              <a:rPr lang="en-US" dirty="0">
                <a:latin typeface="+mj-lt"/>
                <a:ea typeface="Times New Roman" panose="02020603050405020304" pitchFamily="18" charset="0"/>
              </a:rPr>
              <a:t> clean </a:t>
            </a:r>
            <a:r>
              <a:rPr lang="en-US" dirty="0" err="1">
                <a:latin typeface="+mj-lt"/>
                <a:ea typeface="Times New Roman" panose="02020603050405020304" pitchFamily="18" charset="0"/>
              </a:rPr>
              <a:t>hơn</a:t>
            </a:r>
            <a:r>
              <a:rPr lang="en-US" dirty="0">
                <a:latin typeface="+mj-lt"/>
                <a:ea typeface="Times New Roman" panose="02020603050405020304" pitchFamily="18" charset="0"/>
              </a:rPr>
              <a:t> </a:t>
            </a:r>
            <a:r>
              <a:rPr lang="en-US" dirty="0" err="1">
                <a:latin typeface="+mj-lt"/>
                <a:ea typeface="Times New Roman" panose="02020603050405020304" pitchFamily="18" charset="0"/>
              </a:rPr>
              <a:t>bằng</a:t>
            </a:r>
            <a:r>
              <a:rPr lang="en-US" dirty="0">
                <a:latin typeface="+mj-lt"/>
                <a:ea typeface="Times New Roman" panose="02020603050405020304" pitchFamily="18" charset="0"/>
              </a:rPr>
              <a:t> </a:t>
            </a:r>
            <a:r>
              <a:rPr lang="en-US" dirty="0" err="1">
                <a:latin typeface="+mj-lt"/>
                <a:ea typeface="Times New Roman" panose="02020603050405020304" pitchFamily="18" charset="0"/>
              </a:rPr>
              <a:t>cách</a:t>
            </a:r>
            <a:r>
              <a:rPr lang="en-US" dirty="0">
                <a:latin typeface="+mj-lt"/>
                <a:ea typeface="Times New Roman" panose="02020603050405020304" pitchFamily="18" charset="0"/>
              </a:rPr>
              <a:t> </a:t>
            </a:r>
            <a:r>
              <a:rPr lang="en-US" dirty="0" err="1">
                <a:latin typeface="+mj-lt"/>
                <a:ea typeface="Times New Roman" panose="02020603050405020304" pitchFamily="18" charset="0"/>
              </a:rPr>
              <a:t>áp</a:t>
            </a:r>
            <a:r>
              <a:rPr lang="en-US" dirty="0">
                <a:latin typeface="+mj-lt"/>
                <a:ea typeface="Times New Roman" panose="02020603050405020304" pitchFamily="18" charset="0"/>
              </a:rPr>
              <a:t> </a:t>
            </a:r>
            <a:r>
              <a:rPr lang="en-US" dirty="0" err="1">
                <a:latin typeface="+mj-lt"/>
                <a:ea typeface="Times New Roman" panose="02020603050405020304" pitchFamily="18" charset="0"/>
              </a:rPr>
              <a:t>dụng</a:t>
            </a:r>
            <a:r>
              <a:rPr lang="en-US" dirty="0">
                <a:latin typeface="+mj-lt"/>
                <a:ea typeface="Times New Roman" panose="02020603050405020304" pitchFamily="18" charset="0"/>
              </a:rPr>
              <a:t> Design </a:t>
            </a:r>
            <a:r>
              <a:rPr lang="en-US" dirty="0">
                <a:ea typeface="Times New Roman" panose="02020603050405020304" pitchFamily="18" charset="0"/>
              </a:rPr>
              <a:t>P</a:t>
            </a:r>
            <a:r>
              <a:rPr lang="en-US" dirty="0" smtClean="0">
                <a:ea typeface="Times New Roman" panose="02020603050405020304" pitchFamily="18" charset="0"/>
              </a:rPr>
              <a:t>attern</a:t>
            </a:r>
            <a:r>
              <a:rPr lang="en-US" dirty="0" smtClean="0">
                <a:latin typeface="+mj-lt"/>
                <a:ea typeface="Times New Roman" panose="02020603050405020304" pitchFamily="18" charset="0"/>
              </a:rPr>
              <a:t> </a:t>
            </a:r>
            <a:r>
              <a:rPr lang="en-US" dirty="0" err="1">
                <a:latin typeface="+mj-lt"/>
                <a:ea typeface="Times New Roman" panose="02020603050405020304" pitchFamily="18" charset="0"/>
              </a:rPr>
              <a:t>như</a:t>
            </a:r>
            <a:r>
              <a:rPr lang="en-US" dirty="0">
                <a:latin typeface="+mj-lt"/>
                <a:ea typeface="Times New Roman" panose="02020603050405020304" pitchFamily="18" charset="0"/>
              </a:rPr>
              <a:t> </a:t>
            </a:r>
            <a:r>
              <a:rPr lang="en-US" dirty="0" err="1">
                <a:latin typeface="+mj-lt"/>
                <a:ea typeface="Times New Roman" panose="02020603050405020304" pitchFamily="18" charset="0"/>
              </a:rPr>
              <a:t>là</a:t>
            </a:r>
            <a:r>
              <a:rPr lang="en-US" dirty="0">
                <a:latin typeface="+mj-lt"/>
                <a:ea typeface="Times New Roman" panose="02020603050405020304" pitchFamily="18" charset="0"/>
              </a:rPr>
              <a:t> </a:t>
            </a:r>
            <a:r>
              <a:rPr lang="en-US" dirty="0" smtClean="0">
                <a:latin typeface="+mj-lt"/>
                <a:ea typeface="Times New Roman" panose="02020603050405020304" pitchFamily="18" charset="0"/>
              </a:rPr>
              <a:t>Repository </a:t>
            </a:r>
            <a:r>
              <a:rPr lang="en-US" dirty="0">
                <a:latin typeface="+mj-lt"/>
                <a:ea typeface="Times New Roman" panose="02020603050405020304" pitchFamily="18" charset="0"/>
              </a:rPr>
              <a:t>pattern, unit of word, </a:t>
            </a:r>
            <a:r>
              <a:rPr lang="en-US" dirty="0">
                <a:latin typeface="+mj-lt"/>
                <a:ea typeface="Times New Roman" panose="02020603050405020304" pitchFamily="18" charset="0"/>
              </a:rPr>
              <a:t>DI (dependency injection) </a:t>
            </a:r>
            <a:r>
              <a:rPr lang="en-US" dirty="0" smtClean="0">
                <a:latin typeface="+mj-lt"/>
                <a:ea typeface="Times New Roman" panose="02020603050405020304" pitchFamily="18" charset="0"/>
              </a:rPr>
              <a:t>pattern. </a:t>
            </a:r>
            <a:endParaRPr lang="en-US" dirty="0">
              <a:effectLst/>
              <a:latin typeface="+mj-lt"/>
              <a:ea typeface="Times New Roman" panose="02020603050405020304" pitchFamily="18" charset="0"/>
            </a:endParaRPr>
          </a:p>
        </p:txBody>
      </p:sp>
    </p:spTree>
    <p:extLst>
      <p:ext uri="{BB962C8B-B14F-4D97-AF65-F5344CB8AC3E}">
        <p14:creationId xmlns:p14="http://schemas.microsoft.com/office/powerpoint/2010/main" val="205943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down)">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randombar(horizontal)">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fade">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
        <p:nvSpPr>
          <p:cNvPr id="4" name="Google Shape;70;p12"/>
          <p:cNvSpPr txBox="1">
            <a:spLocks/>
          </p:cNvSpPr>
          <p:nvPr/>
        </p:nvSpPr>
        <p:spPr>
          <a:xfrm>
            <a:off x="602671" y="500229"/>
            <a:ext cx="4191002" cy="5680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1.2. </a:t>
            </a:r>
            <a:r>
              <a:rPr lang="en-US" sz="1800" dirty="0" err="1" smtClean="0"/>
              <a:t>Lý</a:t>
            </a:r>
            <a:r>
              <a:rPr lang="en-US" sz="1800" dirty="0" smtClean="0"/>
              <a:t> do </a:t>
            </a:r>
            <a:r>
              <a:rPr lang="en-US" sz="1800" dirty="0" err="1" smtClean="0"/>
              <a:t>chọn</a:t>
            </a:r>
            <a:r>
              <a:rPr lang="en-US" sz="1800" dirty="0" smtClean="0"/>
              <a:t> </a:t>
            </a:r>
            <a:r>
              <a:rPr lang="en-US" sz="1800" dirty="0" err="1" smtClean="0"/>
              <a:t>đề</a:t>
            </a:r>
            <a:r>
              <a:rPr lang="en-US" sz="1800" dirty="0" smtClean="0"/>
              <a:t> </a:t>
            </a:r>
            <a:r>
              <a:rPr lang="en-US" sz="1800" dirty="0" err="1" smtClean="0"/>
              <a:t>tài</a:t>
            </a:r>
            <a:endParaRPr lang="vi-VN" sz="1800" dirty="0"/>
          </a:p>
        </p:txBody>
      </p:sp>
      <p:sp>
        <p:nvSpPr>
          <p:cNvPr id="5" name="TextBox 4"/>
          <p:cNvSpPr txBox="1"/>
          <p:nvPr/>
        </p:nvSpPr>
        <p:spPr>
          <a:xfrm>
            <a:off x="602671" y="1068265"/>
            <a:ext cx="8084129" cy="2246769"/>
          </a:xfrm>
          <a:prstGeom prst="rect">
            <a:avLst/>
          </a:prstGeom>
          <a:noFill/>
        </p:spPr>
        <p:txBody>
          <a:bodyPr wrap="square" rtlCol="0">
            <a:spAutoFit/>
          </a:bodyPr>
          <a:lstStyle/>
          <a:p>
            <a:pPr marL="285750" indent="-285750">
              <a:buFont typeface="Arial" panose="020B0604020202020204" pitchFamily="34" charset="0"/>
              <a:buChar char="•"/>
            </a:pPr>
            <a:r>
              <a:rPr lang="vi-VN" dirty="0"/>
              <a:t>Quảng cáo không giới hạn với một chi phí thấp nhất. </a:t>
            </a:r>
            <a:endParaRPr lang="en-US" dirty="0"/>
          </a:p>
          <a:p>
            <a:pPr marL="285750" indent="-285750">
              <a:buFont typeface="Arial" panose="020B0604020202020204" pitchFamily="34" charset="0"/>
              <a:buChar char="•"/>
            </a:pPr>
            <a:r>
              <a:rPr lang="vi-VN" dirty="0"/>
              <a:t>Có cơ hội liên kết, hợp tác với doanh nghiệp, công ty hoặc các tổ chức.</a:t>
            </a:r>
            <a:endParaRPr lang="en-US" dirty="0"/>
          </a:p>
          <a:p>
            <a:pPr marL="285750" indent="-285750">
              <a:buFont typeface="Arial" panose="020B0604020202020204" pitchFamily="34" charset="0"/>
              <a:buChar char="•"/>
            </a:pPr>
            <a:r>
              <a:rPr lang="vi-VN" dirty="0"/>
              <a:t>Nhận thông tin phản hồi nhanh của khách hàng, đối tác nhanh nhất.</a:t>
            </a:r>
            <a:endParaRPr lang="en-US" dirty="0"/>
          </a:p>
          <a:p>
            <a:pPr marL="285750" indent="-285750">
              <a:buFont typeface="Arial" panose="020B0604020202020204" pitchFamily="34" charset="0"/>
              <a:buChar char="•"/>
            </a:pPr>
            <a:r>
              <a:rPr lang="vi-VN" dirty="0"/>
              <a:t>Tạo một hình ảnh tốt cho </a:t>
            </a:r>
            <a:r>
              <a:rPr lang="en-US" dirty="0" err="1"/>
              <a:t>cửa</a:t>
            </a:r>
            <a:r>
              <a:rPr lang="en-US" dirty="0"/>
              <a:t> </a:t>
            </a:r>
            <a:r>
              <a:rPr lang="en-US" dirty="0" err="1"/>
              <a:t>hàng</a:t>
            </a:r>
            <a:r>
              <a:rPr lang="vi-VN" dirty="0"/>
              <a:t>.</a:t>
            </a:r>
            <a:endParaRPr lang="en-US" dirty="0"/>
          </a:p>
          <a:p>
            <a:pPr marL="285750" indent="-285750">
              <a:buFont typeface="Arial" panose="020B0604020202020204" pitchFamily="34" charset="0"/>
              <a:buChar char="•"/>
            </a:pPr>
            <a:r>
              <a:rPr lang="vi-VN" dirty="0"/>
              <a:t>Tiết kiệm chi phí, hoạt động không nghỉ 24/24 mà không cần đội ngũ nhân viên phục vụ.</a:t>
            </a:r>
            <a:endParaRPr lang="en-US" dirty="0"/>
          </a:p>
          <a:p>
            <a:pPr marL="285750" indent="-285750">
              <a:buFont typeface="Arial" panose="020B0604020202020204" pitchFamily="34" charset="0"/>
              <a:buChar char="•"/>
            </a:pPr>
            <a:r>
              <a:rPr lang="vi-VN" dirty="0"/>
              <a:t>Làm cho việc kinh doanh của cửa hàng được phát triển hơn</a:t>
            </a:r>
            <a:r>
              <a:rPr lang="en-US" dirty="0"/>
              <a:t>.</a:t>
            </a:r>
          </a:p>
          <a:p>
            <a:pPr marL="285750" indent="-285750">
              <a:buFont typeface="Arial" panose="020B0604020202020204" pitchFamily="34" charset="0"/>
              <a:buChar char="•"/>
            </a:pPr>
            <a:r>
              <a:rPr lang="vi-VN" dirty="0"/>
              <a:t>Ngoài ra website còn có mục đích giới thiệu rộng cho nhiều khách hàng được biết hơn về cửa hàng, thu hẹp được khoảng cách xa gần giải quyết được vấn đề đường xa việc đi lại khó khăn lại hay tắc nghẽn giao thông</a:t>
            </a:r>
            <a:r>
              <a:rPr lang="en-US" dirty="0"/>
              <a:t>. </a:t>
            </a:r>
          </a:p>
          <a:p>
            <a:endParaRPr lang="en-US" dirty="0"/>
          </a:p>
        </p:txBody>
      </p:sp>
    </p:spTree>
    <p:extLst>
      <p:ext uri="{BB962C8B-B14F-4D97-AF65-F5344CB8AC3E}">
        <p14:creationId xmlns:p14="http://schemas.microsoft.com/office/powerpoint/2010/main" val="59432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barn(inVertical)">
                                      <p:cBhvr>
                                        <p:cTn id="4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5</a:t>
            </a:fld>
            <a:endParaRPr lang="en"/>
          </a:p>
        </p:txBody>
      </p:sp>
      <p:sp>
        <p:nvSpPr>
          <p:cNvPr id="4" name="TextBox 3"/>
          <p:cNvSpPr txBox="1"/>
          <p:nvPr/>
        </p:nvSpPr>
        <p:spPr>
          <a:xfrm>
            <a:off x="1648692" y="547571"/>
            <a:ext cx="6476999" cy="1785104"/>
          </a:xfrm>
          <a:prstGeom prst="rect">
            <a:avLst/>
          </a:prstGeom>
          <a:noFill/>
        </p:spPr>
        <p:txBody>
          <a:bodyPr wrap="square" rtlCol="0">
            <a:spAutoFit/>
          </a:bodyPr>
          <a:lstStyle/>
          <a:p>
            <a:r>
              <a:rPr lang="en-US" sz="1800" b="1" u="sng" dirty="0" smtClean="0"/>
              <a:t>0306181021 -</a:t>
            </a:r>
            <a:r>
              <a:rPr lang="en-US" sz="1800" b="1" u="sng" dirty="0" err="1" smtClean="0"/>
              <a:t>Trần</a:t>
            </a:r>
            <a:r>
              <a:rPr lang="en-US" sz="1800" b="1" u="sng" dirty="0" smtClean="0"/>
              <a:t> </a:t>
            </a:r>
            <a:r>
              <a:rPr lang="en-US" sz="1800" b="1" u="sng" dirty="0" err="1" smtClean="0"/>
              <a:t>Đức</a:t>
            </a:r>
            <a:r>
              <a:rPr lang="en-US" sz="1800" b="1" u="sng" dirty="0" smtClean="0"/>
              <a:t> </a:t>
            </a:r>
            <a:r>
              <a:rPr lang="en-US" sz="1800" b="1" u="sng" dirty="0" err="1" smtClean="0"/>
              <a:t>Hải</a:t>
            </a:r>
            <a:r>
              <a:rPr lang="en-US" sz="1800" b="1" u="sng" dirty="0" smtClean="0"/>
              <a:t> – CĐTH18PMA: </a:t>
            </a:r>
          </a:p>
          <a:p>
            <a:r>
              <a:rPr lang="en-US" sz="1600" dirty="0" smtClean="0"/>
              <a:t>+ </a:t>
            </a:r>
            <a:r>
              <a:rPr lang="en-US" sz="1600" dirty="0" err="1" smtClean="0"/>
              <a:t>Tham</a:t>
            </a:r>
            <a:r>
              <a:rPr lang="en-US" sz="1600" dirty="0" smtClean="0"/>
              <a:t> </a:t>
            </a:r>
            <a:r>
              <a:rPr lang="en-US" sz="1600" dirty="0" err="1" smtClean="0"/>
              <a:t>gia</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thiết</a:t>
            </a:r>
            <a:r>
              <a:rPr lang="en-US" sz="1600" dirty="0" smtClean="0"/>
              <a:t> </a:t>
            </a:r>
            <a:r>
              <a:rPr lang="en-US" sz="1600" dirty="0" err="1" smtClean="0"/>
              <a:t>kế</a:t>
            </a:r>
            <a:r>
              <a:rPr lang="en-US" sz="1600" dirty="0" smtClean="0"/>
              <a:t> </a:t>
            </a:r>
            <a:r>
              <a:rPr lang="en-US" sz="1600" dirty="0" err="1" smtClean="0"/>
              <a:t>cơ</a:t>
            </a:r>
            <a:r>
              <a:rPr lang="en-US" sz="1600" dirty="0" smtClean="0"/>
              <a:t> </a:t>
            </a:r>
            <a:r>
              <a:rPr lang="en-US" sz="1600" dirty="0" err="1" smtClean="0"/>
              <a:t>sở</a:t>
            </a:r>
            <a:r>
              <a:rPr lang="en-US" sz="1600" dirty="0" smtClean="0"/>
              <a:t> </a:t>
            </a:r>
            <a:r>
              <a:rPr lang="en-US" sz="1600" dirty="0" err="1" smtClean="0"/>
              <a:t>dữ</a:t>
            </a:r>
            <a:r>
              <a:rPr lang="en-US" sz="1600" dirty="0" smtClean="0"/>
              <a:t> </a:t>
            </a:r>
            <a:r>
              <a:rPr lang="en-US" sz="1600" dirty="0" err="1" smtClean="0"/>
              <a:t>liệu</a:t>
            </a:r>
            <a:endParaRPr lang="en-US" sz="1600" dirty="0"/>
          </a:p>
          <a:p>
            <a:r>
              <a:rPr lang="en-US" sz="1600" dirty="0" smtClean="0"/>
              <a:t>+ Code </a:t>
            </a:r>
            <a:r>
              <a:rPr lang="en-US" sz="1600" dirty="0" err="1" smtClean="0"/>
              <a:t>BackEnd</a:t>
            </a:r>
            <a:r>
              <a:rPr lang="en-US" sz="1600" dirty="0" smtClean="0"/>
              <a:t> </a:t>
            </a:r>
            <a:r>
              <a:rPr lang="en-US" sz="1600" dirty="0" err="1" smtClean="0"/>
              <a:t>phần</a:t>
            </a:r>
            <a:r>
              <a:rPr lang="en-US" sz="1600" dirty="0" smtClean="0"/>
              <a:t> </a:t>
            </a:r>
            <a:r>
              <a:rPr lang="en-US" sz="1600" dirty="0" err="1" smtClean="0"/>
              <a:t>liên</a:t>
            </a:r>
            <a:r>
              <a:rPr lang="en-US" sz="1600" dirty="0" smtClean="0"/>
              <a:t> </a:t>
            </a:r>
            <a:r>
              <a:rPr lang="en-US" sz="1600" dirty="0" err="1" smtClean="0"/>
              <a:t>quan</a:t>
            </a:r>
            <a:r>
              <a:rPr lang="en-US" sz="1600" dirty="0" smtClean="0"/>
              <a:t> </a:t>
            </a:r>
            <a:r>
              <a:rPr lang="en-US" sz="1600" dirty="0" err="1" smtClean="0"/>
              <a:t>tới</a:t>
            </a:r>
            <a:r>
              <a:rPr lang="en-US" sz="1600" dirty="0" smtClean="0"/>
              <a:t> </a:t>
            </a:r>
            <a:r>
              <a:rPr lang="en-US" sz="1600" dirty="0" err="1" smtClean="0"/>
              <a:t>trang</a:t>
            </a:r>
            <a:r>
              <a:rPr lang="en-US" sz="1600" dirty="0" smtClean="0"/>
              <a:t> </a:t>
            </a:r>
            <a:r>
              <a:rPr lang="en-US" sz="1600" b="1" dirty="0" err="1" smtClean="0"/>
              <a:t>người</a:t>
            </a:r>
            <a:r>
              <a:rPr lang="en-US" sz="1600" b="1" dirty="0" smtClean="0"/>
              <a:t> </a:t>
            </a:r>
            <a:r>
              <a:rPr lang="en-US" sz="1600" b="1" dirty="0" err="1" smtClean="0"/>
              <a:t>dùng</a:t>
            </a:r>
            <a:r>
              <a:rPr lang="en-US" sz="1600" b="1" dirty="0" smtClean="0"/>
              <a:t> (Client)</a:t>
            </a:r>
          </a:p>
          <a:p>
            <a:r>
              <a:rPr lang="en-US" sz="1600" dirty="0"/>
              <a:t>+ </a:t>
            </a:r>
            <a:r>
              <a:rPr lang="en-US" sz="1600" dirty="0" err="1"/>
              <a:t>Chỉnh</a:t>
            </a:r>
            <a:r>
              <a:rPr lang="en-US" sz="1600" dirty="0"/>
              <a:t> </a:t>
            </a:r>
            <a:r>
              <a:rPr lang="en-US" sz="1600" dirty="0" err="1"/>
              <a:t>sửa</a:t>
            </a:r>
            <a:r>
              <a:rPr lang="en-US" sz="1600" dirty="0"/>
              <a:t>, </a:t>
            </a:r>
            <a:r>
              <a:rPr lang="en-US" sz="1600" dirty="0" err="1" smtClean="0"/>
              <a:t>làm</a:t>
            </a:r>
            <a:r>
              <a:rPr lang="en-US" sz="1600" dirty="0" smtClean="0"/>
              <a:t> </a:t>
            </a:r>
            <a:r>
              <a:rPr lang="en-US" sz="1600" dirty="0" err="1" smtClean="0"/>
              <a:t>phần</a:t>
            </a:r>
            <a:r>
              <a:rPr lang="en-US" sz="1600" dirty="0" smtClean="0"/>
              <a:t> </a:t>
            </a:r>
            <a:r>
              <a:rPr lang="en-US" sz="1600" dirty="0" err="1" smtClean="0"/>
              <a:t>FrontEnd</a:t>
            </a:r>
            <a:r>
              <a:rPr lang="en-US" sz="1600" dirty="0" smtClean="0"/>
              <a:t> </a:t>
            </a:r>
            <a:r>
              <a:rPr lang="en-US" sz="1600" dirty="0" err="1"/>
              <a:t>trang</a:t>
            </a:r>
            <a:r>
              <a:rPr lang="en-US" sz="1600" dirty="0"/>
              <a:t> </a:t>
            </a:r>
            <a:r>
              <a:rPr lang="en-US" sz="1600" dirty="0" err="1" smtClean="0"/>
              <a:t>người</a:t>
            </a:r>
            <a:r>
              <a:rPr lang="en-US" sz="1600" dirty="0" smtClean="0"/>
              <a:t> dung</a:t>
            </a:r>
          </a:p>
          <a:p>
            <a:r>
              <a:rPr lang="en-US" sz="1600" dirty="0"/>
              <a:t>(</a:t>
            </a:r>
            <a:r>
              <a:rPr lang="en-US" sz="1600" dirty="0" err="1"/>
              <a:t>sửa</a:t>
            </a:r>
            <a:r>
              <a:rPr lang="en-US" sz="1600" dirty="0"/>
              <a:t> </a:t>
            </a:r>
            <a:r>
              <a:rPr lang="en-US" sz="1600" dirty="0" err="1"/>
              <a:t>giao</a:t>
            </a:r>
            <a:r>
              <a:rPr lang="en-US" sz="1600" dirty="0"/>
              <a:t> </a:t>
            </a:r>
            <a:r>
              <a:rPr lang="en-US" sz="1600" dirty="0" err="1"/>
              <a:t>diện</a:t>
            </a:r>
            <a:r>
              <a:rPr lang="en-US" sz="1600" dirty="0" smtClean="0"/>
              <a:t>, </a:t>
            </a:r>
            <a:r>
              <a:rPr lang="en-US" sz="1600" dirty="0" err="1" smtClean="0"/>
              <a:t>viết</a:t>
            </a:r>
            <a:r>
              <a:rPr lang="en-US" sz="1600" dirty="0" smtClean="0"/>
              <a:t> </a:t>
            </a:r>
            <a:r>
              <a:rPr lang="en-US" sz="1600" dirty="0" err="1"/>
              <a:t>gọi</a:t>
            </a:r>
            <a:r>
              <a:rPr lang="en-US" sz="1600" dirty="0"/>
              <a:t> API </a:t>
            </a:r>
            <a:r>
              <a:rPr lang="en-US" sz="1600" dirty="0" err="1"/>
              <a:t>tới</a:t>
            </a:r>
            <a:r>
              <a:rPr lang="en-US" sz="1600" dirty="0"/>
              <a:t> </a:t>
            </a:r>
            <a:r>
              <a:rPr lang="en-US" sz="1600" dirty="0" err="1"/>
              <a:t>phía</a:t>
            </a:r>
            <a:r>
              <a:rPr lang="en-US" sz="1600" dirty="0"/>
              <a:t> </a:t>
            </a:r>
            <a:r>
              <a:rPr lang="en-US" sz="1600" dirty="0" err="1"/>
              <a:t>BackEnd</a:t>
            </a:r>
            <a:r>
              <a:rPr lang="en-US" sz="1600" dirty="0"/>
              <a:t>)</a:t>
            </a:r>
          </a:p>
          <a:p>
            <a:endParaRPr lang="en-US" dirty="0"/>
          </a:p>
          <a:p>
            <a:endParaRPr lang="en-US" dirty="0"/>
          </a:p>
        </p:txBody>
      </p:sp>
      <p:sp>
        <p:nvSpPr>
          <p:cNvPr id="5" name="TextBox 4"/>
          <p:cNvSpPr txBox="1"/>
          <p:nvPr/>
        </p:nvSpPr>
        <p:spPr>
          <a:xfrm>
            <a:off x="1600201" y="2284024"/>
            <a:ext cx="5728853" cy="1354217"/>
          </a:xfrm>
          <a:prstGeom prst="rect">
            <a:avLst/>
          </a:prstGeom>
          <a:noFill/>
        </p:spPr>
        <p:txBody>
          <a:bodyPr wrap="square" rtlCol="0">
            <a:spAutoFit/>
          </a:bodyPr>
          <a:lstStyle/>
          <a:p>
            <a:r>
              <a:rPr lang="en-US" sz="1800" b="1" u="sng" dirty="0" smtClean="0"/>
              <a:t>0306181097 - </a:t>
            </a:r>
            <a:r>
              <a:rPr lang="en-US" sz="1800" b="1" u="sng" dirty="0" err="1" smtClean="0"/>
              <a:t>Trần</a:t>
            </a:r>
            <a:r>
              <a:rPr lang="en-US" sz="1800" b="1" u="sng" dirty="0" smtClean="0"/>
              <a:t> </a:t>
            </a:r>
            <a:r>
              <a:rPr lang="en-US" sz="1800" b="1" u="sng" dirty="0" err="1" smtClean="0"/>
              <a:t>Quý</a:t>
            </a:r>
            <a:r>
              <a:rPr lang="en-US" sz="1800" b="1" u="sng" dirty="0" smtClean="0"/>
              <a:t> </a:t>
            </a:r>
            <a:r>
              <a:rPr lang="en-US" sz="1800" b="1" u="sng" dirty="0" err="1" smtClean="0"/>
              <a:t>Vinh</a:t>
            </a:r>
            <a:r>
              <a:rPr lang="en-US" sz="1800" b="1" u="sng" dirty="0" smtClean="0"/>
              <a:t> – CĐTH18PMA: </a:t>
            </a:r>
          </a:p>
          <a:p>
            <a:r>
              <a:rPr lang="en-US" sz="1600" dirty="0" smtClean="0"/>
              <a:t>+ </a:t>
            </a:r>
            <a:r>
              <a:rPr lang="en-US" sz="1600" dirty="0" err="1" smtClean="0"/>
              <a:t>Tham</a:t>
            </a:r>
            <a:r>
              <a:rPr lang="en-US" sz="1600" dirty="0" smtClean="0"/>
              <a:t> </a:t>
            </a:r>
            <a:r>
              <a:rPr lang="en-US" sz="1600" dirty="0" err="1" smtClean="0"/>
              <a:t>gia</a:t>
            </a:r>
            <a:r>
              <a:rPr lang="en-US" sz="1600" dirty="0" smtClean="0"/>
              <a:t> </a:t>
            </a:r>
            <a:r>
              <a:rPr lang="en-US" sz="1600" dirty="0" err="1" smtClean="0"/>
              <a:t>phân</a:t>
            </a:r>
            <a:r>
              <a:rPr lang="en-US" sz="1600" dirty="0" smtClean="0"/>
              <a:t> </a:t>
            </a:r>
            <a:r>
              <a:rPr lang="en-US" sz="1600" dirty="0" err="1" smtClean="0"/>
              <a:t>tích</a:t>
            </a:r>
            <a:r>
              <a:rPr lang="en-US" sz="1600" dirty="0" smtClean="0"/>
              <a:t> </a:t>
            </a:r>
            <a:r>
              <a:rPr lang="en-US" sz="1600" dirty="0" err="1" smtClean="0"/>
              <a:t>yêu</a:t>
            </a:r>
            <a:r>
              <a:rPr lang="en-US" sz="1600" dirty="0" smtClean="0"/>
              <a:t> </a:t>
            </a:r>
            <a:r>
              <a:rPr lang="en-US" sz="1600" dirty="0" err="1" smtClean="0"/>
              <a:t>cầu</a:t>
            </a:r>
            <a:r>
              <a:rPr lang="en-US" sz="1600" dirty="0" smtClean="0"/>
              <a:t>, </a:t>
            </a:r>
            <a:r>
              <a:rPr lang="en-US" sz="1600" dirty="0" err="1" smtClean="0"/>
              <a:t>thiết</a:t>
            </a:r>
            <a:r>
              <a:rPr lang="en-US" sz="1600" dirty="0" smtClean="0"/>
              <a:t> </a:t>
            </a:r>
            <a:r>
              <a:rPr lang="en-US" sz="1600" dirty="0" err="1" smtClean="0"/>
              <a:t>kế</a:t>
            </a:r>
            <a:r>
              <a:rPr lang="en-US" sz="1600" dirty="0" smtClean="0"/>
              <a:t> </a:t>
            </a:r>
            <a:r>
              <a:rPr lang="en-US" sz="1600" dirty="0" err="1" smtClean="0"/>
              <a:t>cơ</a:t>
            </a:r>
            <a:r>
              <a:rPr lang="en-US" sz="1600" dirty="0" smtClean="0"/>
              <a:t> </a:t>
            </a:r>
            <a:r>
              <a:rPr lang="en-US" sz="1600" dirty="0" err="1" smtClean="0"/>
              <a:t>sở</a:t>
            </a:r>
            <a:r>
              <a:rPr lang="en-US" sz="1600" dirty="0" smtClean="0"/>
              <a:t> </a:t>
            </a:r>
            <a:r>
              <a:rPr lang="en-US" sz="1600" dirty="0" err="1" smtClean="0"/>
              <a:t>dữ</a:t>
            </a:r>
            <a:r>
              <a:rPr lang="en-US" sz="1600" dirty="0" smtClean="0"/>
              <a:t> </a:t>
            </a:r>
            <a:r>
              <a:rPr lang="en-US" sz="1600" dirty="0" err="1" smtClean="0"/>
              <a:t>liệu</a:t>
            </a:r>
            <a:endParaRPr lang="en-US" sz="1600" dirty="0"/>
          </a:p>
          <a:p>
            <a:r>
              <a:rPr lang="en-US" sz="1600" dirty="0" smtClean="0"/>
              <a:t>+ Code backend </a:t>
            </a:r>
            <a:r>
              <a:rPr lang="en-US" sz="1600" dirty="0" err="1" smtClean="0"/>
              <a:t>phần</a:t>
            </a:r>
            <a:r>
              <a:rPr lang="en-US" sz="1600" dirty="0" smtClean="0"/>
              <a:t> </a:t>
            </a:r>
            <a:r>
              <a:rPr lang="en-US" sz="1600" dirty="0" err="1" smtClean="0"/>
              <a:t>liên</a:t>
            </a:r>
            <a:r>
              <a:rPr lang="en-US" sz="1600" dirty="0" smtClean="0"/>
              <a:t> </a:t>
            </a:r>
            <a:r>
              <a:rPr lang="en-US" sz="1600" dirty="0" err="1" smtClean="0"/>
              <a:t>quan</a:t>
            </a:r>
            <a:r>
              <a:rPr lang="en-US" sz="1600" dirty="0" smtClean="0"/>
              <a:t> </a:t>
            </a:r>
            <a:r>
              <a:rPr lang="en-US" sz="1600" dirty="0" err="1" smtClean="0"/>
              <a:t>tới</a:t>
            </a:r>
            <a:r>
              <a:rPr lang="en-US" sz="1600" dirty="0" smtClean="0"/>
              <a:t> </a:t>
            </a:r>
            <a:r>
              <a:rPr lang="en-US" sz="1600" dirty="0" err="1" smtClean="0"/>
              <a:t>trang</a:t>
            </a:r>
            <a:r>
              <a:rPr lang="en-US" sz="1600" dirty="0" smtClean="0"/>
              <a:t> </a:t>
            </a:r>
            <a:r>
              <a:rPr lang="en-US" sz="1600" b="1" dirty="0" err="1" smtClean="0"/>
              <a:t>quản</a:t>
            </a:r>
            <a:r>
              <a:rPr lang="en-US" sz="1600" b="1" dirty="0" smtClean="0"/>
              <a:t> </a:t>
            </a:r>
            <a:r>
              <a:rPr lang="en-US" sz="1600" b="1" dirty="0" err="1" smtClean="0"/>
              <a:t>trị</a:t>
            </a:r>
            <a:r>
              <a:rPr lang="en-US" sz="1600" b="1" dirty="0" smtClean="0"/>
              <a:t> (Admin)</a:t>
            </a:r>
          </a:p>
          <a:p>
            <a:r>
              <a:rPr lang="en-US" sz="1600" dirty="0" smtClean="0"/>
              <a:t>+ </a:t>
            </a:r>
            <a:r>
              <a:rPr lang="en-US" sz="1600" dirty="0" err="1" smtClean="0"/>
              <a:t>Chỉnh</a:t>
            </a:r>
            <a:r>
              <a:rPr lang="en-US" sz="1600" dirty="0" smtClean="0"/>
              <a:t> </a:t>
            </a:r>
            <a:r>
              <a:rPr lang="en-US" sz="1600" dirty="0" err="1" smtClean="0"/>
              <a:t>sửa</a:t>
            </a:r>
            <a:r>
              <a:rPr lang="en-US" sz="1600" dirty="0" smtClean="0"/>
              <a:t>, </a:t>
            </a:r>
            <a:r>
              <a:rPr lang="en-US" sz="1600" dirty="0" err="1" smtClean="0"/>
              <a:t>làm</a:t>
            </a:r>
            <a:r>
              <a:rPr lang="en-US" sz="1600" dirty="0" smtClean="0"/>
              <a:t> </a:t>
            </a:r>
            <a:r>
              <a:rPr lang="en-US" sz="1600" dirty="0" err="1" smtClean="0"/>
              <a:t>phần</a:t>
            </a:r>
            <a:r>
              <a:rPr lang="en-US" sz="1600" dirty="0" smtClean="0"/>
              <a:t> </a:t>
            </a:r>
            <a:r>
              <a:rPr lang="en-US" sz="1600" dirty="0" err="1"/>
              <a:t>FrontEnd</a:t>
            </a:r>
            <a:r>
              <a:rPr lang="en-US" sz="1600" dirty="0"/>
              <a:t> </a:t>
            </a:r>
            <a:r>
              <a:rPr lang="en-US" sz="1600" dirty="0" err="1" smtClean="0"/>
              <a:t>trang</a:t>
            </a:r>
            <a:r>
              <a:rPr lang="en-US" sz="1600" dirty="0" smtClean="0"/>
              <a:t> </a:t>
            </a:r>
            <a:r>
              <a:rPr lang="en-US" sz="1600" dirty="0" err="1" smtClean="0"/>
              <a:t>quản</a:t>
            </a:r>
            <a:r>
              <a:rPr lang="en-US" sz="1600" dirty="0" smtClean="0"/>
              <a:t> </a:t>
            </a:r>
            <a:r>
              <a:rPr lang="en-US" sz="1600" dirty="0" err="1" smtClean="0"/>
              <a:t>trị</a:t>
            </a:r>
            <a:r>
              <a:rPr lang="en-US" sz="1600" dirty="0" smtClean="0"/>
              <a:t> (</a:t>
            </a:r>
            <a:r>
              <a:rPr lang="en-US" sz="1600" dirty="0" err="1" smtClean="0"/>
              <a:t>sửa</a:t>
            </a:r>
            <a:r>
              <a:rPr lang="en-US" sz="1600" dirty="0" smtClean="0"/>
              <a:t> </a:t>
            </a:r>
            <a:r>
              <a:rPr lang="en-US" sz="1600" dirty="0" err="1" smtClean="0"/>
              <a:t>giao</a:t>
            </a:r>
            <a:r>
              <a:rPr lang="en-US" sz="1600" dirty="0" smtClean="0"/>
              <a:t> </a:t>
            </a:r>
            <a:r>
              <a:rPr lang="en-US" sz="1600" dirty="0" err="1" smtClean="0"/>
              <a:t>diện</a:t>
            </a:r>
            <a:r>
              <a:rPr lang="en-US" sz="1600" dirty="0" smtClean="0"/>
              <a:t>, </a:t>
            </a:r>
            <a:r>
              <a:rPr lang="en-US" sz="1600" dirty="0" err="1" smtClean="0"/>
              <a:t>viết</a:t>
            </a:r>
            <a:r>
              <a:rPr lang="en-US" sz="1600" smtClean="0"/>
              <a:t> gọi</a:t>
            </a:r>
            <a:r>
              <a:rPr lang="en-US" sz="1600" dirty="0" smtClean="0"/>
              <a:t> API </a:t>
            </a:r>
            <a:r>
              <a:rPr lang="en-US" sz="1600" dirty="0" err="1" smtClean="0"/>
              <a:t>tới</a:t>
            </a:r>
            <a:r>
              <a:rPr lang="en-US" sz="1600" dirty="0" smtClean="0"/>
              <a:t> </a:t>
            </a:r>
            <a:r>
              <a:rPr lang="en-US" sz="1600" dirty="0" err="1" smtClean="0"/>
              <a:t>phía</a:t>
            </a:r>
            <a:r>
              <a:rPr lang="en-US" sz="1600" dirty="0" smtClean="0"/>
              <a:t> </a:t>
            </a:r>
            <a:r>
              <a:rPr lang="en-US" sz="1600" dirty="0" err="1" smtClean="0"/>
              <a:t>BackEnd</a:t>
            </a:r>
            <a:r>
              <a:rPr lang="en-US" sz="1600" dirty="0" smtClean="0"/>
              <a:t>)</a:t>
            </a:r>
            <a:endParaRPr lang="en-US" sz="1600" dirty="0"/>
          </a:p>
        </p:txBody>
      </p:sp>
      <p:sp>
        <p:nvSpPr>
          <p:cNvPr id="7" name="Google Shape;70;p12"/>
          <p:cNvSpPr txBox="1">
            <a:spLocks/>
          </p:cNvSpPr>
          <p:nvPr/>
        </p:nvSpPr>
        <p:spPr>
          <a:xfrm>
            <a:off x="609598" y="107954"/>
            <a:ext cx="4191002" cy="56803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1.3. </a:t>
            </a:r>
            <a:r>
              <a:rPr lang="en-US" sz="1800" dirty="0" err="1" smtClean="0"/>
              <a:t>Phân</a:t>
            </a:r>
            <a:r>
              <a:rPr lang="en-US" sz="1800" dirty="0" smtClean="0"/>
              <a:t> chia </a:t>
            </a:r>
            <a:r>
              <a:rPr lang="en-US" sz="1800" dirty="0" err="1" smtClean="0"/>
              <a:t>công</a:t>
            </a:r>
            <a:r>
              <a:rPr lang="en-US" sz="1800" dirty="0" smtClean="0"/>
              <a:t> </a:t>
            </a:r>
            <a:r>
              <a:rPr lang="en-US" sz="1800" dirty="0" err="1" smtClean="0"/>
              <a:t>việc</a:t>
            </a:r>
            <a:endParaRPr lang="vi-VN" sz="1800" dirty="0"/>
          </a:p>
        </p:txBody>
      </p:sp>
    </p:spTree>
    <p:extLst>
      <p:ext uri="{BB962C8B-B14F-4D97-AF65-F5344CB8AC3E}">
        <p14:creationId xmlns:p14="http://schemas.microsoft.com/office/powerpoint/2010/main" val="261024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xEl>
                                              <p:pRg st="1" end="1"/>
                                            </p:txEl>
                                          </p:spTgt>
                                        </p:tgtEl>
                                        <p:attrNameLst>
                                          <p:attrName>style.visibility</p:attrName>
                                        </p:attrNameLst>
                                      </p:cBhvr>
                                      <p:to>
                                        <p:strVal val="visible"/>
                                      </p:to>
                                    </p:set>
                                    <p:animEffect transition="in" filter="barn(inVertical)">
                                      <p:cBhvr>
                                        <p:cTn id="42" dur="500"/>
                                        <p:tgtEl>
                                          <p:spTgt spid="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animEffect transition="in" filter="barn(inVertical)">
                                      <p:cBhvr>
                                        <p:cTn id="47" dur="500"/>
                                        <p:tgtEl>
                                          <p:spTgt spid="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barn(inVertical)">
                                      <p:cBhvr>
                                        <p:cTn id="5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sp>
        <p:nvSpPr>
          <p:cNvPr id="4" name="Google Shape;70;p12"/>
          <p:cNvSpPr txBox="1">
            <a:spLocks/>
          </p:cNvSpPr>
          <p:nvPr/>
        </p:nvSpPr>
        <p:spPr>
          <a:xfrm>
            <a:off x="270162" y="143816"/>
            <a:ext cx="6355868"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1.4. </a:t>
            </a:r>
            <a:r>
              <a:rPr lang="en-US" sz="1800" dirty="0" err="1" smtClean="0"/>
              <a:t>Giới</a:t>
            </a:r>
            <a:r>
              <a:rPr lang="en-US" sz="1800" dirty="0" smtClean="0"/>
              <a:t> </a:t>
            </a:r>
            <a:r>
              <a:rPr lang="en-US" sz="1800" dirty="0" err="1" smtClean="0"/>
              <a:t>tiệu</a:t>
            </a:r>
            <a:r>
              <a:rPr lang="en-US" sz="1800" dirty="0" smtClean="0"/>
              <a:t> </a:t>
            </a:r>
            <a:r>
              <a:rPr lang="en-US" sz="1800" dirty="0" err="1" smtClean="0"/>
              <a:t>tóm</a:t>
            </a:r>
            <a:r>
              <a:rPr lang="en-US" sz="1800" dirty="0" smtClean="0"/>
              <a:t> </a:t>
            </a:r>
            <a:r>
              <a:rPr lang="en-US" sz="1800" dirty="0" err="1" smtClean="0"/>
              <a:t>tắt</a:t>
            </a:r>
            <a:r>
              <a:rPr lang="en-US" sz="1800" dirty="0" smtClean="0"/>
              <a:t> </a:t>
            </a:r>
            <a:r>
              <a:rPr lang="en-US" sz="1800" dirty="0" err="1" smtClean="0"/>
              <a:t>chức</a:t>
            </a:r>
            <a:r>
              <a:rPr lang="en-US" sz="1800" dirty="0" smtClean="0"/>
              <a:t> </a:t>
            </a:r>
            <a:r>
              <a:rPr lang="en-US" sz="1800" dirty="0" err="1" smtClean="0"/>
              <a:t>năng</a:t>
            </a:r>
            <a:r>
              <a:rPr lang="en-US" sz="1800" dirty="0" smtClean="0"/>
              <a:t> </a:t>
            </a:r>
            <a:r>
              <a:rPr lang="en-US" sz="1800" dirty="0" err="1" smtClean="0"/>
              <a:t>làm</a:t>
            </a:r>
            <a:r>
              <a:rPr lang="en-US" sz="1800" dirty="0" smtClean="0"/>
              <a:t> </a:t>
            </a:r>
            <a:r>
              <a:rPr lang="en-US" sz="1800" dirty="0" err="1" smtClean="0"/>
              <a:t>được</a:t>
            </a:r>
            <a:r>
              <a:rPr lang="en-US" sz="1800" dirty="0" smtClean="0"/>
              <a:t> </a:t>
            </a:r>
            <a:r>
              <a:rPr lang="en-US" sz="1800" dirty="0" err="1" smtClean="0"/>
              <a:t>của</a:t>
            </a:r>
            <a:r>
              <a:rPr lang="en-US" sz="1800" dirty="0" smtClean="0"/>
              <a:t> </a:t>
            </a:r>
            <a:r>
              <a:rPr lang="en-US" sz="1800" dirty="0" err="1" smtClean="0"/>
              <a:t>đề</a:t>
            </a:r>
            <a:r>
              <a:rPr lang="en-US" sz="1800" dirty="0" smtClean="0"/>
              <a:t> </a:t>
            </a:r>
            <a:r>
              <a:rPr lang="en-US" sz="1800" dirty="0" err="1" smtClean="0"/>
              <a:t>tài</a:t>
            </a:r>
            <a:endParaRPr lang="vi-VN" sz="1800" dirty="0"/>
          </a:p>
        </p:txBody>
      </p:sp>
      <p:sp>
        <p:nvSpPr>
          <p:cNvPr id="6" name="Google Shape;70;p12"/>
          <p:cNvSpPr txBox="1">
            <a:spLocks/>
          </p:cNvSpPr>
          <p:nvPr/>
        </p:nvSpPr>
        <p:spPr>
          <a:xfrm>
            <a:off x="401780" y="557298"/>
            <a:ext cx="6355868" cy="6679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1.4.1</a:t>
            </a:r>
            <a:r>
              <a:rPr lang="en-US" sz="1800" dirty="0" smtClean="0"/>
              <a:t>. </a:t>
            </a:r>
            <a:r>
              <a:rPr lang="en-US" sz="1800" dirty="0" err="1" smtClean="0"/>
              <a:t>Trang</a:t>
            </a:r>
            <a:r>
              <a:rPr lang="en-US" sz="1800" dirty="0" smtClean="0"/>
              <a:t> </a:t>
            </a:r>
            <a:r>
              <a:rPr lang="en-US" sz="1800" dirty="0" err="1" smtClean="0"/>
              <a:t>người</a:t>
            </a:r>
            <a:r>
              <a:rPr lang="en-US" sz="1800" dirty="0" smtClean="0"/>
              <a:t> </a:t>
            </a:r>
            <a:r>
              <a:rPr lang="en-US" sz="1800" dirty="0" err="1" smtClean="0"/>
              <a:t>dùng</a:t>
            </a:r>
            <a:endParaRPr lang="vi-VN" sz="1800" dirty="0"/>
          </a:p>
        </p:txBody>
      </p:sp>
      <p:sp>
        <p:nvSpPr>
          <p:cNvPr id="8" name="TextBox 7"/>
          <p:cNvSpPr txBox="1"/>
          <p:nvPr/>
        </p:nvSpPr>
        <p:spPr>
          <a:xfrm>
            <a:off x="471053" y="1108784"/>
            <a:ext cx="7405255" cy="2246769"/>
          </a:xfrm>
          <a:prstGeom prst="rect">
            <a:avLst/>
          </a:prstGeom>
          <a:noFill/>
        </p:spPr>
        <p:txBody>
          <a:bodyPr wrap="square" rtlCol="0">
            <a:spAutoFit/>
          </a:bodyPr>
          <a:lstStyle/>
          <a:p>
            <a:pPr marL="342900" indent="-342900">
              <a:buAutoNum type="arabicPeriod"/>
            </a:pPr>
            <a:r>
              <a:rPr lang="en-US" dirty="0" err="1" smtClean="0"/>
              <a:t>Đăng</a:t>
            </a:r>
            <a:r>
              <a:rPr lang="en-US" dirty="0" smtClean="0"/>
              <a:t> </a:t>
            </a:r>
            <a:r>
              <a:rPr lang="en-US" dirty="0" err="1" smtClean="0"/>
              <a:t>nhập</a:t>
            </a:r>
            <a:r>
              <a:rPr lang="en-US" dirty="0" smtClean="0"/>
              <a:t>, </a:t>
            </a:r>
            <a:r>
              <a:rPr lang="en-US" dirty="0" err="1" smtClean="0"/>
              <a:t>đăng</a:t>
            </a:r>
            <a:r>
              <a:rPr lang="en-US" dirty="0" smtClean="0"/>
              <a:t> </a:t>
            </a:r>
            <a:r>
              <a:rPr lang="en-US" dirty="0" err="1" smtClean="0"/>
              <a:t>kí</a:t>
            </a:r>
            <a:endParaRPr lang="en-US" dirty="0"/>
          </a:p>
          <a:p>
            <a:pPr marL="342900" indent="-342900">
              <a:buAutoNum type="arabicPeriod"/>
            </a:pPr>
            <a:r>
              <a:rPr lang="en-US" dirty="0" err="1" smtClean="0"/>
              <a:t>Xem</a:t>
            </a:r>
            <a:r>
              <a:rPr lang="en-US" dirty="0" smtClean="0"/>
              <a:t> </a:t>
            </a:r>
            <a:r>
              <a:rPr lang="en-US" dirty="0" err="1" smtClean="0"/>
              <a:t>tất</a:t>
            </a:r>
            <a:r>
              <a:rPr lang="en-US" dirty="0" smtClean="0"/>
              <a:t> </a:t>
            </a:r>
            <a:r>
              <a:rPr lang="en-US" dirty="0" err="1" smtClean="0"/>
              <a:t>sản</a:t>
            </a:r>
            <a:r>
              <a:rPr lang="en-US" dirty="0" smtClean="0"/>
              <a:t> </a:t>
            </a:r>
            <a:r>
              <a:rPr lang="en-US" dirty="0" err="1" smtClean="0"/>
              <a:t>phẩm</a:t>
            </a:r>
            <a:endParaRPr lang="en-US" dirty="0" smtClean="0"/>
          </a:p>
          <a:p>
            <a:pPr marL="342900" indent="-342900">
              <a:buFont typeface="Arial"/>
              <a:buAutoNum type="arabicPeriod"/>
            </a:pPr>
            <a:r>
              <a:rPr lang="en-US" dirty="0" err="1" smtClean="0"/>
              <a:t>Lọc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theo</a:t>
            </a:r>
            <a:r>
              <a:rPr lang="en-US" dirty="0" smtClean="0"/>
              <a:t> </a:t>
            </a:r>
            <a:r>
              <a:rPr lang="en-US" dirty="0" err="1" smtClean="0"/>
              <a:t>loại</a:t>
            </a:r>
            <a:r>
              <a:rPr lang="en-US" dirty="0" smtClean="0"/>
              <a:t>, </a:t>
            </a:r>
            <a:r>
              <a:rPr lang="en-US" dirty="0" err="1" smtClean="0"/>
              <a:t>nhãn</a:t>
            </a:r>
            <a:r>
              <a:rPr lang="en-US" dirty="0" smtClean="0"/>
              <a:t> </a:t>
            </a:r>
            <a:r>
              <a:rPr lang="en-US" dirty="0" err="1" smtClean="0"/>
              <a:t>hiệu</a:t>
            </a:r>
            <a:endParaRPr lang="en-US" dirty="0"/>
          </a:p>
          <a:p>
            <a:pPr marL="342900" indent="-342900">
              <a:buAutoNum type="arabicPeriod"/>
            </a:pPr>
            <a:r>
              <a:rPr lang="en-US" dirty="0" err="1" smtClean="0"/>
              <a:t>Tìm</a:t>
            </a:r>
            <a:r>
              <a:rPr lang="en-US" dirty="0" smtClean="0"/>
              <a:t> </a:t>
            </a:r>
            <a:r>
              <a:rPr lang="en-US" dirty="0" err="1" smtClean="0"/>
              <a:t>kiếm</a:t>
            </a:r>
            <a:r>
              <a:rPr lang="en-US" dirty="0" smtClean="0"/>
              <a:t> </a:t>
            </a:r>
            <a:r>
              <a:rPr lang="en-US" dirty="0" err="1" smtClean="0"/>
              <a:t>nâng</a:t>
            </a:r>
            <a:r>
              <a:rPr lang="en-US" dirty="0" smtClean="0"/>
              <a:t> </a:t>
            </a:r>
            <a:r>
              <a:rPr lang="en-US" dirty="0" err="1" smtClean="0"/>
              <a:t>cao</a:t>
            </a:r>
            <a:r>
              <a:rPr lang="en-US" dirty="0" smtClean="0"/>
              <a:t> </a:t>
            </a:r>
            <a:r>
              <a:rPr lang="en-US" dirty="0" err="1" smtClean="0"/>
              <a:t>sản</a:t>
            </a:r>
            <a:r>
              <a:rPr lang="en-US" dirty="0" smtClean="0"/>
              <a:t> </a:t>
            </a:r>
            <a:r>
              <a:rPr lang="en-US" dirty="0" err="1" smtClean="0"/>
              <a:t>phẩm</a:t>
            </a:r>
            <a:endParaRPr lang="en-US" dirty="0" smtClean="0"/>
          </a:p>
          <a:p>
            <a:pPr marL="342900" indent="-342900">
              <a:buAutoNum type="arabicPeriod"/>
            </a:pPr>
            <a:r>
              <a:rPr lang="en-US" dirty="0" err="1" smtClean="0"/>
              <a:t>Xem</a:t>
            </a:r>
            <a:r>
              <a:rPr lang="en-US" dirty="0" smtClean="0"/>
              <a:t> chi </a:t>
            </a:r>
            <a:r>
              <a:rPr lang="en-US" dirty="0" err="1" smtClean="0"/>
              <a:t>tiết</a:t>
            </a:r>
            <a:r>
              <a:rPr lang="en-US" dirty="0" smtClean="0"/>
              <a:t> </a:t>
            </a:r>
            <a:r>
              <a:rPr lang="en-US" dirty="0" err="1" smtClean="0"/>
              <a:t>sản</a:t>
            </a:r>
            <a:r>
              <a:rPr lang="en-US" dirty="0" smtClean="0"/>
              <a:t> </a:t>
            </a:r>
            <a:r>
              <a:rPr lang="en-US" dirty="0" err="1" smtClean="0"/>
              <a:t>phẩm</a:t>
            </a:r>
            <a:endParaRPr lang="en-US" dirty="0" smtClean="0"/>
          </a:p>
          <a:p>
            <a:pPr marL="342900" indent="-342900">
              <a:buAutoNum type="arabicPeriod"/>
            </a:pPr>
            <a:r>
              <a:rPr lang="en-US" dirty="0" err="1" smtClean="0"/>
              <a:t>Thêm</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vào</a:t>
            </a:r>
            <a:r>
              <a:rPr lang="en-US" dirty="0" smtClean="0"/>
              <a:t> </a:t>
            </a:r>
            <a:r>
              <a:rPr lang="en-US" dirty="0" err="1" smtClean="0"/>
              <a:t>giỏ</a:t>
            </a:r>
            <a:r>
              <a:rPr lang="en-US" dirty="0" smtClean="0"/>
              <a:t> </a:t>
            </a:r>
            <a:r>
              <a:rPr lang="en-US" dirty="0" err="1" smtClean="0"/>
              <a:t>hàng</a:t>
            </a:r>
            <a:endParaRPr lang="en-US" dirty="0" smtClean="0"/>
          </a:p>
          <a:p>
            <a:pPr marL="342900" indent="-342900">
              <a:buAutoNum type="arabicPeriod"/>
            </a:pPr>
            <a:r>
              <a:rPr lang="en-US" dirty="0" smtClean="0"/>
              <a:t>Comment, </a:t>
            </a:r>
            <a:r>
              <a:rPr lang="en-US" dirty="0" err="1" smtClean="0"/>
              <a:t>thích</a:t>
            </a:r>
            <a:r>
              <a:rPr lang="en-US" dirty="0" smtClean="0"/>
              <a:t> </a:t>
            </a:r>
            <a:r>
              <a:rPr lang="en-US" dirty="0" err="1" smtClean="0"/>
              <a:t>sản</a:t>
            </a:r>
            <a:r>
              <a:rPr lang="en-US" dirty="0" smtClean="0"/>
              <a:t> </a:t>
            </a:r>
            <a:r>
              <a:rPr lang="en-US" dirty="0" err="1" smtClean="0"/>
              <a:t>phẩm</a:t>
            </a:r>
            <a:endParaRPr lang="en-US" dirty="0" smtClean="0"/>
          </a:p>
          <a:p>
            <a:pPr marL="342900" indent="-342900">
              <a:buAutoNum type="arabicPeriod"/>
            </a:pPr>
            <a:r>
              <a:rPr lang="en-US" dirty="0" err="1" smtClean="0"/>
              <a:t>Thanh</a:t>
            </a:r>
            <a:r>
              <a:rPr lang="en-US" dirty="0" smtClean="0"/>
              <a:t> </a:t>
            </a:r>
            <a:r>
              <a:rPr lang="en-US" dirty="0" err="1" smtClean="0"/>
              <a:t>toán</a:t>
            </a:r>
            <a:endParaRPr lang="en-US" dirty="0" smtClean="0"/>
          </a:p>
          <a:p>
            <a:pPr marL="342900" indent="-342900">
              <a:buAutoNum type="arabicPeriod"/>
            </a:pPr>
            <a:r>
              <a:rPr lang="en-US" dirty="0" err="1" smtClean="0"/>
              <a:t>Chỉnh</a:t>
            </a:r>
            <a:r>
              <a:rPr lang="en-US" dirty="0" smtClean="0"/>
              <a:t> </a:t>
            </a:r>
            <a:r>
              <a:rPr lang="en-US" dirty="0" err="1" smtClean="0"/>
              <a:t>sửa</a:t>
            </a:r>
            <a:r>
              <a:rPr lang="en-US" dirty="0" smtClean="0"/>
              <a:t> </a:t>
            </a:r>
            <a:r>
              <a:rPr lang="en-US" dirty="0" err="1" smtClean="0"/>
              <a:t>thông</a:t>
            </a:r>
            <a:r>
              <a:rPr lang="en-US" dirty="0" smtClean="0"/>
              <a:t> tin </a:t>
            </a:r>
            <a:r>
              <a:rPr lang="en-US" dirty="0" err="1" smtClean="0"/>
              <a:t>tài</a:t>
            </a:r>
            <a:r>
              <a:rPr lang="en-US" dirty="0" smtClean="0"/>
              <a:t> </a:t>
            </a:r>
            <a:r>
              <a:rPr lang="en-US" dirty="0" err="1" smtClean="0"/>
              <a:t>khoản</a:t>
            </a:r>
            <a:r>
              <a:rPr lang="en-US" dirty="0" smtClean="0"/>
              <a:t> </a:t>
            </a:r>
            <a:r>
              <a:rPr lang="en-US" dirty="0" err="1" smtClean="0"/>
              <a:t>khách</a:t>
            </a:r>
            <a:r>
              <a:rPr lang="en-US" dirty="0" smtClean="0"/>
              <a:t> </a:t>
            </a:r>
            <a:r>
              <a:rPr lang="en-US" dirty="0" err="1" smtClean="0"/>
              <a:t>hàng</a:t>
            </a:r>
            <a:endParaRPr lang="en-US" dirty="0" smtClean="0"/>
          </a:p>
          <a:p>
            <a:pPr marL="342900" indent="-342900">
              <a:buAutoNum type="arabicPeriod"/>
            </a:pPr>
            <a:endParaRPr lang="en-US" dirty="0" smtClean="0"/>
          </a:p>
        </p:txBody>
      </p:sp>
    </p:spTree>
    <p:extLst>
      <p:ext uri="{BB962C8B-B14F-4D97-AF65-F5344CB8AC3E}">
        <p14:creationId xmlns:p14="http://schemas.microsoft.com/office/powerpoint/2010/main" val="154836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wipe(down)">
                                      <p:cBhvr>
                                        <p:cTn id="22" dur="5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randombar(horizontal)">
                                      <p:cBhvr>
                                        <p:cTn id="27" dur="5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randombar(horizontal)">
                                      <p:cBhvr>
                                        <p:cTn id="32" dur="5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randombar(horizontal)">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randombar(horizontal)">
                                      <p:cBhvr>
                                        <p:cTn id="42" dur="500"/>
                                        <p:tgtEl>
                                          <p:spTgt spid="8">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animEffect transition="in" filter="randombar(horizontal)">
                                      <p:cBhvr>
                                        <p:cTn id="47" dur="500"/>
                                        <p:tgtEl>
                                          <p:spTgt spid="8">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8">
                                            <p:txEl>
                                              <p:pRg st="7" end="7"/>
                                            </p:txEl>
                                          </p:spTgt>
                                        </p:tgtEl>
                                        <p:attrNameLst>
                                          <p:attrName>style.visibility</p:attrName>
                                        </p:attrNameLst>
                                      </p:cBhvr>
                                      <p:to>
                                        <p:strVal val="visible"/>
                                      </p:to>
                                    </p:set>
                                    <p:animEffect transition="in" filter="randombar(horizontal)">
                                      <p:cBhvr>
                                        <p:cTn id="52" dur="500"/>
                                        <p:tgtEl>
                                          <p:spTgt spid="8">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nodeType="clickEffect">
                                  <p:stCondLst>
                                    <p:cond delay="0"/>
                                  </p:stCondLst>
                                  <p:childTnLst>
                                    <p:set>
                                      <p:cBhvr>
                                        <p:cTn id="56" dur="1" fill="hold">
                                          <p:stCondLst>
                                            <p:cond delay="0"/>
                                          </p:stCondLst>
                                        </p:cTn>
                                        <p:tgtEl>
                                          <p:spTgt spid="8">
                                            <p:txEl>
                                              <p:pRg st="8" end="8"/>
                                            </p:txEl>
                                          </p:spTgt>
                                        </p:tgtEl>
                                        <p:attrNameLst>
                                          <p:attrName>style.visibility</p:attrName>
                                        </p:attrNameLst>
                                      </p:cBhvr>
                                      <p:to>
                                        <p:strVal val="visible"/>
                                      </p:to>
                                    </p:set>
                                    <p:animEffect transition="in" filter="randombar(horizontal)">
                                      <p:cBhvr>
                                        <p:cTn id="5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sp>
        <p:nvSpPr>
          <p:cNvPr id="4" name="Google Shape;70;p12"/>
          <p:cNvSpPr txBox="1">
            <a:spLocks/>
          </p:cNvSpPr>
          <p:nvPr/>
        </p:nvSpPr>
        <p:spPr>
          <a:xfrm>
            <a:off x="311726" y="264198"/>
            <a:ext cx="6355868" cy="5501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4400"/>
              <a:buFont typeface="Roboto Slab"/>
              <a:buNone/>
              <a:defRPr sz="4400" b="1" i="0" u="none" strike="noStrike" cap="none">
                <a:solidFill>
                  <a:schemeClr val="accent1"/>
                </a:solidFill>
                <a:latin typeface="Roboto Slab"/>
                <a:ea typeface="Roboto Slab"/>
                <a:cs typeface="Roboto Slab"/>
                <a:sym typeface="Roboto Slab"/>
              </a:defRPr>
            </a:lvl9pPr>
          </a:lstStyle>
          <a:p>
            <a:r>
              <a:rPr lang="en-US" sz="1800" dirty="0" smtClean="0"/>
              <a:t>1.4.2</a:t>
            </a:r>
            <a:r>
              <a:rPr lang="en-US" sz="1800" dirty="0" smtClean="0"/>
              <a:t>. </a:t>
            </a:r>
            <a:r>
              <a:rPr lang="en-US" sz="1800" dirty="0" err="1" smtClean="0"/>
              <a:t>Trang</a:t>
            </a:r>
            <a:r>
              <a:rPr lang="en-US" sz="1800" dirty="0" smtClean="0"/>
              <a:t> </a:t>
            </a:r>
            <a:r>
              <a:rPr lang="en-US" sz="1800" dirty="0" err="1" smtClean="0"/>
              <a:t>quản</a:t>
            </a:r>
            <a:r>
              <a:rPr lang="en-US" sz="1800" dirty="0" smtClean="0"/>
              <a:t> </a:t>
            </a:r>
            <a:r>
              <a:rPr lang="en-US" sz="1800" dirty="0" err="1" smtClean="0"/>
              <a:t>trị</a:t>
            </a:r>
            <a:endParaRPr lang="vi-VN" sz="1800" dirty="0"/>
          </a:p>
        </p:txBody>
      </p:sp>
      <p:sp>
        <p:nvSpPr>
          <p:cNvPr id="5" name="TextBox 4"/>
          <p:cNvSpPr txBox="1"/>
          <p:nvPr/>
        </p:nvSpPr>
        <p:spPr>
          <a:xfrm>
            <a:off x="457200" y="900965"/>
            <a:ext cx="7405255" cy="2031325"/>
          </a:xfrm>
          <a:prstGeom prst="rect">
            <a:avLst/>
          </a:prstGeom>
          <a:noFill/>
        </p:spPr>
        <p:txBody>
          <a:bodyPr wrap="square" rtlCol="0">
            <a:spAutoFit/>
          </a:bodyPr>
          <a:lstStyle/>
          <a:p>
            <a:pPr marL="342900" indent="-342900">
              <a:buAutoNum type="arabicPeriod"/>
            </a:pPr>
            <a:r>
              <a:rPr lang="en-US" dirty="0" err="1" smtClean="0"/>
              <a:t>Đăng</a:t>
            </a:r>
            <a:r>
              <a:rPr lang="en-US" dirty="0" smtClean="0"/>
              <a:t> </a:t>
            </a:r>
            <a:r>
              <a:rPr lang="en-US" dirty="0" err="1"/>
              <a:t>nhập</a:t>
            </a:r>
            <a:r>
              <a:rPr lang="en-US" dirty="0"/>
              <a:t> </a:t>
            </a:r>
            <a:r>
              <a:rPr lang="en-US" dirty="0" err="1"/>
              <a:t>vào</a:t>
            </a:r>
            <a:r>
              <a:rPr lang="en-US" dirty="0"/>
              <a:t> </a:t>
            </a:r>
            <a:r>
              <a:rPr lang="en-US" dirty="0" err="1"/>
              <a:t>hệ</a:t>
            </a:r>
            <a:r>
              <a:rPr lang="en-US" dirty="0"/>
              <a:t> </a:t>
            </a:r>
            <a:r>
              <a:rPr lang="en-US" dirty="0" err="1"/>
              <a:t>thống</a:t>
            </a:r>
            <a:r>
              <a:rPr lang="en-US" dirty="0"/>
              <a:t> </a:t>
            </a:r>
            <a:r>
              <a:rPr lang="en-US" dirty="0" err="1"/>
              <a:t>quản</a:t>
            </a:r>
            <a:r>
              <a:rPr lang="en-US" dirty="0"/>
              <a:t> </a:t>
            </a:r>
            <a:r>
              <a:rPr lang="en-US" dirty="0" err="1" smtClean="0"/>
              <a:t>trị</a:t>
            </a:r>
            <a:endParaRPr lang="en-US" dirty="0" smtClean="0"/>
          </a:p>
          <a:p>
            <a:pPr marL="342900" indent="-342900">
              <a:buAutoNum type="arabicPeriod"/>
            </a:pPr>
            <a:r>
              <a:rPr lang="en-US" dirty="0" smtClean="0"/>
              <a:t>CRUD </a:t>
            </a:r>
            <a:r>
              <a:rPr lang="en-US" dirty="0" err="1" smtClean="0"/>
              <a:t>các</a:t>
            </a:r>
            <a:r>
              <a:rPr lang="en-US" dirty="0" smtClean="0"/>
              <a:t> </a:t>
            </a:r>
            <a:r>
              <a:rPr lang="en-US" dirty="0" err="1" smtClean="0"/>
              <a:t>bảng</a:t>
            </a:r>
            <a:r>
              <a:rPr lang="en-US" dirty="0" smtClean="0"/>
              <a:t> </a:t>
            </a:r>
            <a:r>
              <a:rPr lang="en-US" dirty="0" smtClean="0"/>
              <a:t>(update </a:t>
            </a:r>
            <a:r>
              <a:rPr lang="en-US" dirty="0" err="1" smtClean="0"/>
              <a:t>dữ</a:t>
            </a:r>
            <a:r>
              <a:rPr lang="en-US" dirty="0" smtClean="0"/>
              <a:t> </a:t>
            </a:r>
            <a:r>
              <a:rPr lang="en-US" dirty="0" err="1" smtClean="0"/>
              <a:t>liệu</a:t>
            </a:r>
            <a:r>
              <a:rPr lang="en-US" dirty="0" smtClean="0"/>
              <a:t> </a:t>
            </a:r>
            <a:r>
              <a:rPr lang="en-US" dirty="0" err="1" smtClean="0"/>
              <a:t>realtime</a:t>
            </a:r>
            <a:r>
              <a:rPr lang="en-US" dirty="0" smtClean="0"/>
              <a:t>)</a:t>
            </a:r>
          </a:p>
          <a:p>
            <a:pPr marL="342900" indent="-342900">
              <a:buFont typeface="Arial"/>
              <a:buAutoNum type="arabicPeriod"/>
            </a:pPr>
            <a:r>
              <a:rPr lang="en-US" dirty="0" err="1"/>
              <a:t>Hiển</a:t>
            </a:r>
            <a:r>
              <a:rPr lang="en-US" dirty="0"/>
              <a:t> </a:t>
            </a:r>
            <a:r>
              <a:rPr lang="en-US" dirty="0" err="1"/>
              <a:t>thị</a:t>
            </a:r>
            <a:r>
              <a:rPr lang="en-US" dirty="0"/>
              <a:t> </a:t>
            </a:r>
            <a:r>
              <a:rPr lang="en-US" dirty="0" err="1"/>
              <a:t>hóa</a:t>
            </a:r>
            <a:r>
              <a:rPr lang="en-US" dirty="0"/>
              <a:t> </a:t>
            </a:r>
            <a:r>
              <a:rPr lang="en-US" dirty="0" err="1"/>
              <a:t>đơn</a:t>
            </a:r>
            <a:r>
              <a:rPr lang="en-US" dirty="0"/>
              <a:t> , </a:t>
            </a:r>
            <a:r>
              <a:rPr lang="en-US" dirty="0" err="1"/>
              <a:t>thao</a:t>
            </a:r>
            <a:r>
              <a:rPr lang="en-US" dirty="0"/>
              <a:t> </a:t>
            </a:r>
            <a:r>
              <a:rPr lang="en-US" dirty="0" err="1"/>
              <a:t>tác</a:t>
            </a:r>
            <a:r>
              <a:rPr lang="en-US" dirty="0"/>
              <a:t> </a:t>
            </a:r>
            <a:r>
              <a:rPr lang="en-US" dirty="0" err="1"/>
              <a:t>chỉnh</a:t>
            </a:r>
            <a:r>
              <a:rPr lang="en-US" dirty="0"/>
              <a:t> </a:t>
            </a:r>
            <a:r>
              <a:rPr lang="en-US" dirty="0" err="1"/>
              <a:t>sửa</a:t>
            </a:r>
            <a:r>
              <a:rPr lang="en-US" dirty="0"/>
              <a:t> </a:t>
            </a:r>
            <a:r>
              <a:rPr lang="en-US" dirty="0" err="1"/>
              <a:t>trạng</a:t>
            </a:r>
            <a:r>
              <a:rPr lang="en-US" dirty="0"/>
              <a:t> </a:t>
            </a:r>
            <a:r>
              <a:rPr lang="en-US" dirty="0" err="1"/>
              <a:t>thái</a:t>
            </a:r>
            <a:r>
              <a:rPr lang="en-US" dirty="0"/>
              <a:t> </a:t>
            </a:r>
            <a:r>
              <a:rPr lang="en-US" dirty="0" err="1"/>
              <a:t>và</a:t>
            </a:r>
            <a:r>
              <a:rPr lang="en-US" dirty="0"/>
              <a:t> </a:t>
            </a:r>
            <a:r>
              <a:rPr lang="en-US" dirty="0" err="1"/>
              <a:t>xem</a:t>
            </a:r>
            <a:r>
              <a:rPr lang="en-US" dirty="0"/>
              <a:t> chi </a:t>
            </a:r>
            <a:r>
              <a:rPr lang="en-US" dirty="0" err="1"/>
              <a:t>tiết</a:t>
            </a:r>
            <a:r>
              <a:rPr lang="en-US" dirty="0"/>
              <a:t> </a:t>
            </a:r>
          </a:p>
          <a:p>
            <a:pPr marL="342900" indent="-342900">
              <a:buAutoNum type="arabicPeriod"/>
            </a:pPr>
            <a:r>
              <a:rPr lang="en-US" dirty="0" smtClean="0"/>
              <a:t>Export </a:t>
            </a:r>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thiết</a:t>
            </a:r>
            <a:r>
              <a:rPr lang="en-US" dirty="0" smtClean="0"/>
              <a:t> </a:t>
            </a:r>
            <a:r>
              <a:rPr lang="en-US" dirty="0" err="1"/>
              <a:t>ra</a:t>
            </a:r>
            <a:r>
              <a:rPr lang="en-US" dirty="0"/>
              <a:t> </a:t>
            </a:r>
            <a:r>
              <a:rPr lang="en-US" dirty="0" smtClean="0"/>
              <a:t>file pdf </a:t>
            </a:r>
          </a:p>
          <a:p>
            <a:pPr marL="342900" indent="-342900">
              <a:buAutoNum type="arabicPeriod"/>
            </a:pPr>
            <a:r>
              <a:rPr lang="en-US" dirty="0" err="1" smtClean="0"/>
              <a:t>Nhóm</a:t>
            </a:r>
            <a:r>
              <a:rPr lang="en-US" dirty="0" smtClean="0"/>
              <a:t> </a:t>
            </a:r>
            <a:r>
              <a:rPr lang="en-US" dirty="0" err="1" smtClean="0"/>
              <a:t>Thống</a:t>
            </a:r>
            <a:r>
              <a:rPr lang="en-US" dirty="0" smtClean="0"/>
              <a:t> </a:t>
            </a:r>
            <a:r>
              <a:rPr lang="en-US" dirty="0" err="1" smtClean="0"/>
              <a:t>kê</a:t>
            </a:r>
            <a:r>
              <a:rPr lang="en-US" dirty="0" smtClean="0"/>
              <a:t> (update </a:t>
            </a:r>
            <a:r>
              <a:rPr lang="en-US" dirty="0" err="1" smtClean="0"/>
              <a:t>dữ</a:t>
            </a:r>
            <a:r>
              <a:rPr lang="en-US" dirty="0" smtClean="0"/>
              <a:t> </a:t>
            </a:r>
            <a:r>
              <a:rPr lang="en-US" dirty="0" err="1" smtClean="0"/>
              <a:t>liệu</a:t>
            </a:r>
            <a:r>
              <a:rPr lang="en-US" dirty="0" smtClean="0"/>
              <a:t> </a:t>
            </a:r>
            <a:r>
              <a:rPr lang="en-US" dirty="0" err="1" smtClean="0"/>
              <a:t>realtime</a:t>
            </a:r>
            <a:r>
              <a:rPr lang="en-US" dirty="0" smtClean="0"/>
              <a:t>) </a:t>
            </a:r>
          </a:p>
          <a:p>
            <a:pPr marL="342900" indent="-342900">
              <a:buAutoNum type="arabicPeriod"/>
            </a:pPr>
            <a:r>
              <a:rPr lang="en-US" dirty="0" err="1" smtClean="0"/>
              <a:t>Nhóm</a:t>
            </a:r>
            <a:r>
              <a:rPr lang="en-US" dirty="0" smtClean="0"/>
              <a:t> </a:t>
            </a:r>
            <a:r>
              <a:rPr lang="en-US" dirty="0" err="1"/>
              <a:t>b</a:t>
            </a:r>
            <a:r>
              <a:rPr lang="en-US" dirty="0" err="1" smtClean="0"/>
              <a:t>iểu</a:t>
            </a:r>
            <a:r>
              <a:rPr lang="en-US" dirty="0" smtClean="0"/>
              <a:t> </a:t>
            </a:r>
            <a:r>
              <a:rPr lang="en-US" dirty="0" err="1"/>
              <a:t>đồ</a:t>
            </a:r>
            <a:r>
              <a:rPr lang="en-US" dirty="0"/>
              <a:t> </a:t>
            </a:r>
            <a:r>
              <a:rPr lang="en-US" dirty="0" err="1"/>
              <a:t>bán</a:t>
            </a:r>
            <a:r>
              <a:rPr lang="en-US" dirty="0"/>
              <a:t> </a:t>
            </a:r>
            <a:r>
              <a:rPr lang="en-US" dirty="0" err="1" smtClean="0"/>
              <a:t>hàng</a:t>
            </a:r>
            <a:r>
              <a:rPr lang="en-US" dirty="0" smtClean="0"/>
              <a:t> </a:t>
            </a:r>
            <a:r>
              <a:rPr lang="en-US" dirty="0"/>
              <a:t>(update </a:t>
            </a:r>
            <a:r>
              <a:rPr lang="en-US" dirty="0" err="1"/>
              <a:t>dữ</a:t>
            </a:r>
            <a:r>
              <a:rPr lang="en-US" dirty="0"/>
              <a:t> </a:t>
            </a:r>
            <a:r>
              <a:rPr lang="en-US" dirty="0" err="1"/>
              <a:t>liệu</a:t>
            </a:r>
            <a:r>
              <a:rPr lang="en-US" dirty="0"/>
              <a:t> </a:t>
            </a:r>
            <a:r>
              <a:rPr lang="en-US" dirty="0" smtClean="0"/>
              <a:t> </a:t>
            </a:r>
            <a:r>
              <a:rPr lang="en-US" dirty="0" err="1" smtClean="0"/>
              <a:t>realtime</a:t>
            </a:r>
            <a:r>
              <a:rPr lang="en-US" dirty="0"/>
              <a:t>) </a:t>
            </a:r>
            <a:endParaRPr lang="en-US" dirty="0" smtClean="0"/>
          </a:p>
          <a:p>
            <a:pPr marL="342900" indent="-342900">
              <a:buAutoNum type="arabicPeriod"/>
            </a:pPr>
            <a:r>
              <a:rPr lang="en-US" dirty="0" err="1" smtClean="0"/>
              <a:t>Nhóm</a:t>
            </a:r>
            <a:r>
              <a:rPr lang="en-US" dirty="0" smtClean="0"/>
              <a:t> </a:t>
            </a:r>
            <a:r>
              <a:rPr lang="en-US" dirty="0" err="1"/>
              <a:t>b</a:t>
            </a:r>
            <a:r>
              <a:rPr lang="en-US" dirty="0" err="1" smtClean="0"/>
              <a:t>iểu</a:t>
            </a:r>
            <a:r>
              <a:rPr lang="en-US" dirty="0" smtClean="0"/>
              <a:t> </a:t>
            </a:r>
            <a:r>
              <a:rPr lang="en-US" dirty="0" err="1"/>
              <a:t>đồ</a:t>
            </a:r>
            <a:r>
              <a:rPr lang="en-US" dirty="0"/>
              <a:t> </a:t>
            </a:r>
            <a:r>
              <a:rPr lang="en-US" dirty="0" err="1" smtClean="0"/>
              <a:t>nhập</a:t>
            </a:r>
            <a:r>
              <a:rPr lang="en-US" dirty="0" smtClean="0"/>
              <a:t> </a:t>
            </a:r>
            <a:r>
              <a:rPr lang="en-US" dirty="0" err="1" smtClean="0"/>
              <a:t>hàng</a:t>
            </a:r>
            <a:r>
              <a:rPr lang="en-US" dirty="0" smtClean="0"/>
              <a:t> </a:t>
            </a:r>
            <a:r>
              <a:rPr lang="en-US" dirty="0"/>
              <a:t>(update </a:t>
            </a:r>
            <a:r>
              <a:rPr lang="en-US" dirty="0" err="1"/>
              <a:t>dữ</a:t>
            </a:r>
            <a:r>
              <a:rPr lang="en-US" dirty="0"/>
              <a:t> </a:t>
            </a:r>
            <a:r>
              <a:rPr lang="en-US" dirty="0" err="1"/>
              <a:t>liệu</a:t>
            </a:r>
            <a:r>
              <a:rPr lang="en-US" dirty="0"/>
              <a:t> </a:t>
            </a:r>
            <a:r>
              <a:rPr lang="en-US" dirty="0" err="1" smtClean="0"/>
              <a:t>realtime</a:t>
            </a:r>
            <a:r>
              <a:rPr lang="en-US" dirty="0"/>
              <a:t>) </a:t>
            </a:r>
            <a:endParaRPr lang="en-US" dirty="0" smtClean="0"/>
          </a:p>
          <a:p>
            <a:pPr marL="342900" indent="-342900">
              <a:buAutoNum type="arabicPeriod"/>
            </a:pPr>
            <a:r>
              <a:rPr lang="en-US" dirty="0" err="1" smtClean="0"/>
              <a:t>Phiếu</a:t>
            </a:r>
            <a:r>
              <a:rPr lang="en-US" dirty="0" smtClean="0"/>
              <a:t> </a:t>
            </a:r>
            <a:r>
              <a:rPr lang="en-US" dirty="0" err="1" smtClean="0"/>
              <a:t>nhập</a:t>
            </a:r>
            <a:r>
              <a:rPr lang="en-US" dirty="0" smtClean="0"/>
              <a:t> </a:t>
            </a:r>
            <a:r>
              <a:rPr lang="en-US" dirty="0" err="1" smtClean="0"/>
              <a:t>hàng</a:t>
            </a:r>
            <a:endParaRPr lang="en-US" dirty="0" smtClean="0"/>
          </a:p>
          <a:p>
            <a:pPr marL="342900" indent="-342900">
              <a:buAutoNum type="arabicPeriod"/>
            </a:pPr>
            <a:r>
              <a:rPr lang="en-US" dirty="0" smtClean="0"/>
              <a:t>Chat </a:t>
            </a:r>
            <a:r>
              <a:rPr lang="en-US" dirty="0" err="1" smtClean="0"/>
              <a:t>cơ</a:t>
            </a:r>
            <a:r>
              <a:rPr lang="en-US" dirty="0" smtClean="0"/>
              <a:t> </a:t>
            </a:r>
            <a:r>
              <a:rPr lang="en-US" dirty="0" err="1" smtClean="0"/>
              <a:t>bản</a:t>
            </a:r>
            <a:endParaRPr lang="en-US" dirty="0"/>
          </a:p>
        </p:txBody>
      </p:sp>
    </p:spTree>
    <p:extLst>
      <p:ext uri="{BB962C8B-B14F-4D97-AF65-F5344CB8AC3E}">
        <p14:creationId xmlns:p14="http://schemas.microsoft.com/office/powerpoint/2010/main" val="166214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barn(inVertical)">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barn(inVertical)">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fade">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randombar(horizontal)">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randombar(horizontal)">
                                      <p:cBhvr>
                                        <p:cTn id="47" dur="500"/>
                                        <p:tgtEl>
                                          <p:spTgt spid="5">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Effect transition="in" filter="randombar(horizontal)">
                                      <p:cBhvr>
                                        <p:cTn id="5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8</a:t>
            </a:fld>
            <a:endParaRPr lang="en"/>
          </a:p>
        </p:txBody>
      </p:sp>
      <p:sp>
        <p:nvSpPr>
          <p:cNvPr id="6" name="TextBox 5"/>
          <p:cNvSpPr txBox="1"/>
          <p:nvPr/>
        </p:nvSpPr>
        <p:spPr>
          <a:xfrm>
            <a:off x="1032164" y="840741"/>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2.1. </a:t>
            </a:r>
            <a:r>
              <a:rPr lang="en-US" sz="2000" b="1" dirty="0" err="1" smtClean="0">
                <a:solidFill>
                  <a:schemeClr val="accent1">
                    <a:lumMod val="75000"/>
                  </a:schemeClr>
                </a:solidFill>
                <a:latin typeface="Roboto Slab" panose="020B0604020202020204" charset="0"/>
                <a:ea typeface="Roboto Slab" panose="020B0604020202020204" charset="0"/>
              </a:rPr>
              <a:t>Phân</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tích</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thiết</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kế</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hệ</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thống</a:t>
            </a:r>
            <a:endParaRPr lang="en-US" sz="2000" b="1" dirty="0">
              <a:solidFill>
                <a:schemeClr val="accent1">
                  <a:lumMod val="75000"/>
                </a:schemeClr>
              </a:solidFill>
              <a:latin typeface="Roboto Slab" panose="020B0604020202020204" charset="0"/>
              <a:ea typeface="Roboto Slab" panose="020B0604020202020204" charset="0"/>
            </a:endParaRPr>
          </a:p>
        </p:txBody>
      </p:sp>
      <p:sp>
        <p:nvSpPr>
          <p:cNvPr id="7" name="TextBox 6"/>
          <p:cNvSpPr txBox="1"/>
          <p:nvPr/>
        </p:nvSpPr>
        <p:spPr>
          <a:xfrm>
            <a:off x="561109" y="422564"/>
            <a:ext cx="8285018" cy="400110"/>
          </a:xfrm>
          <a:prstGeom prst="rect">
            <a:avLst/>
          </a:prstGeom>
          <a:noFill/>
        </p:spPr>
        <p:txBody>
          <a:bodyPr wrap="square" rtlCol="0">
            <a:spAutoFit/>
          </a:bodyPr>
          <a:lstStyle/>
          <a:p>
            <a:r>
              <a:rPr lang="en-US" sz="2000" b="1" dirty="0" smtClean="0">
                <a:solidFill>
                  <a:schemeClr val="accent1">
                    <a:lumMod val="75000"/>
                  </a:schemeClr>
                </a:solidFill>
                <a:latin typeface="Roboto Slab" panose="020B0604020202020204" charset="0"/>
                <a:ea typeface="Roboto Slab" panose="020B0604020202020204" charset="0"/>
              </a:rPr>
              <a:t>2. PHÂN TÍCH THIẾT KẾ HỆ THỐNG VÀ THIẾT KẾ CƠ SỞ DỮ LIỆU</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12" name="Picture 11"/>
          <p:cNvPicPr/>
          <p:nvPr/>
        </p:nvPicPr>
        <p:blipFill>
          <a:blip r:embed="rId2"/>
          <a:stretch>
            <a:fillRect/>
          </a:stretch>
        </p:blipFill>
        <p:spPr>
          <a:xfrm>
            <a:off x="1409958" y="1807865"/>
            <a:ext cx="6168478" cy="1956787"/>
          </a:xfrm>
          <a:prstGeom prst="rect">
            <a:avLst/>
          </a:prstGeom>
        </p:spPr>
      </p:pic>
      <p:sp>
        <p:nvSpPr>
          <p:cNvPr id="13" name="TextBox 12"/>
          <p:cNvSpPr txBox="1"/>
          <p:nvPr/>
        </p:nvSpPr>
        <p:spPr>
          <a:xfrm>
            <a:off x="1080656" y="1258918"/>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Sơ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đồ</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tổ</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chức</a:t>
            </a:r>
            <a:endParaRPr lang="en-US" sz="2000" b="1" dirty="0">
              <a:solidFill>
                <a:schemeClr val="accent1">
                  <a:lumMod val="75000"/>
                </a:schemeClr>
              </a:solidFill>
              <a:latin typeface="Roboto Slab" panose="020B0604020202020204" charset="0"/>
              <a:ea typeface="Roboto Slab" panose="020B0604020202020204" charset="0"/>
            </a:endParaRPr>
          </a:p>
        </p:txBody>
      </p:sp>
    </p:spTree>
    <p:extLst>
      <p:ext uri="{BB962C8B-B14F-4D97-AF65-F5344CB8AC3E}">
        <p14:creationId xmlns:p14="http://schemas.microsoft.com/office/powerpoint/2010/main" val="240460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randombar(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randombar(horizont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5" name="TextBox 4"/>
          <p:cNvSpPr txBox="1"/>
          <p:nvPr/>
        </p:nvSpPr>
        <p:spPr>
          <a:xfrm>
            <a:off x="637310" y="92596"/>
            <a:ext cx="8285018" cy="400110"/>
          </a:xfrm>
          <a:prstGeom prst="rect">
            <a:avLst/>
          </a:prstGeom>
          <a:noFill/>
        </p:spPr>
        <p:txBody>
          <a:bodyPr wrap="square" rtlCol="0">
            <a:spAutoFit/>
          </a:bodyPr>
          <a:lstStyle/>
          <a:p>
            <a:r>
              <a:rPr lang="en-US" sz="2000" b="1" dirty="0" err="1" smtClean="0">
                <a:solidFill>
                  <a:schemeClr val="accent1">
                    <a:lumMod val="75000"/>
                  </a:schemeClr>
                </a:solidFill>
                <a:latin typeface="Roboto Slab" panose="020B0604020202020204" charset="0"/>
                <a:ea typeface="Roboto Slab" panose="020B0604020202020204" charset="0"/>
              </a:rPr>
              <a:t>Sơ</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đồ</a:t>
            </a:r>
            <a:r>
              <a:rPr lang="en-US" sz="2000" b="1" dirty="0" smtClean="0">
                <a:solidFill>
                  <a:schemeClr val="accent1">
                    <a:lumMod val="75000"/>
                  </a:schemeClr>
                </a:solidFill>
                <a:latin typeface="Roboto Slab" panose="020B0604020202020204" charset="0"/>
                <a:ea typeface="Roboto Slab" panose="020B0604020202020204" charset="0"/>
              </a:rPr>
              <a:t> Use case </a:t>
            </a:r>
            <a:r>
              <a:rPr lang="en-US" sz="2000" b="1" dirty="0" err="1" smtClean="0">
                <a:solidFill>
                  <a:schemeClr val="accent1">
                    <a:lumMod val="75000"/>
                  </a:schemeClr>
                </a:solidFill>
                <a:latin typeface="Roboto Slab" panose="020B0604020202020204" charset="0"/>
                <a:ea typeface="Roboto Slab" panose="020B0604020202020204" charset="0"/>
              </a:rPr>
              <a:t>trang</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người</a:t>
            </a:r>
            <a:r>
              <a:rPr lang="en-US" sz="2000" b="1" dirty="0" smtClean="0">
                <a:solidFill>
                  <a:schemeClr val="accent1">
                    <a:lumMod val="75000"/>
                  </a:schemeClr>
                </a:solidFill>
                <a:latin typeface="Roboto Slab" panose="020B0604020202020204" charset="0"/>
                <a:ea typeface="Roboto Slab" panose="020B0604020202020204" charset="0"/>
              </a:rPr>
              <a:t> </a:t>
            </a:r>
            <a:r>
              <a:rPr lang="en-US" sz="2000" b="1" dirty="0" err="1" smtClean="0">
                <a:solidFill>
                  <a:schemeClr val="accent1">
                    <a:lumMod val="75000"/>
                  </a:schemeClr>
                </a:solidFill>
                <a:latin typeface="Roboto Slab" panose="020B0604020202020204" charset="0"/>
                <a:ea typeface="Roboto Slab" panose="020B0604020202020204" charset="0"/>
              </a:rPr>
              <a:t>dùng</a:t>
            </a:r>
            <a:endParaRPr lang="en-US" sz="2000" b="1" dirty="0">
              <a:solidFill>
                <a:schemeClr val="accent1">
                  <a:lumMod val="75000"/>
                </a:schemeClr>
              </a:solidFill>
              <a:latin typeface="Roboto Slab" panose="020B0604020202020204" charset="0"/>
              <a:ea typeface="Roboto Slab" panose="020B0604020202020204" charset="0"/>
            </a:endParaRPr>
          </a:p>
        </p:txBody>
      </p:sp>
      <p:pic>
        <p:nvPicPr>
          <p:cNvPr id="6" name="Picture 5"/>
          <p:cNvPicPr/>
          <p:nvPr/>
        </p:nvPicPr>
        <p:blipFill>
          <a:blip r:embed="rId2"/>
          <a:stretch>
            <a:fillRect/>
          </a:stretch>
        </p:blipFill>
        <p:spPr>
          <a:xfrm>
            <a:off x="1070262" y="603707"/>
            <a:ext cx="7502237" cy="4217676"/>
          </a:xfrm>
          <a:prstGeom prst="rect">
            <a:avLst/>
          </a:prstGeom>
        </p:spPr>
      </p:pic>
    </p:spTree>
    <p:extLst>
      <p:ext uri="{BB962C8B-B14F-4D97-AF65-F5344CB8AC3E}">
        <p14:creationId xmlns:p14="http://schemas.microsoft.com/office/powerpoint/2010/main" val="387746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1820</Words>
  <Application>Microsoft Office PowerPoint</Application>
  <PresentationFormat>On-screen Show (16:9)</PresentationFormat>
  <Paragraphs>164</Paragraphs>
  <Slides>31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Roboto Slab</vt:lpstr>
      <vt:lpstr>Arial</vt:lpstr>
      <vt:lpstr>Source Sans Pro</vt:lpstr>
      <vt:lpstr>Times New Roman</vt:lpstr>
      <vt:lpstr>Cordelia template</vt:lpstr>
      <vt:lpstr>ĐỀ TÀI</vt:lpstr>
      <vt:lpstr>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dc:title>
  <cp:lastModifiedBy>Admin</cp:lastModifiedBy>
  <cp:revision>193</cp:revision>
  <dcterms:modified xsi:type="dcterms:W3CDTF">2021-10-31T04:24:30Z</dcterms:modified>
</cp:coreProperties>
</file>