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4"/>
  </p:notesMasterIdLst>
  <p:sldIdLst>
    <p:sldId id="296" r:id="rId2"/>
    <p:sldId id="257" r:id="rId3"/>
    <p:sldId id="276" r:id="rId4"/>
    <p:sldId id="326" r:id="rId5"/>
    <p:sldId id="325" r:id="rId6"/>
    <p:sldId id="297" r:id="rId7"/>
    <p:sldId id="314" r:id="rId8"/>
    <p:sldId id="298" r:id="rId9"/>
    <p:sldId id="302" r:id="rId10"/>
    <p:sldId id="303" r:id="rId11"/>
    <p:sldId id="299" r:id="rId12"/>
    <p:sldId id="328" r:id="rId13"/>
    <p:sldId id="300" r:id="rId14"/>
    <p:sldId id="301" r:id="rId15"/>
    <p:sldId id="322" r:id="rId16"/>
    <p:sldId id="323" r:id="rId17"/>
    <p:sldId id="317" r:id="rId18"/>
    <p:sldId id="319" r:id="rId19"/>
    <p:sldId id="320" r:id="rId20"/>
    <p:sldId id="324" r:id="rId21"/>
    <p:sldId id="304" r:id="rId22"/>
    <p:sldId id="316" r:id="rId23"/>
    <p:sldId id="329" r:id="rId24"/>
    <p:sldId id="330" r:id="rId25"/>
    <p:sldId id="315" r:id="rId26"/>
    <p:sldId id="309" r:id="rId27"/>
    <p:sldId id="308" r:id="rId28"/>
    <p:sldId id="310" r:id="rId29"/>
    <p:sldId id="313" r:id="rId30"/>
    <p:sldId id="311" r:id="rId31"/>
    <p:sldId id="312" r:id="rId32"/>
    <p:sldId id="331" r:id="rId33"/>
  </p:sldIdLst>
  <p:sldSz cx="9144000" cy="5143500" type="screen16x9"/>
  <p:notesSz cx="6858000" cy="9144000"/>
  <p:embeddedFontLst>
    <p:embeddedFont>
      <p:font typeface="Roboto Slab" panose="020B0604020202020204" charset="0"/>
      <p:regular r:id="rId35"/>
      <p:bold r:id="rId36"/>
    </p:embeddedFont>
    <p:embeddedFont>
      <p:font typeface="Source Sans Pro"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snapToGrid="0" showGuides="1">
      <p:cViewPr varScale="1">
        <p:scale>
          <a:sx n="110" d="100"/>
          <a:sy n="110" d="100"/>
        </p:scale>
        <p:origin x="662"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13305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457200" y="4055343"/>
            <a:ext cx="8229600" cy="368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60" name="Google Shape;60;p9"/>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5"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jpg"/></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70;p12"/>
          <p:cNvSpPr txBox="1">
            <a:spLocks/>
          </p:cNvSpPr>
          <p:nvPr/>
        </p:nvSpPr>
        <p:spPr>
          <a:xfrm>
            <a:off x="3051461" y="1064697"/>
            <a:ext cx="3560619" cy="4128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2500" dirty="0" smtClean="0">
                <a:solidFill>
                  <a:srgbClr val="FF0000"/>
                </a:solidFill>
              </a:rPr>
              <a:t>ĐỒ ÁN TỐT NGHIỆP</a:t>
            </a:r>
            <a:endParaRPr lang="vi-VN" sz="2500" dirty="0">
              <a:solidFill>
                <a:srgbClr val="FF0000"/>
              </a:solidFill>
            </a:endParaRPr>
          </a:p>
        </p:txBody>
      </p:sp>
      <p:sp>
        <p:nvSpPr>
          <p:cNvPr id="8" name="Rectangle 7"/>
          <p:cNvSpPr/>
          <p:nvPr/>
        </p:nvSpPr>
        <p:spPr>
          <a:xfrm>
            <a:off x="606136" y="205893"/>
            <a:ext cx="7931727" cy="3322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70;p12"/>
          <p:cNvSpPr txBox="1">
            <a:spLocks/>
          </p:cNvSpPr>
          <p:nvPr/>
        </p:nvSpPr>
        <p:spPr>
          <a:xfrm>
            <a:off x="1191491" y="142376"/>
            <a:ext cx="7412182" cy="5145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vi-VN" sz="2500" dirty="0" smtClean="0">
                <a:solidFill>
                  <a:schemeClr val="tx1"/>
                </a:solidFill>
              </a:rPr>
              <a:t>TRƯỜNG CAO ĐẲNG KỸ THUẬT CAO THẮNG</a:t>
            </a:r>
            <a:endParaRPr lang="vi-VN" sz="2500" dirty="0">
              <a:solidFill>
                <a:schemeClr val="tx1"/>
              </a:solidFill>
            </a:endParaRPr>
          </a:p>
        </p:txBody>
      </p:sp>
      <p:sp>
        <p:nvSpPr>
          <p:cNvPr id="11" name="Google Shape;70;p12"/>
          <p:cNvSpPr txBox="1">
            <a:spLocks noGrp="1"/>
          </p:cNvSpPr>
          <p:nvPr>
            <p:ph type="ctrTitle"/>
          </p:nvPr>
        </p:nvSpPr>
        <p:spPr>
          <a:xfrm>
            <a:off x="3986645" y="1539995"/>
            <a:ext cx="1378530" cy="42468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smtClean="0">
                <a:solidFill>
                  <a:schemeClr val="tx1"/>
                </a:solidFill>
              </a:rPr>
              <a:t>ĐỀ TÀI</a:t>
            </a:r>
            <a:endParaRPr sz="2000" dirty="0">
              <a:solidFill>
                <a:schemeClr val="tx1"/>
              </a:solidFill>
            </a:endParaRPr>
          </a:p>
        </p:txBody>
      </p:sp>
      <p:sp>
        <p:nvSpPr>
          <p:cNvPr id="12" name="Google Shape;70;p12"/>
          <p:cNvSpPr txBox="1">
            <a:spLocks/>
          </p:cNvSpPr>
          <p:nvPr/>
        </p:nvSpPr>
        <p:spPr>
          <a:xfrm>
            <a:off x="2769176" y="640704"/>
            <a:ext cx="4191002" cy="3767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1800" dirty="0" smtClean="0"/>
              <a:t>KHOA CÔNG NGHỆ THÔNG TIN</a:t>
            </a:r>
            <a:endParaRPr lang="vi-VN" sz="1800" dirty="0"/>
          </a:p>
        </p:txBody>
      </p:sp>
      <p:sp>
        <p:nvSpPr>
          <p:cNvPr id="14" name="Google Shape;70;p12"/>
          <p:cNvSpPr txBox="1">
            <a:spLocks/>
          </p:cNvSpPr>
          <p:nvPr/>
        </p:nvSpPr>
        <p:spPr>
          <a:xfrm>
            <a:off x="1598466" y="1964681"/>
            <a:ext cx="6466607" cy="6679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pPr algn="ctr"/>
            <a:r>
              <a:rPr lang="en-US" sz="2000" dirty="0" smtClean="0">
                <a:solidFill>
                  <a:schemeClr val="accent2"/>
                </a:solidFill>
              </a:rPr>
              <a:t>XÂY DỰNG HỆ THỐNG BÁN QUẦN ÁO BẰNG </a:t>
            </a:r>
            <a:r>
              <a:rPr lang="en-US" sz="2000" dirty="0">
                <a:solidFill>
                  <a:schemeClr val="accent2"/>
                </a:solidFill>
              </a:rPr>
              <a:t>FRAMEWORK </a:t>
            </a:r>
            <a:r>
              <a:rPr lang="en-US" sz="2000" dirty="0" smtClean="0">
                <a:solidFill>
                  <a:schemeClr val="accent2"/>
                </a:solidFill>
              </a:rPr>
              <a:t>ASP.NET CORE - ANGULAR</a:t>
            </a:r>
            <a:endParaRPr lang="vi-VN" sz="2000" dirty="0">
              <a:solidFill>
                <a:schemeClr val="accent2"/>
              </a:solidFill>
            </a:endParaRPr>
          </a:p>
        </p:txBody>
      </p:sp>
      <p:sp>
        <p:nvSpPr>
          <p:cNvPr id="15" name="Google Shape;70;p12"/>
          <p:cNvSpPr txBox="1">
            <a:spLocks/>
          </p:cNvSpPr>
          <p:nvPr/>
        </p:nvSpPr>
        <p:spPr>
          <a:xfrm>
            <a:off x="1717964" y="2887535"/>
            <a:ext cx="7086599" cy="13732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pPr>
              <a:lnSpc>
                <a:spcPct val="150000"/>
              </a:lnSpc>
            </a:pPr>
            <a:r>
              <a:rPr lang="en-US" sz="1800" b="0" dirty="0" smtClean="0">
                <a:solidFill>
                  <a:schemeClr val="accent6">
                    <a:lumMod val="10000"/>
                  </a:schemeClr>
                </a:solidFill>
              </a:rPr>
              <a:t>GVHD :   </a:t>
            </a:r>
            <a:r>
              <a:rPr lang="en-US" sz="1800" b="0" dirty="0" err="1" smtClean="0">
                <a:solidFill>
                  <a:schemeClr val="accent6">
                    <a:lumMod val="10000"/>
                  </a:schemeClr>
                </a:solidFill>
              </a:rPr>
              <a:t>Lê</a:t>
            </a:r>
            <a:r>
              <a:rPr lang="en-US" sz="1800" b="0" dirty="0" smtClean="0">
                <a:solidFill>
                  <a:schemeClr val="accent6">
                    <a:lumMod val="10000"/>
                  </a:schemeClr>
                </a:solidFill>
              </a:rPr>
              <a:t> </a:t>
            </a:r>
            <a:r>
              <a:rPr lang="en-US" sz="1800" b="0" dirty="0" err="1" smtClean="0">
                <a:solidFill>
                  <a:schemeClr val="accent6">
                    <a:lumMod val="10000"/>
                  </a:schemeClr>
                </a:solidFill>
              </a:rPr>
              <a:t>Hữu</a:t>
            </a:r>
            <a:r>
              <a:rPr lang="en-US" sz="1800" b="0" dirty="0" smtClean="0">
                <a:solidFill>
                  <a:schemeClr val="accent6">
                    <a:lumMod val="10000"/>
                  </a:schemeClr>
                </a:solidFill>
              </a:rPr>
              <a:t> </a:t>
            </a:r>
            <a:r>
              <a:rPr lang="en-US" sz="1800" b="0" dirty="0" err="1" smtClean="0">
                <a:solidFill>
                  <a:schemeClr val="accent6">
                    <a:lumMod val="10000"/>
                  </a:schemeClr>
                </a:solidFill>
              </a:rPr>
              <a:t>Vinh</a:t>
            </a:r>
            <a:endParaRPr lang="en-US" sz="1800" b="0" dirty="0" smtClean="0">
              <a:solidFill>
                <a:schemeClr val="accent6">
                  <a:lumMod val="10000"/>
                </a:schemeClr>
              </a:solidFill>
            </a:endParaRPr>
          </a:p>
          <a:p>
            <a:pPr>
              <a:lnSpc>
                <a:spcPct val="150000"/>
              </a:lnSpc>
            </a:pPr>
            <a:r>
              <a:rPr lang="en-US" sz="1800" b="0" dirty="0" smtClean="0">
                <a:solidFill>
                  <a:schemeClr val="accent6">
                    <a:lumMod val="10000"/>
                  </a:schemeClr>
                </a:solidFill>
              </a:rPr>
              <a:t>GVPB  :   </a:t>
            </a:r>
            <a:r>
              <a:rPr lang="en-US" sz="1800" b="0" dirty="0" err="1" smtClean="0">
                <a:solidFill>
                  <a:schemeClr val="accent6">
                    <a:lumMod val="10000"/>
                  </a:schemeClr>
                </a:solidFill>
              </a:rPr>
              <a:t>Tô</a:t>
            </a:r>
            <a:r>
              <a:rPr lang="en-US" sz="1800" b="0" dirty="0" smtClean="0">
                <a:solidFill>
                  <a:schemeClr val="accent6">
                    <a:lumMod val="10000"/>
                  </a:schemeClr>
                </a:solidFill>
              </a:rPr>
              <a:t> </a:t>
            </a:r>
            <a:r>
              <a:rPr lang="en-US" sz="1800" b="0" dirty="0" err="1" smtClean="0">
                <a:solidFill>
                  <a:schemeClr val="accent6">
                    <a:lumMod val="10000"/>
                  </a:schemeClr>
                </a:solidFill>
              </a:rPr>
              <a:t>Vũ</a:t>
            </a:r>
            <a:r>
              <a:rPr lang="en-US" sz="1800" b="0" dirty="0" smtClean="0">
                <a:solidFill>
                  <a:schemeClr val="accent6">
                    <a:lumMod val="10000"/>
                  </a:schemeClr>
                </a:solidFill>
              </a:rPr>
              <a:t> Song </a:t>
            </a:r>
            <a:r>
              <a:rPr lang="en-US" sz="1800" b="0" dirty="0" err="1" smtClean="0">
                <a:solidFill>
                  <a:schemeClr val="accent6">
                    <a:lumMod val="10000"/>
                  </a:schemeClr>
                </a:solidFill>
              </a:rPr>
              <a:t>Phương</a:t>
            </a:r>
            <a:endParaRPr lang="en-US" sz="1800" b="0" dirty="0" smtClean="0">
              <a:solidFill>
                <a:schemeClr val="accent6">
                  <a:lumMod val="10000"/>
                </a:schemeClr>
              </a:solidFill>
            </a:endParaRPr>
          </a:p>
          <a:p>
            <a:pPr>
              <a:lnSpc>
                <a:spcPct val="150000"/>
              </a:lnSpc>
            </a:pPr>
            <a:r>
              <a:rPr lang="en-US" sz="1800" b="0" dirty="0" smtClean="0">
                <a:solidFill>
                  <a:schemeClr val="accent6">
                    <a:lumMod val="10000"/>
                  </a:schemeClr>
                </a:solidFill>
              </a:rPr>
              <a:t>SVTH :   1. </a:t>
            </a:r>
            <a:r>
              <a:rPr lang="en-US" sz="1800" b="0" dirty="0" err="1" smtClean="0">
                <a:solidFill>
                  <a:schemeClr val="accent6">
                    <a:lumMod val="10000"/>
                  </a:schemeClr>
                </a:solidFill>
              </a:rPr>
              <a:t>Trần</a:t>
            </a:r>
            <a:r>
              <a:rPr lang="en-US" sz="1800" b="0" dirty="0" smtClean="0">
                <a:solidFill>
                  <a:schemeClr val="accent6">
                    <a:lumMod val="10000"/>
                  </a:schemeClr>
                </a:solidFill>
              </a:rPr>
              <a:t> </a:t>
            </a:r>
            <a:r>
              <a:rPr lang="en-US" sz="1800" b="0" dirty="0" err="1" smtClean="0">
                <a:solidFill>
                  <a:schemeClr val="accent6">
                    <a:lumMod val="10000"/>
                  </a:schemeClr>
                </a:solidFill>
              </a:rPr>
              <a:t>Quý</a:t>
            </a:r>
            <a:r>
              <a:rPr lang="en-US" sz="1800" b="0" dirty="0" smtClean="0">
                <a:solidFill>
                  <a:schemeClr val="accent6">
                    <a:lumMod val="10000"/>
                  </a:schemeClr>
                </a:solidFill>
              </a:rPr>
              <a:t> </a:t>
            </a:r>
            <a:r>
              <a:rPr lang="en-US" sz="1800" b="0" dirty="0" err="1" smtClean="0">
                <a:solidFill>
                  <a:schemeClr val="accent6">
                    <a:lumMod val="10000"/>
                  </a:schemeClr>
                </a:solidFill>
              </a:rPr>
              <a:t>Vinh</a:t>
            </a:r>
            <a:r>
              <a:rPr lang="en-US" sz="1800" b="0" dirty="0" smtClean="0">
                <a:solidFill>
                  <a:schemeClr val="accent6">
                    <a:lumMod val="10000"/>
                  </a:schemeClr>
                </a:solidFill>
              </a:rPr>
              <a:t>  - MSSV :  0306181097 – CĐTH18PMA</a:t>
            </a:r>
          </a:p>
          <a:p>
            <a:pPr>
              <a:lnSpc>
                <a:spcPct val="150000"/>
              </a:lnSpc>
            </a:pPr>
            <a:r>
              <a:rPr lang="en-US" sz="1800" b="0" dirty="0" smtClean="0">
                <a:solidFill>
                  <a:schemeClr val="accent6">
                    <a:lumMod val="10000"/>
                  </a:schemeClr>
                </a:solidFill>
              </a:rPr>
              <a:t>                2. </a:t>
            </a:r>
            <a:r>
              <a:rPr lang="en-US" sz="1800" b="0" dirty="0" err="1" smtClean="0">
                <a:solidFill>
                  <a:schemeClr val="accent6">
                    <a:lumMod val="10000"/>
                  </a:schemeClr>
                </a:solidFill>
              </a:rPr>
              <a:t>Trần</a:t>
            </a:r>
            <a:r>
              <a:rPr lang="en-US" sz="1800" b="0" dirty="0" smtClean="0">
                <a:solidFill>
                  <a:schemeClr val="accent6">
                    <a:lumMod val="10000"/>
                  </a:schemeClr>
                </a:solidFill>
              </a:rPr>
              <a:t> </a:t>
            </a:r>
            <a:r>
              <a:rPr lang="en-US" sz="1800" b="0" dirty="0" err="1" smtClean="0">
                <a:solidFill>
                  <a:schemeClr val="accent6">
                    <a:lumMod val="10000"/>
                  </a:schemeClr>
                </a:solidFill>
              </a:rPr>
              <a:t>Đức</a:t>
            </a:r>
            <a:r>
              <a:rPr lang="en-US" sz="1800" b="0" dirty="0" smtClean="0">
                <a:solidFill>
                  <a:schemeClr val="accent6">
                    <a:lumMod val="10000"/>
                  </a:schemeClr>
                </a:solidFill>
              </a:rPr>
              <a:t> </a:t>
            </a:r>
            <a:r>
              <a:rPr lang="en-US" sz="1800" b="0" dirty="0" err="1" smtClean="0">
                <a:solidFill>
                  <a:schemeClr val="accent6">
                    <a:lumMod val="10000"/>
                  </a:schemeClr>
                </a:solidFill>
              </a:rPr>
              <a:t>Hải</a:t>
            </a:r>
            <a:r>
              <a:rPr lang="en-US" sz="1800" b="0" dirty="0" smtClean="0">
                <a:solidFill>
                  <a:schemeClr val="accent6">
                    <a:lumMod val="10000"/>
                  </a:schemeClr>
                </a:solidFill>
              </a:rPr>
              <a:t>    - MSSV :  0306181021 –CĐTH18PMA</a:t>
            </a:r>
          </a:p>
          <a:p>
            <a:pPr>
              <a:lnSpc>
                <a:spcPct val="150000"/>
              </a:lnSpc>
            </a:pPr>
            <a:r>
              <a:rPr lang="en-US" sz="1800" b="0" dirty="0" err="1" smtClean="0">
                <a:solidFill>
                  <a:schemeClr val="accent6">
                    <a:lumMod val="10000"/>
                  </a:schemeClr>
                </a:solidFill>
              </a:rPr>
              <a:t>Khóa</a:t>
            </a:r>
            <a:r>
              <a:rPr lang="en-US" sz="1800" b="0" dirty="0" smtClean="0">
                <a:solidFill>
                  <a:schemeClr val="accent6">
                    <a:lumMod val="10000"/>
                  </a:schemeClr>
                </a:solidFill>
              </a:rPr>
              <a:t>  :   2018 - 2021</a:t>
            </a:r>
            <a:endParaRPr lang="vi-VN" sz="1800" b="0" dirty="0">
              <a:solidFill>
                <a:schemeClr val="accent6">
                  <a:lumMod val="10000"/>
                </a:schemeClr>
              </a:solidFill>
            </a:endParaRPr>
          </a:p>
        </p:txBody>
      </p:sp>
      <p:sp>
        <p:nvSpPr>
          <p:cNvPr id="16" name="Google Shape;70;p12"/>
          <p:cNvSpPr txBox="1">
            <a:spLocks/>
          </p:cNvSpPr>
          <p:nvPr/>
        </p:nvSpPr>
        <p:spPr>
          <a:xfrm>
            <a:off x="4572000" y="4502727"/>
            <a:ext cx="4641272" cy="5571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1700" dirty="0" smtClean="0">
                <a:solidFill>
                  <a:schemeClr val="accent6">
                    <a:lumMod val="25000"/>
                  </a:schemeClr>
                </a:solidFill>
              </a:rPr>
              <a:t>TP-HCM, </a:t>
            </a:r>
            <a:r>
              <a:rPr lang="en-US" sz="1700" dirty="0" err="1" smtClean="0">
                <a:solidFill>
                  <a:schemeClr val="accent6">
                    <a:lumMod val="25000"/>
                  </a:schemeClr>
                </a:solidFill>
              </a:rPr>
              <a:t>Ngày</a:t>
            </a:r>
            <a:r>
              <a:rPr lang="en-US" sz="1700" dirty="0">
                <a:solidFill>
                  <a:schemeClr val="accent6">
                    <a:lumMod val="25000"/>
                  </a:schemeClr>
                </a:solidFill>
              </a:rPr>
              <a:t> </a:t>
            </a:r>
            <a:r>
              <a:rPr lang="en-US" sz="1700" dirty="0" smtClean="0">
                <a:solidFill>
                  <a:schemeClr val="accent6">
                    <a:lumMod val="25000"/>
                  </a:schemeClr>
                </a:solidFill>
              </a:rPr>
              <a:t>19</a:t>
            </a:r>
            <a:r>
              <a:rPr lang="en-US" sz="1700" dirty="0" smtClean="0">
                <a:solidFill>
                  <a:schemeClr val="accent6">
                    <a:lumMod val="25000"/>
                  </a:schemeClr>
                </a:solidFill>
              </a:rPr>
              <a:t> </a:t>
            </a:r>
            <a:r>
              <a:rPr lang="en-US" sz="1700" dirty="0" err="1" smtClean="0">
                <a:solidFill>
                  <a:schemeClr val="accent6">
                    <a:lumMod val="25000"/>
                  </a:schemeClr>
                </a:solidFill>
              </a:rPr>
              <a:t>Tháng</a:t>
            </a:r>
            <a:r>
              <a:rPr lang="en-US" sz="1700" dirty="0" smtClean="0">
                <a:solidFill>
                  <a:schemeClr val="accent6">
                    <a:lumMod val="25000"/>
                  </a:schemeClr>
                </a:solidFill>
              </a:rPr>
              <a:t> </a:t>
            </a:r>
            <a:r>
              <a:rPr lang="en-US" sz="1700" dirty="0" smtClean="0">
                <a:solidFill>
                  <a:schemeClr val="accent6">
                    <a:lumMod val="25000"/>
                  </a:schemeClr>
                </a:solidFill>
              </a:rPr>
              <a:t>11 </a:t>
            </a:r>
            <a:r>
              <a:rPr lang="en-US" sz="1700" dirty="0" err="1" smtClean="0">
                <a:solidFill>
                  <a:schemeClr val="accent6">
                    <a:lumMod val="25000"/>
                  </a:schemeClr>
                </a:solidFill>
              </a:rPr>
              <a:t>Năm</a:t>
            </a:r>
            <a:r>
              <a:rPr lang="en-US" sz="1700" dirty="0" smtClean="0">
                <a:solidFill>
                  <a:schemeClr val="accent6">
                    <a:lumMod val="25000"/>
                  </a:schemeClr>
                </a:solidFill>
              </a:rPr>
              <a:t> 2021</a:t>
            </a:r>
            <a:endParaRPr lang="vi-VN" sz="1700" dirty="0">
              <a:solidFill>
                <a:schemeClr val="accent6">
                  <a:lumMod val="25000"/>
                </a:schemeClr>
              </a:solidFill>
            </a:endParaRPr>
          </a:p>
        </p:txBody>
      </p:sp>
      <p:pic>
        <p:nvPicPr>
          <p:cNvPr id="22" name="Picture 21"/>
          <p:cNvPicPr>
            <a:picLocks noChangeAspect="1"/>
          </p:cNvPicPr>
          <p:nvPr/>
        </p:nvPicPr>
        <p:blipFill>
          <a:blip r:embed="rId2"/>
          <a:stretch>
            <a:fillRect/>
          </a:stretch>
        </p:blipFill>
        <p:spPr>
          <a:xfrm>
            <a:off x="0" y="0"/>
            <a:ext cx="1191491" cy="1231213"/>
          </a:xfrm>
          <a:prstGeom prst="rect">
            <a:avLst/>
          </a:prstGeom>
        </p:spPr>
      </p:pic>
    </p:spTree>
    <p:extLst>
      <p:ext uri="{BB962C8B-B14F-4D97-AF65-F5344CB8AC3E}">
        <p14:creationId xmlns:p14="http://schemas.microsoft.com/office/powerpoint/2010/main" val="131656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randombar(horizontal)">
                                      <p:cBhvr>
                                        <p:cTn id="26" dur="500"/>
                                        <p:tgtEl>
                                          <p:spTgt spid="15"/>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randombar(horizontal)">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12" grpId="0"/>
      <p:bldP spid="14" grpId="0"/>
      <p:bldP spid="15"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4" name="TextBox 3"/>
          <p:cNvSpPr txBox="1"/>
          <p:nvPr/>
        </p:nvSpPr>
        <p:spPr>
          <a:xfrm>
            <a:off x="637310" y="92596"/>
            <a:ext cx="8285018" cy="400110"/>
          </a:xfrm>
          <a:prstGeom prst="rect">
            <a:avLst/>
          </a:prstGeom>
          <a:noFill/>
        </p:spPr>
        <p:txBody>
          <a:bodyPr wrap="square" rtlCol="0">
            <a:spAutoFit/>
          </a:bodyPr>
          <a:lstStyle/>
          <a:p>
            <a:r>
              <a:rPr lang="en-US" sz="2000" b="1" dirty="0" err="1" smtClean="0">
                <a:solidFill>
                  <a:schemeClr val="accent1">
                    <a:lumMod val="75000"/>
                  </a:schemeClr>
                </a:solidFill>
                <a:latin typeface="Roboto Slab" panose="020B0604020202020204" charset="0"/>
                <a:ea typeface="Roboto Slab" panose="020B0604020202020204" charset="0"/>
              </a:rPr>
              <a:t>Sơ</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đồ</a:t>
            </a:r>
            <a:r>
              <a:rPr lang="en-US" sz="2000" b="1" dirty="0" smtClean="0">
                <a:solidFill>
                  <a:schemeClr val="accent1">
                    <a:lumMod val="75000"/>
                  </a:schemeClr>
                </a:solidFill>
                <a:latin typeface="Roboto Slab" panose="020B0604020202020204" charset="0"/>
                <a:ea typeface="Roboto Slab" panose="020B0604020202020204" charset="0"/>
              </a:rPr>
              <a:t> Use case </a:t>
            </a:r>
            <a:r>
              <a:rPr lang="en-US" sz="2000" b="1" dirty="0" err="1" smtClean="0">
                <a:solidFill>
                  <a:schemeClr val="accent1">
                    <a:lumMod val="75000"/>
                  </a:schemeClr>
                </a:solidFill>
                <a:latin typeface="Roboto Slab" panose="020B0604020202020204" charset="0"/>
                <a:ea typeface="Roboto Slab" panose="020B0604020202020204" charset="0"/>
              </a:rPr>
              <a:t>trang</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quản</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trị</a:t>
            </a:r>
            <a:endParaRPr lang="en-US" sz="2000" b="1" dirty="0">
              <a:solidFill>
                <a:schemeClr val="accent1">
                  <a:lumMod val="75000"/>
                </a:schemeClr>
              </a:solidFill>
              <a:latin typeface="Roboto Slab" panose="020B0604020202020204" charset="0"/>
              <a:ea typeface="Roboto Slab" panose="020B060402020202020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12618" y="492706"/>
            <a:ext cx="8264237" cy="4257138"/>
          </a:xfrm>
          <a:prstGeom prst="rect">
            <a:avLst/>
          </a:prstGeom>
        </p:spPr>
      </p:pic>
    </p:spTree>
    <p:extLst>
      <p:ext uri="{BB962C8B-B14F-4D97-AF65-F5344CB8AC3E}">
        <p14:creationId xmlns:p14="http://schemas.microsoft.com/office/powerpoint/2010/main" val="1959699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5" name="Rectangle 4"/>
          <p:cNvSpPr/>
          <p:nvPr/>
        </p:nvSpPr>
        <p:spPr>
          <a:xfrm>
            <a:off x="968744" y="256553"/>
            <a:ext cx="3249608" cy="400110"/>
          </a:xfrm>
          <a:prstGeom prst="rect">
            <a:avLst/>
          </a:prstGeom>
        </p:spPr>
        <p:txBody>
          <a:bodyPr wrap="none">
            <a:spAutoFit/>
          </a:bodyPr>
          <a:lstStyle/>
          <a:p>
            <a:r>
              <a:rPr lang="en-US" sz="2000" b="1" dirty="0" smtClean="0">
                <a:solidFill>
                  <a:schemeClr val="accent1">
                    <a:lumMod val="75000"/>
                  </a:schemeClr>
                </a:solidFill>
                <a:latin typeface="Roboto Slab" panose="020B0604020202020204" charset="0"/>
                <a:ea typeface="Roboto Slab" panose="020B0604020202020204" charset="0"/>
              </a:rPr>
              <a:t>2.2. </a:t>
            </a:r>
            <a:r>
              <a:rPr lang="en-US" sz="2000" b="1" dirty="0" err="1" smtClean="0">
                <a:solidFill>
                  <a:schemeClr val="accent1">
                    <a:lumMod val="75000"/>
                  </a:schemeClr>
                </a:solidFill>
                <a:latin typeface="Roboto Slab" panose="020B0604020202020204" charset="0"/>
                <a:ea typeface="Roboto Slab" panose="020B0604020202020204" charset="0"/>
              </a:rPr>
              <a:t>Thiết</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kế</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cơ</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sở</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dữ</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liệu</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6" name="TextBox 5"/>
          <p:cNvSpPr txBox="1"/>
          <p:nvPr/>
        </p:nvSpPr>
        <p:spPr>
          <a:xfrm>
            <a:off x="968744" y="718094"/>
            <a:ext cx="7536873" cy="2462213"/>
          </a:xfrm>
          <a:prstGeom prst="rect">
            <a:avLst/>
          </a:prstGeom>
          <a:noFill/>
        </p:spPr>
        <p:txBody>
          <a:bodyPr wrap="square" rtlCol="0">
            <a:spAutoFit/>
          </a:bodyPr>
          <a:lstStyle/>
          <a:p>
            <a:r>
              <a:rPr lang="en-US" dirty="0" err="1"/>
              <a:t>Nhóm</a:t>
            </a:r>
            <a:r>
              <a:rPr lang="en-US" dirty="0"/>
              <a:t> </a:t>
            </a:r>
            <a:r>
              <a:rPr lang="en-US" dirty="0" err="1"/>
              <a:t>sẽ</a:t>
            </a:r>
            <a:r>
              <a:rPr lang="en-US" dirty="0"/>
              <a:t> </a:t>
            </a:r>
            <a:r>
              <a:rPr lang="en-US" dirty="0" err="1"/>
              <a:t>giải</a:t>
            </a:r>
            <a:r>
              <a:rPr lang="en-US" dirty="0"/>
              <a:t> </a:t>
            </a:r>
            <a:r>
              <a:rPr lang="en-US" dirty="0" err="1"/>
              <a:t>thích</a:t>
            </a:r>
            <a:r>
              <a:rPr lang="en-US" dirty="0"/>
              <a:t> </a:t>
            </a:r>
            <a:r>
              <a:rPr lang="en-US" dirty="0" err="1"/>
              <a:t>về</a:t>
            </a:r>
            <a:r>
              <a:rPr lang="en-US" dirty="0"/>
              <a:t> </a:t>
            </a:r>
            <a:r>
              <a:rPr lang="en-US" dirty="0" err="1"/>
              <a:t>phần</a:t>
            </a:r>
            <a:r>
              <a:rPr lang="en-US" dirty="0"/>
              <a:t> </a:t>
            </a:r>
            <a:r>
              <a:rPr lang="en-US" dirty="0" err="1"/>
              <a:t>sản</a:t>
            </a:r>
            <a:r>
              <a:rPr lang="en-US" dirty="0"/>
              <a:t> </a:t>
            </a:r>
            <a:r>
              <a:rPr lang="en-US" dirty="0" err="1"/>
              <a:t>phẩm</a:t>
            </a:r>
            <a:r>
              <a:rPr lang="en-US" dirty="0"/>
              <a:t> </a:t>
            </a:r>
            <a:r>
              <a:rPr lang="en-US" dirty="0" err="1"/>
              <a:t>và</a:t>
            </a:r>
            <a:r>
              <a:rPr lang="en-US" dirty="0"/>
              <a:t> </a:t>
            </a:r>
            <a:r>
              <a:rPr lang="en-US" dirty="0" err="1"/>
              <a:t>những</a:t>
            </a:r>
            <a:r>
              <a:rPr lang="en-US" dirty="0"/>
              <a:t> </a:t>
            </a:r>
            <a:r>
              <a:rPr lang="en-US" dirty="0" err="1"/>
              <a:t>bảng</a:t>
            </a:r>
            <a:r>
              <a:rPr lang="en-US" dirty="0"/>
              <a:t> </a:t>
            </a:r>
            <a:r>
              <a:rPr lang="en-US" dirty="0" err="1"/>
              <a:t>liên</a:t>
            </a:r>
            <a:r>
              <a:rPr lang="en-US" dirty="0"/>
              <a:t> </a:t>
            </a:r>
            <a:r>
              <a:rPr lang="en-US" dirty="0" err="1"/>
              <a:t>quan</a:t>
            </a:r>
            <a:r>
              <a:rPr lang="en-US" dirty="0"/>
              <a:t> </a:t>
            </a:r>
            <a:r>
              <a:rPr lang="en-US" dirty="0" err="1"/>
              <a:t>tới</a:t>
            </a:r>
            <a:r>
              <a:rPr lang="en-US" dirty="0"/>
              <a:t> </a:t>
            </a:r>
            <a:r>
              <a:rPr lang="en-US" dirty="0" err="1"/>
              <a:t>bảng</a:t>
            </a:r>
            <a:r>
              <a:rPr lang="en-US" dirty="0"/>
              <a:t> </a:t>
            </a:r>
            <a:r>
              <a:rPr lang="en-US" dirty="0" err="1"/>
              <a:t>sản</a:t>
            </a:r>
            <a:r>
              <a:rPr lang="en-US" dirty="0"/>
              <a:t> </a:t>
            </a:r>
            <a:r>
              <a:rPr lang="en-US" dirty="0" err="1"/>
              <a:t>phẩm</a:t>
            </a:r>
            <a:r>
              <a:rPr lang="en-US" dirty="0"/>
              <a:t>. </a:t>
            </a:r>
            <a:r>
              <a:rPr lang="en-US" dirty="0" err="1"/>
              <a:t>Trước</a:t>
            </a:r>
            <a:r>
              <a:rPr lang="en-US" dirty="0"/>
              <a:t> </a:t>
            </a:r>
            <a:r>
              <a:rPr lang="en-US" dirty="0" err="1"/>
              <a:t>hết</a:t>
            </a:r>
            <a:r>
              <a:rPr lang="en-US" dirty="0"/>
              <a:t> ta </a:t>
            </a:r>
            <a:r>
              <a:rPr lang="en-US" dirty="0" err="1"/>
              <a:t>có</a:t>
            </a:r>
            <a:r>
              <a:rPr lang="en-US" dirty="0"/>
              <a:t> </a:t>
            </a:r>
            <a:r>
              <a:rPr lang="en-US" dirty="0" err="1"/>
              <a:t>ví</a:t>
            </a:r>
            <a:r>
              <a:rPr lang="en-US" dirty="0"/>
              <a:t> </a:t>
            </a:r>
            <a:r>
              <a:rPr lang="en-US" dirty="0" err="1"/>
              <a:t>dụ</a:t>
            </a:r>
            <a:r>
              <a:rPr lang="en-US" dirty="0"/>
              <a:t> </a:t>
            </a:r>
            <a:r>
              <a:rPr lang="en-US" dirty="0" err="1"/>
              <a:t>một</a:t>
            </a:r>
            <a:r>
              <a:rPr lang="en-US" dirty="0"/>
              <a:t> </a:t>
            </a:r>
            <a:r>
              <a:rPr lang="en-US" dirty="0" err="1"/>
              <a:t>chiếc</a:t>
            </a:r>
            <a:r>
              <a:rPr lang="en-US" dirty="0"/>
              <a:t> </a:t>
            </a:r>
            <a:r>
              <a:rPr lang="en-US" dirty="0" err="1"/>
              <a:t>áo</a:t>
            </a:r>
            <a:r>
              <a:rPr lang="en-US" dirty="0"/>
              <a:t> </a:t>
            </a:r>
            <a:r>
              <a:rPr lang="en-US" dirty="0" err="1"/>
              <a:t>có</a:t>
            </a:r>
            <a:r>
              <a:rPr lang="en-US" dirty="0"/>
              <a:t> </a:t>
            </a:r>
            <a:r>
              <a:rPr lang="en-US" dirty="0" err="1"/>
              <a:t>một</a:t>
            </a:r>
            <a:r>
              <a:rPr lang="en-US" dirty="0"/>
              <a:t> </a:t>
            </a:r>
            <a:r>
              <a:rPr lang="en-US" dirty="0" err="1"/>
              <a:t>tên</a:t>
            </a:r>
            <a:r>
              <a:rPr lang="en-US" dirty="0"/>
              <a:t>, </a:t>
            </a:r>
            <a:r>
              <a:rPr lang="en-US" dirty="0" err="1"/>
              <a:t>nhưng</a:t>
            </a:r>
            <a:r>
              <a:rPr lang="en-US" dirty="0"/>
              <a:t> </a:t>
            </a:r>
            <a:r>
              <a:rPr lang="en-US" dirty="0" err="1"/>
              <a:t>nó</a:t>
            </a:r>
            <a:r>
              <a:rPr lang="en-US" dirty="0"/>
              <a:t> </a:t>
            </a:r>
            <a:r>
              <a:rPr lang="en-US" dirty="0" err="1"/>
              <a:t>sẽ</a:t>
            </a:r>
            <a:r>
              <a:rPr lang="en-US" dirty="0"/>
              <a:t> </a:t>
            </a:r>
            <a:r>
              <a:rPr lang="en-US" dirty="0" err="1"/>
              <a:t>có</a:t>
            </a:r>
            <a:r>
              <a:rPr lang="en-US" dirty="0"/>
              <a:t> </a:t>
            </a:r>
            <a:r>
              <a:rPr lang="en-US" dirty="0" err="1"/>
              <a:t>nhiều</a:t>
            </a:r>
            <a:r>
              <a:rPr lang="en-US" dirty="0"/>
              <a:t> </a:t>
            </a:r>
            <a:r>
              <a:rPr lang="en-US" dirty="0" err="1"/>
              <a:t>biến</a:t>
            </a:r>
            <a:r>
              <a:rPr lang="en-US" dirty="0"/>
              <a:t> </a:t>
            </a:r>
            <a:r>
              <a:rPr lang="en-US" dirty="0" err="1"/>
              <a:t>thế</a:t>
            </a:r>
            <a:r>
              <a:rPr lang="en-US" dirty="0"/>
              <a:t> </a:t>
            </a:r>
            <a:r>
              <a:rPr lang="en-US" dirty="0" err="1"/>
              <a:t>được</a:t>
            </a:r>
            <a:r>
              <a:rPr lang="en-US" dirty="0"/>
              <a:t> </a:t>
            </a:r>
            <a:r>
              <a:rPr lang="en-US" dirty="0" err="1"/>
              <a:t>thể</a:t>
            </a:r>
            <a:r>
              <a:rPr lang="en-US" dirty="0"/>
              <a:t> </a:t>
            </a:r>
            <a:r>
              <a:rPr lang="en-US" dirty="0" err="1"/>
              <a:t>hiện</a:t>
            </a:r>
            <a:r>
              <a:rPr lang="en-US" dirty="0"/>
              <a:t> </a:t>
            </a:r>
            <a:r>
              <a:rPr lang="en-US" dirty="0" err="1"/>
              <a:t>theo</a:t>
            </a:r>
            <a:r>
              <a:rPr lang="en-US" dirty="0"/>
              <a:t> size </a:t>
            </a:r>
            <a:r>
              <a:rPr lang="en-US" dirty="0" err="1"/>
              <a:t>và</a:t>
            </a:r>
            <a:r>
              <a:rPr lang="en-US" dirty="0"/>
              <a:t> </a:t>
            </a:r>
            <a:r>
              <a:rPr lang="en-US" dirty="0" err="1"/>
              <a:t>màu</a:t>
            </a:r>
            <a:r>
              <a:rPr lang="en-US" dirty="0"/>
              <a:t>. </a:t>
            </a:r>
          </a:p>
          <a:p>
            <a:r>
              <a:rPr lang="en-US" b="1" dirty="0" err="1"/>
              <a:t>Đặt</a:t>
            </a:r>
            <a:r>
              <a:rPr lang="en-US" b="1" dirty="0"/>
              <a:t> </a:t>
            </a:r>
            <a:r>
              <a:rPr lang="en-US" b="1" dirty="0" err="1"/>
              <a:t>ví</a:t>
            </a:r>
            <a:r>
              <a:rPr lang="en-US" b="1" dirty="0"/>
              <a:t> </a:t>
            </a:r>
            <a:r>
              <a:rPr lang="en-US" b="1" dirty="0" err="1"/>
              <a:t>dụ</a:t>
            </a:r>
            <a:r>
              <a:rPr lang="en-US" b="1" dirty="0"/>
              <a:t>: </a:t>
            </a:r>
            <a:endParaRPr lang="en-US" dirty="0"/>
          </a:p>
          <a:p>
            <a:r>
              <a:rPr lang="en-US" dirty="0" err="1"/>
              <a:t>Một</a:t>
            </a:r>
            <a:r>
              <a:rPr lang="en-US" dirty="0"/>
              <a:t> </a:t>
            </a:r>
            <a:r>
              <a:rPr lang="en-US" dirty="0" err="1"/>
              <a:t>chiếc</a:t>
            </a:r>
            <a:r>
              <a:rPr lang="en-US" dirty="0"/>
              <a:t> </a:t>
            </a:r>
            <a:r>
              <a:rPr lang="en-US" dirty="0" err="1"/>
              <a:t>áo</a:t>
            </a:r>
            <a:r>
              <a:rPr lang="en-US" dirty="0"/>
              <a:t> T – Shirt </a:t>
            </a:r>
            <a:r>
              <a:rPr lang="en-US" dirty="0" err="1"/>
              <a:t>có</a:t>
            </a:r>
            <a:r>
              <a:rPr lang="en-US" dirty="0"/>
              <a:t> </a:t>
            </a:r>
            <a:r>
              <a:rPr lang="en-US" dirty="0" err="1"/>
              <a:t>tên</a:t>
            </a:r>
            <a:r>
              <a:rPr lang="en-US" dirty="0"/>
              <a:t> </a:t>
            </a:r>
            <a:r>
              <a:rPr lang="en-US" dirty="0" err="1"/>
              <a:t>là</a:t>
            </a:r>
            <a:r>
              <a:rPr lang="en-US" dirty="0"/>
              <a:t> “</a:t>
            </a:r>
            <a:r>
              <a:rPr lang="en-US" dirty="0" err="1"/>
              <a:t>Áo</a:t>
            </a:r>
            <a:r>
              <a:rPr lang="en-US" dirty="0"/>
              <a:t> </a:t>
            </a:r>
            <a:r>
              <a:rPr lang="en-US" dirty="0" err="1"/>
              <a:t>phông</a:t>
            </a:r>
            <a:r>
              <a:rPr lang="en-US" dirty="0"/>
              <a:t>”, </a:t>
            </a:r>
            <a:r>
              <a:rPr lang="en-US" dirty="0" err="1"/>
              <a:t>nhưng</a:t>
            </a:r>
            <a:r>
              <a:rPr lang="en-US" dirty="0"/>
              <a:t>  </a:t>
            </a:r>
            <a:r>
              <a:rPr lang="en-US" dirty="0" err="1"/>
              <a:t>cùng</a:t>
            </a:r>
            <a:r>
              <a:rPr lang="en-US" dirty="0"/>
              <a:t> </a:t>
            </a:r>
            <a:r>
              <a:rPr lang="en-US" dirty="0" err="1"/>
              <a:t>một</a:t>
            </a:r>
            <a:r>
              <a:rPr lang="en-US" dirty="0"/>
              <a:t> </a:t>
            </a:r>
            <a:r>
              <a:rPr lang="en-US" dirty="0" err="1"/>
              <a:t>cái</a:t>
            </a:r>
            <a:r>
              <a:rPr lang="en-US" dirty="0"/>
              <a:t> </a:t>
            </a:r>
            <a:r>
              <a:rPr lang="en-US" dirty="0" err="1"/>
              <a:t>tên</a:t>
            </a:r>
            <a:r>
              <a:rPr lang="en-US" dirty="0"/>
              <a:t> </a:t>
            </a:r>
            <a:r>
              <a:rPr lang="en-US" dirty="0" err="1"/>
              <a:t>đó</a:t>
            </a:r>
            <a:r>
              <a:rPr lang="en-US" dirty="0"/>
              <a:t> </a:t>
            </a:r>
            <a:r>
              <a:rPr lang="en-US" dirty="0" err="1"/>
              <a:t>sẽ</a:t>
            </a:r>
            <a:r>
              <a:rPr lang="en-US" dirty="0"/>
              <a:t> </a:t>
            </a:r>
            <a:r>
              <a:rPr lang="en-US" dirty="0" err="1"/>
              <a:t>có</a:t>
            </a:r>
            <a:r>
              <a:rPr lang="en-US" dirty="0"/>
              <a:t> </a:t>
            </a:r>
            <a:r>
              <a:rPr lang="en-US" dirty="0" err="1"/>
              <a:t>màu</a:t>
            </a:r>
            <a:r>
              <a:rPr lang="en-US" dirty="0"/>
              <a:t> </a:t>
            </a:r>
            <a:r>
              <a:rPr lang="en-US" dirty="0" err="1"/>
              <a:t>đỏ</a:t>
            </a:r>
            <a:r>
              <a:rPr lang="en-US" dirty="0"/>
              <a:t> </a:t>
            </a:r>
            <a:r>
              <a:rPr lang="en-US" dirty="0" err="1"/>
              <a:t>và</a:t>
            </a:r>
            <a:r>
              <a:rPr lang="en-US" dirty="0"/>
              <a:t> </a:t>
            </a:r>
            <a:r>
              <a:rPr lang="en-US" dirty="0" err="1"/>
              <a:t>một</a:t>
            </a:r>
            <a:r>
              <a:rPr lang="en-US" dirty="0"/>
              <a:t> </a:t>
            </a:r>
            <a:r>
              <a:rPr lang="en-US" dirty="0" err="1"/>
              <a:t>chiếc</a:t>
            </a:r>
            <a:r>
              <a:rPr lang="en-US" dirty="0"/>
              <a:t> </a:t>
            </a:r>
            <a:r>
              <a:rPr lang="en-US" dirty="0" err="1"/>
              <a:t>màu</a:t>
            </a:r>
            <a:r>
              <a:rPr lang="en-US" dirty="0"/>
              <a:t> </a:t>
            </a:r>
            <a:r>
              <a:rPr lang="en-US" dirty="0" err="1"/>
              <a:t>xanh</a:t>
            </a:r>
            <a:r>
              <a:rPr lang="en-US" dirty="0"/>
              <a:t>. </a:t>
            </a:r>
          </a:p>
          <a:p>
            <a:r>
              <a:rPr lang="en-US" dirty="0" err="1"/>
              <a:t>Không</a:t>
            </a:r>
            <a:r>
              <a:rPr lang="en-US" dirty="0"/>
              <a:t> </a:t>
            </a:r>
            <a:r>
              <a:rPr lang="en-US" dirty="0" err="1"/>
              <a:t>những</a:t>
            </a:r>
            <a:r>
              <a:rPr lang="en-US" dirty="0"/>
              <a:t> </a:t>
            </a:r>
            <a:r>
              <a:rPr lang="en-US" dirty="0" err="1"/>
              <a:t>thế</a:t>
            </a:r>
            <a:r>
              <a:rPr lang="en-US" dirty="0"/>
              <a:t> </a:t>
            </a:r>
            <a:r>
              <a:rPr lang="en-US" dirty="0" err="1"/>
              <a:t>nó</a:t>
            </a:r>
            <a:r>
              <a:rPr lang="en-US" dirty="0"/>
              <a:t> </a:t>
            </a:r>
            <a:r>
              <a:rPr lang="en-US" dirty="0" err="1"/>
              <a:t>còn</a:t>
            </a:r>
            <a:r>
              <a:rPr lang="en-US" dirty="0"/>
              <a:t> </a:t>
            </a:r>
            <a:r>
              <a:rPr lang="en-US" dirty="0" err="1"/>
              <a:t>cùng</a:t>
            </a:r>
            <a:r>
              <a:rPr lang="en-US" dirty="0"/>
              <a:t> </a:t>
            </a:r>
            <a:r>
              <a:rPr lang="en-US" dirty="0" err="1"/>
              <a:t>kích</a:t>
            </a:r>
            <a:r>
              <a:rPr lang="en-US" dirty="0"/>
              <a:t> </a:t>
            </a:r>
            <a:r>
              <a:rPr lang="en-US" dirty="0" err="1"/>
              <a:t>thước</a:t>
            </a:r>
            <a:r>
              <a:rPr lang="en-US" dirty="0"/>
              <a:t> </a:t>
            </a:r>
            <a:r>
              <a:rPr lang="en-US" dirty="0" err="1"/>
              <a:t>là</a:t>
            </a:r>
            <a:r>
              <a:rPr lang="en-US" dirty="0"/>
              <a:t> </a:t>
            </a:r>
            <a:r>
              <a:rPr lang="en-US" dirty="0" err="1"/>
              <a:t>kích</a:t>
            </a:r>
            <a:r>
              <a:rPr lang="en-US" dirty="0"/>
              <a:t> </a:t>
            </a:r>
            <a:r>
              <a:rPr lang="en-US" dirty="0" err="1"/>
              <a:t>cỡ</a:t>
            </a:r>
            <a:r>
              <a:rPr lang="en-US" dirty="0"/>
              <a:t> size M, </a:t>
            </a:r>
            <a:r>
              <a:rPr lang="en-US" dirty="0" err="1"/>
              <a:t>hoặc</a:t>
            </a:r>
            <a:r>
              <a:rPr lang="en-US" dirty="0"/>
              <a:t> </a:t>
            </a:r>
            <a:r>
              <a:rPr lang="en-US" dirty="0" err="1"/>
              <a:t>là</a:t>
            </a:r>
            <a:r>
              <a:rPr lang="en-US" dirty="0"/>
              <a:t> </a:t>
            </a:r>
            <a:r>
              <a:rPr lang="en-US" dirty="0" err="1"/>
              <a:t>chiếc</a:t>
            </a:r>
            <a:r>
              <a:rPr lang="en-US" dirty="0"/>
              <a:t> </a:t>
            </a:r>
            <a:r>
              <a:rPr lang="en-US" dirty="0" err="1"/>
              <a:t>màu</a:t>
            </a:r>
            <a:r>
              <a:rPr lang="en-US" dirty="0"/>
              <a:t> </a:t>
            </a:r>
            <a:r>
              <a:rPr lang="en-US" dirty="0" err="1"/>
              <a:t>đỏ</a:t>
            </a:r>
            <a:r>
              <a:rPr lang="en-US" dirty="0"/>
              <a:t> </a:t>
            </a:r>
            <a:r>
              <a:rPr lang="en-US" dirty="0" err="1"/>
              <a:t>có</a:t>
            </a:r>
            <a:r>
              <a:rPr lang="en-US" dirty="0"/>
              <a:t> </a:t>
            </a:r>
            <a:r>
              <a:rPr lang="en-US" dirty="0" err="1"/>
              <a:t>kích</a:t>
            </a:r>
            <a:r>
              <a:rPr lang="en-US" dirty="0"/>
              <a:t> </a:t>
            </a:r>
            <a:r>
              <a:rPr lang="en-US" dirty="0" err="1"/>
              <a:t>cỡ</a:t>
            </a:r>
            <a:r>
              <a:rPr lang="en-US" dirty="0"/>
              <a:t> </a:t>
            </a:r>
            <a:r>
              <a:rPr lang="en-US" dirty="0" err="1"/>
              <a:t>là</a:t>
            </a:r>
            <a:r>
              <a:rPr lang="en-US" dirty="0"/>
              <a:t> L </a:t>
            </a:r>
            <a:r>
              <a:rPr lang="en-US" dirty="0" err="1"/>
              <a:t>và</a:t>
            </a:r>
            <a:r>
              <a:rPr lang="en-US" dirty="0"/>
              <a:t> </a:t>
            </a:r>
            <a:r>
              <a:rPr lang="en-US" dirty="0" err="1"/>
              <a:t>chiếc</a:t>
            </a:r>
            <a:r>
              <a:rPr lang="en-US" dirty="0"/>
              <a:t> </a:t>
            </a:r>
            <a:r>
              <a:rPr lang="en-US" dirty="0" err="1"/>
              <a:t>màu</a:t>
            </a:r>
            <a:r>
              <a:rPr lang="en-US" dirty="0"/>
              <a:t> </a:t>
            </a:r>
            <a:r>
              <a:rPr lang="en-US" dirty="0" err="1"/>
              <a:t>xanh</a:t>
            </a:r>
            <a:r>
              <a:rPr lang="en-US" dirty="0"/>
              <a:t> </a:t>
            </a:r>
            <a:r>
              <a:rPr lang="en-US" dirty="0" err="1"/>
              <a:t>có</a:t>
            </a:r>
            <a:r>
              <a:rPr lang="en-US" dirty="0"/>
              <a:t> </a:t>
            </a:r>
            <a:r>
              <a:rPr lang="en-US" dirty="0" err="1"/>
              <a:t>kích</a:t>
            </a:r>
            <a:r>
              <a:rPr lang="en-US" dirty="0"/>
              <a:t> </a:t>
            </a:r>
            <a:r>
              <a:rPr lang="en-US" dirty="0" err="1"/>
              <a:t>cỡ</a:t>
            </a:r>
            <a:r>
              <a:rPr lang="en-US" dirty="0"/>
              <a:t> </a:t>
            </a:r>
            <a:r>
              <a:rPr lang="en-US" dirty="0" err="1"/>
              <a:t>là</a:t>
            </a:r>
            <a:r>
              <a:rPr lang="en-US" dirty="0"/>
              <a:t> S.</a:t>
            </a:r>
          </a:p>
          <a:p>
            <a:r>
              <a:rPr lang="en-US" dirty="0" err="1"/>
              <a:t>Cửa</a:t>
            </a:r>
            <a:r>
              <a:rPr lang="en-US" dirty="0"/>
              <a:t> </a:t>
            </a:r>
            <a:r>
              <a:rPr lang="en-US" dirty="0" err="1"/>
              <a:t>hàng</a:t>
            </a:r>
            <a:r>
              <a:rPr lang="en-US" dirty="0"/>
              <a:t> </a:t>
            </a:r>
            <a:r>
              <a:rPr lang="en-US" dirty="0" err="1"/>
              <a:t>sẽ</a:t>
            </a:r>
            <a:r>
              <a:rPr lang="en-US" dirty="0"/>
              <a:t> </a:t>
            </a:r>
            <a:r>
              <a:rPr lang="en-US" dirty="0" err="1"/>
              <a:t>nhập</a:t>
            </a:r>
            <a:r>
              <a:rPr lang="en-US" dirty="0"/>
              <a:t> </a:t>
            </a:r>
            <a:r>
              <a:rPr lang="en-US" dirty="0" err="1"/>
              <a:t>về</a:t>
            </a:r>
            <a:r>
              <a:rPr lang="en-US" dirty="0"/>
              <a:t> </a:t>
            </a:r>
            <a:r>
              <a:rPr lang="en-US" dirty="0" err="1"/>
              <a:t>số</a:t>
            </a:r>
            <a:r>
              <a:rPr lang="en-US" dirty="0"/>
              <a:t> </a:t>
            </a:r>
            <a:r>
              <a:rPr lang="en-US" dirty="0" err="1"/>
              <a:t>lượng</a:t>
            </a:r>
            <a:r>
              <a:rPr lang="en-US" dirty="0"/>
              <a:t> </a:t>
            </a:r>
            <a:r>
              <a:rPr lang="en-US" dirty="0" err="1"/>
              <a:t>áo</a:t>
            </a:r>
            <a:r>
              <a:rPr lang="en-US" dirty="0"/>
              <a:t> </a:t>
            </a:r>
            <a:r>
              <a:rPr lang="en-US" dirty="0" err="1"/>
              <a:t>màu</a:t>
            </a:r>
            <a:r>
              <a:rPr lang="en-US" dirty="0"/>
              <a:t> </a:t>
            </a:r>
            <a:r>
              <a:rPr lang="en-US" dirty="0" err="1"/>
              <a:t>xanh</a:t>
            </a:r>
            <a:r>
              <a:rPr lang="en-US" dirty="0"/>
              <a:t> </a:t>
            </a:r>
            <a:r>
              <a:rPr lang="en-US" dirty="0" err="1"/>
              <a:t>có</a:t>
            </a:r>
            <a:r>
              <a:rPr lang="en-US" dirty="0"/>
              <a:t> size S </a:t>
            </a:r>
            <a:r>
              <a:rPr lang="en-US" dirty="0" err="1"/>
              <a:t>là</a:t>
            </a:r>
            <a:r>
              <a:rPr lang="en-US" dirty="0"/>
              <a:t> 100 </a:t>
            </a:r>
            <a:r>
              <a:rPr lang="en-US" dirty="0" err="1"/>
              <a:t>cái</a:t>
            </a:r>
            <a:r>
              <a:rPr lang="en-US" dirty="0"/>
              <a:t>, </a:t>
            </a:r>
            <a:r>
              <a:rPr lang="en-US" dirty="0" err="1"/>
              <a:t>màu</a:t>
            </a:r>
            <a:r>
              <a:rPr lang="en-US" dirty="0"/>
              <a:t> </a:t>
            </a:r>
            <a:r>
              <a:rPr lang="en-US" dirty="0" err="1"/>
              <a:t>đỏ</a:t>
            </a:r>
            <a:r>
              <a:rPr lang="en-US" dirty="0"/>
              <a:t> </a:t>
            </a:r>
            <a:r>
              <a:rPr lang="en-US" dirty="0" err="1"/>
              <a:t>có</a:t>
            </a:r>
            <a:r>
              <a:rPr lang="en-US" dirty="0"/>
              <a:t> </a:t>
            </a:r>
            <a:r>
              <a:rPr lang="en-US" dirty="0" err="1"/>
              <a:t>kích</a:t>
            </a:r>
            <a:r>
              <a:rPr lang="en-US" dirty="0"/>
              <a:t> </a:t>
            </a:r>
            <a:r>
              <a:rPr lang="en-US" dirty="0" err="1"/>
              <a:t>cỡ</a:t>
            </a:r>
            <a:r>
              <a:rPr lang="en-US" dirty="0"/>
              <a:t> </a:t>
            </a:r>
            <a:r>
              <a:rPr lang="en-US" dirty="0" err="1"/>
              <a:t>là</a:t>
            </a:r>
            <a:r>
              <a:rPr lang="en-US" dirty="0"/>
              <a:t> M </a:t>
            </a:r>
            <a:r>
              <a:rPr lang="en-US" dirty="0" err="1"/>
              <a:t>là</a:t>
            </a:r>
            <a:r>
              <a:rPr lang="en-US" dirty="0"/>
              <a:t> 200 </a:t>
            </a:r>
            <a:r>
              <a:rPr lang="en-US" dirty="0" err="1"/>
              <a:t>cái</a:t>
            </a:r>
            <a:r>
              <a:rPr lang="en-US" dirty="0"/>
              <a:t>.</a:t>
            </a:r>
          </a:p>
          <a:p>
            <a:endParaRPr lang="en-US" dirty="0"/>
          </a:p>
        </p:txBody>
      </p:sp>
    </p:spTree>
    <p:extLst>
      <p:ext uri="{BB962C8B-B14F-4D97-AF65-F5344CB8AC3E}">
        <p14:creationId xmlns:p14="http://schemas.microsoft.com/office/powerpoint/2010/main" val="138868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500"/>
                                        <p:tgtEl>
                                          <p:spTgt spid="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randombar(horizontal)">
                                      <p:cBhvr>
                                        <p:cTn id="25" dur="500"/>
                                        <p:tgtEl>
                                          <p:spTgt spid="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Effect transition="in" filter="randombar(horizontal)">
                                      <p:cBhvr>
                                        <p:cTn id="30"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32509" y="2571750"/>
            <a:ext cx="8229600" cy="1985239"/>
          </a:xfrm>
        </p:spPr>
        <p:txBody>
          <a:bodyPr/>
          <a:lstStyle/>
          <a:p>
            <a:pPr algn="l"/>
            <a:r>
              <a:rPr lang="en-US" sz="1400" dirty="0" smtClean="0">
                <a:latin typeface="+mj-lt"/>
              </a:rPr>
              <a:t>    </a:t>
            </a:r>
            <a:r>
              <a:rPr lang="en-US" sz="1400" dirty="0" err="1" smtClean="0">
                <a:latin typeface="+mj-lt"/>
              </a:rPr>
              <a:t>Từ</a:t>
            </a:r>
            <a:r>
              <a:rPr lang="en-US" sz="1400" dirty="0" smtClean="0">
                <a:latin typeface="+mj-lt"/>
              </a:rPr>
              <a:t>  </a:t>
            </a:r>
            <a:r>
              <a:rPr lang="en-US" sz="1400" dirty="0" err="1">
                <a:latin typeface="+mj-lt"/>
              </a:rPr>
              <a:t>ví</a:t>
            </a:r>
            <a:r>
              <a:rPr lang="en-US" sz="1400" dirty="0">
                <a:latin typeface="+mj-lt"/>
              </a:rPr>
              <a:t> </a:t>
            </a:r>
            <a:r>
              <a:rPr lang="en-US" sz="1400" dirty="0" err="1">
                <a:latin typeface="+mj-lt"/>
              </a:rPr>
              <a:t>dụ</a:t>
            </a:r>
            <a:r>
              <a:rPr lang="en-US" sz="1400" dirty="0">
                <a:latin typeface="+mj-lt"/>
              </a:rPr>
              <a:t> </a:t>
            </a:r>
            <a:r>
              <a:rPr lang="en-US" sz="1400" dirty="0" err="1">
                <a:latin typeface="+mj-lt"/>
              </a:rPr>
              <a:t>trên</a:t>
            </a:r>
            <a:r>
              <a:rPr lang="en-US" sz="1400" dirty="0">
                <a:latin typeface="+mj-lt"/>
              </a:rPr>
              <a:t> </a:t>
            </a:r>
            <a:r>
              <a:rPr lang="en-US" sz="1400" dirty="0" err="1">
                <a:latin typeface="+mj-lt"/>
              </a:rPr>
              <a:t>nhóm</a:t>
            </a:r>
            <a:r>
              <a:rPr lang="en-US" sz="1400" dirty="0">
                <a:latin typeface="+mj-lt"/>
              </a:rPr>
              <a:t> </a:t>
            </a:r>
            <a:r>
              <a:rPr lang="en-US" sz="1400" dirty="0" err="1">
                <a:latin typeface="+mj-lt"/>
              </a:rPr>
              <a:t>đã</a:t>
            </a:r>
            <a:r>
              <a:rPr lang="en-US" sz="1400" dirty="0">
                <a:latin typeface="+mj-lt"/>
              </a:rPr>
              <a:t> </a:t>
            </a:r>
            <a:r>
              <a:rPr lang="en-US" sz="1400" dirty="0" err="1">
                <a:latin typeface="+mj-lt"/>
              </a:rPr>
              <a:t>thiết</a:t>
            </a:r>
            <a:r>
              <a:rPr lang="en-US" sz="1400" dirty="0">
                <a:latin typeface="+mj-lt"/>
              </a:rPr>
              <a:t> </a:t>
            </a:r>
            <a:r>
              <a:rPr lang="en-US" sz="1400" dirty="0" err="1">
                <a:latin typeface="+mj-lt"/>
              </a:rPr>
              <a:t>kế</a:t>
            </a:r>
            <a:r>
              <a:rPr lang="en-US" sz="1400" dirty="0">
                <a:latin typeface="+mj-lt"/>
              </a:rPr>
              <a:t> </a:t>
            </a:r>
            <a:r>
              <a:rPr lang="en-US" sz="1400" dirty="0" err="1">
                <a:latin typeface="+mj-lt"/>
              </a:rPr>
              <a:t>ra</a:t>
            </a:r>
            <a:r>
              <a:rPr lang="en-US" sz="1400" dirty="0">
                <a:latin typeface="+mj-lt"/>
              </a:rPr>
              <a:t> </a:t>
            </a:r>
            <a:r>
              <a:rPr lang="en-US" sz="1400" dirty="0" err="1">
                <a:latin typeface="+mj-lt"/>
              </a:rPr>
              <a:t>bảng</a:t>
            </a:r>
            <a:r>
              <a:rPr lang="en-US" sz="1400" dirty="0">
                <a:latin typeface="+mj-lt"/>
              </a:rPr>
              <a:t> </a:t>
            </a:r>
            <a:r>
              <a:rPr lang="en-US" sz="1400" dirty="0" err="1">
                <a:latin typeface="+mj-lt"/>
              </a:rPr>
              <a:t>sản</a:t>
            </a:r>
            <a:r>
              <a:rPr lang="en-US" sz="1400" dirty="0">
                <a:latin typeface="+mj-lt"/>
              </a:rPr>
              <a:t> </a:t>
            </a:r>
            <a:r>
              <a:rPr lang="en-US" sz="1400" dirty="0" err="1">
                <a:latin typeface="+mj-lt"/>
              </a:rPr>
              <a:t>phẩm</a:t>
            </a:r>
            <a:r>
              <a:rPr lang="en-US" sz="1400" dirty="0">
                <a:latin typeface="+mj-lt"/>
              </a:rPr>
              <a:t> </a:t>
            </a:r>
            <a:r>
              <a:rPr lang="en-US" sz="1400" dirty="0" err="1">
                <a:latin typeface="+mj-lt"/>
              </a:rPr>
              <a:t>biến</a:t>
            </a:r>
            <a:r>
              <a:rPr lang="en-US" sz="1400" dirty="0">
                <a:latin typeface="+mj-lt"/>
              </a:rPr>
              <a:t> </a:t>
            </a:r>
            <a:r>
              <a:rPr lang="en-US" sz="1400" dirty="0" err="1">
                <a:latin typeface="+mj-lt"/>
              </a:rPr>
              <a:t>thể</a:t>
            </a:r>
            <a:r>
              <a:rPr lang="en-US" sz="1400" dirty="0">
                <a:latin typeface="+mj-lt"/>
              </a:rPr>
              <a:t> </a:t>
            </a:r>
            <a:r>
              <a:rPr lang="en-US" sz="1400" dirty="0" err="1">
                <a:latin typeface="+mj-lt"/>
              </a:rPr>
              <a:t>để</a:t>
            </a:r>
            <a:r>
              <a:rPr lang="en-US" sz="1400" dirty="0">
                <a:latin typeface="+mj-lt"/>
              </a:rPr>
              <a:t> </a:t>
            </a:r>
            <a:r>
              <a:rPr lang="en-US" sz="1400" dirty="0" err="1">
                <a:latin typeface="+mj-lt"/>
              </a:rPr>
              <a:t>giải</a:t>
            </a:r>
            <a:r>
              <a:rPr lang="en-US" sz="1400" dirty="0">
                <a:latin typeface="+mj-lt"/>
              </a:rPr>
              <a:t> </a:t>
            </a:r>
            <a:r>
              <a:rPr lang="en-US" sz="1400" dirty="0" err="1">
                <a:latin typeface="+mj-lt"/>
              </a:rPr>
              <a:t>quyết</a:t>
            </a:r>
            <a:r>
              <a:rPr lang="en-US" sz="1400" dirty="0">
                <a:latin typeface="+mj-lt"/>
              </a:rPr>
              <a:t> </a:t>
            </a:r>
            <a:r>
              <a:rPr lang="en-US" sz="1400" dirty="0" err="1">
                <a:latin typeface="+mj-lt"/>
              </a:rPr>
              <a:t>vấn</a:t>
            </a:r>
            <a:r>
              <a:rPr lang="en-US" sz="1400" dirty="0">
                <a:latin typeface="+mj-lt"/>
              </a:rPr>
              <a:t> </a:t>
            </a:r>
            <a:r>
              <a:rPr lang="en-US" sz="1400" dirty="0" err="1">
                <a:latin typeface="+mj-lt"/>
              </a:rPr>
              <a:t>để</a:t>
            </a:r>
            <a:r>
              <a:rPr lang="en-US" sz="1400" dirty="0">
                <a:latin typeface="+mj-lt"/>
              </a:rPr>
              <a:t> </a:t>
            </a:r>
            <a:r>
              <a:rPr lang="en-US" sz="1400" dirty="0" err="1">
                <a:latin typeface="+mj-lt"/>
              </a:rPr>
              <a:t>trên</a:t>
            </a:r>
            <a:r>
              <a:rPr lang="en-US" sz="1400" dirty="0">
                <a:latin typeface="+mj-lt"/>
              </a:rPr>
              <a:t>. </a:t>
            </a:r>
          </a:p>
          <a:p>
            <a:pPr algn="l"/>
            <a:r>
              <a:rPr lang="en-US" sz="1400" dirty="0" smtClean="0">
                <a:latin typeface="+mj-lt"/>
              </a:rPr>
              <a:t>    </a:t>
            </a:r>
            <a:r>
              <a:rPr lang="en-US" sz="1400" dirty="0" err="1" smtClean="0">
                <a:latin typeface="+mj-lt"/>
              </a:rPr>
              <a:t>Như</a:t>
            </a:r>
            <a:r>
              <a:rPr lang="en-US" sz="1400" dirty="0" smtClean="0">
                <a:latin typeface="+mj-lt"/>
              </a:rPr>
              <a:t> </a:t>
            </a:r>
            <a:r>
              <a:rPr lang="en-US" sz="1400" dirty="0">
                <a:latin typeface="+mj-lt"/>
              </a:rPr>
              <a:t>ta </a:t>
            </a:r>
            <a:r>
              <a:rPr lang="en-US" sz="1400" dirty="0" err="1">
                <a:latin typeface="+mj-lt"/>
              </a:rPr>
              <a:t>thấy</a:t>
            </a:r>
            <a:r>
              <a:rPr lang="en-US" sz="1400" dirty="0">
                <a:latin typeface="+mj-lt"/>
              </a:rPr>
              <a:t> </a:t>
            </a:r>
            <a:r>
              <a:rPr lang="en-US" sz="1400" dirty="0" err="1">
                <a:latin typeface="+mj-lt"/>
              </a:rPr>
              <a:t>việc</a:t>
            </a:r>
            <a:r>
              <a:rPr lang="en-US" sz="1400" dirty="0">
                <a:latin typeface="+mj-lt"/>
              </a:rPr>
              <a:t> </a:t>
            </a:r>
            <a:r>
              <a:rPr lang="en-US" sz="1400" dirty="0" err="1">
                <a:latin typeface="+mj-lt"/>
              </a:rPr>
              <a:t>thiết</a:t>
            </a:r>
            <a:r>
              <a:rPr lang="en-US" sz="1400" dirty="0">
                <a:latin typeface="+mj-lt"/>
              </a:rPr>
              <a:t> </a:t>
            </a:r>
            <a:r>
              <a:rPr lang="en-US" sz="1400" dirty="0" err="1">
                <a:latin typeface="+mj-lt"/>
              </a:rPr>
              <a:t>kế</a:t>
            </a:r>
            <a:r>
              <a:rPr lang="en-US" sz="1400" dirty="0">
                <a:latin typeface="+mj-lt"/>
              </a:rPr>
              <a:t> database </a:t>
            </a:r>
            <a:r>
              <a:rPr lang="en-US" sz="1400" dirty="0" err="1">
                <a:latin typeface="+mj-lt"/>
              </a:rPr>
              <a:t>cách</a:t>
            </a:r>
            <a:r>
              <a:rPr lang="en-US" sz="1400" dirty="0">
                <a:latin typeface="+mj-lt"/>
              </a:rPr>
              <a:t> </a:t>
            </a:r>
            <a:r>
              <a:rPr lang="en-US" sz="1400" dirty="0" err="1">
                <a:latin typeface="+mj-lt"/>
              </a:rPr>
              <a:t>mà</a:t>
            </a:r>
            <a:r>
              <a:rPr lang="en-US" sz="1400" dirty="0">
                <a:latin typeface="+mj-lt"/>
              </a:rPr>
              <a:t> </a:t>
            </a:r>
            <a:r>
              <a:rPr lang="en-US" sz="1400" dirty="0" err="1">
                <a:latin typeface="+mj-lt"/>
              </a:rPr>
              <a:t>nhóm</a:t>
            </a:r>
            <a:r>
              <a:rPr lang="en-US" sz="1400" dirty="0">
                <a:latin typeface="+mj-lt"/>
              </a:rPr>
              <a:t> </a:t>
            </a:r>
            <a:r>
              <a:rPr lang="en-US" sz="1400" dirty="0" err="1">
                <a:latin typeface="+mj-lt"/>
              </a:rPr>
              <a:t>thường</a:t>
            </a:r>
            <a:r>
              <a:rPr lang="en-US" sz="1400" dirty="0">
                <a:latin typeface="+mj-lt"/>
              </a:rPr>
              <a:t> </a:t>
            </a:r>
            <a:r>
              <a:rPr lang="en-US" sz="1400" dirty="0" err="1">
                <a:latin typeface="+mj-lt"/>
              </a:rPr>
              <a:t>làm</a:t>
            </a:r>
            <a:r>
              <a:rPr lang="en-US" sz="1400" dirty="0">
                <a:latin typeface="+mj-lt"/>
              </a:rPr>
              <a:t> </a:t>
            </a:r>
            <a:r>
              <a:rPr lang="en-US" sz="1400" dirty="0" err="1">
                <a:latin typeface="+mj-lt"/>
              </a:rPr>
              <a:t>trước</a:t>
            </a:r>
            <a:r>
              <a:rPr lang="en-US" sz="1400" dirty="0">
                <a:latin typeface="+mj-lt"/>
              </a:rPr>
              <a:t> </a:t>
            </a:r>
            <a:r>
              <a:rPr lang="en-US" sz="1400" dirty="0" err="1">
                <a:latin typeface="+mj-lt"/>
              </a:rPr>
              <a:t>đó</a:t>
            </a:r>
            <a:r>
              <a:rPr lang="en-US" sz="1400" dirty="0">
                <a:latin typeface="+mj-lt"/>
              </a:rPr>
              <a:t> ở </a:t>
            </a:r>
            <a:r>
              <a:rPr lang="en-US" sz="1400" dirty="0" err="1">
                <a:latin typeface="+mj-lt"/>
              </a:rPr>
              <a:t>các</a:t>
            </a:r>
            <a:r>
              <a:rPr lang="en-US" sz="1400" dirty="0">
                <a:latin typeface="+mj-lt"/>
              </a:rPr>
              <a:t> </a:t>
            </a:r>
            <a:r>
              <a:rPr lang="en-US" sz="1400" dirty="0" err="1">
                <a:latin typeface="+mj-lt"/>
              </a:rPr>
              <a:t>đồ</a:t>
            </a:r>
            <a:r>
              <a:rPr lang="en-US" sz="1400" dirty="0">
                <a:latin typeface="+mj-lt"/>
              </a:rPr>
              <a:t> </a:t>
            </a:r>
            <a:r>
              <a:rPr lang="en-US" sz="1400" dirty="0" err="1">
                <a:latin typeface="+mj-lt"/>
              </a:rPr>
              <a:t>án</a:t>
            </a:r>
            <a:r>
              <a:rPr lang="en-US" sz="1400" dirty="0">
                <a:latin typeface="+mj-lt"/>
              </a:rPr>
              <a:t> </a:t>
            </a:r>
            <a:r>
              <a:rPr lang="en-US" sz="1400" dirty="0" err="1">
                <a:latin typeface="+mj-lt"/>
              </a:rPr>
              <a:t>môn</a:t>
            </a:r>
            <a:r>
              <a:rPr lang="en-US" sz="1400" dirty="0">
                <a:latin typeface="+mj-lt"/>
              </a:rPr>
              <a:t> </a:t>
            </a:r>
            <a:r>
              <a:rPr lang="en-US" sz="1400" dirty="0" err="1" smtClean="0">
                <a:latin typeface="+mj-lt"/>
              </a:rPr>
              <a:t>học</a:t>
            </a:r>
            <a:r>
              <a:rPr lang="en-US" sz="1400" dirty="0" smtClean="0">
                <a:latin typeface="+mj-lt"/>
              </a:rPr>
              <a:t> </a:t>
            </a:r>
            <a:r>
              <a:rPr lang="en-US" sz="1400" dirty="0" err="1" smtClean="0">
                <a:latin typeface="+mj-lt"/>
              </a:rPr>
              <a:t>đó</a:t>
            </a:r>
            <a:r>
              <a:rPr lang="en-US" sz="1400" dirty="0">
                <a:latin typeface="+mj-lt"/>
              </a:rPr>
              <a:t> </a:t>
            </a:r>
            <a:r>
              <a:rPr lang="en-US" sz="1400" dirty="0" err="1" smtClean="0">
                <a:latin typeface="+mj-lt"/>
              </a:rPr>
              <a:t>là</a:t>
            </a:r>
            <a:r>
              <a:rPr lang="en-US" sz="1400" dirty="0" smtClean="0">
                <a:latin typeface="+mj-lt"/>
              </a:rPr>
              <a:t> </a:t>
            </a:r>
            <a:r>
              <a:rPr lang="en-US" sz="1400" dirty="0" err="1" smtClean="0">
                <a:latin typeface="+mj-lt"/>
              </a:rPr>
              <a:t>cách</a:t>
            </a:r>
            <a:r>
              <a:rPr lang="en-US" sz="1400" dirty="0" smtClean="0">
                <a:latin typeface="+mj-lt"/>
              </a:rPr>
              <a:t> </a:t>
            </a:r>
            <a:r>
              <a:rPr lang="en-US" sz="1400" dirty="0" err="1">
                <a:latin typeface="+mj-lt"/>
              </a:rPr>
              <a:t>thiết</a:t>
            </a:r>
            <a:r>
              <a:rPr lang="en-US" sz="1400" dirty="0">
                <a:latin typeface="+mj-lt"/>
              </a:rPr>
              <a:t> </a:t>
            </a:r>
            <a:r>
              <a:rPr lang="en-US" sz="1400" dirty="0" err="1">
                <a:latin typeface="+mj-lt"/>
              </a:rPr>
              <a:t>kế</a:t>
            </a:r>
            <a:r>
              <a:rPr lang="en-US" sz="1400" dirty="0">
                <a:latin typeface="+mj-lt"/>
              </a:rPr>
              <a:t> </a:t>
            </a:r>
            <a:r>
              <a:rPr lang="en-US" sz="1400" dirty="0" err="1">
                <a:latin typeface="+mj-lt"/>
              </a:rPr>
              <a:t>bảng</a:t>
            </a:r>
            <a:r>
              <a:rPr lang="en-US" sz="1400" dirty="0">
                <a:latin typeface="+mj-lt"/>
              </a:rPr>
              <a:t> </a:t>
            </a:r>
            <a:r>
              <a:rPr lang="en-US" sz="1400" dirty="0" err="1">
                <a:latin typeface="+mj-lt"/>
              </a:rPr>
              <a:t>sản</a:t>
            </a:r>
            <a:r>
              <a:rPr lang="en-US" sz="1400" dirty="0">
                <a:latin typeface="+mj-lt"/>
              </a:rPr>
              <a:t> </a:t>
            </a:r>
            <a:r>
              <a:rPr lang="en-US" sz="1400" dirty="0" err="1">
                <a:latin typeface="+mj-lt"/>
              </a:rPr>
              <a:t>phẩm</a:t>
            </a:r>
            <a:r>
              <a:rPr lang="en-US" sz="1400" dirty="0">
                <a:latin typeface="+mj-lt"/>
              </a:rPr>
              <a:t> </a:t>
            </a:r>
            <a:r>
              <a:rPr lang="en-US" sz="1400" dirty="0" err="1">
                <a:latin typeface="+mj-lt"/>
              </a:rPr>
              <a:t>bao</a:t>
            </a:r>
            <a:r>
              <a:rPr lang="en-US" sz="1400" dirty="0">
                <a:latin typeface="+mj-lt"/>
              </a:rPr>
              <a:t> </a:t>
            </a:r>
            <a:r>
              <a:rPr lang="en-US" sz="1400" dirty="0" err="1">
                <a:latin typeface="+mj-lt"/>
              </a:rPr>
              <a:t>gồm</a:t>
            </a:r>
            <a:r>
              <a:rPr lang="en-US" sz="1400" dirty="0">
                <a:latin typeface="+mj-lt"/>
              </a:rPr>
              <a:t> </a:t>
            </a:r>
            <a:r>
              <a:rPr lang="en-US" sz="1400" dirty="0" err="1">
                <a:latin typeface="+mj-lt"/>
              </a:rPr>
              <a:t>tất</a:t>
            </a:r>
            <a:r>
              <a:rPr lang="en-US" sz="1400" dirty="0">
                <a:latin typeface="+mj-lt"/>
              </a:rPr>
              <a:t> </a:t>
            </a:r>
            <a:r>
              <a:rPr lang="en-US" sz="1400" dirty="0" err="1">
                <a:latin typeface="+mj-lt"/>
              </a:rPr>
              <a:t>cả</a:t>
            </a:r>
            <a:r>
              <a:rPr lang="en-US" sz="1400" dirty="0">
                <a:latin typeface="+mj-lt"/>
              </a:rPr>
              <a:t> </a:t>
            </a:r>
            <a:r>
              <a:rPr lang="en-US" sz="1400" dirty="0" err="1">
                <a:latin typeface="+mj-lt"/>
              </a:rPr>
              <a:t>thuộc</a:t>
            </a:r>
            <a:r>
              <a:rPr lang="en-US" sz="1400" dirty="0">
                <a:latin typeface="+mj-lt"/>
              </a:rPr>
              <a:t> </a:t>
            </a:r>
            <a:r>
              <a:rPr lang="en-US" sz="1400" dirty="0" err="1">
                <a:latin typeface="+mj-lt"/>
              </a:rPr>
              <a:t>tính</a:t>
            </a:r>
            <a:r>
              <a:rPr lang="en-US" sz="1400" dirty="0">
                <a:latin typeface="+mj-lt"/>
              </a:rPr>
              <a:t> </a:t>
            </a:r>
            <a:r>
              <a:rPr lang="en-US" sz="1400" dirty="0" err="1">
                <a:latin typeface="+mj-lt"/>
              </a:rPr>
              <a:t>trên</a:t>
            </a:r>
            <a:r>
              <a:rPr lang="en-US" sz="1400" dirty="0">
                <a:latin typeface="+mj-lt"/>
              </a:rPr>
              <a:t> </a:t>
            </a:r>
            <a:r>
              <a:rPr lang="en-US" sz="1400" dirty="0" err="1">
                <a:latin typeface="+mj-lt"/>
              </a:rPr>
              <a:t>sẽ</a:t>
            </a:r>
            <a:r>
              <a:rPr lang="en-US" sz="1400" dirty="0">
                <a:latin typeface="+mj-lt"/>
              </a:rPr>
              <a:t> </a:t>
            </a:r>
            <a:r>
              <a:rPr lang="en-US" sz="1400" dirty="0" err="1">
                <a:latin typeface="+mj-lt"/>
              </a:rPr>
              <a:t>không</a:t>
            </a:r>
            <a:r>
              <a:rPr lang="en-US" sz="1400" dirty="0">
                <a:latin typeface="+mj-lt"/>
              </a:rPr>
              <a:t> </a:t>
            </a:r>
            <a:r>
              <a:rPr lang="en-US" sz="1400" dirty="0" err="1">
                <a:latin typeface="+mj-lt"/>
              </a:rPr>
              <a:t>thể</a:t>
            </a:r>
            <a:r>
              <a:rPr lang="en-US" sz="1400" dirty="0">
                <a:latin typeface="+mj-lt"/>
              </a:rPr>
              <a:t> </a:t>
            </a:r>
            <a:r>
              <a:rPr lang="en-US" sz="1400" dirty="0" err="1">
                <a:latin typeface="+mj-lt"/>
              </a:rPr>
              <a:t>giải</a:t>
            </a:r>
            <a:r>
              <a:rPr lang="en-US" sz="1400" dirty="0">
                <a:latin typeface="+mj-lt"/>
              </a:rPr>
              <a:t> </a:t>
            </a:r>
            <a:r>
              <a:rPr lang="en-US" sz="1400" dirty="0" err="1">
                <a:latin typeface="+mj-lt"/>
              </a:rPr>
              <a:t>quyết</a:t>
            </a:r>
            <a:r>
              <a:rPr lang="en-US" sz="1400" dirty="0">
                <a:latin typeface="+mj-lt"/>
              </a:rPr>
              <a:t> </a:t>
            </a:r>
            <a:r>
              <a:rPr lang="en-US" sz="1400" dirty="0" err="1">
                <a:latin typeface="+mj-lt"/>
              </a:rPr>
              <a:t>được</a:t>
            </a:r>
            <a:r>
              <a:rPr lang="en-US" sz="1400" dirty="0">
                <a:latin typeface="+mj-lt"/>
              </a:rPr>
              <a:t> </a:t>
            </a:r>
            <a:r>
              <a:rPr lang="en-US" sz="1400" dirty="0" err="1">
                <a:latin typeface="+mj-lt"/>
              </a:rPr>
              <a:t>vấn</a:t>
            </a:r>
            <a:r>
              <a:rPr lang="en-US" sz="1400" dirty="0">
                <a:latin typeface="+mj-lt"/>
              </a:rPr>
              <a:t> </a:t>
            </a:r>
            <a:r>
              <a:rPr lang="en-US" sz="1400" dirty="0" err="1">
                <a:latin typeface="+mj-lt"/>
              </a:rPr>
              <a:t>đề</a:t>
            </a:r>
            <a:r>
              <a:rPr lang="en-US" sz="1400" dirty="0">
                <a:latin typeface="+mj-lt"/>
              </a:rPr>
              <a:t> </a:t>
            </a:r>
            <a:r>
              <a:rPr lang="en-US" sz="1400" dirty="0" err="1">
                <a:latin typeface="+mj-lt"/>
              </a:rPr>
              <a:t>một</a:t>
            </a:r>
            <a:r>
              <a:rPr lang="en-US" sz="1400" dirty="0">
                <a:latin typeface="+mj-lt"/>
              </a:rPr>
              <a:t> </a:t>
            </a:r>
            <a:r>
              <a:rPr lang="en-US" sz="1400" dirty="0" err="1">
                <a:latin typeface="+mj-lt"/>
              </a:rPr>
              <a:t>các</a:t>
            </a:r>
            <a:r>
              <a:rPr lang="en-US" sz="1400" dirty="0">
                <a:latin typeface="+mj-lt"/>
              </a:rPr>
              <a:t> </a:t>
            </a:r>
            <a:r>
              <a:rPr lang="en-US" sz="1400" dirty="0" err="1">
                <a:latin typeface="+mj-lt"/>
              </a:rPr>
              <a:t>hiệu</a:t>
            </a:r>
            <a:r>
              <a:rPr lang="en-US" sz="1400" dirty="0">
                <a:latin typeface="+mj-lt"/>
              </a:rPr>
              <a:t> </a:t>
            </a:r>
            <a:r>
              <a:rPr lang="en-US" sz="1400" dirty="0" err="1">
                <a:latin typeface="+mj-lt"/>
              </a:rPr>
              <a:t>quả</a:t>
            </a:r>
            <a:r>
              <a:rPr lang="en-US" sz="1400" dirty="0">
                <a:latin typeface="+mj-lt"/>
              </a:rPr>
              <a:t> </a:t>
            </a:r>
            <a:r>
              <a:rPr lang="en-US" sz="1400" dirty="0" err="1">
                <a:latin typeface="+mj-lt"/>
              </a:rPr>
              <a:t>việc</a:t>
            </a:r>
            <a:r>
              <a:rPr lang="en-US" sz="1400" dirty="0">
                <a:latin typeface="+mj-lt"/>
              </a:rPr>
              <a:t> </a:t>
            </a:r>
            <a:r>
              <a:rPr lang="en-US" sz="1400" dirty="0" err="1">
                <a:latin typeface="+mj-lt"/>
              </a:rPr>
              <a:t>nhập</a:t>
            </a:r>
            <a:r>
              <a:rPr lang="en-US" sz="1400" dirty="0">
                <a:latin typeface="+mj-lt"/>
              </a:rPr>
              <a:t> </a:t>
            </a:r>
            <a:r>
              <a:rPr lang="en-US" sz="1400" dirty="0" err="1">
                <a:latin typeface="+mj-lt"/>
              </a:rPr>
              <a:t>và</a:t>
            </a:r>
            <a:r>
              <a:rPr lang="en-US" sz="1400" dirty="0">
                <a:latin typeface="+mj-lt"/>
              </a:rPr>
              <a:t> </a:t>
            </a:r>
            <a:r>
              <a:rPr lang="en-US" sz="1400" dirty="0" err="1">
                <a:latin typeface="+mj-lt"/>
              </a:rPr>
              <a:t>quản</a:t>
            </a:r>
            <a:r>
              <a:rPr lang="en-US" sz="1400" dirty="0">
                <a:latin typeface="+mj-lt"/>
              </a:rPr>
              <a:t> </a:t>
            </a:r>
            <a:r>
              <a:rPr lang="en-US" sz="1400" dirty="0" err="1">
                <a:latin typeface="+mj-lt"/>
              </a:rPr>
              <a:t>lí</a:t>
            </a:r>
            <a:r>
              <a:rPr lang="en-US" sz="1400" dirty="0">
                <a:latin typeface="+mj-lt"/>
              </a:rPr>
              <a:t> </a:t>
            </a:r>
            <a:r>
              <a:rPr lang="en-US" sz="1400" dirty="0" err="1">
                <a:latin typeface="+mj-lt"/>
              </a:rPr>
              <a:t>hàng</a:t>
            </a:r>
            <a:r>
              <a:rPr lang="en-US" sz="1400" dirty="0">
                <a:latin typeface="+mj-lt"/>
              </a:rPr>
              <a:t>, </a:t>
            </a:r>
            <a:r>
              <a:rPr lang="en-US" sz="1400" dirty="0" err="1">
                <a:latin typeface="+mj-lt"/>
              </a:rPr>
              <a:t>thay</a:t>
            </a:r>
            <a:r>
              <a:rPr lang="en-US" sz="1400" dirty="0">
                <a:latin typeface="+mj-lt"/>
              </a:rPr>
              <a:t> </a:t>
            </a:r>
            <a:r>
              <a:rPr lang="en-US" sz="1400" dirty="0" err="1">
                <a:latin typeface="+mj-lt"/>
              </a:rPr>
              <a:t>vào</a:t>
            </a:r>
            <a:r>
              <a:rPr lang="en-US" sz="1400" dirty="0">
                <a:latin typeface="+mj-lt"/>
              </a:rPr>
              <a:t> </a:t>
            </a:r>
            <a:r>
              <a:rPr lang="en-US" sz="1400" dirty="0" err="1">
                <a:latin typeface="+mj-lt"/>
              </a:rPr>
              <a:t>đó</a:t>
            </a:r>
            <a:r>
              <a:rPr lang="en-US" sz="1400" dirty="0">
                <a:latin typeface="+mj-lt"/>
              </a:rPr>
              <a:t> </a:t>
            </a:r>
            <a:r>
              <a:rPr lang="en-US" sz="1400" dirty="0" err="1">
                <a:latin typeface="+mj-lt"/>
              </a:rPr>
              <a:t>để</a:t>
            </a:r>
            <a:r>
              <a:rPr lang="en-US" sz="1400" dirty="0">
                <a:latin typeface="+mj-lt"/>
              </a:rPr>
              <a:t> chia </a:t>
            </a:r>
            <a:r>
              <a:rPr lang="en-US" sz="1400" dirty="0" err="1">
                <a:latin typeface="+mj-lt"/>
              </a:rPr>
              <a:t>ra</a:t>
            </a:r>
            <a:r>
              <a:rPr lang="en-US" sz="1400" dirty="0">
                <a:latin typeface="+mj-lt"/>
              </a:rPr>
              <a:t> </a:t>
            </a:r>
            <a:r>
              <a:rPr lang="en-US" sz="1400" dirty="0" err="1">
                <a:latin typeface="+mj-lt"/>
              </a:rPr>
              <a:t>các</a:t>
            </a:r>
            <a:r>
              <a:rPr lang="en-US" sz="1400" dirty="0">
                <a:latin typeface="+mj-lt"/>
              </a:rPr>
              <a:t> </a:t>
            </a:r>
            <a:r>
              <a:rPr lang="en-US" sz="1400" dirty="0" err="1">
                <a:latin typeface="+mj-lt"/>
              </a:rPr>
              <a:t>bảng</a:t>
            </a:r>
            <a:r>
              <a:rPr lang="en-US" sz="1400" dirty="0">
                <a:latin typeface="+mj-lt"/>
              </a:rPr>
              <a:t> </a:t>
            </a:r>
            <a:r>
              <a:rPr lang="en-US" sz="1400" dirty="0" err="1">
                <a:latin typeface="+mj-lt"/>
              </a:rPr>
              <a:t>liên</a:t>
            </a:r>
            <a:r>
              <a:rPr lang="en-US" sz="1400" dirty="0">
                <a:latin typeface="+mj-lt"/>
              </a:rPr>
              <a:t> </a:t>
            </a:r>
            <a:r>
              <a:rPr lang="en-US" sz="1400" dirty="0" err="1">
                <a:latin typeface="+mj-lt"/>
              </a:rPr>
              <a:t>quan</a:t>
            </a:r>
            <a:r>
              <a:rPr lang="en-US" sz="1400" dirty="0">
                <a:latin typeface="+mj-lt"/>
              </a:rPr>
              <a:t> </a:t>
            </a:r>
            <a:r>
              <a:rPr lang="en-US" sz="1400" dirty="0" err="1">
                <a:latin typeface="+mj-lt"/>
              </a:rPr>
              <a:t>tới</a:t>
            </a:r>
            <a:r>
              <a:rPr lang="en-US" sz="1400" dirty="0">
                <a:latin typeface="+mj-lt"/>
              </a:rPr>
              <a:t> </a:t>
            </a:r>
            <a:r>
              <a:rPr lang="en-US" sz="1400" dirty="0" err="1">
                <a:latin typeface="+mj-lt"/>
              </a:rPr>
              <a:t>sản</a:t>
            </a:r>
            <a:r>
              <a:rPr lang="en-US" sz="1400" dirty="0">
                <a:latin typeface="+mj-lt"/>
              </a:rPr>
              <a:t> </a:t>
            </a:r>
            <a:r>
              <a:rPr lang="en-US" sz="1400" dirty="0" err="1">
                <a:latin typeface="+mj-lt"/>
              </a:rPr>
              <a:t>phẩm</a:t>
            </a:r>
            <a:r>
              <a:rPr lang="en-US" sz="1400" dirty="0">
                <a:latin typeface="+mj-lt"/>
              </a:rPr>
              <a:t> </a:t>
            </a:r>
            <a:r>
              <a:rPr lang="en-US" sz="1400" dirty="0" err="1">
                <a:latin typeface="+mj-lt"/>
              </a:rPr>
              <a:t>để</a:t>
            </a:r>
            <a:r>
              <a:rPr lang="en-US" sz="1400" dirty="0">
                <a:latin typeface="+mj-lt"/>
              </a:rPr>
              <a:t> </a:t>
            </a:r>
            <a:r>
              <a:rPr lang="en-US" sz="1400" dirty="0" err="1">
                <a:latin typeface="+mj-lt"/>
              </a:rPr>
              <a:t>giải</a:t>
            </a:r>
            <a:r>
              <a:rPr lang="en-US" sz="1400" dirty="0">
                <a:latin typeface="+mj-lt"/>
              </a:rPr>
              <a:t> </a:t>
            </a:r>
            <a:r>
              <a:rPr lang="en-US" sz="1400" dirty="0" err="1">
                <a:latin typeface="+mj-lt"/>
              </a:rPr>
              <a:t>quyết</a:t>
            </a:r>
            <a:r>
              <a:rPr lang="en-US" sz="1400" dirty="0">
                <a:latin typeface="+mj-lt"/>
              </a:rPr>
              <a:t> </a:t>
            </a:r>
            <a:r>
              <a:rPr lang="en-US" sz="1400" dirty="0" err="1">
                <a:latin typeface="+mj-lt"/>
              </a:rPr>
              <a:t>vấn</a:t>
            </a:r>
            <a:r>
              <a:rPr lang="en-US" sz="1400" dirty="0">
                <a:latin typeface="+mj-lt"/>
              </a:rPr>
              <a:t> </a:t>
            </a:r>
            <a:r>
              <a:rPr lang="en-US" sz="1400" dirty="0" err="1">
                <a:latin typeface="+mj-lt"/>
              </a:rPr>
              <a:t>đề</a:t>
            </a:r>
            <a:r>
              <a:rPr lang="en-US" sz="1400" dirty="0">
                <a:latin typeface="+mj-lt"/>
              </a:rPr>
              <a:t> </a:t>
            </a:r>
            <a:r>
              <a:rPr lang="en-US" sz="1400" dirty="0" err="1">
                <a:latin typeface="+mj-lt"/>
              </a:rPr>
              <a:t>một</a:t>
            </a:r>
            <a:r>
              <a:rPr lang="en-US" sz="1400" dirty="0">
                <a:latin typeface="+mj-lt"/>
              </a:rPr>
              <a:t> </a:t>
            </a:r>
            <a:r>
              <a:rPr lang="en-US" sz="1400" dirty="0" err="1">
                <a:latin typeface="+mj-lt"/>
              </a:rPr>
              <a:t>các</a:t>
            </a:r>
            <a:r>
              <a:rPr lang="en-US" sz="1400" dirty="0">
                <a:latin typeface="+mj-lt"/>
              </a:rPr>
              <a:t> </a:t>
            </a:r>
            <a:r>
              <a:rPr lang="en-US" sz="1400" dirty="0" err="1">
                <a:latin typeface="+mj-lt"/>
              </a:rPr>
              <a:t>tối</a:t>
            </a:r>
            <a:r>
              <a:rPr lang="en-US" sz="1400" dirty="0">
                <a:latin typeface="+mj-lt"/>
              </a:rPr>
              <a:t> </a:t>
            </a:r>
            <a:r>
              <a:rPr lang="en-US" sz="1400" dirty="0" err="1">
                <a:latin typeface="+mj-lt"/>
              </a:rPr>
              <a:t>ưu</a:t>
            </a:r>
            <a:r>
              <a:rPr lang="en-US" sz="1400" dirty="0">
                <a:latin typeface="+mj-lt"/>
              </a:rPr>
              <a:t>.</a:t>
            </a:r>
          </a:p>
          <a:p>
            <a:pPr algn="l"/>
            <a:r>
              <a:rPr lang="en-US" sz="1400" dirty="0" smtClean="0">
                <a:latin typeface="+mj-lt"/>
              </a:rPr>
              <a:t>    </a:t>
            </a:r>
            <a:r>
              <a:rPr lang="en-US" sz="1400" dirty="0" err="1" smtClean="0">
                <a:latin typeface="+mj-lt"/>
              </a:rPr>
              <a:t>Như</a:t>
            </a:r>
            <a:r>
              <a:rPr lang="en-US" sz="1400" dirty="0" smtClean="0">
                <a:latin typeface="+mj-lt"/>
              </a:rPr>
              <a:t> </a:t>
            </a:r>
            <a:r>
              <a:rPr lang="en-US" sz="1400" dirty="0">
                <a:latin typeface="+mj-lt"/>
              </a:rPr>
              <a:t>ta </a:t>
            </a:r>
            <a:r>
              <a:rPr lang="en-US" sz="1400" dirty="0" err="1">
                <a:latin typeface="+mj-lt"/>
              </a:rPr>
              <a:t>nhận</a:t>
            </a:r>
            <a:r>
              <a:rPr lang="en-US" sz="1400" dirty="0">
                <a:latin typeface="+mj-lt"/>
              </a:rPr>
              <a:t> </a:t>
            </a:r>
            <a:r>
              <a:rPr lang="en-US" sz="1400" dirty="0" err="1">
                <a:latin typeface="+mj-lt"/>
              </a:rPr>
              <a:t>thấy</a:t>
            </a:r>
            <a:r>
              <a:rPr lang="en-US" sz="1400" dirty="0">
                <a:latin typeface="+mj-lt"/>
              </a:rPr>
              <a:t>, </a:t>
            </a:r>
            <a:r>
              <a:rPr lang="en-US" sz="1400" dirty="0" err="1">
                <a:latin typeface="+mj-lt"/>
              </a:rPr>
              <a:t>cụm</a:t>
            </a:r>
            <a:r>
              <a:rPr lang="en-US" sz="1400" dirty="0">
                <a:latin typeface="+mj-lt"/>
              </a:rPr>
              <a:t> </a:t>
            </a:r>
            <a:r>
              <a:rPr lang="en-US" sz="1400" dirty="0" err="1">
                <a:latin typeface="+mj-lt"/>
              </a:rPr>
              <a:t>bảng</a:t>
            </a:r>
            <a:r>
              <a:rPr lang="en-US" sz="1400" dirty="0">
                <a:latin typeface="+mj-lt"/>
              </a:rPr>
              <a:t> </a:t>
            </a:r>
            <a:r>
              <a:rPr lang="en-US" sz="1400" dirty="0" err="1">
                <a:latin typeface="+mj-lt"/>
              </a:rPr>
              <a:t>quản</a:t>
            </a:r>
            <a:r>
              <a:rPr lang="en-US" sz="1400" dirty="0">
                <a:latin typeface="+mj-lt"/>
              </a:rPr>
              <a:t> </a:t>
            </a:r>
            <a:r>
              <a:rPr lang="en-US" sz="1400" dirty="0" err="1">
                <a:latin typeface="+mj-lt"/>
              </a:rPr>
              <a:t>lý</a:t>
            </a:r>
            <a:r>
              <a:rPr lang="en-US" sz="1400" dirty="0">
                <a:latin typeface="+mj-lt"/>
              </a:rPr>
              <a:t> </a:t>
            </a:r>
            <a:r>
              <a:rPr lang="en-US" sz="1400" dirty="0" err="1">
                <a:latin typeface="+mj-lt"/>
              </a:rPr>
              <a:t>sản</a:t>
            </a:r>
            <a:r>
              <a:rPr lang="en-US" sz="1400" dirty="0">
                <a:latin typeface="+mj-lt"/>
              </a:rPr>
              <a:t> </a:t>
            </a:r>
            <a:r>
              <a:rPr lang="en-US" sz="1400" dirty="0" err="1">
                <a:latin typeface="+mj-lt"/>
              </a:rPr>
              <a:t>phẩm</a:t>
            </a:r>
            <a:r>
              <a:rPr lang="en-US" sz="1400" dirty="0">
                <a:latin typeface="+mj-lt"/>
              </a:rPr>
              <a:t> </a:t>
            </a:r>
            <a:r>
              <a:rPr lang="en-US" sz="1400" dirty="0" err="1">
                <a:latin typeface="+mj-lt"/>
              </a:rPr>
              <a:t>giống</a:t>
            </a:r>
            <a:r>
              <a:rPr lang="en-US" sz="1400" dirty="0">
                <a:latin typeface="+mj-lt"/>
              </a:rPr>
              <a:t> </a:t>
            </a:r>
            <a:r>
              <a:rPr lang="en-US" sz="1400" dirty="0" err="1">
                <a:latin typeface="+mj-lt"/>
              </a:rPr>
              <a:t>như</a:t>
            </a:r>
            <a:r>
              <a:rPr lang="en-US" sz="1400" dirty="0">
                <a:latin typeface="+mj-lt"/>
              </a:rPr>
              <a:t> </a:t>
            </a:r>
            <a:r>
              <a:rPr lang="en-US" sz="1400" dirty="0" err="1">
                <a:latin typeface="+mj-lt"/>
              </a:rPr>
              <a:t>một</a:t>
            </a:r>
            <a:r>
              <a:rPr lang="en-US" sz="1400" dirty="0">
                <a:latin typeface="+mj-lt"/>
              </a:rPr>
              <a:t> “</a:t>
            </a:r>
            <a:r>
              <a:rPr lang="en-US" sz="1400" dirty="0" err="1">
                <a:latin typeface="+mj-lt"/>
              </a:rPr>
              <a:t>xương</a:t>
            </a:r>
            <a:r>
              <a:rPr lang="en-US" sz="1400" dirty="0">
                <a:latin typeface="+mj-lt"/>
              </a:rPr>
              <a:t> </a:t>
            </a:r>
            <a:r>
              <a:rPr lang="en-US" sz="1400" dirty="0" err="1">
                <a:latin typeface="+mj-lt"/>
              </a:rPr>
              <a:t>sống</a:t>
            </a:r>
            <a:r>
              <a:rPr lang="en-US" sz="1400" dirty="0">
                <a:latin typeface="+mj-lt"/>
              </a:rPr>
              <a:t>” </a:t>
            </a:r>
            <a:r>
              <a:rPr lang="en-US" sz="1400" dirty="0" err="1">
                <a:latin typeface="+mj-lt"/>
              </a:rPr>
              <a:t>của</a:t>
            </a:r>
            <a:r>
              <a:rPr lang="en-US" sz="1400" dirty="0">
                <a:latin typeface="+mj-lt"/>
              </a:rPr>
              <a:t> </a:t>
            </a:r>
            <a:r>
              <a:rPr lang="en-US" sz="1400" dirty="0" err="1" smtClean="0">
                <a:latin typeface="+mj-lt"/>
              </a:rPr>
              <a:t>một</a:t>
            </a:r>
            <a:r>
              <a:rPr lang="en-US" sz="1400" dirty="0" smtClean="0">
                <a:latin typeface="+mj-lt"/>
              </a:rPr>
              <a:t> </a:t>
            </a:r>
            <a:r>
              <a:rPr lang="en-US" sz="1400" dirty="0" err="1" smtClean="0">
                <a:latin typeface="+mj-lt"/>
              </a:rPr>
              <a:t>trang</a:t>
            </a:r>
            <a:r>
              <a:rPr lang="en-US" sz="1400" dirty="0">
                <a:latin typeface="+mj-lt"/>
              </a:rPr>
              <a:t> </a:t>
            </a:r>
            <a:r>
              <a:rPr lang="en-US" sz="1400" dirty="0" smtClean="0">
                <a:latin typeface="+mj-lt"/>
              </a:rPr>
              <a:t>website </a:t>
            </a:r>
            <a:r>
              <a:rPr lang="en-US" sz="1400" dirty="0" err="1">
                <a:latin typeface="+mj-lt"/>
              </a:rPr>
              <a:t>bán</a:t>
            </a:r>
            <a:r>
              <a:rPr lang="en-US" sz="1400" dirty="0">
                <a:latin typeface="+mj-lt"/>
              </a:rPr>
              <a:t> </a:t>
            </a:r>
            <a:r>
              <a:rPr lang="en-US" sz="1400" dirty="0" err="1">
                <a:latin typeface="+mj-lt"/>
              </a:rPr>
              <a:t>hàng</a:t>
            </a:r>
            <a:r>
              <a:rPr lang="en-US" sz="1400" dirty="0">
                <a:latin typeface="+mj-lt"/>
              </a:rPr>
              <a:t> </a:t>
            </a:r>
            <a:r>
              <a:rPr lang="en-US" sz="1400" dirty="0" err="1">
                <a:latin typeface="+mj-lt"/>
              </a:rPr>
              <a:t>nên</a:t>
            </a:r>
            <a:r>
              <a:rPr lang="en-US" sz="1400" dirty="0">
                <a:latin typeface="+mj-lt"/>
              </a:rPr>
              <a:t> </a:t>
            </a:r>
            <a:r>
              <a:rPr lang="en-US" sz="1400" dirty="0" err="1">
                <a:latin typeface="+mj-lt"/>
              </a:rPr>
              <a:t>các</a:t>
            </a:r>
            <a:r>
              <a:rPr lang="en-US" sz="1400" dirty="0">
                <a:latin typeface="+mj-lt"/>
              </a:rPr>
              <a:t> </a:t>
            </a:r>
            <a:r>
              <a:rPr lang="en-US" sz="1400" dirty="0" err="1">
                <a:latin typeface="+mj-lt"/>
              </a:rPr>
              <a:t>bảng</a:t>
            </a:r>
            <a:r>
              <a:rPr lang="en-US" sz="1400" dirty="0">
                <a:latin typeface="+mj-lt"/>
              </a:rPr>
              <a:t> </a:t>
            </a:r>
            <a:r>
              <a:rPr lang="en-US" sz="1400" dirty="0" err="1">
                <a:latin typeface="+mj-lt"/>
              </a:rPr>
              <a:t>còn</a:t>
            </a:r>
            <a:r>
              <a:rPr lang="en-US" sz="1400" dirty="0">
                <a:latin typeface="+mj-lt"/>
              </a:rPr>
              <a:t> </a:t>
            </a:r>
            <a:r>
              <a:rPr lang="en-US" sz="1400" dirty="0" err="1">
                <a:latin typeface="+mj-lt"/>
              </a:rPr>
              <a:t>lại</a:t>
            </a:r>
            <a:r>
              <a:rPr lang="en-US" sz="1400" dirty="0">
                <a:latin typeface="+mj-lt"/>
              </a:rPr>
              <a:t> </a:t>
            </a:r>
            <a:r>
              <a:rPr lang="en-US" sz="1400" dirty="0" err="1">
                <a:latin typeface="+mj-lt"/>
              </a:rPr>
              <a:t>sẽ</a:t>
            </a:r>
            <a:r>
              <a:rPr lang="en-US" sz="1400" dirty="0">
                <a:latin typeface="+mj-lt"/>
              </a:rPr>
              <a:t> </a:t>
            </a:r>
            <a:r>
              <a:rPr lang="en-US" sz="1400" dirty="0" err="1">
                <a:latin typeface="+mj-lt"/>
              </a:rPr>
              <a:t>được</a:t>
            </a:r>
            <a:r>
              <a:rPr lang="en-US" sz="1400" dirty="0">
                <a:latin typeface="+mj-lt"/>
              </a:rPr>
              <a:t> </a:t>
            </a:r>
            <a:r>
              <a:rPr lang="en-US" sz="1400" dirty="0" err="1">
                <a:latin typeface="+mj-lt"/>
              </a:rPr>
              <a:t>phát</a:t>
            </a:r>
            <a:r>
              <a:rPr lang="en-US" sz="1400" dirty="0">
                <a:latin typeface="+mj-lt"/>
              </a:rPr>
              <a:t> </a:t>
            </a:r>
            <a:r>
              <a:rPr lang="en-US" sz="1400" dirty="0" err="1">
                <a:latin typeface="+mj-lt"/>
              </a:rPr>
              <a:t>triển</a:t>
            </a:r>
            <a:r>
              <a:rPr lang="en-US" sz="1400" dirty="0">
                <a:latin typeface="+mj-lt"/>
              </a:rPr>
              <a:t> </a:t>
            </a:r>
            <a:r>
              <a:rPr lang="en-US" sz="1400" dirty="0" err="1">
                <a:latin typeface="+mj-lt"/>
              </a:rPr>
              <a:t>thêm</a:t>
            </a:r>
            <a:r>
              <a:rPr lang="en-US" sz="1400" dirty="0">
                <a:latin typeface="+mj-lt"/>
              </a:rPr>
              <a:t> </a:t>
            </a:r>
            <a:r>
              <a:rPr lang="en-US" sz="1400" dirty="0" err="1">
                <a:latin typeface="+mj-lt"/>
              </a:rPr>
              <a:t>khi</a:t>
            </a:r>
            <a:r>
              <a:rPr lang="en-US" sz="1400" dirty="0">
                <a:latin typeface="+mj-lt"/>
              </a:rPr>
              <a:t> </a:t>
            </a:r>
            <a:r>
              <a:rPr lang="en-US" sz="1400" dirty="0" err="1">
                <a:latin typeface="+mj-lt"/>
              </a:rPr>
              <a:t>cần</a:t>
            </a:r>
            <a:r>
              <a:rPr lang="en-US" sz="1400" dirty="0">
                <a:latin typeface="+mj-lt"/>
              </a:rPr>
              <a:t> </a:t>
            </a:r>
            <a:r>
              <a:rPr lang="en-US" sz="1400" dirty="0" err="1">
                <a:latin typeface="+mj-lt"/>
              </a:rPr>
              <a:t>thiết</a:t>
            </a:r>
            <a:r>
              <a:rPr lang="en-US" sz="1400" dirty="0">
                <a:latin typeface="+mj-lt"/>
              </a:rPr>
              <a:t>.</a:t>
            </a:r>
          </a:p>
          <a:p>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237" y="254474"/>
            <a:ext cx="2930237" cy="198706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8577" y="206437"/>
            <a:ext cx="2172458" cy="2172458"/>
          </a:xfrm>
          <a:prstGeom prst="rect">
            <a:avLst/>
          </a:prstGeom>
        </p:spPr>
      </p:pic>
    </p:spTree>
    <p:extLst>
      <p:ext uri="{BB962C8B-B14F-4D97-AF65-F5344CB8AC3E}">
        <p14:creationId xmlns:p14="http://schemas.microsoft.com/office/powerpoint/2010/main" val="4075377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7" dur="500"/>
                                        <p:tgtEl>
                                          <p:spTgt spid="2">
                                            <p:txEl>
                                              <p:pRg st="0" end="0"/>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0" dur="500"/>
                                        <p:tgtEl>
                                          <p:spTgt spid="2">
                                            <p:txEl>
                                              <p:pRg st="1" end="1"/>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
        <p:nvSpPr>
          <p:cNvPr id="4" name="Rectangle 3"/>
          <p:cNvSpPr/>
          <p:nvPr/>
        </p:nvSpPr>
        <p:spPr>
          <a:xfrm>
            <a:off x="415637" y="188404"/>
            <a:ext cx="2840842" cy="400110"/>
          </a:xfrm>
          <a:prstGeom prst="rect">
            <a:avLst/>
          </a:prstGeom>
        </p:spPr>
        <p:txBody>
          <a:bodyPr wrap="none">
            <a:spAutoFit/>
          </a:bodyPr>
          <a:lstStyle/>
          <a:p>
            <a:r>
              <a:rPr lang="en-US" sz="2000" b="1" dirty="0" smtClean="0">
                <a:solidFill>
                  <a:schemeClr val="accent1">
                    <a:lumMod val="75000"/>
                  </a:schemeClr>
                </a:solidFill>
                <a:latin typeface="Roboto Slab" panose="020B0604020202020204" charset="0"/>
                <a:ea typeface="Roboto Slab" panose="020B0604020202020204" charset="0"/>
              </a:rPr>
              <a:t>Diagram </a:t>
            </a:r>
            <a:r>
              <a:rPr lang="en-US" sz="2000" b="1" dirty="0" err="1" smtClean="0">
                <a:solidFill>
                  <a:schemeClr val="accent1">
                    <a:lumMod val="75000"/>
                  </a:schemeClr>
                </a:solidFill>
                <a:latin typeface="Roboto Slab" panose="020B0604020202020204" charset="0"/>
                <a:ea typeface="Roboto Slab" panose="020B0604020202020204" charset="0"/>
              </a:rPr>
              <a:t>cơ</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sở</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dữ</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liệu</a:t>
            </a:r>
            <a:endParaRPr lang="en-US" sz="2000" b="1" dirty="0">
              <a:solidFill>
                <a:schemeClr val="accent1">
                  <a:lumMod val="75000"/>
                </a:schemeClr>
              </a:solidFill>
              <a:latin typeface="Roboto Slab" panose="020B0604020202020204" charset="0"/>
              <a:ea typeface="Roboto Slab" panose="020B060402020202020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85801" y="627395"/>
            <a:ext cx="7613072" cy="4277113"/>
          </a:xfrm>
          <a:prstGeom prst="rect">
            <a:avLst/>
          </a:prstGeom>
        </p:spPr>
      </p:pic>
    </p:spTree>
    <p:extLst>
      <p:ext uri="{BB962C8B-B14F-4D97-AF65-F5344CB8AC3E}">
        <p14:creationId xmlns:p14="http://schemas.microsoft.com/office/powerpoint/2010/main" val="185218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
        <p:nvSpPr>
          <p:cNvPr id="4" name="TextBox 3"/>
          <p:cNvSpPr txBox="1"/>
          <p:nvPr/>
        </p:nvSpPr>
        <p:spPr>
          <a:xfrm>
            <a:off x="637310" y="92596"/>
            <a:ext cx="8285018" cy="707886"/>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3. TÌM HIỂU VỀ  FRAMEWORK, THƯ VIỆN , MỘT SỐ CÔNG CỤ VÀ PHÂN CHIA CÔNG VIỆC</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6" name="TextBox 5"/>
          <p:cNvSpPr txBox="1"/>
          <p:nvPr/>
        </p:nvSpPr>
        <p:spPr>
          <a:xfrm>
            <a:off x="685801" y="1895594"/>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3.1. ASP.NET CORE</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7" name="TextBox 6"/>
          <p:cNvSpPr txBox="1"/>
          <p:nvPr/>
        </p:nvSpPr>
        <p:spPr>
          <a:xfrm>
            <a:off x="637310" y="3136044"/>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3.2. ANGULAR</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2" name="TextBox 1"/>
          <p:cNvSpPr txBox="1"/>
          <p:nvPr/>
        </p:nvSpPr>
        <p:spPr>
          <a:xfrm>
            <a:off x="969725" y="2338848"/>
            <a:ext cx="8174183" cy="954107"/>
          </a:xfrm>
          <a:prstGeom prst="rect">
            <a:avLst/>
          </a:prstGeom>
          <a:noFill/>
        </p:spPr>
        <p:txBody>
          <a:bodyPr wrap="square" rtlCol="0">
            <a:spAutoFit/>
          </a:bodyPr>
          <a:lstStyle/>
          <a:p>
            <a:r>
              <a:rPr lang="en-US" dirty="0"/>
              <a:t>ASP.NET Core </a:t>
            </a:r>
            <a:r>
              <a:rPr lang="en-US" dirty="0" err="1"/>
              <a:t>là</a:t>
            </a:r>
            <a:r>
              <a:rPr lang="en-US" dirty="0"/>
              <a:t> </a:t>
            </a:r>
            <a:r>
              <a:rPr lang="en-US" dirty="0" err="1"/>
              <a:t>một</a:t>
            </a:r>
            <a:r>
              <a:rPr lang="en-US" dirty="0"/>
              <a:t> web framework </a:t>
            </a:r>
            <a:r>
              <a:rPr lang="en-US" dirty="0" err="1"/>
              <a:t>mã</a:t>
            </a:r>
            <a:r>
              <a:rPr lang="en-US" dirty="0"/>
              <a:t> </a:t>
            </a:r>
            <a:r>
              <a:rPr lang="en-US" dirty="0" err="1"/>
              <a:t>nguồn</a:t>
            </a:r>
            <a:r>
              <a:rPr lang="en-US" dirty="0"/>
              <a:t> </a:t>
            </a:r>
            <a:r>
              <a:rPr lang="en-US" dirty="0" err="1"/>
              <a:t>và</a:t>
            </a:r>
            <a:r>
              <a:rPr lang="en-US" dirty="0"/>
              <a:t> </a:t>
            </a:r>
            <a:r>
              <a:rPr lang="en-US" dirty="0" err="1"/>
              <a:t>được</a:t>
            </a:r>
            <a:r>
              <a:rPr lang="en-US" dirty="0"/>
              <a:t> </a:t>
            </a:r>
            <a:r>
              <a:rPr lang="en-US" dirty="0" err="1"/>
              <a:t>tối</a:t>
            </a:r>
            <a:r>
              <a:rPr lang="en-US" dirty="0"/>
              <a:t> </a:t>
            </a:r>
            <a:r>
              <a:rPr lang="en-US" dirty="0" err="1"/>
              <a:t>ưu</a:t>
            </a:r>
            <a:r>
              <a:rPr lang="en-US" dirty="0"/>
              <a:t> </a:t>
            </a:r>
            <a:r>
              <a:rPr lang="en-US" dirty="0" err="1"/>
              <a:t>hóa</a:t>
            </a:r>
            <a:r>
              <a:rPr lang="en-US" dirty="0"/>
              <a:t> </a:t>
            </a:r>
            <a:r>
              <a:rPr lang="en-US" dirty="0" err="1"/>
              <a:t>cho</a:t>
            </a:r>
            <a:r>
              <a:rPr lang="en-US" dirty="0"/>
              <a:t> cloud </a:t>
            </a:r>
            <a:r>
              <a:rPr lang="en-US" dirty="0" err="1"/>
              <a:t>để</a:t>
            </a:r>
            <a:r>
              <a:rPr lang="en-US" dirty="0"/>
              <a:t> </a:t>
            </a:r>
            <a:r>
              <a:rPr lang="en-US" dirty="0" err="1"/>
              <a:t>phát</a:t>
            </a:r>
            <a:r>
              <a:rPr lang="en-US" dirty="0"/>
              <a:t> </a:t>
            </a:r>
            <a:r>
              <a:rPr lang="en-US" dirty="0" err="1"/>
              <a:t>triển</a:t>
            </a:r>
            <a:r>
              <a:rPr lang="en-US" dirty="0"/>
              <a:t> </a:t>
            </a:r>
            <a:r>
              <a:rPr lang="en-US" dirty="0" err="1"/>
              <a:t>các</a:t>
            </a:r>
            <a:r>
              <a:rPr lang="en-US" dirty="0"/>
              <a:t> </a:t>
            </a:r>
            <a:r>
              <a:rPr lang="en-US" dirty="0" err="1"/>
              <a:t>ứng</a:t>
            </a:r>
            <a:r>
              <a:rPr lang="en-US" dirty="0"/>
              <a:t> </a:t>
            </a:r>
            <a:r>
              <a:rPr lang="en-US" dirty="0" err="1"/>
              <a:t>dụng</a:t>
            </a:r>
            <a:r>
              <a:rPr lang="en-US" dirty="0"/>
              <a:t> web </a:t>
            </a:r>
            <a:r>
              <a:rPr lang="en-US" dirty="0" err="1"/>
              <a:t>chạy</a:t>
            </a:r>
            <a:r>
              <a:rPr lang="en-US" dirty="0"/>
              <a:t> </a:t>
            </a:r>
            <a:r>
              <a:rPr lang="en-US" dirty="0" err="1"/>
              <a:t>trên</a:t>
            </a:r>
            <a:r>
              <a:rPr lang="en-US" dirty="0"/>
              <a:t> </a:t>
            </a:r>
            <a:r>
              <a:rPr lang="en-US" dirty="0" err="1"/>
              <a:t>nhiều</a:t>
            </a:r>
            <a:r>
              <a:rPr lang="en-US" dirty="0"/>
              <a:t> </a:t>
            </a:r>
            <a:r>
              <a:rPr lang="en-US" dirty="0" err="1"/>
              <a:t>nền</a:t>
            </a:r>
            <a:r>
              <a:rPr lang="en-US" dirty="0"/>
              <a:t> </a:t>
            </a:r>
            <a:r>
              <a:rPr lang="en-US" dirty="0" err="1"/>
              <a:t>tảng</a:t>
            </a:r>
            <a:r>
              <a:rPr lang="en-US" dirty="0"/>
              <a:t> </a:t>
            </a:r>
            <a:r>
              <a:rPr lang="en-US" dirty="0" err="1"/>
              <a:t>như</a:t>
            </a:r>
            <a:r>
              <a:rPr lang="en-US" dirty="0"/>
              <a:t> Windows, Linux </a:t>
            </a:r>
            <a:r>
              <a:rPr lang="en-US" dirty="0" err="1"/>
              <a:t>và</a:t>
            </a:r>
            <a:r>
              <a:rPr lang="en-US" dirty="0"/>
              <a:t> Mac. </a:t>
            </a:r>
            <a:r>
              <a:rPr lang="en-US" dirty="0" err="1" smtClean="0"/>
              <a:t>Hiện</a:t>
            </a:r>
            <a:r>
              <a:rPr lang="en-US" dirty="0" smtClean="0"/>
              <a:t> </a:t>
            </a:r>
            <a:r>
              <a:rPr lang="en-US" dirty="0" err="1"/>
              <a:t>tại</a:t>
            </a:r>
            <a:r>
              <a:rPr lang="en-US" dirty="0"/>
              <a:t>, </a:t>
            </a:r>
            <a:r>
              <a:rPr lang="en-US" dirty="0" err="1"/>
              <a:t>nó</a:t>
            </a:r>
            <a:r>
              <a:rPr lang="en-US" dirty="0"/>
              <a:t> </a:t>
            </a:r>
            <a:r>
              <a:rPr lang="en-US" dirty="0" err="1"/>
              <a:t>bao</a:t>
            </a:r>
            <a:r>
              <a:rPr lang="en-US" dirty="0"/>
              <a:t> </a:t>
            </a:r>
            <a:r>
              <a:rPr lang="en-US" dirty="0" err="1"/>
              <a:t>gồm</a:t>
            </a:r>
            <a:r>
              <a:rPr lang="en-US" dirty="0"/>
              <a:t> MVC framework </a:t>
            </a:r>
            <a:r>
              <a:rPr lang="en-US" dirty="0" err="1"/>
              <a:t>được</a:t>
            </a:r>
            <a:r>
              <a:rPr lang="en-US" dirty="0"/>
              <a:t> </a:t>
            </a:r>
            <a:r>
              <a:rPr lang="en-US" dirty="0" err="1"/>
              <a:t>kết</a:t>
            </a:r>
            <a:r>
              <a:rPr lang="en-US" dirty="0"/>
              <a:t> </a:t>
            </a:r>
            <a:r>
              <a:rPr lang="en-US" dirty="0" err="1"/>
              <a:t>hợp</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của</a:t>
            </a:r>
            <a:r>
              <a:rPr lang="en-US" dirty="0"/>
              <a:t> MVC </a:t>
            </a:r>
            <a:r>
              <a:rPr lang="en-US" dirty="0" err="1"/>
              <a:t>và</a:t>
            </a:r>
            <a:r>
              <a:rPr lang="en-US" dirty="0"/>
              <a:t> Web API </a:t>
            </a:r>
            <a:r>
              <a:rPr lang="en-US" dirty="0" err="1"/>
              <a:t>thành</a:t>
            </a:r>
            <a:r>
              <a:rPr lang="en-US" dirty="0"/>
              <a:t> </a:t>
            </a:r>
            <a:r>
              <a:rPr lang="en-US" dirty="0" err="1"/>
              <a:t>một</a:t>
            </a:r>
            <a:r>
              <a:rPr lang="en-US" dirty="0"/>
              <a:t> web framework </a:t>
            </a:r>
            <a:r>
              <a:rPr lang="en-US" dirty="0" err="1"/>
              <a:t>duy</a:t>
            </a:r>
            <a:r>
              <a:rPr lang="en-US" dirty="0"/>
              <a:t> </a:t>
            </a:r>
            <a:r>
              <a:rPr lang="en-US" dirty="0" err="1"/>
              <a:t>nhất</a:t>
            </a:r>
            <a:r>
              <a:rPr lang="en-US" dirty="0" smtClean="0"/>
              <a:t>.</a:t>
            </a:r>
          </a:p>
          <a:p>
            <a:endParaRPr lang="en-US" dirty="0"/>
          </a:p>
        </p:txBody>
      </p:sp>
      <p:sp>
        <p:nvSpPr>
          <p:cNvPr id="8" name="TextBox 7"/>
          <p:cNvSpPr txBox="1"/>
          <p:nvPr/>
        </p:nvSpPr>
        <p:spPr>
          <a:xfrm>
            <a:off x="969725" y="3552538"/>
            <a:ext cx="7931727" cy="954107"/>
          </a:xfrm>
          <a:prstGeom prst="rect">
            <a:avLst/>
          </a:prstGeom>
          <a:noFill/>
        </p:spPr>
        <p:txBody>
          <a:bodyPr wrap="square" rtlCol="0">
            <a:spAutoFit/>
          </a:bodyPr>
          <a:lstStyle/>
          <a:p>
            <a:r>
              <a:rPr lang="en-US" dirty="0"/>
              <a:t>Angular </a:t>
            </a:r>
            <a:r>
              <a:rPr lang="en-US" dirty="0" err="1"/>
              <a:t>là</a:t>
            </a:r>
            <a:r>
              <a:rPr lang="en-US" dirty="0"/>
              <a:t> </a:t>
            </a:r>
            <a:r>
              <a:rPr lang="en-US" dirty="0" err="1"/>
              <a:t>một</a:t>
            </a:r>
            <a:r>
              <a:rPr lang="en-US" dirty="0"/>
              <a:t> </a:t>
            </a:r>
            <a:r>
              <a:rPr lang="en-US" dirty="0" smtClean="0"/>
              <a:t>JavaScript framework </a:t>
            </a:r>
            <a:r>
              <a:rPr lang="en-US" dirty="0" err="1"/>
              <a:t>dùng</a:t>
            </a:r>
            <a:r>
              <a:rPr lang="en-US" dirty="0"/>
              <a:t> </a:t>
            </a:r>
            <a:r>
              <a:rPr lang="en-US" dirty="0" err="1"/>
              <a:t>để</a:t>
            </a:r>
            <a:r>
              <a:rPr lang="en-US" dirty="0"/>
              <a:t> </a:t>
            </a:r>
            <a:r>
              <a:rPr lang="en-US" dirty="0" err="1"/>
              <a:t>viết</a:t>
            </a:r>
            <a:r>
              <a:rPr lang="en-US" dirty="0"/>
              <a:t> </a:t>
            </a:r>
            <a:r>
              <a:rPr lang="en-US" dirty="0" err="1"/>
              <a:t>giao</a:t>
            </a:r>
            <a:r>
              <a:rPr lang="en-US" dirty="0"/>
              <a:t> </a:t>
            </a:r>
            <a:r>
              <a:rPr lang="en-US" dirty="0" err="1"/>
              <a:t>diện</a:t>
            </a:r>
            <a:r>
              <a:rPr lang="en-US" dirty="0"/>
              <a:t> web (</a:t>
            </a:r>
            <a:r>
              <a:rPr lang="en-US" dirty="0" smtClean="0"/>
              <a:t>Frontend</a:t>
            </a:r>
            <a:r>
              <a:rPr lang="en-US" dirty="0"/>
              <a:t>), </a:t>
            </a:r>
            <a:r>
              <a:rPr lang="en-US" dirty="0" err="1"/>
              <a:t>được</a:t>
            </a:r>
            <a:r>
              <a:rPr lang="en-US" dirty="0"/>
              <a:t> </a:t>
            </a:r>
            <a:r>
              <a:rPr lang="en-US" dirty="0" err="1"/>
              <a:t>phát</a:t>
            </a:r>
            <a:r>
              <a:rPr lang="en-US" dirty="0"/>
              <a:t> </a:t>
            </a:r>
            <a:r>
              <a:rPr lang="en-US" dirty="0" err="1"/>
              <a:t>triển</a:t>
            </a:r>
            <a:r>
              <a:rPr lang="en-US" dirty="0"/>
              <a:t> </a:t>
            </a:r>
            <a:r>
              <a:rPr lang="en-US" dirty="0" err="1"/>
              <a:t>bởi</a:t>
            </a:r>
            <a:r>
              <a:rPr lang="en-US" dirty="0"/>
              <a:t> Google</a:t>
            </a:r>
            <a:r>
              <a:rPr lang="en-US" dirty="0" smtClean="0"/>
              <a:t>.</a:t>
            </a:r>
          </a:p>
          <a:p>
            <a:r>
              <a:rPr lang="en-US" dirty="0" smtClean="0"/>
              <a:t>AngularJS </a:t>
            </a:r>
            <a:r>
              <a:rPr lang="en-US" dirty="0" err="1" smtClean="0"/>
              <a:t>là</a:t>
            </a:r>
            <a:r>
              <a:rPr lang="en-US" dirty="0" smtClean="0"/>
              <a:t> </a:t>
            </a:r>
            <a:r>
              <a:rPr lang="en-US" dirty="0" err="1" smtClean="0"/>
              <a:t>bản</a:t>
            </a:r>
            <a:r>
              <a:rPr lang="en-US" dirty="0" smtClean="0"/>
              <a:t> </a:t>
            </a:r>
            <a:r>
              <a:rPr lang="en-US" dirty="0" err="1" smtClean="0"/>
              <a:t>lâu</a:t>
            </a:r>
            <a:r>
              <a:rPr lang="en-US" dirty="0" smtClean="0"/>
              <a:t> </a:t>
            </a:r>
            <a:r>
              <a:rPr lang="en-US" dirty="0" err="1" smtClean="0"/>
              <a:t>đời</a:t>
            </a:r>
            <a:r>
              <a:rPr lang="en-US" dirty="0" smtClean="0"/>
              <a:t> , </a:t>
            </a:r>
            <a:r>
              <a:rPr lang="en-US" dirty="0" err="1" smtClean="0"/>
              <a:t>sử</a:t>
            </a:r>
            <a:r>
              <a:rPr lang="en-US" dirty="0" smtClean="0"/>
              <a:t> </a:t>
            </a:r>
            <a:r>
              <a:rPr lang="en-US" dirty="0" err="1" smtClean="0"/>
              <a:t>dụng</a:t>
            </a:r>
            <a:r>
              <a:rPr lang="en-US" dirty="0" smtClean="0"/>
              <a:t> </a:t>
            </a:r>
            <a:r>
              <a:rPr lang="en-US" dirty="0" err="1" smtClean="0"/>
              <a:t>javascript</a:t>
            </a:r>
            <a:r>
              <a:rPr lang="en-US" dirty="0" smtClean="0"/>
              <a:t>. </a:t>
            </a:r>
            <a:r>
              <a:rPr lang="en-US" dirty="0" err="1" smtClean="0"/>
              <a:t>Sau</a:t>
            </a:r>
            <a:r>
              <a:rPr lang="en-US" dirty="0" smtClean="0"/>
              <a:t> </a:t>
            </a:r>
            <a:r>
              <a:rPr lang="en-US" dirty="0" err="1" smtClean="0"/>
              <a:t>này</a:t>
            </a:r>
            <a:r>
              <a:rPr lang="en-US" dirty="0" smtClean="0"/>
              <a:t>, </a:t>
            </a:r>
            <a:r>
              <a:rPr lang="en-US" dirty="0" err="1" smtClean="0"/>
              <a:t>từ</a:t>
            </a:r>
            <a:r>
              <a:rPr lang="en-US" dirty="0" smtClean="0"/>
              <a:t> </a:t>
            </a:r>
            <a:r>
              <a:rPr lang="en-US" dirty="0" err="1" smtClean="0"/>
              <a:t>phiên</a:t>
            </a:r>
            <a:r>
              <a:rPr lang="en-US" dirty="0" smtClean="0"/>
              <a:t> </a:t>
            </a:r>
            <a:r>
              <a:rPr lang="en-US" dirty="0" err="1" smtClean="0"/>
              <a:t>bản</a:t>
            </a:r>
            <a:r>
              <a:rPr lang="en-US" dirty="0" smtClean="0"/>
              <a:t> 2 </a:t>
            </a:r>
            <a:r>
              <a:rPr lang="en-US" dirty="0" err="1" smtClean="0"/>
              <a:t>trở</a:t>
            </a:r>
            <a:r>
              <a:rPr lang="en-US" dirty="0" smtClean="0"/>
              <a:t> </a:t>
            </a:r>
            <a:r>
              <a:rPr lang="en-US" dirty="0" err="1" smtClean="0"/>
              <a:t>về</a:t>
            </a:r>
            <a:r>
              <a:rPr lang="en-US" dirty="0" smtClean="0"/>
              <a:t> </a:t>
            </a:r>
            <a:r>
              <a:rPr lang="en-US" dirty="0" err="1" smtClean="0"/>
              <a:t>sau</a:t>
            </a:r>
            <a:r>
              <a:rPr lang="en-US" dirty="0" smtClean="0"/>
              <a:t> </a:t>
            </a:r>
            <a:r>
              <a:rPr lang="en-US" dirty="0" err="1" smtClean="0"/>
              <a:t>thì</a:t>
            </a:r>
            <a:r>
              <a:rPr lang="en-US" dirty="0" smtClean="0"/>
              <a:t> Angular </a:t>
            </a:r>
            <a:r>
              <a:rPr lang="en-US" dirty="0" err="1" smtClean="0"/>
              <a:t>sử</a:t>
            </a:r>
            <a:r>
              <a:rPr lang="en-US" dirty="0" smtClean="0"/>
              <a:t> </a:t>
            </a:r>
            <a:r>
              <a:rPr lang="en-US" dirty="0" err="1" smtClean="0"/>
              <a:t>dụng</a:t>
            </a:r>
            <a:r>
              <a:rPr lang="en-US" dirty="0" smtClean="0"/>
              <a:t> </a:t>
            </a:r>
            <a:r>
              <a:rPr lang="en-US" dirty="0" err="1" smtClean="0"/>
              <a:t>TypeScript</a:t>
            </a:r>
            <a:r>
              <a:rPr lang="en-US" dirty="0" smtClean="0"/>
              <a:t> </a:t>
            </a:r>
            <a:r>
              <a:rPr lang="en-US" dirty="0" err="1" smtClean="0"/>
              <a:t>để</a:t>
            </a:r>
            <a:r>
              <a:rPr lang="en-US" dirty="0" smtClean="0"/>
              <a:t> code.</a:t>
            </a:r>
            <a:endParaRPr lang="en-US" dirty="0"/>
          </a:p>
        </p:txBody>
      </p:sp>
      <p:pic>
        <p:nvPicPr>
          <p:cNvPr id="1026" name="Picture 2" descr="ASP.NET Core with Angular Application Architecture - Part 1 - Fullstack H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066" y="794660"/>
            <a:ext cx="3485448" cy="1032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46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randombar(horizont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randombar(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randombar(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2"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
        <p:nvSpPr>
          <p:cNvPr id="5" name="TextBox 4"/>
          <p:cNvSpPr txBox="1"/>
          <p:nvPr/>
        </p:nvSpPr>
        <p:spPr>
          <a:xfrm>
            <a:off x="401782" y="198519"/>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3.2. JAVASCRIPT VÀ TYPESCRIPT</a:t>
            </a:r>
            <a:endParaRPr lang="en-US" sz="2000" b="1" dirty="0">
              <a:solidFill>
                <a:schemeClr val="accent1">
                  <a:lumMod val="75000"/>
                </a:schemeClr>
              </a:solidFill>
              <a:latin typeface="Roboto Slab" panose="020B0604020202020204" charset="0"/>
              <a:ea typeface="Roboto Slab" panose="020B060402020202020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305" y="709684"/>
            <a:ext cx="6405130" cy="3425897"/>
          </a:xfrm>
          <a:prstGeom prst="rect">
            <a:avLst/>
          </a:prstGeom>
        </p:spPr>
      </p:pic>
    </p:spTree>
    <p:extLst>
      <p:ext uri="{BB962C8B-B14F-4D97-AF65-F5344CB8AC3E}">
        <p14:creationId xmlns:p14="http://schemas.microsoft.com/office/powerpoint/2010/main" val="367025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pic>
        <p:nvPicPr>
          <p:cNvPr id="4" name="Picture 3"/>
          <p:cNvPicPr>
            <a:picLocks noChangeAspect="1"/>
          </p:cNvPicPr>
          <p:nvPr/>
        </p:nvPicPr>
        <p:blipFill>
          <a:blip r:embed="rId2"/>
          <a:stretch>
            <a:fillRect/>
          </a:stretch>
        </p:blipFill>
        <p:spPr>
          <a:xfrm>
            <a:off x="533401" y="380464"/>
            <a:ext cx="7664484" cy="4043579"/>
          </a:xfrm>
          <a:prstGeom prst="rect">
            <a:avLst/>
          </a:prstGeom>
        </p:spPr>
      </p:pic>
    </p:spTree>
    <p:extLst>
      <p:ext uri="{BB962C8B-B14F-4D97-AF65-F5344CB8AC3E}">
        <p14:creationId xmlns:p14="http://schemas.microsoft.com/office/powerpoint/2010/main" val="146560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sp>
        <p:nvSpPr>
          <p:cNvPr id="4" name="TextBox 3"/>
          <p:cNvSpPr txBox="1"/>
          <p:nvPr/>
        </p:nvSpPr>
        <p:spPr>
          <a:xfrm>
            <a:off x="429491" y="288574"/>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3.3. </a:t>
            </a:r>
            <a:r>
              <a:rPr lang="en-US" sz="2000" b="1" dirty="0" err="1" smtClean="0">
                <a:solidFill>
                  <a:schemeClr val="accent1">
                    <a:lumMod val="75000"/>
                  </a:schemeClr>
                </a:solidFill>
                <a:latin typeface="Roboto Slab" panose="020B0604020202020204" charset="0"/>
                <a:ea typeface="Roboto Slab" panose="020B0604020202020204" charset="0"/>
              </a:rPr>
              <a:t>Thư</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viện</a:t>
            </a:r>
            <a:r>
              <a:rPr lang="en-US" sz="2000" b="1" dirty="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RealTime</a:t>
            </a:r>
            <a:r>
              <a:rPr lang="en-US" sz="2000" b="1" dirty="0" smtClean="0">
                <a:solidFill>
                  <a:schemeClr val="accent1">
                    <a:lumMod val="75000"/>
                  </a:schemeClr>
                </a:solidFill>
                <a:latin typeface="Roboto Slab" panose="020B0604020202020204" charset="0"/>
                <a:ea typeface="Roboto Slab" panose="020B0604020202020204" charset="0"/>
              </a:rPr>
              <a:t> - </a:t>
            </a:r>
            <a:r>
              <a:rPr lang="en-US" sz="2000" b="1" dirty="0" err="1" smtClean="0">
                <a:solidFill>
                  <a:schemeClr val="accent1">
                    <a:lumMod val="75000"/>
                  </a:schemeClr>
                </a:solidFill>
                <a:latin typeface="Roboto Slab" panose="020B0604020202020204" charset="0"/>
                <a:ea typeface="Roboto Slab" panose="020B0604020202020204" charset="0"/>
              </a:rPr>
              <a:t>SignalR</a:t>
            </a:r>
            <a:endParaRPr lang="en-US" sz="2000" b="1" dirty="0">
              <a:solidFill>
                <a:schemeClr val="accent1">
                  <a:lumMod val="75000"/>
                </a:schemeClr>
              </a:solidFill>
              <a:latin typeface="Roboto Slab" panose="020B0604020202020204" charset="0"/>
              <a:ea typeface="Roboto Slab" panose="020B060402020202020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218" y="688685"/>
            <a:ext cx="5153892" cy="1220956"/>
          </a:xfrm>
          <a:prstGeom prst="rect">
            <a:avLst/>
          </a:prstGeom>
        </p:spPr>
      </p:pic>
      <p:sp>
        <p:nvSpPr>
          <p:cNvPr id="2" name="TextBox 1"/>
          <p:cNvSpPr txBox="1"/>
          <p:nvPr/>
        </p:nvSpPr>
        <p:spPr>
          <a:xfrm>
            <a:off x="1066800" y="2040835"/>
            <a:ext cx="6774873" cy="2031325"/>
          </a:xfrm>
          <a:prstGeom prst="rect">
            <a:avLst/>
          </a:prstGeom>
          <a:noFill/>
        </p:spPr>
        <p:txBody>
          <a:bodyPr wrap="square" rtlCol="0">
            <a:spAutoFit/>
          </a:bodyPr>
          <a:lstStyle/>
          <a:p>
            <a:r>
              <a:rPr lang="en-US" dirty="0" smtClean="0">
                <a:ea typeface="Times New Roman" panose="02020603050405020304" pitchFamily="18" charset="0"/>
              </a:rPr>
              <a:t>      </a:t>
            </a:r>
            <a:r>
              <a:rPr lang="en-US" dirty="0" err="1" smtClean="0">
                <a:ea typeface="Times New Roman" panose="02020603050405020304" pitchFamily="18" charset="0"/>
              </a:rPr>
              <a:t>SignalR</a:t>
            </a:r>
            <a:r>
              <a:rPr lang="en-US" dirty="0" smtClean="0">
                <a:ea typeface="Times New Roman" panose="02020603050405020304" pitchFamily="18" charset="0"/>
              </a:rPr>
              <a:t> </a:t>
            </a:r>
            <a:r>
              <a:rPr lang="en-US" dirty="0" err="1">
                <a:ea typeface="Times New Roman" panose="02020603050405020304" pitchFamily="18" charset="0"/>
              </a:rPr>
              <a:t>là</a:t>
            </a:r>
            <a:r>
              <a:rPr lang="en-US" dirty="0">
                <a:ea typeface="Times New Roman" panose="02020603050405020304" pitchFamily="18" charset="0"/>
              </a:rPr>
              <a:t> </a:t>
            </a:r>
            <a:r>
              <a:rPr lang="en-US" dirty="0" err="1">
                <a:ea typeface="Times New Roman" panose="02020603050405020304" pitchFamily="18" charset="0"/>
              </a:rPr>
              <a:t>một</a:t>
            </a:r>
            <a:r>
              <a:rPr lang="en-US" dirty="0">
                <a:ea typeface="Times New Roman" panose="02020603050405020304" pitchFamily="18" charset="0"/>
              </a:rPr>
              <a:t> </a:t>
            </a:r>
            <a:r>
              <a:rPr lang="en-US" dirty="0" err="1">
                <a:ea typeface="Times New Roman" panose="02020603050405020304" pitchFamily="18" charset="0"/>
              </a:rPr>
              <a:t>thư</a:t>
            </a:r>
            <a:r>
              <a:rPr lang="en-US" dirty="0">
                <a:ea typeface="Times New Roman" panose="02020603050405020304" pitchFamily="18" charset="0"/>
              </a:rPr>
              <a:t> </a:t>
            </a:r>
            <a:r>
              <a:rPr lang="en-US" dirty="0" err="1">
                <a:ea typeface="Times New Roman" panose="02020603050405020304" pitchFamily="18" charset="0"/>
              </a:rPr>
              <a:t>viện</a:t>
            </a:r>
            <a:r>
              <a:rPr lang="en-US" dirty="0">
                <a:ea typeface="Times New Roman" panose="02020603050405020304" pitchFamily="18" charset="0"/>
              </a:rPr>
              <a:t> JavaScript </a:t>
            </a:r>
            <a:r>
              <a:rPr lang="en-US" dirty="0" err="1">
                <a:ea typeface="Times New Roman" panose="02020603050405020304" pitchFamily="18" charset="0"/>
              </a:rPr>
              <a:t>mã</a:t>
            </a:r>
            <a:r>
              <a:rPr lang="en-US" dirty="0">
                <a:ea typeface="Times New Roman" panose="02020603050405020304" pitchFamily="18" charset="0"/>
              </a:rPr>
              <a:t> </a:t>
            </a:r>
            <a:r>
              <a:rPr lang="en-US" dirty="0" err="1">
                <a:ea typeface="Times New Roman" panose="02020603050405020304" pitchFamily="18" charset="0"/>
              </a:rPr>
              <a:t>nguồn</a:t>
            </a:r>
            <a:r>
              <a:rPr lang="en-US" dirty="0">
                <a:ea typeface="Times New Roman" panose="02020603050405020304" pitchFamily="18" charset="0"/>
              </a:rPr>
              <a:t> </a:t>
            </a:r>
            <a:r>
              <a:rPr lang="en-US" dirty="0" err="1">
                <a:ea typeface="Times New Roman" panose="02020603050405020304" pitchFamily="18" charset="0"/>
              </a:rPr>
              <a:t>mở</a:t>
            </a:r>
            <a:r>
              <a:rPr lang="en-US" dirty="0">
                <a:ea typeface="Times New Roman" panose="02020603050405020304" pitchFamily="18" charset="0"/>
              </a:rPr>
              <a:t> </a:t>
            </a:r>
            <a:r>
              <a:rPr lang="en-US" dirty="0" err="1">
                <a:ea typeface="Times New Roman" panose="02020603050405020304" pitchFamily="18" charset="0"/>
              </a:rPr>
              <a:t>giúp</a:t>
            </a:r>
            <a:r>
              <a:rPr lang="en-US" dirty="0">
                <a:ea typeface="Times New Roman" panose="02020603050405020304" pitchFamily="18" charset="0"/>
              </a:rPr>
              <a:t> </a:t>
            </a:r>
            <a:r>
              <a:rPr lang="en-US" dirty="0" err="1">
                <a:ea typeface="Times New Roman" panose="02020603050405020304" pitchFamily="18" charset="0"/>
              </a:rPr>
              <a:t>đơn</a:t>
            </a:r>
            <a:r>
              <a:rPr lang="en-US" dirty="0">
                <a:ea typeface="Times New Roman" panose="02020603050405020304" pitchFamily="18" charset="0"/>
              </a:rPr>
              <a:t> </a:t>
            </a:r>
            <a:r>
              <a:rPr lang="en-US" dirty="0" err="1">
                <a:ea typeface="Times New Roman" panose="02020603050405020304" pitchFamily="18" charset="0"/>
              </a:rPr>
              <a:t>giản</a:t>
            </a:r>
            <a:r>
              <a:rPr lang="en-US" dirty="0">
                <a:ea typeface="Times New Roman" panose="02020603050405020304" pitchFamily="18" charset="0"/>
              </a:rPr>
              <a:t> </a:t>
            </a:r>
            <a:r>
              <a:rPr lang="en-US" dirty="0" err="1">
                <a:ea typeface="Times New Roman" panose="02020603050405020304" pitchFamily="18" charset="0"/>
              </a:rPr>
              <a:t>hóa</a:t>
            </a:r>
            <a:r>
              <a:rPr lang="en-US" dirty="0">
                <a:ea typeface="Times New Roman" panose="02020603050405020304" pitchFamily="18" charset="0"/>
              </a:rPr>
              <a:t> </a:t>
            </a:r>
            <a:r>
              <a:rPr lang="en-US" dirty="0" err="1">
                <a:ea typeface="Times New Roman" panose="02020603050405020304" pitchFamily="18" charset="0"/>
              </a:rPr>
              <a:t>việc</a:t>
            </a:r>
            <a:r>
              <a:rPr lang="en-US" dirty="0">
                <a:ea typeface="Times New Roman" panose="02020603050405020304" pitchFamily="18" charset="0"/>
              </a:rPr>
              <a:t> </a:t>
            </a:r>
            <a:r>
              <a:rPr lang="en-US" dirty="0" err="1">
                <a:ea typeface="Times New Roman" panose="02020603050405020304" pitchFamily="18" charset="0"/>
              </a:rPr>
              <a:t>thêm</a:t>
            </a:r>
            <a:r>
              <a:rPr lang="en-US" dirty="0">
                <a:ea typeface="Times New Roman" panose="02020603050405020304" pitchFamily="18" charset="0"/>
              </a:rPr>
              <a:t> </a:t>
            </a:r>
            <a:r>
              <a:rPr lang="en-US" dirty="0" err="1">
                <a:ea typeface="Times New Roman" panose="02020603050405020304" pitchFamily="18" charset="0"/>
              </a:rPr>
              <a:t>chức</a:t>
            </a:r>
            <a:r>
              <a:rPr lang="en-US" dirty="0">
                <a:ea typeface="Times New Roman" panose="02020603050405020304" pitchFamily="18" charset="0"/>
              </a:rPr>
              <a:t> </a:t>
            </a:r>
            <a:r>
              <a:rPr lang="en-US" dirty="0" err="1">
                <a:ea typeface="Times New Roman" panose="02020603050405020304" pitchFamily="18" charset="0"/>
              </a:rPr>
              <a:t>năng</a:t>
            </a:r>
            <a:r>
              <a:rPr lang="en-US" dirty="0">
                <a:ea typeface="Times New Roman" panose="02020603050405020304" pitchFamily="18" charset="0"/>
              </a:rPr>
              <a:t> web </a:t>
            </a:r>
            <a:r>
              <a:rPr lang="en-US" dirty="0" err="1">
                <a:ea typeface="Times New Roman" panose="02020603050405020304" pitchFamily="18" charset="0"/>
              </a:rPr>
              <a:t>thời</a:t>
            </a:r>
            <a:r>
              <a:rPr lang="en-US" dirty="0">
                <a:ea typeface="Times New Roman" panose="02020603050405020304" pitchFamily="18" charset="0"/>
              </a:rPr>
              <a:t> </a:t>
            </a:r>
            <a:r>
              <a:rPr lang="en-US" dirty="0" err="1">
                <a:ea typeface="Times New Roman" panose="02020603050405020304" pitchFamily="18" charset="0"/>
              </a:rPr>
              <a:t>gian</a:t>
            </a:r>
            <a:r>
              <a:rPr lang="en-US" dirty="0">
                <a:ea typeface="Times New Roman" panose="02020603050405020304" pitchFamily="18" charset="0"/>
              </a:rPr>
              <a:t> </a:t>
            </a:r>
            <a:r>
              <a:rPr lang="en-US" dirty="0" err="1">
                <a:ea typeface="Times New Roman" panose="02020603050405020304" pitchFamily="18" charset="0"/>
              </a:rPr>
              <a:t>thực</a:t>
            </a:r>
            <a:r>
              <a:rPr lang="en-US" dirty="0">
                <a:ea typeface="Times New Roman" panose="02020603050405020304" pitchFamily="18" charset="0"/>
              </a:rPr>
              <a:t> </a:t>
            </a:r>
            <a:r>
              <a:rPr lang="en-US" dirty="0" err="1">
                <a:ea typeface="Times New Roman" panose="02020603050405020304" pitchFamily="18" charset="0"/>
              </a:rPr>
              <a:t>vào</a:t>
            </a:r>
            <a:r>
              <a:rPr lang="en-US" dirty="0">
                <a:ea typeface="Times New Roman" panose="02020603050405020304" pitchFamily="18" charset="0"/>
              </a:rPr>
              <a:t> </a:t>
            </a:r>
            <a:r>
              <a:rPr lang="en-US" dirty="0" err="1">
                <a:ea typeface="Times New Roman" panose="02020603050405020304" pitchFamily="18" charset="0"/>
              </a:rPr>
              <a:t>các</a:t>
            </a:r>
            <a:r>
              <a:rPr lang="en-US" dirty="0">
                <a:ea typeface="Times New Roman" panose="02020603050405020304" pitchFamily="18" charset="0"/>
              </a:rPr>
              <a:t> </a:t>
            </a:r>
            <a:r>
              <a:rPr lang="en-US" dirty="0" err="1">
                <a:ea typeface="Times New Roman" panose="02020603050405020304" pitchFamily="18" charset="0"/>
              </a:rPr>
              <a:t>ứng</a:t>
            </a:r>
            <a:r>
              <a:rPr lang="en-US" dirty="0">
                <a:ea typeface="Times New Roman" panose="02020603050405020304" pitchFamily="18" charset="0"/>
              </a:rPr>
              <a:t> </a:t>
            </a:r>
            <a:r>
              <a:rPr lang="en-US" dirty="0" err="1">
                <a:ea typeface="Times New Roman" panose="02020603050405020304" pitchFamily="18" charset="0"/>
              </a:rPr>
              <a:t>dụng</a:t>
            </a:r>
            <a:r>
              <a:rPr lang="en-US" dirty="0">
                <a:ea typeface="Times New Roman" panose="02020603050405020304" pitchFamily="18" charset="0"/>
              </a:rPr>
              <a:t>. </a:t>
            </a:r>
            <a:r>
              <a:rPr lang="en-US" dirty="0" err="1">
                <a:ea typeface="Times New Roman" panose="02020603050405020304" pitchFamily="18" charset="0"/>
              </a:rPr>
              <a:t>Chức</a:t>
            </a:r>
            <a:r>
              <a:rPr lang="en-US" dirty="0">
                <a:ea typeface="Times New Roman" panose="02020603050405020304" pitchFamily="18" charset="0"/>
              </a:rPr>
              <a:t> </a:t>
            </a:r>
            <a:r>
              <a:rPr lang="en-US" dirty="0" err="1">
                <a:ea typeface="Times New Roman" panose="02020603050405020304" pitchFamily="18" charset="0"/>
              </a:rPr>
              <a:t>năng</a:t>
            </a:r>
            <a:r>
              <a:rPr lang="en-US" dirty="0">
                <a:ea typeface="Times New Roman" panose="02020603050405020304" pitchFamily="18" charset="0"/>
              </a:rPr>
              <a:t> web </a:t>
            </a:r>
            <a:r>
              <a:rPr lang="en-US" dirty="0" err="1">
                <a:ea typeface="Times New Roman" panose="02020603050405020304" pitchFamily="18" charset="0"/>
              </a:rPr>
              <a:t>thời</a:t>
            </a:r>
            <a:r>
              <a:rPr lang="en-US" dirty="0">
                <a:ea typeface="Times New Roman" panose="02020603050405020304" pitchFamily="18" charset="0"/>
              </a:rPr>
              <a:t> </a:t>
            </a:r>
            <a:r>
              <a:rPr lang="en-US" dirty="0" err="1">
                <a:ea typeface="Times New Roman" panose="02020603050405020304" pitchFamily="18" charset="0"/>
              </a:rPr>
              <a:t>gian</a:t>
            </a:r>
            <a:r>
              <a:rPr lang="en-US" dirty="0">
                <a:ea typeface="Times New Roman" panose="02020603050405020304" pitchFamily="18" charset="0"/>
              </a:rPr>
              <a:t> </a:t>
            </a:r>
            <a:r>
              <a:rPr lang="en-US" dirty="0" err="1">
                <a:ea typeface="Times New Roman" panose="02020603050405020304" pitchFamily="18" charset="0"/>
              </a:rPr>
              <a:t>thực</a:t>
            </a:r>
            <a:r>
              <a:rPr lang="en-US" dirty="0">
                <a:ea typeface="Times New Roman" panose="02020603050405020304" pitchFamily="18" charset="0"/>
              </a:rPr>
              <a:t> </a:t>
            </a:r>
            <a:r>
              <a:rPr lang="en-US" dirty="0" err="1">
                <a:ea typeface="Times New Roman" panose="02020603050405020304" pitchFamily="18" charset="0"/>
              </a:rPr>
              <a:t>cho</a:t>
            </a:r>
            <a:r>
              <a:rPr lang="en-US" dirty="0">
                <a:ea typeface="Times New Roman" panose="02020603050405020304" pitchFamily="18" charset="0"/>
              </a:rPr>
              <a:t> </a:t>
            </a:r>
            <a:r>
              <a:rPr lang="en-US" dirty="0" err="1">
                <a:ea typeface="Times New Roman" panose="02020603050405020304" pitchFamily="18" charset="0"/>
              </a:rPr>
              <a:t>phép</a:t>
            </a:r>
            <a:r>
              <a:rPr lang="en-US" dirty="0">
                <a:ea typeface="Times New Roman" panose="02020603050405020304" pitchFamily="18" charset="0"/>
              </a:rPr>
              <a:t>  </a:t>
            </a:r>
            <a:r>
              <a:rPr lang="en-US" dirty="0" err="1">
                <a:ea typeface="Times New Roman" panose="02020603050405020304" pitchFamily="18" charset="0"/>
              </a:rPr>
              <a:t>phía</a:t>
            </a:r>
            <a:r>
              <a:rPr lang="en-US" dirty="0">
                <a:ea typeface="Times New Roman" panose="02020603050405020304" pitchFamily="18" charset="0"/>
              </a:rPr>
              <a:t> </a:t>
            </a:r>
            <a:r>
              <a:rPr lang="en-US" dirty="0" err="1">
                <a:ea typeface="Times New Roman" panose="02020603050405020304" pitchFamily="18" charset="0"/>
              </a:rPr>
              <a:t>máy</a:t>
            </a:r>
            <a:r>
              <a:rPr lang="en-US" dirty="0">
                <a:ea typeface="Times New Roman" panose="02020603050405020304" pitchFamily="18" charset="0"/>
              </a:rPr>
              <a:t> </a:t>
            </a:r>
            <a:r>
              <a:rPr lang="en-US" dirty="0" err="1">
                <a:ea typeface="Times New Roman" panose="02020603050405020304" pitchFamily="18" charset="0"/>
              </a:rPr>
              <a:t>chủ</a:t>
            </a:r>
            <a:r>
              <a:rPr lang="en-US" dirty="0">
                <a:ea typeface="Times New Roman" panose="02020603050405020304" pitchFamily="18" charset="0"/>
              </a:rPr>
              <a:t> </a:t>
            </a:r>
            <a:r>
              <a:rPr lang="en-US" dirty="0" err="1">
                <a:ea typeface="Times New Roman" panose="02020603050405020304" pitchFamily="18" charset="0"/>
              </a:rPr>
              <a:t>đẩy</a:t>
            </a:r>
            <a:r>
              <a:rPr lang="en-US" dirty="0">
                <a:ea typeface="Times New Roman" panose="02020603050405020304" pitchFamily="18" charset="0"/>
              </a:rPr>
              <a:t> </a:t>
            </a:r>
            <a:r>
              <a:rPr lang="en-US" dirty="0" err="1">
                <a:ea typeface="Times New Roman" panose="02020603050405020304" pitchFamily="18" charset="0"/>
              </a:rPr>
              <a:t>nội</a:t>
            </a:r>
            <a:r>
              <a:rPr lang="en-US" dirty="0">
                <a:ea typeface="Times New Roman" panose="02020603050405020304" pitchFamily="18" charset="0"/>
              </a:rPr>
              <a:t> dung </a:t>
            </a:r>
            <a:r>
              <a:rPr lang="en-US" dirty="0" err="1">
                <a:ea typeface="Times New Roman" panose="02020603050405020304" pitchFamily="18" charset="0"/>
              </a:rPr>
              <a:t>đến</a:t>
            </a:r>
            <a:r>
              <a:rPr lang="en-US" dirty="0">
                <a:ea typeface="Times New Roman" panose="02020603050405020304" pitchFamily="18" charset="0"/>
              </a:rPr>
              <a:t> </a:t>
            </a:r>
            <a:r>
              <a:rPr lang="en-US" dirty="0" err="1">
                <a:ea typeface="Times New Roman" panose="02020603050405020304" pitchFamily="18" charset="0"/>
              </a:rPr>
              <a:t>máy</a:t>
            </a:r>
            <a:r>
              <a:rPr lang="en-US" dirty="0">
                <a:ea typeface="Times New Roman" panose="02020603050405020304" pitchFamily="18" charset="0"/>
              </a:rPr>
              <a:t> </a:t>
            </a:r>
            <a:r>
              <a:rPr lang="en-US" dirty="0" err="1">
                <a:ea typeface="Times New Roman" panose="02020603050405020304" pitchFamily="18" charset="0"/>
              </a:rPr>
              <a:t>khách</a:t>
            </a:r>
            <a:r>
              <a:rPr lang="en-US" dirty="0">
                <a:ea typeface="Times New Roman" panose="02020603050405020304" pitchFamily="18" charset="0"/>
              </a:rPr>
              <a:t> </a:t>
            </a:r>
            <a:r>
              <a:rPr lang="en-US" dirty="0" err="1">
                <a:ea typeface="Times New Roman" panose="02020603050405020304" pitchFamily="18" charset="0"/>
              </a:rPr>
              <a:t>ngay</a:t>
            </a:r>
            <a:r>
              <a:rPr lang="en-US" dirty="0">
                <a:ea typeface="Times New Roman" panose="02020603050405020304" pitchFamily="18" charset="0"/>
              </a:rPr>
              <a:t> </a:t>
            </a:r>
            <a:r>
              <a:rPr lang="en-US" dirty="0" err="1">
                <a:ea typeface="Times New Roman" panose="02020603050405020304" pitchFamily="18" charset="0"/>
              </a:rPr>
              <a:t>lập</a:t>
            </a:r>
            <a:r>
              <a:rPr lang="en-US" dirty="0">
                <a:ea typeface="Times New Roman" panose="02020603050405020304" pitchFamily="18" charset="0"/>
              </a:rPr>
              <a:t> </a:t>
            </a:r>
            <a:r>
              <a:rPr lang="en-US" dirty="0" err="1">
                <a:ea typeface="Times New Roman" panose="02020603050405020304" pitchFamily="18" charset="0"/>
              </a:rPr>
              <a:t>tức</a:t>
            </a:r>
            <a:r>
              <a:rPr lang="en-US" dirty="0">
                <a:ea typeface="Times New Roman" panose="02020603050405020304" pitchFamily="18" charset="0"/>
              </a:rPr>
              <a:t>. </a:t>
            </a:r>
            <a:endParaRPr lang="en-US" dirty="0" smtClean="0"/>
          </a:p>
          <a:p>
            <a:r>
              <a:rPr lang="en-US" dirty="0" smtClean="0"/>
              <a:t>       </a:t>
            </a:r>
            <a:r>
              <a:rPr lang="vi-VN" dirty="0" smtClean="0"/>
              <a:t>SignalR </a:t>
            </a:r>
            <a:r>
              <a:rPr lang="vi-VN" dirty="0"/>
              <a:t>sử dụng các Hubs để giao tiếp giữa máy khách và máy chủ. </a:t>
            </a:r>
          </a:p>
          <a:p>
            <a:r>
              <a:rPr lang="en-US" dirty="0" smtClean="0"/>
              <a:t>       </a:t>
            </a:r>
            <a:r>
              <a:rPr lang="vi-VN" dirty="0" smtClean="0"/>
              <a:t>Hubs </a:t>
            </a:r>
            <a:r>
              <a:rPr lang="vi-VN" dirty="0"/>
              <a:t>là một phương thức cấp cao cho phép máy khách và máy chủ gọi các phương </a:t>
            </a:r>
            <a:r>
              <a:rPr lang="vi-VN" dirty="0" smtClean="0"/>
              <a:t>thức</a:t>
            </a:r>
            <a:r>
              <a:rPr lang="en-US" dirty="0" smtClean="0"/>
              <a:t> </a:t>
            </a:r>
            <a:r>
              <a:rPr lang="en-US" dirty="0" err="1" smtClean="0"/>
              <a:t>với</a:t>
            </a:r>
            <a:r>
              <a:rPr lang="en-US" dirty="0" smtClean="0"/>
              <a:t> </a:t>
            </a:r>
            <a:r>
              <a:rPr lang="en-US" dirty="0" err="1" smtClean="0"/>
              <a:t>nhau</a:t>
            </a:r>
            <a:r>
              <a:rPr lang="en-US" dirty="0" smtClean="0"/>
              <a:t>.</a:t>
            </a:r>
            <a:r>
              <a:rPr lang="vi-VN" dirty="0" smtClean="0"/>
              <a:t> </a:t>
            </a:r>
            <a:endParaRPr lang="vi-VN" dirty="0"/>
          </a:p>
          <a:p>
            <a:r>
              <a:rPr lang="en-US" dirty="0" smtClean="0"/>
              <a:t>       </a:t>
            </a:r>
            <a:r>
              <a:rPr lang="vi-VN" dirty="0" smtClean="0"/>
              <a:t>SignalR </a:t>
            </a:r>
            <a:r>
              <a:rPr lang="vi-VN" dirty="0"/>
              <a:t>tự động xử lý việc điều phối qua các ranh giới máy, cho phép máy khách gọi </a:t>
            </a:r>
            <a:r>
              <a:rPr lang="vi-VN" dirty="0" smtClean="0"/>
              <a:t>các </a:t>
            </a:r>
            <a:r>
              <a:rPr lang="vi-VN" dirty="0"/>
              <a:t>phương thức trên máy chủ và ngược lại.</a:t>
            </a:r>
          </a:p>
          <a:p>
            <a:endParaRPr lang="en-US" dirty="0"/>
          </a:p>
        </p:txBody>
      </p:sp>
    </p:spTree>
    <p:extLst>
      <p:ext uri="{BB962C8B-B14F-4D97-AF65-F5344CB8AC3E}">
        <p14:creationId xmlns:p14="http://schemas.microsoft.com/office/powerpoint/2010/main" val="404216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sp>
        <p:nvSpPr>
          <p:cNvPr id="5" name="TextBox 4"/>
          <p:cNvSpPr txBox="1"/>
          <p:nvPr/>
        </p:nvSpPr>
        <p:spPr>
          <a:xfrm>
            <a:off x="263237" y="156956"/>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3.3. CÔNG CỤ QUẢN LÍ MÃ NGUỒN GITHUB</a:t>
            </a:r>
            <a:endParaRPr lang="en-US" sz="2000" b="1" dirty="0">
              <a:solidFill>
                <a:schemeClr val="accent1">
                  <a:lumMod val="75000"/>
                </a:schemeClr>
              </a:solidFill>
              <a:latin typeface="Roboto Slab" panose="020B0604020202020204" charset="0"/>
              <a:ea typeface="Roboto Slab" panose="020B0604020202020204" charset="0"/>
            </a:endParaRPr>
          </a:p>
        </p:txBody>
      </p:sp>
      <p:pic>
        <p:nvPicPr>
          <p:cNvPr id="8" name="Picture 7"/>
          <p:cNvPicPr>
            <a:picLocks noChangeAspect="1"/>
          </p:cNvPicPr>
          <p:nvPr/>
        </p:nvPicPr>
        <p:blipFill>
          <a:blip r:embed="rId2"/>
          <a:stretch>
            <a:fillRect/>
          </a:stretch>
        </p:blipFill>
        <p:spPr>
          <a:xfrm>
            <a:off x="683530" y="557066"/>
            <a:ext cx="8179345" cy="3959516"/>
          </a:xfrm>
          <a:prstGeom prst="rect">
            <a:avLst/>
          </a:prstGeom>
        </p:spPr>
      </p:pic>
    </p:spTree>
    <p:extLst>
      <p:ext uri="{BB962C8B-B14F-4D97-AF65-F5344CB8AC3E}">
        <p14:creationId xmlns:p14="http://schemas.microsoft.com/office/powerpoint/2010/main" val="456428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pic>
        <p:nvPicPr>
          <p:cNvPr id="7" name="Picture 6"/>
          <p:cNvPicPr>
            <a:picLocks noChangeAspect="1"/>
          </p:cNvPicPr>
          <p:nvPr/>
        </p:nvPicPr>
        <p:blipFill>
          <a:blip r:embed="rId2"/>
          <a:stretch>
            <a:fillRect/>
          </a:stretch>
        </p:blipFill>
        <p:spPr>
          <a:xfrm>
            <a:off x="800077" y="803657"/>
            <a:ext cx="7833037" cy="3429339"/>
          </a:xfrm>
          <a:prstGeom prst="rect">
            <a:avLst/>
          </a:prstGeom>
        </p:spPr>
      </p:pic>
      <p:sp>
        <p:nvSpPr>
          <p:cNvPr id="8" name="TextBox 7"/>
          <p:cNvSpPr txBox="1"/>
          <p:nvPr/>
        </p:nvSpPr>
        <p:spPr>
          <a:xfrm>
            <a:off x="498764" y="103909"/>
            <a:ext cx="8181109" cy="307777"/>
          </a:xfrm>
          <a:prstGeom prst="rect">
            <a:avLst/>
          </a:prstGeom>
          <a:noFill/>
        </p:spPr>
        <p:txBody>
          <a:bodyPr wrap="square" rtlCol="0">
            <a:spAutoFit/>
          </a:bodyPr>
          <a:lstStyle/>
          <a:p>
            <a:r>
              <a:rPr lang="en-US" dirty="0" err="1" smtClean="0"/>
              <a:t>Hình</a:t>
            </a:r>
            <a:r>
              <a:rPr lang="en-US" dirty="0" smtClean="0"/>
              <a:t> </a:t>
            </a:r>
            <a:r>
              <a:rPr lang="en-US" dirty="0" err="1" smtClean="0"/>
              <a:t>ảnh</a:t>
            </a:r>
            <a:r>
              <a:rPr lang="en-US" dirty="0" smtClean="0"/>
              <a:t> </a:t>
            </a:r>
            <a:r>
              <a:rPr lang="en-US" dirty="0" err="1" smtClean="0"/>
              <a:t>một</a:t>
            </a:r>
            <a:r>
              <a:rPr lang="en-US" dirty="0" smtClean="0"/>
              <a:t> </a:t>
            </a:r>
            <a:r>
              <a:rPr lang="en-US" dirty="0" err="1" smtClean="0"/>
              <a:t>số</a:t>
            </a:r>
            <a:r>
              <a:rPr lang="en-US" dirty="0" smtClean="0"/>
              <a:t> Commit </a:t>
            </a:r>
            <a:r>
              <a:rPr lang="en-US" dirty="0" err="1" smtClean="0"/>
              <a:t>của</a:t>
            </a:r>
            <a:r>
              <a:rPr lang="en-US" dirty="0" smtClean="0"/>
              <a:t> </a:t>
            </a:r>
            <a:r>
              <a:rPr lang="en-US" dirty="0" err="1" smtClean="0"/>
              <a:t>nhóm</a:t>
            </a:r>
            <a:endParaRPr lang="en-US" dirty="0"/>
          </a:p>
        </p:txBody>
      </p:sp>
    </p:spTree>
    <p:extLst>
      <p:ext uri="{BB962C8B-B14F-4D97-AF65-F5344CB8AC3E}">
        <p14:creationId xmlns:p14="http://schemas.microsoft.com/office/powerpoint/2010/main" val="379220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3494905"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b="1" dirty="0" smtClean="0">
                <a:solidFill>
                  <a:srgbClr val="00B050"/>
                </a:solidFill>
              </a:rPr>
              <a:t>NỘI DUNG CHÍNH</a:t>
            </a:r>
            <a:endParaRPr sz="2500" b="1" dirty="0">
              <a:solidFill>
                <a:srgbClr val="00B050"/>
              </a:solidFill>
            </a:endParaRPr>
          </a:p>
        </p:txBody>
      </p:sp>
      <p:sp>
        <p:nvSpPr>
          <p:cNvPr id="77" name="Google Shape;77;p13"/>
          <p:cNvSpPr txBox="1"/>
          <p:nvPr/>
        </p:nvSpPr>
        <p:spPr>
          <a:xfrm>
            <a:off x="4395856" y="1164834"/>
            <a:ext cx="3318300" cy="2302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7" name="Google Shape;70;p12"/>
          <p:cNvSpPr txBox="1">
            <a:spLocks/>
          </p:cNvSpPr>
          <p:nvPr/>
        </p:nvSpPr>
        <p:spPr>
          <a:xfrm>
            <a:off x="786149" y="967058"/>
            <a:ext cx="8066905" cy="6679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2000" dirty="0" smtClean="0">
                <a:solidFill>
                  <a:schemeClr val="accent1">
                    <a:lumMod val="75000"/>
                  </a:schemeClr>
                </a:solidFill>
              </a:rPr>
              <a:t>1. TỔNG QUAN VỀ ĐỀ TÀI, PHÂN CHIA CÔNG VIỆC VÀ GIỚI THIỆU SƠ CÁC CHỨC NĂNG ĐÃ LÀM </a:t>
            </a:r>
            <a:endParaRPr lang="vi-VN" sz="2000" dirty="0">
              <a:solidFill>
                <a:schemeClr val="accent1">
                  <a:lumMod val="75000"/>
                </a:schemeClr>
              </a:solidFill>
            </a:endParaRPr>
          </a:p>
        </p:txBody>
      </p:sp>
      <p:sp>
        <p:nvSpPr>
          <p:cNvPr id="8" name="Google Shape;70;p12"/>
          <p:cNvSpPr txBox="1">
            <a:spLocks/>
          </p:cNvSpPr>
          <p:nvPr/>
        </p:nvSpPr>
        <p:spPr>
          <a:xfrm>
            <a:off x="786149" y="1760781"/>
            <a:ext cx="8233159" cy="5025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2000" dirty="0">
                <a:solidFill>
                  <a:schemeClr val="accent1">
                    <a:lumMod val="75000"/>
                  </a:schemeClr>
                </a:solidFill>
              </a:rPr>
              <a:t>2</a:t>
            </a:r>
            <a:r>
              <a:rPr lang="en-US" sz="2000" dirty="0" smtClean="0">
                <a:solidFill>
                  <a:schemeClr val="accent1">
                    <a:lumMod val="75000"/>
                  </a:schemeClr>
                </a:solidFill>
              </a:rPr>
              <a:t>. PHÂN TÍCH THIẾT KẾ HỆ THỐNG VÀ THIẾT KẾ CƠ SỞ DỮ LIỆU</a:t>
            </a:r>
            <a:endParaRPr lang="vi-VN" sz="2000" dirty="0">
              <a:solidFill>
                <a:schemeClr val="accent1">
                  <a:lumMod val="75000"/>
                </a:schemeClr>
              </a:solidFill>
            </a:endParaRPr>
          </a:p>
        </p:txBody>
      </p:sp>
      <p:sp>
        <p:nvSpPr>
          <p:cNvPr id="9" name="Google Shape;70;p12"/>
          <p:cNvSpPr txBox="1">
            <a:spLocks/>
          </p:cNvSpPr>
          <p:nvPr/>
        </p:nvSpPr>
        <p:spPr>
          <a:xfrm>
            <a:off x="786149" y="2271663"/>
            <a:ext cx="7713614" cy="6679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2000" dirty="0">
                <a:solidFill>
                  <a:schemeClr val="accent1">
                    <a:lumMod val="75000"/>
                  </a:schemeClr>
                </a:solidFill>
              </a:rPr>
              <a:t>3</a:t>
            </a:r>
            <a:r>
              <a:rPr lang="en-US" sz="2000" dirty="0" smtClean="0">
                <a:solidFill>
                  <a:schemeClr val="accent1">
                    <a:lumMod val="75000"/>
                  </a:schemeClr>
                </a:solidFill>
              </a:rPr>
              <a:t>. </a:t>
            </a:r>
            <a:r>
              <a:rPr lang="en-US" sz="2000" dirty="0">
                <a:solidFill>
                  <a:schemeClr val="accent1">
                    <a:lumMod val="75000"/>
                  </a:schemeClr>
                </a:solidFill>
                <a:latin typeface="Roboto Slab" panose="020B0604020202020204" charset="0"/>
                <a:ea typeface="Roboto Slab" panose="020B0604020202020204" charset="0"/>
              </a:rPr>
              <a:t>TÌM HIỂU VỀ  FRAMEWORK, THƯ VIỆN , MỘT SỐ CÔNG CỤ VÀ PHÂN CHIA CÔNG VIỆC</a:t>
            </a:r>
          </a:p>
        </p:txBody>
      </p:sp>
      <p:sp>
        <p:nvSpPr>
          <p:cNvPr id="10" name="Google Shape;70;p12"/>
          <p:cNvSpPr txBox="1">
            <a:spLocks/>
          </p:cNvSpPr>
          <p:nvPr/>
        </p:nvSpPr>
        <p:spPr>
          <a:xfrm>
            <a:off x="786149" y="2947984"/>
            <a:ext cx="6314305" cy="5199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2000" dirty="0" smtClean="0">
                <a:solidFill>
                  <a:schemeClr val="accent1">
                    <a:lumMod val="75000"/>
                  </a:schemeClr>
                </a:solidFill>
              </a:rPr>
              <a:t>4. CÁC BƯỚC ĐỂ XÂY DỰNG ĐỀ TÀI</a:t>
            </a:r>
            <a:endParaRPr lang="vi-VN" sz="2000" dirty="0">
              <a:solidFill>
                <a:schemeClr val="accent1">
                  <a:lumMod val="75000"/>
                </a:schemeClr>
              </a:solidFill>
            </a:endParaRPr>
          </a:p>
        </p:txBody>
      </p:sp>
      <p:sp>
        <p:nvSpPr>
          <p:cNvPr id="11" name="Google Shape;70;p12"/>
          <p:cNvSpPr txBox="1">
            <a:spLocks/>
          </p:cNvSpPr>
          <p:nvPr/>
        </p:nvSpPr>
        <p:spPr>
          <a:xfrm>
            <a:off x="786149" y="3467634"/>
            <a:ext cx="6314305" cy="45368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2000" dirty="0" smtClean="0">
                <a:solidFill>
                  <a:schemeClr val="accent1">
                    <a:lumMod val="75000"/>
                  </a:schemeClr>
                </a:solidFill>
              </a:rPr>
              <a:t>5. DEMO CHƯƠNG TRÌNH</a:t>
            </a:r>
            <a:endParaRPr lang="vi-VN" sz="2000" dirty="0">
              <a:solidFill>
                <a:schemeClr val="accent1">
                  <a:lumMod val="75000"/>
                </a:schemeClr>
              </a:solidFill>
            </a:endParaRPr>
          </a:p>
        </p:txBody>
      </p:sp>
      <p:sp>
        <p:nvSpPr>
          <p:cNvPr id="12" name="Google Shape;70;p12"/>
          <p:cNvSpPr txBox="1">
            <a:spLocks/>
          </p:cNvSpPr>
          <p:nvPr/>
        </p:nvSpPr>
        <p:spPr>
          <a:xfrm>
            <a:off x="786149" y="3996329"/>
            <a:ext cx="6314305" cy="5410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2000" dirty="0" smtClean="0">
                <a:solidFill>
                  <a:schemeClr val="accent1">
                    <a:lumMod val="75000"/>
                  </a:schemeClr>
                </a:solidFill>
              </a:rPr>
              <a:t>6. HƯỚNG PHÁT TRIỂN</a:t>
            </a:r>
            <a:endParaRPr lang="vi-VN" sz="2000" dirty="0">
              <a:solidFill>
                <a:schemeClr val="accent1">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barn(inVertical)">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randombar(horizontal)">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 grpId="0"/>
      <p:bldP spid="8" grpId="0"/>
      <p:bldP spid="9" grpId="0"/>
      <p:bldP spid="10" grpId="0"/>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p:sp>
        <p:nvSpPr>
          <p:cNvPr id="4" name="Rectangle 3"/>
          <p:cNvSpPr/>
          <p:nvPr/>
        </p:nvSpPr>
        <p:spPr>
          <a:xfrm>
            <a:off x="334698" y="180353"/>
            <a:ext cx="4140320" cy="400110"/>
          </a:xfrm>
          <a:prstGeom prst="rect">
            <a:avLst/>
          </a:prstGeom>
        </p:spPr>
        <p:txBody>
          <a:bodyPr wrap="square">
            <a:spAutoFit/>
          </a:bodyPr>
          <a:lstStyle/>
          <a:p>
            <a:r>
              <a:rPr lang="en-US" sz="2000" b="1" dirty="0" smtClean="0">
                <a:solidFill>
                  <a:schemeClr val="accent1">
                    <a:lumMod val="75000"/>
                  </a:schemeClr>
                </a:solidFill>
                <a:latin typeface="Roboto Slab" panose="020B0604020202020204" charset="0"/>
                <a:ea typeface="Roboto Slab" panose="020B0604020202020204" charset="0"/>
              </a:rPr>
              <a:t>3.4. </a:t>
            </a:r>
            <a:r>
              <a:rPr lang="en-US" sz="2000" b="1" dirty="0">
                <a:solidFill>
                  <a:schemeClr val="accent1">
                    <a:lumMod val="75000"/>
                  </a:schemeClr>
                </a:solidFill>
                <a:latin typeface="Roboto Slab" panose="020B0604020202020204" charset="0"/>
                <a:ea typeface="Roboto Slab" panose="020B0604020202020204" charset="0"/>
              </a:rPr>
              <a:t>CÔNG CỤ </a:t>
            </a:r>
            <a:r>
              <a:rPr lang="en-US" sz="2000" b="1" dirty="0" smtClean="0">
                <a:solidFill>
                  <a:schemeClr val="accent1">
                    <a:lumMod val="75000"/>
                  </a:schemeClr>
                </a:solidFill>
                <a:latin typeface="Roboto Slab" panose="020B0604020202020204" charset="0"/>
                <a:ea typeface="Roboto Slab" panose="020B0604020202020204" charset="0"/>
              </a:rPr>
              <a:t>LẬP TRÌNH</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6" name="TextBox 5"/>
          <p:cNvSpPr txBox="1"/>
          <p:nvPr/>
        </p:nvSpPr>
        <p:spPr>
          <a:xfrm>
            <a:off x="602673" y="796636"/>
            <a:ext cx="5140036" cy="738664"/>
          </a:xfrm>
          <a:prstGeom prst="rect">
            <a:avLst/>
          </a:prstGeom>
          <a:noFill/>
        </p:spPr>
        <p:txBody>
          <a:bodyPr wrap="square" rtlCol="0">
            <a:spAutoFit/>
          </a:bodyPr>
          <a:lstStyle/>
          <a:p>
            <a:r>
              <a:rPr lang="en-US" dirty="0" smtClean="0"/>
              <a:t> - </a:t>
            </a:r>
            <a:r>
              <a:rPr lang="en-US" dirty="0" err="1" smtClean="0"/>
              <a:t>Phía</a:t>
            </a:r>
            <a:r>
              <a:rPr lang="en-US" dirty="0" smtClean="0"/>
              <a:t> </a:t>
            </a:r>
            <a:r>
              <a:rPr lang="en-US" dirty="0" err="1" smtClean="0"/>
              <a:t>BackEnd</a:t>
            </a:r>
            <a:r>
              <a:rPr lang="en-US" dirty="0" smtClean="0"/>
              <a:t>:</a:t>
            </a:r>
          </a:p>
          <a:p>
            <a:r>
              <a:rPr lang="en-US" dirty="0" smtClean="0"/>
              <a:t>    + Code API : </a:t>
            </a:r>
            <a:r>
              <a:rPr lang="en-US" dirty="0" err="1" smtClean="0"/>
              <a:t>VisualStudio</a:t>
            </a:r>
            <a:endParaRPr lang="en-US" dirty="0" smtClean="0"/>
          </a:p>
          <a:p>
            <a:r>
              <a:rPr lang="en-US" dirty="0"/>
              <a:t> </a:t>
            </a:r>
            <a:r>
              <a:rPr lang="en-US" dirty="0" smtClean="0"/>
              <a:t>   + </a:t>
            </a:r>
            <a:r>
              <a:rPr lang="en-US" dirty="0" err="1" smtClean="0"/>
              <a:t>Hệ</a:t>
            </a:r>
            <a:r>
              <a:rPr lang="en-US" dirty="0" smtClean="0"/>
              <a:t> </a:t>
            </a:r>
            <a:r>
              <a:rPr lang="en-US" dirty="0" err="1" smtClean="0"/>
              <a:t>quản</a:t>
            </a:r>
            <a:r>
              <a:rPr lang="en-US" dirty="0" smtClean="0"/>
              <a:t> </a:t>
            </a:r>
            <a:r>
              <a:rPr lang="en-US" dirty="0" err="1" smtClean="0"/>
              <a:t>trị</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 MS SQL Server</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408" y="380408"/>
            <a:ext cx="2476500" cy="184785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6021" y="416641"/>
            <a:ext cx="2061387" cy="1688321"/>
          </a:xfrm>
          <a:prstGeom prst="rect">
            <a:avLst/>
          </a:prstGeom>
        </p:spPr>
      </p:pic>
      <p:sp>
        <p:nvSpPr>
          <p:cNvPr id="11" name="TextBox 10"/>
          <p:cNvSpPr txBox="1"/>
          <p:nvPr/>
        </p:nvSpPr>
        <p:spPr>
          <a:xfrm>
            <a:off x="699563" y="2623721"/>
            <a:ext cx="3872345" cy="738664"/>
          </a:xfrm>
          <a:prstGeom prst="rect">
            <a:avLst/>
          </a:prstGeom>
          <a:noFill/>
        </p:spPr>
        <p:txBody>
          <a:bodyPr wrap="square" rtlCol="0">
            <a:spAutoFit/>
          </a:bodyPr>
          <a:lstStyle/>
          <a:p>
            <a:r>
              <a:rPr lang="en-US" dirty="0" smtClean="0"/>
              <a:t> - </a:t>
            </a:r>
            <a:r>
              <a:rPr lang="en-US" dirty="0" err="1" smtClean="0"/>
              <a:t>Phía</a:t>
            </a:r>
            <a:r>
              <a:rPr lang="en-US" dirty="0" smtClean="0"/>
              <a:t> </a:t>
            </a:r>
            <a:r>
              <a:rPr lang="en-US" dirty="0" err="1" smtClean="0"/>
              <a:t>FrontEnd</a:t>
            </a:r>
            <a:r>
              <a:rPr lang="en-US" dirty="0" smtClean="0"/>
              <a:t>:</a:t>
            </a:r>
          </a:p>
          <a:p>
            <a:r>
              <a:rPr lang="en-US" dirty="0" smtClean="0"/>
              <a:t>    + </a:t>
            </a:r>
            <a:r>
              <a:rPr lang="en-US" dirty="0" err="1" smtClean="0"/>
              <a:t>Làm</a:t>
            </a:r>
            <a:r>
              <a:rPr lang="en-US" dirty="0" smtClean="0"/>
              <a:t> , </a:t>
            </a:r>
            <a:r>
              <a:rPr lang="en-US" dirty="0" err="1" smtClean="0"/>
              <a:t>chỉnh</a:t>
            </a:r>
            <a:r>
              <a:rPr lang="en-US" dirty="0" smtClean="0"/>
              <a:t> </a:t>
            </a:r>
            <a:r>
              <a:rPr lang="en-US" dirty="0" err="1" smtClean="0"/>
              <a:t>sửa</a:t>
            </a:r>
            <a:r>
              <a:rPr lang="en-US" dirty="0" smtClean="0"/>
              <a:t> </a:t>
            </a:r>
            <a:r>
              <a:rPr lang="en-US" dirty="0" err="1" smtClean="0"/>
              <a:t>giao</a:t>
            </a:r>
            <a:r>
              <a:rPr lang="en-US" dirty="0" smtClean="0"/>
              <a:t> </a:t>
            </a:r>
            <a:r>
              <a:rPr lang="en-US" dirty="0" err="1" smtClean="0"/>
              <a:t>diện</a:t>
            </a:r>
            <a:r>
              <a:rPr lang="en-US" dirty="0" smtClean="0"/>
              <a:t>, call API: </a:t>
            </a:r>
          </a:p>
          <a:p>
            <a:r>
              <a:rPr lang="en-US" dirty="0" err="1" smtClean="0"/>
              <a:t>VisualStudio</a:t>
            </a:r>
            <a:r>
              <a:rPr lang="en-US" dirty="0" smtClean="0"/>
              <a:t> Code</a:t>
            </a:r>
            <a:endParaRPr lang="en-US"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6854" y="2361223"/>
            <a:ext cx="2392968" cy="1196484"/>
          </a:xfrm>
          <a:prstGeom prst="rect">
            <a:avLst/>
          </a:prstGeom>
        </p:spPr>
      </p:pic>
    </p:spTree>
    <p:extLst>
      <p:ext uri="{BB962C8B-B14F-4D97-AF65-F5344CB8AC3E}">
        <p14:creationId xmlns:p14="http://schemas.microsoft.com/office/powerpoint/2010/main" val="62902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sp>
        <p:nvSpPr>
          <p:cNvPr id="4" name="TextBox 3"/>
          <p:cNvSpPr txBox="1"/>
          <p:nvPr/>
        </p:nvSpPr>
        <p:spPr>
          <a:xfrm>
            <a:off x="588819" y="99524"/>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4. CÁC BƯỚC XÂY DỰNG ĐỀ TÀI</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5" name="TextBox 4"/>
          <p:cNvSpPr txBox="1"/>
          <p:nvPr/>
        </p:nvSpPr>
        <p:spPr>
          <a:xfrm>
            <a:off x="588819" y="507432"/>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4.1. API</a:t>
            </a:r>
            <a:endParaRPr lang="en-US" sz="2000" b="1" dirty="0">
              <a:solidFill>
                <a:schemeClr val="accent1">
                  <a:lumMod val="75000"/>
                </a:schemeClr>
              </a:solidFill>
              <a:latin typeface="Roboto Slab" panose="020B0604020202020204" charset="0"/>
              <a:ea typeface="Roboto Slab" panose="020B0604020202020204"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2780217" y="907542"/>
            <a:ext cx="2782383" cy="3287074"/>
          </a:xfrm>
          <a:prstGeom prst="rect">
            <a:avLst/>
          </a:prstGeom>
        </p:spPr>
      </p:pic>
    </p:spTree>
    <p:extLst>
      <p:ext uri="{BB962C8B-B14F-4D97-AF65-F5344CB8AC3E}">
        <p14:creationId xmlns:p14="http://schemas.microsoft.com/office/powerpoint/2010/main" val="57552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sp>
        <p:nvSpPr>
          <p:cNvPr id="5" name="TextBox 4"/>
          <p:cNvSpPr txBox="1"/>
          <p:nvPr/>
        </p:nvSpPr>
        <p:spPr>
          <a:xfrm>
            <a:off x="360219" y="141088"/>
            <a:ext cx="8285018" cy="400110"/>
          </a:xfrm>
          <a:prstGeom prst="rect">
            <a:avLst/>
          </a:prstGeom>
          <a:noFill/>
        </p:spPr>
        <p:txBody>
          <a:bodyPr wrap="square" rtlCol="0">
            <a:spAutoFit/>
          </a:bodyPr>
          <a:lstStyle/>
          <a:p>
            <a:r>
              <a:rPr lang="en-US" sz="2000" b="1" dirty="0" err="1" smtClean="0">
                <a:solidFill>
                  <a:schemeClr val="accent1">
                    <a:lumMod val="75000"/>
                  </a:schemeClr>
                </a:solidFill>
                <a:latin typeface="Roboto Slab" panose="020B0604020202020204" charset="0"/>
                <a:ea typeface="Roboto Slab" panose="020B0604020202020204" charset="0"/>
              </a:rPr>
              <a:t>Các</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bước</a:t>
            </a:r>
            <a:r>
              <a:rPr lang="en-US" sz="2000" b="1" dirty="0" smtClean="0">
                <a:solidFill>
                  <a:schemeClr val="accent1">
                    <a:lumMod val="75000"/>
                  </a:schemeClr>
                </a:solidFill>
                <a:latin typeface="Roboto Slab" panose="020B0604020202020204" charset="0"/>
                <a:ea typeface="Roboto Slab" panose="020B0604020202020204" charset="0"/>
              </a:rPr>
              <a:t>: </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6" name="TextBox 5"/>
          <p:cNvSpPr txBox="1"/>
          <p:nvPr/>
        </p:nvSpPr>
        <p:spPr>
          <a:xfrm>
            <a:off x="491836" y="541198"/>
            <a:ext cx="7529946" cy="738664"/>
          </a:xfrm>
          <a:prstGeom prst="rect">
            <a:avLst/>
          </a:prstGeom>
          <a:noFill/>
        </p:spPr>
        <p:txBody>
          <a:bodyPr wrap="square" rtlCol="0">
            <a:spAutoFit/>
          </a:bodyPr>
          <a:lstStyle/>
          <a:p>
            <a:r>
              <a:rPr lang="en-US" dirty="0" err="1" smtClean="0"/>
              <a:t>Tạo</a:t>
            </a:r>
            <a:r>
              <a:rPr lang="en-US" dirty="0" smtClean="0"/>
              <a:t> CSDL </a:t>
            </a:r>
            <a:r>
              <a:rPr lang="en-US" dirty="0" err="1" smtClean="0"/>
              <a:t>bằng</a:t>
            </a:r>
            <a:r>
              <a:rPr lang="en-US" dirty="0" smtClean="0"/>
              <a:t> EF code-first</a:t>
            </a:r>
          </a:p>
          <a:p>
            <a:endParaRPr lang="en-US" dirty="0" smtClean="0"/>
          </a:p>
          <a:p>
            <a:endParaRPr lang="en-US" dirty="0"/>
          </a:p>
        </p:txBody>
      </p:sp>
      <p:pic>
        <p:nvPicPr>
          <p:cNvPr id="7" name="Picture 6"/>
          <p:cNvPicPr>
            <a:picLocks noChangeAspect="1"/>
          </p:cNvPicPr>
          <p:nvPr/>
        </p:nvPicPr>
        <p:blipFill>
          <a:blip r:embed="rId2"/>
          <a:stretch>
            <a:fillRect/>
          </a:stretch>
        </p:blipFill>
        <p:spPr>
          <a:xfrm>
            <a:off x="865909" y="963519"/>
            <a:ext cx="5195455" cy="1702784"/>
          </a:xfrm>
          <a:prstGeom prst="rect">
            <a:avLst/>
          </a:prstGeom>
        </p:spPr>
      </p:pic>
      <p:sp>
        <p:nvSpPr>
          <p:cNvPr id="8" name="TextBox 7"/>
          <p:cNvSpPr txBox="1"/>
          <p:nvPr/>
        </p:nvSpPr>
        <p:spPr>
          <a:xfrm>
            <a:off x="561109" y="2753243"/>
            <a:ext cx="6102927" cy="523220"/>
          </a:xfrm>
          <a:prstGeom prst="rect">
            <a:avLst/>
          </a:prstGeom>
          <a:noFill/>
        </p:spPr>
        <p:txBody>
          <a:bodyPr wrap="square" rtlCol="0">
            <a:spAutoFit/>
          </a:bodyPr>
          <a:lstStyle/>
          <a:p>
            <a:r>
              <a:rPr lang="en-US" dirty="0" err="1" smtClean="0"/>
              <a:t>Viết</a:t>
            </a:r>
            <a:r>
              <a:rPr lang="en-US" dirty="0" smtClean="0"/>
              <a:t> API</a:t>
            </a:r>
            <a:endParaRPr lang="en-US" dirty="0"/>
          </a:p>
          <a:p>
            <a:endParaRPr lang="en-US" dirty="0"/>
          </a:p>
        </p:txBody>
      </p:sp>
      <p:sp>
        <p:nvSpPr>
          <p:cNvPr id="9" name="TextBox 8"/>
          <p:cNvSpPr txBox="1"/>
          <p:nvPr/>
        </p:nvSpPr>
        <p:spPr>
          <a:xfrm>
            <a:off x="561109" y="3106610"/>
            <a:ext cx="8291946" cy="523220"/>
          </a:xfrm>
          <a:prstGeom prst="rect">
            <a:avLst/>
          </a:prstGeom>
          <a:noFill/>
        </p:spPr>
        <p:txBody>
          <a:bodyPr wrap="square" rtlCol="0">
            <a:spAutoFit/>
          </a:bodyPr>
          <a:lstStyle/>
          <a:p>
            <a:r>
              <a:rPr lang="en-US" dirty="0" err="1" smtClean="0"/>
              <a:t>Chúng</a:t>
            </a:r>
            <a:r>
              <a:rPr lang="en-US" dirty="0" smtClean="0"/>
              <a:t> ta </a:t>
            </a:r>
            <a:r>
              <a:rPr lang="en-US" dirty="0" err="1" smtClean="0"/>
              <a:t>phải</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kĩ</a:t>
            </a:r>
            <a:r>
              <a:rPr lang="en-US" dirty="0" smtClean="0"/>
              <a:t>, ở </a:t>
            </a:r>
            <a:r>
              <a:rPr lang="en-US" dirty="0" err="1" smtClean="0"/>
              <a:t>phía</a:t>
            </a:r>
            <a:r>
              <a:rPr lang="en-US" dirty="0" smtClean="0"/>
              <a:t> </a:t>
            </a:r>
            <a:r>
              <a:rPr lang="en-US" dirty="0" err="1" smtClean="0"/>
              <a:t>FrontEnd</a:t>
            </a:r>
            <a:r>
              <a:rPr lang="en-US" dirty="0" smtClean="0"/>
              <a:t> ta </a:t>
            </a:r>
            <a:r>
              <a:rPr lang="en-US" dirty="0" err="1" smtClean="0"/>
              <a:t>cần</a:t>
            </a:r>
            <a:r>
              <a:rPr lang="en-US" dirty="0" smtClean="0"/>
              <a:t> </a:t>
            </a:r>
            <a:r>
              <a:rPr lang="en-US" dirty="0" err="1" smtClean="0"/>
              <a:t>hiển</a:t>
            </a:r>
            <a:r>
              <a:rPr lang="en-US" dirty="0" smtClean="0"/>
              <a:t> </a:t>
            </a:r>
            <a:r>
              <a:rPr lang="en-US" dirty="0" err="1" smtClean="0"/>
              <a:t>những</a:t>
            </a:r>
            <a:r>
              <a:rPr lang="en-US" dirty="0" smtClean="0"/>
              <a:t> </a:t>
            </a:r>
            <a:r>
              <a:rPr lang="en-US" dirty="0" err="1" smtClean="0"/>
              <a:t>gì</a:t>
            </a:r>
            <a:r>
              <a:rPr lang="en-US" dirty="0" smtClean="0"/>
              <a:t>, </a:t>
            </a:r>
            <a:r>
              <a:rPr lang="en-US" dirty="0" err="1" smtClean="0"/>
              <a:t>từ</a:t>
            </a:r>
            <a:r>
              <a:rPr lang="en-US" dirty="0" smtClean="0"/>
              <a:t> </a:t>
            </a:r>
            <a:r>
              <a:rPr lang="en-US" dirty="0" err="1" smtClean="0"/>
              <a:t>đó</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ra</a:t>
            </a:r>
            <a:r>
              <a:rPr lang="en-US" dirty="0" smtClean="0"/>
              <a:t> </a:t>
            </a:r>
            <a:r>
              <a:rPr lang="en-US" dirty="0" err="1" smtClean="0"/>
              <a:t>để</a:t>
            </a:r>
            <a:r>
              <a:rPr lang="en-US" dirty="0" smtClean="0"/>
              <a:t> </a:t>
            </a:r>
            <a:r>
              <a:rPr lang="en-US" dirty="0" err="1" smtClean="0"/>
              <a:t>xác</a:t>
            </a:r>
            <a:r>
              <a:rPr lang="en-US" dirty="0" smtClean="0"/>
              <a:t> </a:t>
            </a:r>
            <a:r>
              <a:rPr lang="en-US" dirty="0" err="1" smtClean="0"/>
              <a:t>định</a:t>
            </a:r>
            <a:r>
              <a:rPr lang="en-US" dirty="0"/>
              <a:t> M</a:t>
            </a:r>
            <a:r>
              <a:rPr lang="en-US" dirty="0" smtClean="0"/>
              <a:t>odel Class </a:t>
            </a:r>
            <a:r>
              <a:rPr lang="en-US" dirty="0" err="1" smtClean="0"/>
              <a:t>tương</a:t>
            </a:r>
            <a:r>
              <a:rPr lang="en-US" dirty="0" smtClean="0"/>
              <a:t> </a:t>
            </a:r>
            <a:r>
              <a:rPr lang="en-US" dirty="0" err="1" smtClean="0"/>
              <a:t>ứng</a:t>
            </a:r>
            <a:r>
              <a:rPr lang="en-US" dirty="0"/>
              <a:t> </a:t>
            </a:r>
            <a:r>
              <a:rPr lang="en-US" dirty="0" err="1" smtClean="0"/>
              <a:t>phụ</a:t>
            </a:r>
            <a:r>
              <a:rPr lang="en-US" dirty="0" smtClean="0"/>
              <a:t> </a:t>
            </a:r>
            <a:r>
              <a:rPr lang="en-US" dirty="0" err="1" smtClean="0"/>
              <a:t>vụ</a:t>
            </a:r>
            <a:r>
              <a:rPr lang="en-US" dirty="0" smtClean="0"/>
              <a:t> </a:t>
            </a:r>
            <a:r>
              <a:rPr lang="en-US" dirty="0" err="1" smtClean="0"/>
              <a:t>cho</a:t>
            </a:r>
            <a:r>
              <a:rPr lang="en-US" dirty="0" smtClean="0"/>
              <a:t> </a:t>
            </a:r>
            <a:r>
              <a:rPr lang="en-US" dirty="0" err="1" smtClean="0"/>
              <a:t>việc</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với</a:t>
            </a:r>
            <a:r>
              <a:rPr lang="en-US" dirty="0" smtClean="0"/>
              <a:t> </a:t>
            </a:r>
            <a:r>
              <a:rPr lang="en-US" dirty="0" err="1" smtClean="0"/>
              <a:t>FrontEnd</a:t>
            </a:r>
            <a:r>
              <a:rPr lang="en-US" dirty="0" smtClean="0"/>
              <a:t>. </a:t>
            </a:r>
            <a:r>
              <a:rPr lang="en-US" dirty="0" err="1" smtClean="0"/>
              <a:t>Từ</a:t>
            </a:r>
            <a:r>
              <a:rPr lang="en-US" dirty="0" smtClean="0"/>
              <a:t> </a:t>
            </a:r>
            <a:r>
              <a:rPr lang="en-US" dirty="0" err="1" smtClean="0"/>
              <a:t>đó</a:t>
            </a:r>
            <a:r>
              <a:rPr lang="en-US" dirty="0" smtClean="0"/>
              <a:t> </a:t>
            </a:r>
            <a:r>
              <a:rPr lang="en-US" dirty="0" err="1" smtClean="0"/>
              <a:t>viết</a:t>
            </a:r>
            <a:r>
              <a:rPr lang="en-US" dirty="0" smtClean="0"/>
              <a:t> </a:t>
            </a:r>
            <a:r>
              <a:rPr lang="en-US" dirty="0" err="1" smtClean="0"/>
              <a:t>ra</a:t>
            </a:r>
            <a:r>
              <a:rPr lang="en-US" dirty="0" smtClean="0"/>
              <a:t> </a:t>
            </a:r>
            <a:r>
              <a:rPr lang="en-US" dirty="0" err="1" smtClean="0"/>
              <a:t>các</a:t>
            </a:r>
            <a:r>
              <a:rPr lang="en-US" dirty="0" smtClean="0"/>
              <a:t> API </a:t>
            </a:r>
            <a:r>
              <a:rPr lang="en-US" dirty="0" err="1" smtClean="0"/>
              <a:t>tương</a:t>
            </a:r>
            <a:r>
              <a:rPr lang="en-US" dirty="0" smtClean="0"/>
              <a:t> </a:t>
            </a:r>
            <a:r>
              <a:rPr lang="en-US" dirty="0" err="1" smtClean="0"/>
              <a:t>ứng</a:t>
            </a:r>
            <a:r>
              <a:rPr lang="en-US" dirty="0" smtClean="0"/>
              <a:t>.</a:t>
            </a:r>
            <a:endParaRPr lang="en-US" dirty="0"/>
          </a:p>
        </p:txBody>
      </p:sp>
    </p:spTree>
    <p:extLst>
      <p:ext uri="{BB962C8B-B14F-4D97-AF65-F5344CB8AC3E}">
        <p14:creationId xmlns:p14="http://schemas.microsoft.com/office/powerpoint/2010/main" val="63483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pic>
        <p:nvPicPr>
          <p:cNvPr id="4" name="Picture 3"/>
          <p:cNvPicPr>
            <a:picLocks noChangeAspect="1"/>
          </p:cNvPicPr>
          <p:nvPr/>
        </p:nvPicPr>
        <p:blipFill>
          <a:blip r:embed="rId2"/>
          <a:stretch>
            <a:fillRect/>
          </a:stretch>
        </p:blipFill>
        <p:spPr>
          <a:xfrm>
            <a:off x="457200" y="311726"/>
            <a:ext cx="7548919" cy="1308089"/>
          </a:xfrm>
          <a:prstGeom prst="rect">
            <a:avLst/>
          </a:prstGeom>
        </p:spPr>
      </p:pic>
      <p:sp>
        <p:nvSpPr>
          <p:cNvPr id="7" name="TextBox 6"/>
          <p:cNvSpPr txBox="1"/>
          <p:nvPr/>
        </p:nvSpPr>
        <p:spPr>
          <a:xfrm>
            <a:off x="457200" y="1676400"/>
            <a:ext cx="8285018" cy="738664"/>
          </a:xfrm>
          <a:prstGeom prst="rect">
            <a:avLst/>
          </a:prstGeom>
          <a:noFill/>
        </p:spPr>
        <p:txBody>
          <a:bodyPr wrap="square" rtlCol="0">
            <a:spAutoFit/>
          </a:bodyPr>
          <a:lstStyle/>
          <a:p>
            <a:r>
              <a:rPr lang="en-US" dirty="0" smtClean="0"/>
              <a:t>Ở </a:t>
            </a:r>
            <a:r>
              <a:rPr lang="en-US" dirty="0" err="1" smtClean="0"/>
              <a:t>chức</a:t>
            </a:r>
            <a:r>
              <a:rPr lang="en-US" dirty="0" smtClean="0"/>
              <a:t> </a:t>
            </a:r>
            <a:r>
              <a:rPr lang="en-US" dirty="0" err="1" smtClean="0"/>
              <a:t>năng</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sản</a:t>
            </a:r>
            <a:r>
              <a:rPr lang="en-US" dirty="0" smtClean="0"/>
              <a:t> </a:t>
            </a:r>
            <a:r>
              <a:rPr lang="en-US" dirty="0" err="1" smtClean="0"/>
              <a:t>phẩm</a:t>
            </a:r>
            <a:r>
              <a:rPr lang="en-US" dirty="0" smtClean="0"/>
              <a:t> ở </a:t>
            </a:r>
            <a:r>
              <a:rPr lang="en-US" dirty="0" err="1" smtClean="0"/>
              <a:t>FrontEnd</a:t>
            </a:r>
            <a:r>
              <a:rPr lang="en-US" dirty="0" smtClean="0"/>
              <a:t>, ta </a:t>
            </a:r>
            <a:r>
              <a:rPr lang="en-US" dirty="0" err="1" smtClean="0"/>
              <a:t>cần</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các</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tên</a:t>
            </a:r>
            <a:r>
              <a:rPr lang="en-US" dirty="0" smtClean="0"/>
              <a:t> </a:t>
            </a:r>
            <a:r>
              <a:rPr lang="en-US" dirty="0" err="1" smtClean="0"/>
              <a:t>loại</a:t>
            </a:r>
            <a:r>
              <a:rPr lang="en-US" dirty="0"/>
              <a:t> </a:t>
            </a:r>
            <a:r>
              <a:rPr lang="en-US" dirty="0" err="1" smtClean="0"/>
              <a:t>và</a:t>
            </a:r>
            <a:r>
              <a:rPr lang="en-US" dirty="0" smtClean="0"/>
              <a:t> </a:t>
            </a:r>
            <a:r>
              <a:rPr lang="en-US" dirty="0" err="1" smtClean="0"/>
              <a:t>tên</a:t>
            </a:r>
            <a:r>
              <a:rPr lang="en-US" dirty="0" smtClean="0"/>
              <a:t> </a:t>
            </a:r>
            <a:r>
              <a:rPr lang="en-US" dirty="0" err="1" smtClean="0"/>
              <a:t>nhãn</a:t>
            </a:r>
            <a:r>
              <a:rPr lang="en-US" dirty="0" smtClean="0"/>
              <a:t> </a:t>
            </a:r>
            <a:r>
              <a:rPr lang="en-US" dirty="0" err="1" smtClean="0"/>
              <a:t>hiệu</a:t>
            </a:r>
            <a:r>
              <a:rPr lang="en-US" dirty="0" smtClean="0"/>
              <a:t>. </a:t>
            </a:r>
            <a:r>
              <a:rPr lang="en-US" dirty="0" err="1" smtClean="0"/>
              <a:t>Tuy</a:t>
            </a:r>
            <a:r>
              <a:rPr lang="en-US" dirty="0" smtClean="0"/>
              <a:t> </a:t>
            </a:r>
            <a:r>
              <a:rPr lang="en-US" dirty="0" err="1" smtClean="0"/>
              <a:t>nhiên</a:t>
            </a:r>
            <a:r>
              <a:rPr lang="en-US" dirty="0" smtClean="0"/>
              <a:t>, model class </a:t>
            </a:r>
            <a:r>
              <a:rPr lang="en-US" dirty="0" err="1" smtClean="0"/>
              <a:t>sản</a:t>
            </a:r>
            <a:r>
              <a:rPr lang="en-US" dirty="0" smtClean="0"/>
              <a:t> </a:t>
            </a:r>
            <a:r>
              <a:rPr lang="en-US" dirty="0" err="1" smtClean="0"/>
              <a:t>phẩm</a:t>
            </a:r>
            <a:r>
              <a:rPr lang="en-US" dirty="0" smtClean="0"/>
              <a:t> </a:t>
            </a:r>
            <a:r>
              <a:rPr lang="en-US" dirty="0" err="1" smtClean="0"/>
              <a:t>cũng</a:t>
            </a:r>
            <a:r>
              <a:rPr lang="en-US" dirty="0" smtClean="0"/>
              <a:t> </a:t>
            </a:r>
            <a:r>
              <a:rPr lang="en-US" dirty="0" err="1" smtClean="0"/>
              <a:t>như</a:t>
            </a:r>
            <a:r>
              <a:rPr lang="en-US" dirty="0" smtClean="0"/>
              <a:t> </a:t>
            </a:r>
            <a:r>
              <a:rPr lang="en-US" dirty="0" err="1" smtClean="0"/>
              <a:t>bảng</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trong</a:t>
            </a:r>
            <a:r>
              <a:rPr lang="en-US" dirty="0" smtClean="0"/>
              <a:t> database </a:t>
            </a:r>
            <a:r>
              <a:rPr lang="en-US" dirty="0" err="1" smtClean="0"/>
              <a:t>không</a:t>
            </a:r>
            <a:r>
              <a:rPr lang="en-US" dirty="0" smtClean="0"/>
              <a:t> </a:t>
            </a:r>
            <a:r>
              <a:rPr lang="en-US" dirty="0" err="1" smtClean="0"/>
              <a:t>có</a:t>
            </a:r>
            <a:r>
              <a:rPr lang="en-US" dirty="0" smtClean="0"/>
              <a:t> </a:t>
            </a:r>
            <a:r>
              <a:rPr lang="en-US" dirty="0" err="1" smtClean="0"/>
              <a:t>thuộc</a:t>
            </a:r>
            <a:r>
              <a:rPr lang="en-US" dirty="0" smtClean="0"/>
              <a:t> </a:t>
            </a:r>
            <a:r>
              <a:rPr lang="en-US" dirty="0" err="1" smtClean="0"/>
              <a:t>tính</a:t>
            </a:r>
            <a:r>
              <a:rPr lang="en-US" dirty="0" smtClean="0"/>
              <a:t> </a:t>
            </a:r>
            <a:r>
              <a:rPr lang="en-US" dirty="0" err="1"/>
              <a:t>tên</a:t>
            </a:r>
            <a:r>
              <a:rPr lang="en-US" dirty="0"/>
              <a:t> </a:t>
            </a:r>
            <a:r>
              <a:rPr lang="en-US" dirty="0" err="1"/>
              <a:t>loại</a:t>
            </a:r>
            <a:r>
              <a:rPr lang="en-US" dirty="0"/>
              <a:t> </a:t>
            </a:r>
            <a:r>
              <a:rPr lang="en-US" dirty="0" err="1"/>
              <a:t>và</a:t>
            </a:r>
            <a:r>
              <a:rPr lang="en-US" dirty="0"/>
              <a:t> </a:t>
            </a:r>
            <a:r>
              <a:rPr lang="en-US" dirty="0" err="1"/>
              <a:t>tên</a:t>
            </a:r>
            <a:r>
              <a:rPr lang="en-US" dirty="0"/>
              <a:t> </a:t>
            </a:r>
            <a:r>
              <a:rPr lang="en-US" dirty="0" err="1"/>
              <a:t>nhãn</a:t>
            </a:r>
            <a:r>
              <a:rPr lang="en-US" dirty="0"/>
              <a:t> </a:t>
            </a:r>
            <a:r>
              <a:rPr lang="en-US" dirty="0" err="1" smtClean="0"/>
              <a:t>hiệu</a:t>
            </a:r>
            <a:r>
              <a:rPr lang="en-US" dirty="0" smtClean="0"/>
              <a:t> </a:t>
            </a:r>
            <a:r>
              <a:rPr lang="en-US" dirty="0" err="1" smtClean="0"/>
              <a:t>mà</a:t>
            </a:r>
            <a:r>
              <a:rPr lang="en-US" dirty="0" smtClean="0"/>
              <a:t> </a:t>
            </a:r>
            <a:r>
              <a:rPr lang="en-US" dirty="0" err="1" smtClean="0"/>
              <a:t>chỉ</a:t>
            </a:r>
            <a:r>
              <a:rPr lang="en-US" dirty="0" smtClean="0"/>
              <a:t> </a:t>
            </a:r>
            <a:r>
              <a:rPr lang="en-US" dirty="0" err="1" smtClean="0"/>
              <a:t>có</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Id_NhanHieu</a:t>
            </a:r>
            <a:r>
              <a:rPr lang="en-US" dirty="0" smtClean="0"/>
              <a:t>” </a:t>
            </a:r>
            <a:r>
              <a:rPr lang="en-US" dirty="0" err="1" smtClean="0"/>
              <a:t>và</a:t>
            </a:r>
            <a:r>
              <a:rPr lang="en-US" dirty="0" smtClean="0"/>
              <a:t> “</a:t>
            </a:r>
            <a:r>
              <a:rPr lang="en-US" dirty="0" err="1" smtClean="0"/>
              <a:t>Id_Loai</a:t>
            </a:r>
            <a:r>
              <a:rPr lang="en-US" dirty="0" smtClean="0"/>
              <a:t>”.   </a:t>
            </a:r>
            <a:endParaRPr lang="en-US" dirty="0"/>
          </a:p>
        </p:txBody>
      </p:sp>
      <p:pic>
        <p:nvPicPr>
          <p:cNvPr id="8" name="Picture 7"/>
          <p:cNvPicPr>
            <a:picLocks noChangeAspect="1"/>
          </p:cNvPicPr>
          <p:nvPr/>
        </p:nvPicPr>
        <p:blipFill>
          <a:blip r:embed="rId3"/>
          <a:stretch>
            <a:fillRect/>
          </a:stretch>
        </p:blipFill>
        <p:spPr>
          <a:xfrm>
            <a:off x="2036619" y="2528231"/>
            <a:ext cx="4890655" cy="2108445"/>
          </a:xfrm>
          <a:prstGeom prst="rect">
            <a:avLst/>
          </a:prstGeom>
        </p:spPr>
      </p:pic>
    </p:spTree>
    <p:extLst>
      <p:ext uri="{BB962C8B-B14F-4D97-AF65-F5344CB8AC3E}">
        <p14:creationId xmlns:p14="http://schemas.microsoft.com/office/powerpoint/2010/main" val="320744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sp>
        <p:nvSpPr>
          <p:cNvPr id="7" name="TextBox 6"/>
          <p:cNvSpPr txBox="1"/>
          <p:nvPr/>
        </p:nvSpPr>
        <p:spPr>
          <a:xfrm>
            <a:off x="512618" y="297873"/>
            <a:ext cx="8285018" cy="307777"/>
          </a:xfrm>
          <a:prstGeom prst="rect">
            <a:avLst/>
          </a:prstGeom>
          <a:noFill/>
        </p:spPr>
        <p:txBody>
          <a:bodyPr wrap="square" rtlCol="0">
            <a:spAutoFit/>
          </a:bodyPr>
          <a:lstStyle/>
          <a:p>
            <a:r>
              <a:rPr lang="en-US" dirty="0" err="1" smtClean="0"/>
              <a:t>Vì</a:t>
            </a:r>
            <a:r>
              <a:rPr lang="en-US" dirty="0" smtClean="0"/>
              <a:t> </a:t>
            </a:r>
            <a:r>
              <a:rPr lang="en-US" dirty="0" err="1" smtClean="0"/>
              <a:t>lý</a:t>
            </a:r>
            <a:r>
              <a:rPr lang="en-US" dirty="0" smtClean="0"/>
              <a:t> do </a:t>
            </a:r>
            <a:r>
              <a:rPr lang="en-US" dirty="0" err="1" smtClean="0"/>
              <a:t>nêu</a:t>
            </a:r>
            <a:r>
              <a:rPr lang="en-US" dirty="0" smtClean="0"/>
              <a:t> </a:t>
            </a:r>
            <a:r>
              <a:rPr lang="en-US" dirty="0" err="1" smtClean="0"/>
              <a:t>trên</a:t>
            </a:r>
            <a:r>
              <a:rPr lang="en-US" dirty="0" smtClean="0"/>
              <a:t>, ta </a:t>
            </a:r>
            <a:r>
              <a:rPr lang="en-US" dirty="0" err="1" smtClean="0"/>
              <a:t>cần</a:t>
            </a:r>
            <a:r>
              <a:rPr lang="en-US" dirty="0" smtClean="0"/>
              <a:t> </a:t>
            </a:r>
            <a:r>
              <a:rPr lang="en-US" dirty="0" err="1" smtClean="0"/>
              <a:t>tạo</a:t>
            </a:r>
            <a:r>
              <a:rPr lang="en-US" dirty="0" smtClean="0"/>
              <a:t> </a:t>
            </a:r>
            <a:r>
              <a:rPr lang="en-US" dirty="0" err="1" smtClean="0"/>
              <a:t>một</a:t>
            </a:r>
            <a:r>
              <a:rPr lang="en-US" dirty="0" smtClean="0"/>
              <a:t> class </a:t>
            </a:r>
            <a:r>
              <a:rPr lang="en-US" dirty="0" err="1" smtClean="0"/>
              <a:t>đáp</a:t>
            </a:r>
            <a:r>
              <a:rPr lang="en-US" dirty="0" smtClean="0"/>
              <a:t> </a:t>
            </a:r>
            <a:r>
              <a:rPr lang="en-US" dirty="0" err="1" smtClean="0"/>
              <a:t>ứng</a:t>
            </a:r>
            <a:r>
              <a:rPr lang="en-US" dirty="0" smtClean="0"/>
              <a:t> </a:t>
            </a:r>
            <a:r>
              <a:rPr lang="en-US" dirty="0" err="1" smtClean="0"/>
              <a:t>nhu</a:t>
            </a:r>
            <a:r>
              <a:rPr lang="en-US" dirty="0" smtClean="0"/>
              <a:t> </a:t>
            </a:r>
            <a:r>
              <a:rPr lang="en-US" dirty="0" err="1" smtClean="0"/>
              <a:t>cầu</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mà</a:t>
            </a:r>
            <a:r>
              <a:rPr lang="en-US" dirty="0" smtClean="0"/>
              <a:t> </a:t>
            </a:r>
            <a:r>
              <a:rPr lang="en-US" dirty="0" err="1" smtClean="0"/>
              <a:t>FrontEnd</a:t>
            </a:r>
            <a:r>
              <a:rPr lang="en-US" dirty="0" smtClean="0"/>
              <a:t> </a:t>
            </a:r>
            <a:r>
              <a:rPr lang="en-US" dirty="0" err="1" smtClean="0"/>
              <a:t>cần</a:t>
            </a:r>
            <a:r>
              <a:rPr lang="en-US" dirty="0" smtClean="0"/>
              <a:t> </a:t>
            </a:r>
            <a:endParaRPr lang="en-US" dirty="0"/>
          </a:p>
        </p:txBody>
      </p:sp>
      <p:pic>
        <p:nvPicPr>
          <p:cNvPr id="8" name="Picture 7"/>
          <p:cNvPicPr>
            <a:picLocks noChangeAspect="1"/>
          </p:cNvPicPr>
          <p:nvPr/>
        </p:nvPicPr>
        <p:blipFill>
          <a:blip r:embed="rId2"/>
          <a:stretch>
            <a:fillRect/>
          </a:stretch>
        </p:blipFill>
        <p:spPr>
          <a:xfrm>
            <a:off x="613670" y="690644"/>
            <a:ext cx="7602075" cy="2592884"/>
          </a:xfrm>
          <a:prstGeom prst="rect">
            <a:avLst/>
          </a:prstGeom>
        </p:spPr>
      </p:pic>
      <p:sp>
        <p:nvSpPr>
          <p:cNvPr id="10" name="TextBox 9"/>
          <p:cNvSpPr txBox="1"/>
          <p:nvPr/>
        </p:nvSpPr>
        <p:spPr>
          <a:xfrm>
            <a:off x="613670" y="3555020"/>
            <a:ext cx="8285018" cy="523220"/>
          </a:xfrm>
          <a:prstGeom prst="rect">
            <a:avLst/>
          </a:prstGeom>
          <a:noFill/>
        </p:spPr>
        <p:txBody>
          <a:bodyPr wrap="square" rtlCol="0">
            <a:spAutoFit/>
          </a:bodyPr>
          <a:lstStyle/>
          <a:p>
            <a:r>
              <a:rPr lang="en-US" dirty="0" err="1" smtClean="0"/>
              <a:t>Sau</a:t>
            </a:r>
            <a:r>
              <a:rPr lang="en-US" dirty="0" smtClean="0"/>
              <a:t> </a:t>
            </a:r>
            <a:r>
              <a:rPr lang="en-US" dirty="0" err="1" smtClean="0"/>
              <a:t>khi</a:t>
            </a:r>
            <a:r>
              <a:rPr lang="en-US" dirty="0" smtClean="0"/>
              <a:t> </a:t>
            </a:r>
            <a:r>
              <a:rPr lang="en-US" dirty="0" err="1" smtClean="0"/>
              <a:t>tạo</a:t>
            </a:r>
            <a:r>
              <a:rPr lang="en-US" dirty="0" smtClean="0"/>
              <a:t> class, ta </a:t>
            </a:r>
            <a:r>
              <a:rPr lang="en-US" dirty="0" err="1" smtClean="0"/>
              <a:t>tiến</a:t>
            </a:r>
            <a:r>
              <a:rPr lang="en-US" dirty="0" smtClean="0"/>
              <a:t> </a:t>
            </a:r>
            <a:r>
              <a:rPr lang="en-US" dirty="0" err="1" smtClean="0"/>
              <a:t>hành</a:t>
            </a:r>
            <a:r>
              <a:rPr lang="en-US" dirty="0" smtClean="0"/>
              <a:t> </a:t>
            </a:r>
            <a:r>
              <a:rPr lang="en-US" dirty="0" err="1" smtClean="0"/>
              <a:t>truy</a:t>
            </a:r>
            <a:r>
              <a:rPr lang="en-US" dirty="0" smtClean="0"/>
              <a:t> </a:t>
            </a:r>
            <a:r>
              <a:rPr lang="en-US" dirty="0" err="1" smtClean="0"/>
              <a:t>vấn</a:t>
            </a:r>
            <a:r>
              <a:rPr lang="en-US" dirty="0" smtClean="0"/>
              <a:t> </a:t>
            </a:r>
            <a:r>
              <a:rPr lang="en-US" dirty="0" err="1" smtClean="0"/>
              <a:t>để</a:t>
            </a:r>
            <a:r>
              <a:rPr lang="en-US" dirty="0" smtClean="0"/>
              <a:t> </a:t>
            </a:r>
            <a:r>
              <a:rPr lang="en-US" dirty="0" err="1" smtClean="0"/>
              <a:t>trả</a:t>
            </a:r>
            <a:r>
              <a:rPr lang="en-US" dirty="0" smtClean="0"/>
              <a:t> </a:t>
            </a:r>
            <a:r>
              <a:rPr lang="en-US" dirty="0" err="1" smtClean="0"/>
              <a:t>kết</a:t>
            </a:r>
            <a:r>
              <a:rPr lang="en-US" dirty="0" smtClean="0"/>
              <a:t> qua </a:t>
            </a:r>
            <a:r>
              <a:rPr lang="en-US" dirty="0" err="1" smtClean="0"/>
              <a:t>phù</a:t>
            </a:r>
            <a:r>
              <a:rPr lang="en-US" dirty="0" smtClean="0"/>
              <a:t> </a:t>
            </a:r>
            <a:r>
              <a:rPr lang="en-US" dirty="0" err="1" smtClean="0"/>
              <a:t>hợp</a:t>
            </a:r>
            <a:r>
              <a:rPr lang="en-US" dirty="0" smtClean="0"/>
              <a:t> </a:t>
            </a:r>
            <a:r>
              <a:rPr lang="en-US" dirty="0" err="1" smtClean="0"/>
              <a:t>về</a:t>
            </a:r>
            <a:r>
              <a:rPr lang="en-US" dirty="0" smtClean="0"/>
              <a:t> </a:t>
            </a:r>
            <a:r>
              <a:rPr lang="en-US" dirty="0" err="1" smtClean="0"/>
              <a:t>phía</a:t>
            </a:r>
            <a:r>
              <a:rPr lang="en-US" dirty="0" smtClean="0"/>
              <a:t> </a:t>
            </a:r>
            <a:r>
              <a:rPr lang="en-US" dirty="0" err="1" smtClean="0"/>
              <a:t>FrontEnd</a:t>
            </a:r>
            <a:r>
              <a:rPr lang="en-US" dirty="0" smtClean="0"/>
              <a:t>. </a:t>
            </a: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khác</a:t>
            </a:r>
            <a:r>
              <a:rPr lang="en-US" dirty="0" smtClean="0"/>
              <a:t> </a:t>
            </a:r>
            <a:r>
              <a:rPr lang="en-US" dirty="0" err="1" smtClean="0"/>
              <a:t>cách</a:t>
            </a:r>
            <a:r>
              <a:rPr lang="en-US" dirty="0" smtClean="0"/>
              <a:t> </a:t>
            </a:r>
            <a:r>
              <a:rPr lang="en-US" dirty="0" err="1" smtClean="0"/>
              <a:t>làm</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này</a:t>
            </a:r>
            <a:r>
              <a:rPr lang="en-US" dirty="0" smtClean="0"/>
              <a:t> </a:t>
            </a:r>
            <a:endParaRPr lang="en-US" dirty="0"/>
          </a:p>
        </p:txBody>
      </p:sp>
    </p:spTree>
    <p:extLst>
      <p:ext uri="{BB962C8B-B14F-4D97-AF65-F5344CB8AC3E}">
        <p14:creationId xmlns:p14="http://schemas.microsoft.com/office/powerpoint/2010/main" val="215422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pic>
        <p:nvPicPr>
          <p:cNvPr id="4" name="Picture 3"/>
          <p:cNvPicPr>
            <a:picLocks noChangeAspect="1"/>
          </p:cNvPicPr>
          <p:nvPr/>
        </p:nvPicPr>
        <p:blipFill>
          <a:blip r:embed="rId2"/>
          <a:stretch>
            <a:fillRect/>
          </a:stretch>
        </p:blipFill>
        <p:spPr>
          <a:xfrm>
            <a:off x="687494" y="450562"/>
            <a:ext cx="7431270" cy="1008006"/>
          </a:xfrm>
          <a:prstGeom prst="rect">
            <a:avLst/>
          </a:prstGeom>
        </p:spPr>
      </p:pic>
      <p:pic>
        <p:nvPicPr>
          <p:cNvPr id="5" name="Picture 4"/>
          <p:cNvPicPr>
            <a:picLocks noChangeAspect="1"/>
          </p:cNvPicPr>
          <p:nvPr/>
        </p:nvPicPr>
        <p:blipFill>
          <a:blip r:embed="rId3"/>
          <a:stretch>
            <a:fillRect/>
          </a:stretch>
        </p:blipFill>
        <p:spPr>
          <a:xfrm>
            <a:off x="621002" y="1953492"/>
            <a:ext cx="7567034" cy="803464"/>
          </a:xfrm>
          <a:prstGeom prst="rect">
            <a:avLst/>
          </a:prstGeom>
        </p:spPr>
      </p:pic>
      <p:pic>
        <p:nvPicPr>
          <p:cNvPr id="6" name="Picture 5"/>
          <p:cNvPicPr>
            <a:picLocks noChangeAspect="1"/>
          </p:cNvPicPr>
          <p:nvPr/>
        </p:nvPicPr>
        <p:blipFill>
          <a:blip r:embed="rId4"/>
          <a:stretch>
            <a:fillRect/>
          </a:stretch>
        </p:blipFill>
        <p:spPr>
          <a:xfrm>
            <a:off x="621002" y="3226552"/>
            <a:ext cx="7567034" cy="828791"/>
          </a:xfrm>
          <a:prstGeom prst="rect">
            <a:avLst/>
          </a:prstGeom>
        </p:spPr>
      </p:pic>
    </p:spTree>
    <p:extLst>
      <p:ext uri="{BB962C8B-B14F-4D97-AF65-F5344CB8AC3E}">
        <p14:creationId xmlns:p14="http://schemas.microsoft.com/office/powerpoint/2010/main" val="74237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26</a:t>
            </a:fld>
            <a:endParaRPr lang="en"/>
          </a:p>
        </p:txBody>
      </p:sp>
      <p:sp>
        <p:nvSpPr>
          <p:cNvPr id="4" name="TextBox 3"/>
          <p:cNvSpPr txBox="1"/>
          <p:nvPr/>
        </p:nvSpPr>
        <p:spPr>
          <a:xfrm>
            <a:off x="457200" y="191581"/>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Demo </a:t>
            </a:r>
            <a:r>
              <a:rPr lang="en-US" sz="2000" b="1" dirty="0" err="1" smtClean="0">
                <a:solidFill>
                  <a:schemeClr val="accent1">
                    <a:lumMod val="75000"/>
                  </a:schemeClr>
                </a:solidFill>
                <a:latin typeface="Roboto Slab" panose="020B0604020202020204" charset="0"/>
                <a:ea typeface="Roboto Slab" panose="020B0604020202020204" charset="0"/>
              </a:rPr>
              <a:t>kết</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quả</a:t>
            </a:r>
            <a:r>
              <a:rPr lang="en-US" sz="2000" b="1" dirty="0" smtClean="0">
                <a:solidFill>
                  <a:schemeClr val="accent1">
                    <a:lumMod val="75000"/>
                  </a:schemeClr>
                </a:solidFill>
                <a:latin typeface="Roboto Slab" panose="020B0604020202020204" charset="0"/>
                <a:ea typeface="Roboto Slab" panose="020B0604020202020204" charset="0"/>
              </a:rPr>
              <a:t> API: </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5" name="TextBox 4"/>
          <p:cNvSpPr txBox="1"/>
          <p:nvPr/>
        </p:nvSpPr>
        <p:spPr>
          <a:xfrm>
            <a:off x="595745" y="658091"/>
            <a:ext cx="7197437" cy="307777"/>
          </a:xfrm>
          <a:prstGeom prst="rect">
            <a:avLst/>
          </a:prstGeom>
          <a:noFill/>
        </p:spPr>
        <p:txBody>
          <a:bodyPr wrap="square" rtlCol="0">
            <a:spAutoFit/>
          </a:bodyPr>
          <a:lstStyle/>
          <a:p>
            <a:r>
              <a:rPr lang="en-US" dirty="0" err="1" smtClean="0"/>
              <a:t>Xem</a:t>
            </a:r>
            <a:r>
              <a:rPr lang="en-US" dirty="0" smtClean="0"/>
              <a:t> </a:t>
            </a:r>
            <a:r>
              <a:rPr lang="en-US" dirty="0" err="1" smtClean="0"/>
              <a:t>phiếu</a:t>
            </a:r>
            <a:r>
              <a:rPr lang="en-US" dirty="0" smtClean="0"/>
              <a:t> </a:t>
            </a:r>
            <a:r>
              <a:rPr lang="en-US" dirty="0" err="1" smtClean="0"/>
              <a:t>nhập</a:t>
            </a:r>
            <a:r>
              <a:rPr lang="en-US" dirty="0" smtClean="0"/>
              <a:t> </a:t>
            </a:r>
            <a:r>
              <a:rPr lang="en-US" dirty="0" err="1" smtClean="0"/>
              <a:t>có</a:t>
            </a:r>
            <a:r>
              <a:rPr lang="en-US" dirty="0" smtClean="0"/>
              <a:t> Id </a:t>
            </a:r>
            <a:r>
              <a:rPr lang="en-US" dirty="0" err="1" smtClean="0"/>
              <a:t>là</a:t>
            </a:r>
            <a:r>
              <a:rPr lang="en-US" dirty="0" smtClean="0"/>
              <a:t> 1:</a:t>
            </a:r>
            <a:endParaRPr lang="en-US" dirty="0"/>
          </a:p>
        </p:txBody>
      </p:sp>
      <p:pic>
        <p:nvPicPr>
          <p:cNvPr id="6" name="Picture 5"/>
          <p:cNvPicPr/>
          <p:nvPr/>
        </p:nvPicPr>
        <p:blipFill>
          <a:blip r:embed="rId2"/>
          <a:stretch>
            <a:fillRect/>
          </a:stretch>
        </p:blipFill>
        <p:spPr>
          <a:xfrm>
            <a:off x="2857760" y="696495"/>
            <a:ext cx="5759767" cy="3948545"/>
          </a:xfrm>
          <a:prstGeom prst="rect">
            <a:avLst/>
          </a:prstGeom>
        </p:spPr>
      </p:pic>
    </p:spTree>
    <p:extLst>
      <p:ext uri="{BB962C8B-B14F-4D97-AF65-F5344CB8AC3E}">
        <p14:creationId xmlns:p14="http://schemas.microsoft.com/office/powerpoint/2010/main" val="160177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27</a:t>
            </a:fld>
            <a:endParaRPr lang="en"/>
          </a:p>
        </p:txBody>
      </p:sp>
      <p:sp>
        <p:nvSpPr>
          <p:cNvPr id="6" name="TextBox 5"/>
          <p:cNvSpPr txBox="1"/>
          <p:nvPr/>
        </p:nvSpPr>
        <p:spPr>
          <a:xfrm>
            <a:off x="263236" y="112577"/>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4.2. HAI TRANG ADMIN VÀ CLIENT</a:t>
            </a:r>
            <a:endParaRPr lang="en-US" sz="2000" b="1" dirty="0">
              <a:solidFill>
                <a:schemeClr val="accent1">
                  <a:lumMod val="75000"/>
                </a:schemeClr>
              </a:solidFill>
              <a:latin typeface="Roboto Slab" panose="020B0604020202020204" charset="0"/>
              <a:ea typeface="Roboto Slab" panose="020B0604020202020204"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74073" y="893618"/>
            <a:ext cx="3415145" cy="4128654"/>
          </a:xfrm>
          <a:prstGeom prst="rect">
            <a:avLst/>
          </a:prstGeom>
        </p:spPr>
      </p:pic>
      <p:sp>
        <p:nvSpPr>
          <p:cNvPr id="2" name="TextBox 1"/>
          <p:cNvSpPr txBox="1"/>
          <p:nvPr/>
        </p:nvSpPr>
        <p:spPr>
          <a:xfrm>
            <a:off x="374074" y="509710"/>
            <a:ext cx="3713018" cy="307777"/>
          </a:xfrm>
          <a:prstGeom prst="rect">
            <a:avLst/>
          </a:prstGeom>
          <a:noFill/>
        </p:spPr>
        <p:txBody>
          <a:bodyPr wrap="square" rtlCol="0">
            <a:spAutoFit/>
          </a:bodyPr>
          <a:lstStyle/>
          <a:p>
            <a:r>
              <a:rPr lang="en-US" b="1" u="sng" dirty="0" smtClean="0"/>
              <a:t>CẤU TRÚC THƯ MỤC PROJECT ADMIN</a:t>
            </a:r>
            <a:endParaRPr lang="en-US" b="1" u="sng" dirty="0"/>
          </a:p>
        </p:txBody>
      </p:sp>
      <p:sp>
        <p:nvSpPr>
          <p:cNvPr id="9" name="TextBox 8"/>
          <p:cNvSpPr txBox="1"/>
          <p:nvPr/>
        </p:nvSpPr>
        <p:spPr>
          <a:xfrm>
            <a:off x="4717474" y="509709"/>
            <a:ext cx="3713018" cy="307777"/>
          </a:xfrm>
          <a:prstGeom prst="rect">
            <a:avLst/>
          </a:prstGeom>
          <a:noFill/>
        </p:spPr>
        <p:txBody>
          <a:bodyPr wrap="square" rtlCol="0">
            <a:spAutoFit/>
          </a:bodyPr>
          <a:lstStyle/>
          <a:p>
            <a:r>
              <a:rPr lang="en-US" b="1" u="sng" dirty="0" smtClean="0"/>
              <a:t>CẤU TRÚC THƯ MỤC PROJECT CLIENT</a:t>
            </a:r>
            <a:endParaRPr lang="en-US" b="1" u="sng" dirty="0"/>
          </a:p>
        </p:txBody>
      </p:sp>
    </p:spTree>
    <p:extLst>
      <p:ext uri="{BB962C8B-B14F-4D97-AF65-F5344CB8AC3E}">
        <p14:creationId xmlns:p14="http://schemas.microsoft.com/office/powerpoint/2010/main" val="126998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28</a:t>
            </a:fld>
            <a:endParaRPr lang="en"/>
          </a:p>
        </p:txBody>
      </p:sp>
      <p:sp>
        <p:nvSpPr>
          <p:cNvPr id="4" name="TextBox 3"/>
          <p:cNvSpPr txBox="1"/>
          <p:nvPr/>
        </p:nvSpPr>
        <p:spPr>
          <a:xfrm>
            <a:off x="533401" y="64888"/>
            <a:ext cx="8285018" cy="400110"/>
          </a:xfrm>
          <a:prstGeom prst="rect">
            <a:avLst/>
          </a:prstGeom>
          <a:noFill/>
        </p:spPr>
        <p:txBody>
          <a:bodyPr wrap="square" rtlCol="0">
            <a:spAutoFit/>
          </a:bodyPr>
          <a:lstStyle/>
          <a:p>
            <a:r>
              <a:rPr lang="en-US" sz="2000" b="1" dirty="0">
                <a:solidFill>
                  <a:schemeClr val="accent1">
                    <a:lumMod val="75000"/>
                  </a:schemeClr>
                </a:solidFill>
                <a:latin typeface="Roboto Slab" panose="020B0604020202020204" charset="0"/>
                <a:ea typeface="Roboto Slab" panose="020B0604020202020204" charset="0"/>
              </a:rPr>
              <a:t>5</a:t>
            </a:r>
            <a:r>
              <a:rPr lang="en-US" sz="2000" b="1" dirty="0" smtClean="0">
                <a:solidFill>
                  <a:schemeClr val="accent1">
                    <a:lumMod val="75000"/>
                  </a:schemeClr>
                </a:solidFill>
                <a:latin typeface="Roboto Slab" panose="020B0604020202020204" charset="0"/>
                <a:ea typeface="Roboto Slab" panose="020B0604020202020204" charset="0"/>
              </a:rPr>
              <a:t>. DEMO CHƯƠNG TRÌNH THỰC TẾ</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5" name="TextBox 4"/>
          <p:cNvSpPr txBox="1"/>
          <p:nvPr/>
        </p:nvSpPr>
        <p:spPr>
          <a:xfrm>
            <a:off x="858890" y="448951"/>
            <a:ext cx="8285018" cy="400110"/>
          </a:xfrm>
          <a:prstGeom prst="rect">
            <a:avLst/>
          </a:prstGeom>
          <a:noFill/>
        </p:spPr>
        <p:txBody>
          <a:bodyPr wrap="square" rtlCol="0">
            <a:spAutoFit/>
          </a:bodyPr>
          <a:lstStyle/>
          <a:p>
            <a:r>
              <a:rPr lang="en-US" sz="2000" b="1" dirty="0" err="1" smtClean="0">
                <a:solidFill>
                  <a:schemeClr val="accent1">
                    <a:lumMod val="75000"/>
                  </a:schemeClr>
                </a:solidFill>
                <a:latin typeface="Roboto Slab" panose="020B0604020202020204" charset="0"/>
                <a:ea typeface="Roboto Slab" panose="020B0604020202020204" charset="0"/>
              </a:rPr>
              <a:t>Trang</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người</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dùng</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2" name="TextBox 1"/>
          <p:cNvSpPr txBox="1"/>
          <p:nvPr/>
        </p:nvSpPr>
        <p:spPr>
          <a:xfrm>
            <a:off x="952501" y="849061"/>
            <a:ext cx="7446818" cy="307777"/>
          </a:xfrm>
          <a:prstGeom prst="rect">
            <a:avLst/>
          </a:prstGeom>
          <a:noFill/>
        </p:spPr>
        <p:txBody>
          <a:bodyPr wrap="square" rtlCol="0">
            <a:spAutoFit/>
          </a:bodyPr>
          <a:lstStyle/>
          <a:p>
            <a:r>
              <a:rPr lang="en-US" dirty="0" err="1" smtClean="0"/>
              <a:t>Sau</a:t>
            </a:r>
            <a:r>
              <a:rPr lang="en-US" dirty="0" smtClean="0"/>
              <a:t> </a:t>
            </a:r>
            <a:r>
              <a:rPr lang="en-US" dirty="0" err="1" smtClean="0"/>
              <a:t>đây</a:t>
            </a:r>
            <a:r>
              <a:rPr lang="en-US" dirty="0" smtClean="0"/>
              <a:t> </a:t>
            </a:r>
            <a:r>
              <a:rPr lang="en-US" dirty="0" err="1" smtClean="0"/>
              <a:t>bạn</a:t>
            </a:r>
            <a:r>
              <a:rPr lang="en-US" dirty="0" smtClean="0"/>
              <a:t> </a:t>
            </a:r>
            <a:r>
              <a:rPr lang="en-US" dirty="0" err="1" smtClean="0"/>
              <a:t>Hải</a:t>
            </a:r>
            <a:r>
              <a:rPr lang="en-US" dirty="0" smtClean="0"/>
              <a:t> </a:t>
            </a:r>
            <a:r>
              <a:rPr lang="en-US" dirty="0" err="1" smtClean="0"/>
              <a:t>sẽ</a:t>
            </a:r>
            <a:r>
              <a:rPr lang="en-US" dirty="0" smtClean="0"/>
              <a:t> demo </a:t>
            </a:r>
            <a:r>
              <a:rPr lang="en-US" dirty="0" err="1" smtClean="0"/>
              <a:t>thực</a:t>
            </a:r>
            <a:r>
              <a:rPr lang="en-US" dirty="0" smtClean="0"/>
              <a:t> </a:t>
            </a:r>
            <a:r>
              <a:rPr lang="en-US" dirty="0" err="1" smtClean="0"/>
              <a:t>tế</a:t>
            </a:r>
            <a:r>
              <a:rPr lang="en-US" dirty="0" smtClean="0"/>
              <a:t> </a:t>
            </a:r>
            <a:r>
              <a:rPr lang="en-US" dirty="0" err="1" smtClean="0"/>
              <a:t>trang</a:t>
            </a:r>
            <a:r>
              <a:rPr lang="en-US" dirty="0" smtClean="0"/>
              <a:t> </a:t>
            </a:r>
            <a:r>
              <a:rPr lang="en-US" dirty="0" err="1" smtClean="0"/>
              <a:t>người</a:t>
            </a:r>
            <a:r>
              <a:rPr lang="en-US" dirty="0" smtClean="0"/>
              <a:t> </a:t>
            </a:r>
            <a:r>
              <a:rPr lang="en-US" dirty="0" err="1" smtClean="0"/>
              <a:t>dùng</a:t>
            </a:r>
            <a:endParaRPr lang="en-US" dirty="0"/>
          </a:p>
        </p:txBody>
      </p:sp>
    </p:spTree>
    <p:extLst>
      <p:ext uri="{BB962C8B-B14F-4D97-AF65-F5344CB8AC3E}">
        <p14:creationId xmlns:p14="http://schemas.microsoft.com/office/powerpoint/2010/main" val="124294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29</a:t>
            </a:fld>
            <a:endParaRPr lang="en"/>
          </a:p>
        </p:txBody>
      </p:sp>
      <p:sp>
        <p:nvSpPr>
          <p:cNvPr id="4" name="TextBox 3"/>
          <p:cNvSpPr txBox="1"/>
          <p:nvPr/>
        </p:nvSpPr>
        <p:spPr>
          <a:xfrm>
            <a:off x="429491" y="106172"/>
            <a:ext cx="8285018" cy="400110"/>
          </a:xfrm>
          <a:prstGeom prst="rect">
            <a:avLst/>
          </a:prstGeom>
          <a:noFill/>
        </p:spPr>
        <p:txBody>
          <a:bodyPr wrap="square" rtlCol="0">
            <a:spAutoFit/>
          </a:bodyPr>
          <a:lstStyle/>
          <a:p>
            <a:r>
              <a:rPr lang="en-US" sz="2000" b="1" dirty="0" err="1" smtClean="0">
                <a:solidFill>
                  <a:schemeClr val="accent1">
                    <a:lumMod val="75000"/>
                  </a:schemeClr>
                </a:solidFill>
                <a:latin typeface="Roboto Slab" panose="020B0604020202020204" charset="0"/>
                <a:ea typeface="Roboto Slab" panose="020B0604020202020204" charset="0"/>
              </a:rPr>
              <a:t>Trang</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quản</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trị</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6" name="TextBox 5"/>
          <p:cNvSpPr txBox="1"/>
          <p:nvPr/>
        </p:nvSpPr>
        <p:spPr>
          <a:xfrm>
            <a:off x="630383" y="516602"/>
            <a:ext cx="7446818" cy="307777"/>
          </a:xfrm>
          <a:prstGeom prst="rect">
            <a:avLst/>
          </a:prstGeom>
          <a:noFill/>
        </p:spPr>
        <p:txBody>
          <a:bodyPr wrap="square" rtlCol="0">
            <a:spAutoFit/>
          </a:bodyPr>
          <a:lstStyle/>
          <a:p>
            <a:r>
              <a:rPr lang="en-US" dirty="0" err="1" smtClean="0"/>
              <a:t>Sau</a:t>
            </a:r>
            <a:r>
              <a:rPr lang="en-US" dirty="0" smtClean="0"/>
              <a:t> </a:t>
            </a:r>
            <a:r>
              <a:rPr lang="en-US" dirty="0" err="1" smtClean="0"/>
              <a:t>đây</a:t>
            </a:r>
            <a:r>
              <a:rPr lang="en-US" dirty="0" smtClean="0"/>
              <a:t> </a:t>
            </a:r>
            <a:r>
              <a:rPr lang="en-US" dirty="0" err="1" smtClean="0"/>
              <a:t>bạn</a:t>
            </a:r>
            <a:r>
              <a:rPr lang="en-US" dirty="0" smtClean="0"/>
              <a:t> </a:t>
            </a:r>
            <a:r>
              <a:rPr lang="en-US" dirty="0" err="1" smtClean="0"/>
              <a:t>Vinh</a:t>
            </a:r>
            <a:r>
              <a:rPr lang="en-US" dirty="0" smtClean="0"/>
              <a:t> </a:t>
            </a:r>
            <a:r>
              <a:rPr lang="en-US" dirty="0" err="1" smtClean="0"/>
              <a:t>sẽ</a:t>
            </a:r>
            <a:r>
              <a:rPr lang="en-US" dirty="0" smtClean="0"/>
              <a:t> demo </a:t>
            </a:r>
            <a:r>
              <a:rPr lang="en-US" dirty="0" err="1" smtClean="0"/>
              <a:t>thực</a:t>
            </a:r>
            <a:r>
              <a:rPr lang="en-US" dirty="0" smtClean="0"/>
              <a:t> </a:t>
            </a:r>
            <a:r>
              <a:rPr lang="en-US" dirty="0" err="1" smtClean="0"/>
              <a:t>tế</a:t>
            </a:r>
            <a:r>
              <a:rPr lang="en-US" dirty="0" smtClean="0"/>
              <a:t> </a:t>
            </a:r>
            <a:r>
              <a:rPr lang="en-US" dirty="0" err="1" smtClean="0"/>
              <a:t>trang</a:t>
            </a:r>
            <a:r>
              <a:rPr lang="en-US" dirty="0" smtClean="0"/>
              <a:t> </a:t>
            </a:r>
            <a:r>
              <a:rPr lang="en-US" dirty="0" err="1" smtClean="0"/>
              <a:t>người</a:t>
            </a:r>
            <a:r>
              <a:rPr lang="en-US" dirty="0" smtClean="0"/>
              <a:t> </a:t>
            </a:r>
            <a:r>
              <a:rPr lang="en-US" dirty="0" err="1" smtClean="0"/>
              <a:t>dùng</a:t>
            </a:r>
            <a:endParaRPr lang="en-US" dirty="0"/>
          </a:p>
        </p:txBody>
      </p:sp>
      <p:pic>
        <p:nvPicPr>
          <p:cNvPr id="2" name="Picture 1"/>
          <p:cNvPicPr>
            <a:picLocks noChangeAspect="1"/>
          </p:cNvPicPr>
          <p:nvPr/>
        </p:nvPicPr>
        <p:blipFill>
          <a:blip r:embed="rId2"/>
          <a:stretch>
            <a:fillRect/>
          </a:stretch>
        </p:blipFill>
        <p:spPr>
          <a:xfrm>
            <a:off x="1156037" y="904293"/>
            <a:ext cx="7015281" cy="3765636"/>
          </a:xfrm>
          <a:prstGeom prst="rect">
            <a:avLst/>
          </a:prstGeom>
        </p:spPr>
      </p:pic>
    </p:spTree>
    <p:extLst>
      <p:ext uri="{BB962C8B-B14F-4D97-AF65-F5344CB8AC3E}">
        <p14:creationId xmlns:p14="http://schemas.microsoft.com/office/powerpoint/2010/main" val="338262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24" name="Google Shape;70;p12"/>
          <p:cNvSpPr txBox="1">
            <a:spLocks/>
          </p:cNvSpPr>
          <p:nvPr/>
        </p:nvSpPr>
        <p:spPr>
          <a:xfrm>
            <a:off x="564477" y="159327"/>
            <a:ext cx="4416232" cy="7273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2000" dirty="0" smtClean="0"/>
              <a:t>1. TỔNG QUAN VỀ ĐỀ TÀI </a:t>
            </a:r>
            <a:endParaRPr lang="vi-VN" sz="2000" dirty="0"/>
          </a:p>
        </p:txBody>
      </p:sp>
      <p:sp>
        <p:nvSpPr>
          <p:cNvPr id="25" name="Google Shape;70;p12"/>
          <p:cNvSpPr txBox="1">
            <a:spLocks/>
          </p:cNvSpPr>
          <p:nvPr/>
        </p:nvSpPr>
        <p:spPr>
          <a:xfrm>
            <a:off x="789707" y="628916"/>
            <a:ext cx="4191002" cy="4655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1800" dirty="0" smtClean="0"/>
              <a:t>1.1. </a:t>
            </a:r>
            <a:r>
              <a:rPr lang="en-US" sz="1800" dirty="0" err="1" smtClean="0"/>
              <a:t>Giới</a:t>
            </a:r>
            <a:r>
              <a:rPr lang="en-US" sz="1800" dirty="0" smtClean="0"/>
              <a:t> </a:t>
            </a:r>
            <a:r>
              <a:rPr lang="en-US" sz="1800" dirty="0" err="1" smtClean="0"/>
              <a:t>tiệu</a:t>
            </a:r>
            <a:r>
              <a:rPr lang="en-US" sz="1800" dirty="0" smtClean="0"/>
              <a:t> </a:t>
            </a:r>
            <a:r>
              <a:rPr lang="en-US" sz="1800" dirty="0" err="1" smtClean="0"/>
              <a:t>mục</a:t>
            </a:r>
            <a:r>
              <a:rPr lang="en-US" sz="1800" dirty="0" smtClean="0"/>
              <a:t> </a:t>
            </a:r>
            <a:r>
              <a:rPr lang="en-US" sz="1800" dirty="0" err="1" smtClean="0"/>
              <a:t>tiêu</a:t>
            </a:r>
            <a:r>
              <a:rPr lang="en-US" sz="1800" dirty="0" smtClean="0"/>
              <a:t> </a:t>
            </a:r>
            <a:r>
              <a:rPr lang="en-US" sz="1800" dirty="0" err="1" smtClean="0"/>
              <a:t>đề</a:t>
            </a:r>
            <a:r>
              <a:rPr lang="en-US" sz="1800" dirty="0" smtClean="0"/>
              <a:t> </a:t>
            </a:r>
            <a:r>
              <a:rPr lang="en-US" sz="1800" dirty="0" err="1" smtClean="0"/>
              <a:t>tài</a:t>
            </a:r>
            <a:endParaRPr lang="vi-VN" sz="1800" dirty="0"/>
          </a:p>
        </p:txBody>
      </p:sp>
      <p:sp>
        <p:nvSpPr>
          <p:cNvPr id="3" name="TextBox 2"/>
          <p:cNvSpPr txBox="1"/>
          <p:nvPr/>
        </p:nvSpPr>
        <p:spPr>
          <a:xfrm>
            <a:off x="789707" y="1094509"/>
            <a:ext cx="7813966" cy="307777"/>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Hệ</a:t>
            </a:r>
            <a:r>
              <a:rPr lang="en-US" dirty="0" smtClean="0"/>
              <a:t> </a:t>
            </a:r>
            <a:r>
              <a:rPr lang="en-US" dirty="0" err="1" smtClean="0"/>
              <a:t>thống</a:t>
            </a:r>
            <a:r>
              <a:rPr lang="en-US" dirty="0" smtClean="0"/>
              <a:t> </a:t>
            </a:r>
            <a:r>
              <a:rPr lang="en-US" dirty="0"/>
              <a:t>website </a:t>
            </a:r>
            <a:r>
              <a:rPr lang="en-US" dirty="0" err="1"/>
              <a:t>bán</a:t>
            </a:r>
            <a:r>
              <a:rPr lang="en-US" dirty="0"/>
              <a:t> </a:t>
            </a:r>
            <a:r>
              <a:rPr lang="en-US" dirty="0" err="1"/>
              <a:t>hàng</a:t>
            </a:r>
            <a:r>
              <a:rPr lang="en-US" dirty="0"/>
              <a:t> online </a:t>
            </a:r>
            <a:r>
              <a:rPr lang="en-US" dirty="0" err="1"/>
              <a:t>cho</a:t>
            </a:r>
            <a:r>
              <a:rPr lang="en-US" dirty="0"/>
              <a:t> </a:t>
            </a:r>
            <a:r>
              <a:rPr lang="en-US" dirty="0" err="1"/>
              <a:t>một</a:t>
            </a:r>
            <a:r>
              <a:rPr lang="en-US" dirty="0"/>
              <a:t> </a:t>
            </a:r>
            <a:r>
              <a:rPr lang="en-US" dirty="0" err="1"/>
              <a:t>cửa</a:t>
            </a:r>
            <a:r>
              <a:rPr lang="en-US" dirty="0"/>
              <a:t> </a:t>
            </a:r>
            <a:r>
              <a:rPr lang="en-US" dirty="0" err="1"/>
              <a:t>hàng</a:t>
            </a:r>
            <a:r>
              <a:rPr lang="en-US" dirty="0"/>
              <a:t> </a:t>
            </a:r>
            <a:r>
              <a:rPr lang="en-US" dirty="0" err="1"/>
              <a:t>bán</a:t>
            </a:r>
            <a:r>
              <a:rPr lang="en-US" dirty="0"/>
              <a:t> </a:t>
            </a:r>
            <a:r>
              <a:rPr lang="en-US" dirty="0" err="1"/>
              <a:t>quần</a:t>
            </a:r>
            <a:r>
              <a:rPr lang="en-US" dirty="0"/>
              <a:t> </a:t>
            </a:r>
            <a:r>
              <a:rPr lang="en-US" dirty="0" err="1"/>
              <a:t>áo</a:t>
            </a:r>
            <a:r>
              <a:rPr lang="en-US" dirty="0"/>
              <a:t> </a:t>
            </a:r>
            <a:r>
              <a:rPr lang="en-US" dirty="0" err="1"/>
              <a:t>có</a:t>
            </a:r>
            <a:r>
              <a:rPr lang="en-US" dirty="0"/>
              <a:t> </a:t>
            </a:r>
            <a:r>
              <a:rPr lang="en-US" dirty="0" err="1"/>
              <a:t>tên</a:t>
            </a:r>
            <a:r>
              <a:rPr lang="en-US" dirty="0"/>
              <a:t> </a:t>
            </a:r>
            <a:r>
              <a:rPr lang="en-US" dirty="0" err="1"/>
              <a:t>là</a:t>
            </a:r>
            <a:r>
              <a:rPr lang="en-US" dirty="0"/>
              <a:t> “</a:t>
            </a:r>
            <a:r>
              <a:rPr lang="en-US" dirty="0" err="1"/>
              <a:t>Coza</a:t>
            </a:r>
            <a:r>
              <a:rPr lang="en-US" dirty="0"/>
              <a:t> Store</a:t>
            </a:r>
            <a:r>
              <a:rPr lang="en-US" dirty="0" smtClean="0"/>
              <a:t>”</a:t>
            </a:r>
            <a:endParaRPr lang="en-US" dirty="0"/>
          </a:p>
        </p:txBody>
      </p:sp>
      <p:sp>
        <p:nvSpPr>
          <p:cNvPr id="2" name="Rectangle 1"/>
          <p:cNvSpPr/>
          <p:nvPr/>
        </p:nvSpPr>
        <p:spPr>
          <a:xfrm>
            <a:off x="789707" y="1463859"/>
            <a:ext cx="4572000" cy="2400657"/>
          </a:xfrm>
          <a:prstGeom prst="rect">
            <a:avLst/>
          </a:prstGeom>
        </p:spPr>
        <p:txBody>
          <a:bodyPr>
            <a:spAutoFit/>
          </a:bodyPr>
          <a:lstStyle/>
          <a:p>
            <a:pPr lvl="0" algn="just">
              <a:lnSpc>
                <a:spcPct val="150000"/>
              </a:lnSpc>
              <a:tabLst>
                <a:tab pos="5562600" algn="l"/>
              </a:tabLst>
            </a:pPr>
            <a:r>
              <a:rPr lang="en-US" sz="1600" b="1" u="sng" dirty="0" err="1" smtClean="0">
                <a:latin typeface="+mj-lt"/>
                <a:ea typeface="Times New Roman" panose="02020603050405020304" pitchFamily="18" charset="0"/>
                <a:cs typeface="Times New Roman" panose="02020603050405020304" pitchFamily="18" charset="0"/>
              </a:rPr>
              <a:t>Thông</a:t>
            </a:r>
            <a:r>
              <a:rPr lang="en-US" sz="1600" b="1" u="sng" dirty="0" smtClean="0">
                <a:latin typeface="+mj-lt"/>
                <a:ea typeface="Times New Roman" panose="02020603050405020304" pitchFamily="18" charset="0"/>
                <a:cs typeface="Times New Roman" panose="02020603050405020304" pitchFamily="18" charset="0"/>
              </a:rPr>
              <a:t> tin </a:t>
            </a:r>
            <a:r>
              <a:rPr lang="en-US" sz="1600" b="1" u="sng" dirty="0" err="1" smtClean="0">
                <a:latin typeface="+mj-lt"/>
                <a:ea typeface="Times New Roman" panose="02020603050405020304" pitchFamily="18" charset="0"/>
                <a:cs typeface="Times New Roman" panose="02020603050405020304" pitchFamily="18" charset="0"/>
              </a:rPr>
              <a:t>về</a:t>
            </a:r>
            <a:r>
              <a:rPr lang="en-US" sz="1600" b="1" u="sng" dirty="0" smtClean="0">
                <a:latin typeface="+mj-lt"/>
                <a:ea typeface="Times New Roman" panose="02020603050405020304" pitchFamily="18" charset="0"/>
                <a:cs typeface="Times New Roman" panose="02020603050405020304" pitchFamily="18" charset="0"/>
              </a:rPr>
              <a:t> </a:t>
            </a:r>
            <a:r>
              <a:rPr lang="en-US" sz="1600" b="1" u="sng" dirty="0" err="1" smtClean="0">
                <a:latin typeface="+mj-lt"/>
                <a:ea typeface="Times New Roman" panose="02020603050405020304" pitchFamily="18" charset="0"/>
                <a:cs typeface="Times New Roman" panose="02020603050405020304" pitchFamily="18" charset="0"/>
              </a:rPr>
              <a:t>cửa</a:t>
            </a:r>
            <a:r>
              <a:rPr lang="en-US" sz="1600" b="1" u="sng" dirty="0" smtClean="0">
                <a:latin typeface="+mj-lt"/>
                <a:ea typeface="Times New Roman" panose="02020603050405020304" pitchFamily="18" charset="0"/>
                <a:cs typeface="Times New Roman" panose="02020603050405020304" pitchFamily="18" charset="0"/>
              </a:rPr>
              <a:t> </a:t>
            </a:r>
            <a:r>
              <a:rPr lang="en-US" sz="1600" b="1" u="sng" dirty="0" err="1" smtClean="0">
                <a:latin typeface="+mj-lt"/>
                <a:ea typeface="Times New Roman" panose="02020603050405020304" pitchFamily="18" charset="0"/>
                <a:cs typeface="Times New Roman" panose="02020603050405020304" pitchFamily="18" charset="0"/>
              </a:rPr>
              <a:t>hàng</a:t>
            </a:r>
            <a:r>
              <a:rPr lang="en-US" sz="1600" b="1" u="sng" dirty="0" smtClean="0">
                <a:latin typeface="+mj-lt"/>
                <a:ea typeface="Times New Roman" panose="02020603050405020304" pitchFamily="18" charset="0"/>
                <a:cs typeface="Times New Roman" panose="02020603050405020304" pitchFamily="18" charset="0"/>
              </a:rPr>
              <a:t>:</a:t>
            </a:r>
          </a:p>
          <a:p>
            <a:pPr marL="285750" lvl="0" indent="-285750" algn="just">
              <a:lnSpc>
                <a:spcPct val="150000"/>
              </a:lnSpc>
              <a:buFont typeface="Arial" panose="020B0604020202020204" pitchFamily="34" charset="0"/>
              <a:buChar char="•"/>
              <a:tabLst>
                <a:tab pos="5562600" algn="l"/>
              </a:tabLst>
            </a:pPr>
            <a:r>
              <a:rPr lang="en-US" dirty="0" err="1" smtClean="0">
                <a:latin typeface="+mj-lt"/>
                <a:ea typeface="Times New Roman" panose="02020603050405020304" pitchFamily="18" charset="0"/>
                <a:cs typeface="Times New Roman" panose="02020603050405020304" pitchFamily="18" charset="0"/>
              </a:rPr>
              <a:t>Địa</a:t>
            </a:r>
            <a:r>
              <a:rPr lang="en-US" dirty="0" smtClean="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chỉ</a:t>
            </a:r>
            <a:r>
              <a:rPr lang="en-US" dirty="0">
                <a:latin typeface="+mj-lt"/>
                <a:ea typeface="Times New Roman" panose="02020603050405020304" pitchFamily="18" charset="0"/>
                <a:cs typeface="Times New Roman" panose="02020603050405020304" pitchFamily="18" charset="0"/>
              </a:rPr>
              <a:t>: 65/68/175, Ung </a:t>
            </a:r>
            <a:r>
              <a:rPr lang="en-US" dirty="0" err="1">
                <a:latin typeface="+mj-lt"/>
                <a:ea typeface="Times New Roman" panose="02020603050405020304" pitchFamily="18" charset="0"/>
                <a:cs typeface="Times New Roman" panose="02020603050405020304" pitchFamily="18" charset="0"/>
              </a:rPr>
              <a:t>Văn</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Khiêm</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quận</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Bình</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Thạnh</a:t>
            </a:r>
            <a:r>
              <a:rPr lang="en-US" dirty="0">
                <a:latin typeface="+mj-lt"/>
                <a:ea typeface="Times New Roman" panose="02020603050405020304" pitchFamily="18" charset="0"/>
                <a:cs typeface="Times New Roman" panose="02020603050405020304" pitchFamily="18" charset="0"/>
              </a:rPr>
              <a:t>, TPHCM.</a:t>
            </a:r>
          </a:p>
          <a:p>
            <a:pPr marL="285750" lvl="0" indent="-285750" algn="just">
              <a:lnSpc>
                <a:spcPct val="150000"/>
              </a:lnSpc>
              <a:buFont typeface="Arial" panose="020B0604020202020204" pitchFamily="34" charset="0"/>
              <a:buChar char="•"/>
              <a:tabLst>
                <a:tab pos="5562600" algn="l"/>
              </a:tabLst>
            </a:pPr>
            <a:r>
              <a:rPr lang="en-US" dirty="0" err="1" smtClean="0">
                <a:latin typeface="+mj-lt"/>
                <a:ea typeface="Times New Roman" panose="02020603050405020304" pitchFamily="18" charset="0"/>
                <a:cs typeface="Times New Roman" panose="02020603050405020304" pitchFamily="18" charset="0"/>
              </a:rPr>
              <a:t>Kinh</a:t>
            </a:r>
            <a:r>
              <a:rPr lang="en-US" dirty="0" smtClean="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doanh</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các</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mặt</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hàng</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thời</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trang</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chính</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như</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là</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các</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sản</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phẩm</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quần</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áo</a:t>
            </a:r>
            <a:r>
              <a:rPr lang="en-US" dirty="0">
                <a:latin typeface="+mj-lt"/>
                <a:ea typeface="Times New Roman" panose="02020603050405020304" pitchFamily="18" charset="0"/>
                <a:cs typeface="Times New Roman" panose="02020603050405020304" pitchFamily="18" charset="0"/>
              </a:rPr>
              <a:t>.</a:t>
            </a:r>
          </a:p>
          <a:p>
            <a:pPr marL="285750" lvl="0" indent="-285750" algn="just">
              <a:lnSpc>
                <a:spcPct val="150000"/>
              </a:lnSpc>
              <a:buFont typeface="Arial" panose="020B0604020202020204" pitchFamily="34" charset="0"/>
              <a:buChar char="•"/>
              <a:tabLst>
                <a:tab pos="5562600" algn="l"/>
              </a:tabLst>
            </a:pPr>
            <a:r>
              <a:rPr lang="en-US" dirty="0" err="1">
                <a:latin typeface="+mj-lt"/>
                <a:ea typeface="Times New Roman" panose="02020603050405020304" pitchFamily="18" charset="0"/>
                <a:cs typeface="Times New Roman" panose="02020603050405020304" pitchFamily="18" charset="0"/>
              </a:rPr>
              <a:t>Ngoài</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ra</a:t>
            </a:r>
            <a:r>
              <a:rPr lang="en-US" dirty="0">
                <a:latin typeface="+mj-lt"/>
                <a:ea typeface="Times New Roman" panose="02020603050405020304" pitchFamily="18" charset="0"/>
                <a:cs typeface="Times New Roman" panose="02020603050405020304" pitchFamily="18" charset="0"/>
              </a:rPr>
              <a:t> shop </a:t>
            </a:r>
            <a:r>
              <a:rPr lang="en-US" dirty="0" err="1">
                <a:latin typeface="+mj-lt"/>
                <a:ea typeface="Times New Roman" panose="02020603050405020304" pitchFamily="18" charset="0"/>
                <a:cs typeface="Times New Roman" panose="02020603050405020304" pitchFamily="18" charset="0"/>
              </a:rPr>
              <a:t>còn</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kinh</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doanh</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thêm</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về</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đồng</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hồ</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giày</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phụ</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kiện</a:t>
            </a:r>
            <a:r>
              <a:rPr lang="en-US" dirty="0">
                <a:latin typeface="+mj-lt"/>
                <a:ea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heel(1)">
                                      <p:cBhvr>
                                        <p:cTn id="7" dur="2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randombar(horizont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2" dur="5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7" dur="500"/>
                                        <p:tgtEl>
                                          <p:spTgt spid="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32" dur="500"/>
                                        <p:tgtEl>
                                          <p:spTgt spid="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anim calcmode="lin" valueType="num">
                                      <p:cBhvr additive="base">
                                        <p:cTn id="3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30</a:t>
            </a:fld>
            <a:endParaRPr lang="en"/>
          </a:p>
        </p:txBody>
      </p:sp>
      <p:sp>
        <p:nvSpPr>
          <p:cNvPr id="4" name="TextBox 3"/>
          <p:cNvSpPr txBox="1"/>
          <p:nvPr/>
        </p:nvSpPr>
        <p:spPr>
          <a:xfrm>
            <a:off x="588819" y="99524"/>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6. HƯỚNG PHÁT TRIỂN</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5" name="TextBox 4"/>
          <p:cNvSpPr txBox="1"/>
          <p:nvPr/>
        </p:nvSpPr>
        <p:spPr>
          <a:xfrm>
            <a:off x="720437" y="556724"/>
            <a:ext cx="8285018" cy="400110"/>
          </a:xfrm>
          <a:prstGeom prst="rect">
            <a:avLst/>
          </a:prstGeom>
          <a:noFill/>
        </p:spPr>
        <p:txBody>
          <a:bodyPr wrap="square" rtlCol="0">
            <a:spAutoFit/>
          </a:bodyPr>
          <a:lstStyle/>
          <a:p>
            <a:r>
              <a:rPr lang="en-US" sz="2000" b="1" dirty="0" err="1" smtClean="0">
                <a:solidFill>
                  <a:schemeClr val="accent1">
                    <a:lumMod val="75000"/>
                  </a:schemeClr>
                </a:solidFill>
                <a:latin typeface="Roboto Slab" panose="020B0604020202020204" charset="0"/>
                <a:ea typeface="Roboto Slab" panose="020B0604020202020204" charset="0"/>
              </a:rPr>
              <a:t>Kết</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quả</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đạt</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được</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6" name="TextBox 5"/>
          <p:cNvSpPr txBox="1"/>
          <p:nvPr/>
        </p:nvSpPr>
        <p:spPr>
          <a:xfrm>
            <a:off x="734291" y="2335303"/>
            <a:ext cx="8285018" cy="400110"/>
          </a:xfrm>
          <a:prstGeom prst="rect">
            <a:avLst/>
          </a:prstGeom>
          <a:noFill/>
        </p:spPr>
        <p:txBody>
          <a:bodyPr wrap="square" rtlCol="0">
            <a:spAutoFit/>
          </a:bodyPr>
          <a:lstStyle/>
          <a:p>
            <a:r>
              <a:rPr lang="en-US" sz="2000" b="1" dirty="0" err="1" smtClean="0">
                <a:solidFill>
                  <a:schemeClr val="accent1">
                    <a:lumMod val="75000"/>
                  </a:schemeClr>
                </a:solidFill>
                <a:latin typeface="Roboto Slab" panose="020B0604020202020204" charset="0"/>
                <a:ea typeface="Roboto Slab" panose="020B0604020202020204" charset="0"/>
              </a:rPr>
              <a:t>Khó</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khăn</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gặp</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phải</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và</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nhược</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điểm</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8" name="TextBox 7"/>
          <p:cNvSpPr txBox="1"/>
          <p:nvPr/>
        </p:nvSpPr>
        <p:spPr>
          <a:xfrm>
            <a:off x="817418" y="1066478"/>
            <a:ext cx="8118764" cy="1169551"/>
          </a:xfrm>
          <a:prstGeom prst="rect">
            <a:avLst/>
          </a:prstGeom>
          <a:noFill/>
        </p:spPr>
        <p:txBody>
          <a:bodyPr wrap="square" rtlCol="0">
            <a:spAutoFit/>
          </a:bodyPr>
          <a:lstStyle/>
          <a:p>
            <a:pPr marL="285750" indent="-285750">
              <a:buFont typeface="Arial" panose="020B0604020202020204" pitchFamily="34" charset="0"/>
              <a:buChar char="•"/>
            </a:pPr>
            <a:r>
              <a:rPr lang="en-US" dirty="0" err="1"/>
              <a:t>Hiểu</a:t>
            </a:r>
            <a:r>
              <a:rPr lang="en-US" dirty="0"/>
              <a:t> </a:t>
            </a:r>
            <a:r>
              <a:rPr lang="en-US" dirty="0" err="1"/>
              <a:t>rõ</a:t>
            </a:r>
            <a:r>
              <a:rPr lang="en-US" dirty="0"/>
              <a:t> </a:t>
            </a:r>
            <a:r>
              <a:rPr lang="en-US" dirty="0" err="1"/>
              <a:t>quy</a:t>
            </a:r>
            <a:r>
              <a:rPr lang="en-US" dirty="0"/>
              <a:t> </a:t>
            </a:r>
            <a:r>
              <a:rPr lang="en-US" dirty="0" err="1"/>
              <a:t>trình</a:t>
            </a:r>
            <a:r>
              <a:rPr lang="en-US" dirty="0"/>
              <a:t> </a:t>
            </a:r>
            <a:r>
              <a:rPr lang="en-US" dirty="0" err="1"/>
              <a:t>bán</a:t>
            </a:r>
            <a:r>
              <a:rPr lang="en-US" dirty="0"/>
              <a:t> </a:t>
            </a:r>
            <a:r>
              <a:rPr lang="en-US" dirty="0" err="1"/>
              <a:t>hàng</a:t>
            </a:r>
            <a:r>
              <a:rPr lang="en-US" dirty="0"/>
              <a:t> </a:t>
            </a:r>
            <a:r>
              <a:rPr lang="en-US" dirty="0" err="1"/>
              <a:t>thời</a:t>
            </a:r>
            <a:r>
              <a:rPr lang="en-US" dirty="0"/>
              <a:t> </a:t>
            </a:r>
            <a:r>
              <a:rPr lang="en-US" dirty="0" err="1"/>
              <a:t>trang</a:t>
            </a:r>
            <a:r>
              <a:rPr lang="en-US" dirty="0"/>
              <a:t> </a:t>
            </a:r>
            <a:r>
              <a:rPr lang="en-US" dirty="0" err="1"/>
              <a:t>trực</a:t>
            </a:r>
            <a:r>
              <a:rPr lang="en-US" dirty="0"/>
              <a:t> </a:t>
            </a:r>
            <a:r>
              <a:rPr lang="en-US" dirty="0" err="1"/>
              <a:t>tuyến</a:t>
            </a:r>
            <a:r>
              <a:rPr lang="en-US" dirty="0"/>
              <a:t>.</a:t>
            </a:r>
          </a:p>
          <a:p>
            <a:pPr marL="285750" indent="-285750">
              <a:buFont typeface="Arial" panose="020B0604020202020204" pitchFamily="34" charset="0"/>
              <a:buChar char="•"/>
            </a:pPr>
            <a:r>
              <a:rPr lang="en-US" dirty="0" err="1"/>
              <a:t>Xây</a:t>
            </a:r>
            <a:r>
              <a:rPr lang="en-US" dirty="0"/>
              <a:t> </a:t>
            </a:r>
            <a:r>
              <a:rPr lang="en-US" dirty="0" err="1"/>
              <a:t>dựng</a:t>
            </a:r>
            <a:r>
              <a:rPr lang="en-US" dirty="0"/>
              <a:t> </a:t>
            </a:r>
            <a:r>
              <a:rPr lang="en-US" dirty="0" err="1"/>
              <a:t>thành</a:t>
            </a:r>
            <a:r>
              <a:rPr lang="en-US" dirty="0"/>
              <a:t> </a:t>
            </a:r>
            <a:r>
              <a:rPr lang="en-US" dirty="0" err="1"/>
              <a:t>công</a:t>
            </a:r>
            <a:r>
              <a:rPr lang="en-US" dirty="0"/>
              <a:t> website </a:t>
            </a:r>
            <a:r>
              <a:rPr lang="en-US" dirty="0" err="1"/>
              <a:t>bán</a:t>
            </a:r>
            <a:r>
              <a:rPr lang="en-US" dirty="0"/>
              <a:t> </a:t>
            </a:r>
            <a:r>
              <a:rPr lang="en-US" dirty="0" err="1"/>
              <a:t>hàng</a:t>
            </a:r>
            <a:r>
              <a:rPr lang="en-US" dirty="0"/>
              <a:t> </a:t>
            </a:r>
            <a:r>
              <a:rPr lang="en-US" dirty="0" err="1"/>
              <a:t>quần</a:t>
            </a:r>
            <a:r>
              <a:rPr lang="en-US" dirty="0"/>
              <a:t> </a:t>
            </a:r>
            <a:r>
              <a:rPr lang="en-US" dirty="0" err="1"/>
              <a:t>áo</a:t>
            </a:r>
            <a:r>
              <a:rPr lang="en-US" dirty="0"/>
              <a:t> </a:t>
            </a:r>
            <a:r>
              <a:rPr lang="en-US" dirty="0" err="1"/>
              <a:t>đáp</a:t>
            </a:r>
            <a:r>
              <a:rPr lang="en-US" dirty="0"/>
              <a:t> </a:t>
            </a:r>
            <a:r>
              <a:rPr lang="en-US" dirty="0" err="1"/>
              <a:t>ứng</a:t>
            </a:r>
            <a:r>
              <a:rPr lang="en-US" dirty="0"/>
              <a:t> </a:t>
            </a:r>
            <a:r>
              <a:rPr lang="en-US" dirty="0" err="1"/>
              <a:t>nhu</a:t>
            </a:r>
            <a:r>
              <a:rPr lang="en-US" dirty="0"/>
              <a:t> </a:t>
            </a:r>
            <a:r>
              <a:rPr lang="en-US" dirty="0" err="1"/>
              <a:t>cầu</a:t>
            </a:r>
            <a:r>
              <a:rPr lang="en-US" dirty="0"/>
              <a:t> </a:t>
            </a:r>
            <a:r>
              <a:rPr lang="en-US" dirty="0" err="1"/>
              <a:t>đặt</a:t>
            </a:r>
            <a:r>
              <a:rPr lang="en-US" dirty="0"/>
              <a:t> </a:t>
            </a:r>
            <a:r>
              <a:rPr lang="en-US" dirty="0" err="1"/>
              <a:t>ra</a:t>
            </a:r>
            <a:r>
              <a:rPr lang="en-US" dirty="0"/>
              <a:t> </a:t>
            </a:r>
            <a:r>
              <a:rPr lang="en-US" dirty="0" err="1"/>
              <a:t>của</a:t>
            </a:r>
            <a:r>
              <a:rPr lang="en-US" dirty="0"/>
              <a:t> </a:t>
            </a:r>
            <a:r>
              <a:rPr lang="en-US" dirty="0" err="1"/>
              <a:t>người</a:t>
            </a:r>
            <a:r>
              <a:rPr lang="en-US" dirty="0"/>
              <a:t> </a:t>
            </a:r>
            <a:r>
              <a:rPr lang="en-US" dirty="0" err="1"/>
              <a:t>dùng</a:t>
            </a:r>
            <a:r>
              <a:rPr lang="en-US" dirty="0"/>
              <a:t>.</a:t>
            </a:r>
          </a:p>
          <a:p>
            <a:pPr marL="285750" indent="-285750">
              <a:buFont typeface="Arial" panose="020B0604020202020204" pitchFamily="34" charset="0"/>
              <a:buChar char="•"/>
            </a:pPr>
            <a:r>
              <a:rPr lang="en-US" dirty="0" err="1"/>
              <a:t>Tìm</a:t>
            </a:r>
            <a:r>
              <a:rPr lang="en-US" dirty="0"/>
              <a:t> </a:t>
            </a:r>
            <a:r>
              <a:rPr lang="en-US" dirty="0" err="1"/>
              <a:t>hiểu</a:t>
            </a:r>
            <a:r>
              <a:rPr lang="en-US" dirty="0"/>
              <a:t> </a:t>
            </a:r>
            <a:r>
              <a:rPr lang="en-US" dirty="0" err="1"/>
              <a:t>và</a:t>
            </a:r>
            <a:r>
              <a:rPr lang="en-US" dirty="0"/>
              <a:t> </a:t>
            </a:r>
            <a:r>
              <a:rPr lang="en-US" dirty="0" err="1"/>
              <a:t>nắm</a:t>
            </a:r>
            <a:r>
              <a:rPr lang="en-US" dirty="0"/>
              <a:t> </a:t>
            </a:r>
            <a:r>
              <a:rPr lang="en-US" dirty="0" err="1"/>
              <a:t>rõ</a:t>
            </a:r>
            <a:r>
              <a:rPr lang="en-US" dirty="0"/>
              <a:t> </a:t>
            </a:r>
            <a:r>
              <a:rPr lang="en-US" dirty="0" err="1"/>
              <a:t>công</a:t>
            </a:r>
            <a:r>
              <a:rPr lang="en-US" dirty="0"/>
              <a:t> </a:t>
            </a:r>
            <a:r>
              <a:rPr lang="en-US" dirty="0" err="1"/>
              <a:t>cụ</a:t>
            </a:r>
            <a:r>
              <a:rPr lang="en-US" dirty="0"/>
              <a:t> </a:t>
            </a:r>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dirty="0" err="1"/>
              <a:t>và</a:t>
            </a:r>
            <a:r>
              <a:rPr lang="en-US" dirty="0"/>
              <a:t> </a:t>
            </a:r>
            <a:r>
              <a:rPr lang="en-US" dirty="0" err="1"/>
              <a:t>xây</a:t>
            </a:r>
            <a:r>
              <a:rPr lang="en-US" dirty="0"/>
              <a:t> </a:t>
            </a:r>
            <a:r>
              <a:rPr lang="en-US" dirty="0" err="1"/>
              <a:t>dựng</a:t>
            </a:r>
            <a:r>
              <a:rPr lang="en-US" dirty="0"/>
              <a:t> website.</a:t>
            </a:r>
          </a:p>
          <a:p>
            <a:pPr marL="285750" indent="-285750">
              <a:buFont typeface="Arial" panose="020B0604020202020204" pitchFamily="34" charset="0"/>
              <a:buChar char="•"/>
            </a:pPr>
            <a:r>
              <a:rPr lang="en-US" dirty="0" err="1" smtClean="0"/>
              <a:t>Củng</a:t>
            </a:r>
            <a:r>
              <a:rPr lang="en-US" dirty="0" smtClean="0"/>
              <a:t> </a:t>
            </a:r>
            <a:r>
              <a:rPr lang="en-US" dirty="0" err="1" smtClean="0"/>
              <a:t>cố</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học</a:t>
            </a:r>
            <a:r>
              <a:rPr lang="en-US" dirty="0" smtClean="0"/>
              <a:t> </a:t>
            </a:r>
            <a:r>
              <a:rPr lang="en-US" dirty="0" err="1" smtClean="0"/>
              <a:t>tập</a:t>
            </a:r>
            <a:r>
              <a:rPr lang="en-US" dirty="0" smtClean="0"/>
              <a:t> ở </a:t>
            </a:r>
            <a:r>
              <a:rPr lang="en-US" dirty="0" err="1" smtClean="0"/>
              <a:t>trường</a:t>
            </a:r>
            <a:r>
              <a:rPr lang="en-US" dirty="0" smtClean="0"/>
              <a:t> </a:t>
            </a:r>
            <a:r>
              <a:rPr lang="en-US" dirty="0" err="1" smtClean="0"/>
              <a:t>để</a:t>
            </a:r>
            <a:r>
              <a:rPr lang="en-US" dirty="0" smtClean="0"/>
              <a:t> </a:t>
            </a:r>
            <a:r>
              <a:rPr lang="en-US" dirty="0" err="1" smtClean="0"/>
              <a:t>tạo</a:t>
            </a:r>
            <a:r>
              <a:rPr lang="en-US" dirty="0" smtClean="0"/>
              <a:t> </a:t>
            </a:r>
            <a:r>
              <a:rPr lang="en-US" dirty="0" err="1" smtClean="0"/>
              <a:t>tiền</a:t>
            </a:r>
            <a:r>
              <a:rPr lang="en-US" dirty="0" smtClean="0"/>
              <a:t> </a:t>
            </a:r>
            <a:r>
              <a:rPr lang="en-US" dirty="0" err="1" smtClean="0"/>
              <a:t>đề</a:t>
            </a:r>
            <a:r>
              <a:rPr lang="en-US" dirty="0" smtClean="0"/>
              <a:t> </a:t>
            </a:r>
            <a:r>
              <a:rPr lang="en-US" dirty="0" err="1" smtClean="0"/>
              <a:t>học</a:t>
            </a:r>
            <a:r>
              <a:rPr lang="en-US" dirty="0" smtClean="0"/>
              <a:t> </a:t>
            </a:r>
            <a:r>
              <a:rPr lang="en-US" dirty="0" err="1" smtClean="0"/>
              <a:t>hỏi</a:t>
            </a:r>
            <a:r>
              <a:rPr lang="en-US" dirty="0" smtClean="0"/>
              <a:t> </a:t>
            </a:r>
            <a:r>
              <a:rPr lang="en-US" dirty="0" err="1" smtClean="0"/>
              <a:t>thêm</a:t>
            </a:r>
            <a:r>
              <a:rPr lang="en-US" dirty="0" smtClean="0"/>
              <a:t> </a:t>
            </a:r>
            <a:r>
              <a:rPr lang="en-US" dirty="0" err="1" smtClean="0"/>
              <a:t>các</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trong</a:t>
            </a:r>
            <a:r>
              <a:rPr lang="en-US" dirty="0" smtClean="0"/>
              <a:t> </a:t>
            </a:r>
            <a:r>
              <a:rPr lang="en-US" dirty="0" err="1" smtClean="0"/>
              <a:t>ngành</a:t>
            </a:r>
            <a:r>
              <a:rPr lang="en-US" dirty="0" smtClean="0"/>
              <a:t> IT </a:t>
            </a:r>
            <a:r>
              <a:rPr lang="en-US" dirty="0" err="1" smtClean="0"/>
              <a:t>cũng</a:t>
            </a:r>
            <a:r>
              <a:rPr lang="en-US" dirty="0" smtClean="0"/>
              <a:t> </a:t>
            </a:r>
            <a:r>
              <a:rPr lang="en-US" dirty="0" err="1" smtClean="0"/>
              <a:t>như</a:t>
            </a:r>
            <a:r>
              <a:rPr lang="en-US" dirty="0" smtClean="0"/>
              <a:t> </a:t>
            </a:r>
            <a:r>
              <a:rPr lang="en-US" dirty="0" err="1" smtClean="0"/>
              <a:t>có</a:t>
            </a:r>
            <a:r>
              <a:rPr lang="en-US" dirty="0" smtClean="0"/>
              <a:t> </a:t>
            </a:r>
            <a:r>
              <a:rPr lang="en-US" dirty="0" err="1" smtClean="0"/>
              <a:t>thể</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được</a:t>
            </a:r>
            <a:r>
              <a:rPr lang="en-US" dirty="0" smtClean="0"/>
              <a:t> ở </a:t>
            </a:r>
            <a:r>
              <a:rPr lang="en-US" dirty="0" err="1" smtClean="0"/>
              <a:t>môi</a:t>
            </a:r>
            <a:r>
              <a:rPr lang="en-US" dirty="0" smtClean="0"/>
              <a:t> </a:t>
            </a:r>
            <a:r>
              <a:rPr lang="en-US" dirty="0" err="1" smtClean="0"/>
              <a:t>trường</a:t>
            </a:r>
            <a:r>
              <a:rPr lang="en-US" dirty="0" smtClean="0"/>
              <a:t> </a:t>
            </a:r>
            <a:r>
              <a:rPr lang="en-US" dirty="0" err="1" smtClean="0"/>
              <a:t>doanh</a:t>
            </a:r>
            <a:r>
              <a:rPr lang="en-US" dirty="0" smtClean="0"/>
              <a:t> </a:t>
            </a:r>
            <a:r>
              <a:rPr lang="en-US" dirty="0" err="1" smtClean="0"/>
              <a:t>nghiệp</a:t>
            </a:r>
            <a:r>
              <a:rPr lang="en-US" dirty="0" smtClean="0"/>
              <a:t>.</a:t>
            </a:r>
            <a:endParaRPr lang="en-US" dirty="0"/>
          </a:p>
        </p:txBody>
      </p:sp>
      <p:sp>
        <p:nvSpPr>
          <p:cNvPr id="11" name="TextBox 10"/>
          <p:cNvSpPr txBox="1"/>
          <p:nvPr/>
        </p:nvSpPr>
        <p:spPr>
          <a:xfrm>
            <a:off x="914400" y="2735413"/>
            <a:ext cx="7758545" cy="2031325"/>
          </a:xfrm>
          <a:prstGeom prst="rect">
            <a:avLst/>
          </a:prstGeom>
          <a:noFill/>
        </p:spPr>
        <p:txBody>
          <a:bodyPr wrap="square" rtlCol="0">
            <a:spAutoFit/>
          </a:bodyPr>
          <a:lstStyle/>
          <a:p>
            <a:pPr marL="285750" indent="-285750">
              <a:buFont typeface="Arial" panose="020B0604020202020204" pitchFamily="34" charset="0"/>
              <a:buChar char="•"/>
            </a:pPr>
            <a:r>
              <a:rPr lang="en-US" dirty="0" err="1"/>
              <a:t>Với</a:t>
            </a:r>
            <a:r>
              <a:rPr lang="en-US" dirty="0"/>
              <a:t> </a:t>
            </a:r>
            <a:r>
              <a:rPr lang="en-US" dirty="0" err="1"/>
              <a:t>đại</a:t>
            </a:r>
            <a:r>
              <a:rPr lang="en-US" dirty="0"/>
              <a:t> </a:t>
            </a:r>
            <a:r>
              <a:rPr lang="en-US" dirty="0" err="1"/>
              <a:t>dịch</a:t>
            </a:r>
            <a:r>
              <a:rPr lang="en-US" dirty="0"/>
              <a:t> </a:t>
            </a:r>
            <a:r>
              <a:rPr lang="en-US" dirty="0" err="1"/>
              <a:t>covid</a:t>
            </a:r>
            <a:r>
              <a:rPr lang="en-US" dirty="0"/>
              <a:t> 19 </a:t>
            </a:r>
            <a:r>
              <a:rPr lang="en-US" dirty="0" err="1"/>
              <a:t>đã</a:t>
            </a:r>
            <a:r>
              <a:rPr lang="en-US" dirty="0"/>
              <a:t> </a:t>
            </a:r>
            <a:r>
              <a:rPr lang="en-US" dirty="0" err="1"/>
              <a:t>làm</a:t>
            </a:r>
            <a:r>
              <a:rPr lang="en-US" dirty="0"/>
              <a:t> </a:t>
            </a:r>
            <a:r>
              <a:rPr lang="en-US" dirty="0" err="1"/>
              <a:t>cho</a:t>
            </a:r>
            <a:r>
              <a:rPr lang="en-US" dirty="0"/>
              <a:t> </a:t>
            </a:r>
            <a:r>
              <a:rPr lang="en-US" dirty="0" err="1"/>
              <a:t>cuộc</a:t>
            </a:r>
            <a:r>
              <a:rPr lang="en-US" dirty="0"/>
              <a:t> </a:t>
            </a:r>
            <a:r>
              <a:rPr lang="en-US" dirty="0" err="1"/>
              <a:t>sống</a:t>
            </a:r>
            <a:r>
              <a:rPr lang="en-US" dirty="0"/>
              <a:t> con </a:t>
            </a:r>
            <a:r>
              <a:rPr lang="en-US" dirty="0" err="1"/>
              <a:t>người</a:t>
            </a:r>
            <a:r>
              <a:rPr lang="en-US" dirty="0"/>
              <a:t> </a:t>
            </a:r>
            <a:r>
              <a:rPr lang="en-US" dirty="0" err="1"/>
              <a:t>bị</a:t>
            </a:r>
            <a:r>
              <a:rPr lang="en-US" dirty="0"/>
              <a:t> </a:t>
            </a:r>
            <a:r>
              <a:rPr lang="en-US" dirty="0" err="1"/>
              <a:t>đảo</a:t>
            </a:r>
            <a:r>
              <a:rPr lang="en-US" dirty="0"/>
              <a:t> </a:t>
            </a:r>
            <a:r>
              <a:rPr lang="en-US" dirty="0" err="1" smtClean="0"/>
              <a:t>lộn</a:t>
            </a:r>
            <a:r>
              <a:rPr lang="en-US" dirty="0"/>
              <a:t>. </a:t>
            </a:r>
            <a:r>
              <a:rPr lang="en-US" dirty="0" err="1"/>
              <a:t>Nhóm</a:t>
            </a:r>
            <a:r>
              <a:rPr lang="en-US" dirty="0"/>
              <a:t> </a:t>
            </a:r>
            <a:r>
              <a:rPr lang="en-US" dirty="0" err="1"/>
              <a:t>đã</a:t>
            </a:r>
            <a:r>
              <a:rPr lang="en-US" dirty="0"/>
              <a:t> </a:t>
            </a:r>
            <a:r>
              <a:rPr lang="en-US" dirty="0" err="1"/>
              <a:t>trao</a:t>
            </a:r>
            <a:r>
              <a:rPr lang="en-US" dirty="0"/>
              <a:t> </a:t>
            </a:r>
            <a:r>
              <a:rPr lang="en-US" dirty="0" err="1"/>
              <a:t>đổi</a:t>
            </a:r>
            <a:r>
              <a:rPr lang="en-US" dirty="0"/>
              <a:t> </a:t>
            </a:r>
            <a:r>
              <a:rPr lang="en-US" dirty="0" err="1"/>
              <a:t>với</a:t>
            </a:r>
            <a:r>
              <a:rPr lang="en-US" dirty="0"/>
              <a:t> </a:t>
            </a:r>
            <a:r>
              <a:rPr lang="en-US" dirty="0" err="1"/>
              <a:t>nhau</a:t>
            </a:r>
            <a:r>
              <a:rPr lang="en-US" dirty="0"/>
              <a:t> </a:t>
            </a:r>
            <a:r>
              <a:rPr lang="en-US" dirty="0" err="1"/>
              <a:t>thông</a:t>
            </a:r>
            <a:r>
              <a:rPr lang="en-US" dirty="0"/>
              <a:t> qua internet </a:t>
            </a:r>
            <a:r>
              <a:rPr lang="en-US" dirty="0" err="1"/>
              <a:t>không</a:t>
            </a:r>
            <a:r>
              <a:rPr lang="en-US" dirty="0"/>
              <a:t> </a:t>
            </a:r>
            <a:r>
              <a:rPr lang="en-US" dirty="0" err="1"/>
              <a:t>hiệu</a:t>
            </a:r>
            <a:r>
              <a:rPr lang="en-US" dirty="0"/>
              <a:t> </a:t>
            </a:r>
            <a:r>
              <a:rPr lang="en-US" dirty="0" err="1"/>
              <a:t>quả</a:t>
            </a:r>
            <a:r>
              <a:rPr lang="en-US" dirty="0"/>
              <a:t> </a:t>
            </a:r>
            <a:r>
              <a:rPr lang="en-US" dirty="0" err="1"/>
              <a:t>bằng</a:t>
            </a:r>
            <a:r>
              <a:rPr lang="en-US" dirty="0"/>
              <a:t> </a:t>
            </a:r>
            <a:r>
              <a:rPr lang="en-US" dirty="0" err="1"/>
              <a:t>việc</a:t>
            </a:r>
            <a:r>
              <a:rPr lang="en-US" dirty="0"/>
              <a:t> </a:t>
            </a:r>
            <a:r>
              <a:rPr lang="en-US" dirty="0" err="1"/>
              <a:t>gặp</a:t>
            </a:r>
            <a:r>
              <a:rPr lang="en-US" dirty="0"/>
              <a:t> </a:t>
            </a:r>
            <a:r>
              <a:rPr lang="en-US" dirty="0" err="1"/>
              <a:t>trao</a:t>
            </a:r>
            <a:r>
              <a:rPr lang="en-US" dirty="0"/>
              <a:t> </a:t>
            </a:r>
            <a:r>
              <a:rPr lang="en-US" dirty="0" err="1"/>
              <a:t>đổi</a:t>
            </a:r>
            <a:r>
              <a:rPr lang="en-US" dirty="0"/>
              <a:t> </a:t>
            </a:r>
            <a:r>
              <a:rPr lang="en-US" dirty="0" err="1"/>
              <a:t>trực</a:t>
            </a:r>
            <a:r>
              <a:rPr lang="en-US" dirty="0"/>
              <a:t> </a:t>
            </a:r>
            <a:r>
              <a:rPr lang="en-US" dirty="0" err="1"/>
              <a:t>tiếp</a:t>
            </a:r>
            <a:r>
              <a:rPr lang="en-US" dirty="0" smtClean="0"/>
              <a:t>.</a:t>
            </a:r>
          </a:p>
          <a:p>
            <a:pPr marL="285750" indent="-285750">
              <a:buFont typeface="Arial" panose="020B0604020202020204" pitchFamily="34" charset="0"/>
              <a:buChar char="•"/>
            </a:pPr>
            <a:r>
              <a:rPr lang="en-US" dirty="0" err="1" smtClean="0"/>
              <a:t>Bởi</a:t>
            </a:r>
            <a:r>
              <a:rPr lang="en-US" dirty="0" smtClean="0"/>
              <a:t> </a:t>
            </a:r>
            <a:r>
              <a:rPr lang="en-US" dirty="0" err="1" smtClean="0"/>
              <a:t>vì</a:t>
            </a:r>
            <a:r>
              <a:rPr lang="en-US" dirty="0" smtClean="0"/>
              <a:t> </a:t>
            </a:r>
            <a:r>
              <a:rPr lang="en-US" dirty="0" err="1" smtClean="0"/>
              <a:t>làm</a:t>
            </a:r>
            <a:r>
              <a:rPr lang="en-US" dirty="0" smtClean="0"/>
              <a:t> </a:t>
            </a:r>
            <a:r>
              <a:rPr lang="en-US" dirty="0" err="1" smtClean="0"/>
              <a:t>việc</a:t>
            </a:r>
            <a:r>
              <a:rPr lang="en-US" dirty="0" smtClean="0"/>
              <a:t> qua online, database </a:t>
            </a:r>
            <a:r>
              <a:rPr lang="en-US" dirty="0" err="1" smtClean="0"/>
              <a:t>của</a:t>
            </a:r>
            <a:r>
              <a:rPr lang="en-US" dirty="0" smtClean="0"/>
              <a:t> </a:t>
            </a:r>
            <a:r>
              <a:rPr lang="en-US" dirty="0" err="1" smtClean="0"/>
              <a:t>nhóm</a:t>
            </a:r>
            <a:r>
              <a:rPr lang="en-US" dirty="0" smtClean="0"/>
              <a:t> </a:t>
            </a:r>
            <a:r>
              <a:rPr lang="en-US" dirty="0" err="1" smtClean="0"/>
              <a:t>chạy</a:t>
            </a:r>
            <a:r>
              <a:rPr lang="en-US" dirty="0" smtClean="0"/>
              <a:t> ở </a:t>
            </a:r>
            <a:r>
              <a:rPr lang="en-US" dirty="0" err="1" smtClean="0"/>
              <a:t>trên</a:t>
            </a:r>
            <a:r>
              <a:rPr lang="en-US" dirty="0" smtClean="0"/>
              <a:t> </a:t>
            </a:r>
            <a:r>
              <a:rPr lang="en-US" dirty="0" err="1" smtClean="0"/>
              <a:t>môi</a:t>
            </a:r>
            <a:r>
              <a:rPr lang="en-US" dirty="0" smtClean="0"/>
              <a:t> </a:t>
            </a:r>
            <a:r>
              <a:rPr lang="en-US" dirty="0" err="1" smtClean="0"/>
              <a:t>trường</a:t>
            </a:r>
            <a:r>
              <a:rPr lang="en-US" dirty="0" smtClean="0"/>
              <a:t> localhost , </a:t>
            </a:r>
            <a:r>
              <a:rPr lang="en-US" dirty="0" err="1" smtClean="0"/>
              <a:t>chỉ</a:t>
            </a:r>
            <a:r>
              <a:rPr lang="en-US" dirty="0" smtClean="0"/>
              <a:t> </a:t>
            </a:r>
            <a:r>
              <a:rPr lang="en-US" dirty="0" err="1" smtClean="0"/>
              <a:t>giống</a:t>
            </a:r>
            <a:r>
              <a:rPr lang="en-US" dirty="0" smtClean="0"/>
              <a:t> </a:t>
            </a:r>
            <a:r>
              <a:rPr lang="en-US" dirty="0" err="1" smtClean="0"/>
              <a:t>nhóm</a:t>
            </a:r>
            <a:r>
              <a:rPr lang="en-US" dirty="0" smtClean="0"/>
              <a:t> </a:t>
            </a:r>
            <a:r>
              <a:rPr lang="en-US" dirty="0" err="1" smtClean="0"/>
              <a:t>bảng</a:t>
            </a:r>
            <a:r>
              <a:rPr lang="en-US" dirty="0" smtClean="0"/>
              <a:t> </a:t>
            </a:r>
            <a:r>
              <a:rPr lang="en-US" dirty="0" err="1" smtClean="0"/>
              <a:t>chính</a:t>
            </a:r>
            <a:r>
              <a:rPr lang="en-US" dirty="0" smtClean="0"/>
              <a:t> </a:t>
            </a:r>
            <a:r>
              <a:rPr lang="en-US" dirty="0" err="1" smtClean="0"/>
              <a:t>và</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đồng</a:t>
            </a:r>
            <a:r>
              <a:rPr lang="en-US" dirty="0" smtClean="0"/>
              <a:t> </a:t>
            </a:r>
            <a:r>
              <a:rPr lang="en-US" dirty="0" err="1" smtClean="0"/>
              <a:t>bộ</a:t>
            </a:r>
            <a:r>
              <a:rPr lang="en-US" dirty="0" smtClean="0"/>
              <a:t>.</a:t>
            </a:r>
            <a:endParaRPr lang="en-US" dirty="0" smtClean="0"/>
          </a:p>
          <a:p>
            <a:pPr marL="285750" indent="-285750">
              <a:buFont typeface="Arial" panose="020B0604020202020204" pitchFamily="34" charset="0"/>
              <a:buChar char="•"/>
            </a:pPr>
            <a:r>
              <a:rPr lang="en-US" dirty="0" err="1" smtClean="0"/>
              <a:t>Chưa</a:t>
            </a:r>
            <a:r>
              <a:rPr lang="en-US" dirty="0" smtClean="0"/>
              <a:t> </a:t>
            </a:r>
            <a:r>
              <a:rPr lang="en-US" dirty="0" err="1"/>
              <a:t>thể</a:t>
            </a:r>
            <a:r>
              <a:rPr lang="en-US" dirty="0"/>
              <a:t> </a:t>
            </a:r>
            <a:r>
              <a:rPr lang="en-US" dirty="0" err="1"/>
              <a:t>cập</a:t>
            </a:r>
            <a:r>
              <a:rPr lang="en-US" dirty="0"/>
              <a:t> </a:t>
            </a:r>
            <a:r>
              <a:rPr lang="en-US" dirty="0" err="1"/>
              <a:t>nhập</a:t>
            </a:r>
            <a:r>
              <a:rPr lang="en-US" dirty="0"/>
              <a:t> </a:t>
            </a:r>
            <a:r>
              <a:rPr lang="en-US" dirty="0" err="1"/>
              <a:t>được</a:t>
            </a:r>
            <a:r>
              <a:rPr lang="en-US" dirty="0"/>
              <a:t> </a:t>
            </a:r>
            <a:r>
              <a:rPr lang="en-US" dirty="0" err="1"/>
              <a:t>hết</a:t>
            </a:r>
            <a:r>
              <a:rPr lang="en-US" dirty="0"/>
              <a:t> </a:t>
            </a:r>
            <a:r>
              <a:rPr lang="en-US" dirty="0" err="1"/>
              <a:t>những</a:t>
            </a:r>
            <a:r>
              <a:rPr lang="en-US" dirty="0"/>
              <a:t> </a:t>
            </a:r>
            <a:r>
              <a:rPr lang="en-US" dirty="0" err="1"/>
              <a:t>sản</a:t>
            </a:r>
            <a:r>
              <a:rPr lang="en-US" dirty="0"/>
              <a:t> </a:t>
            </a:r>
            <a:r>
              <a:rPr lang="en-US" dirty="0" err="1"/>
              <a:t>phẩm</a:t>
            </a:r>
            <a:r>
              <a:rPr lang="en-US" dirty="0"/>
              <a:t> </a:t>
            </a:r>
            <a:r>
              <a:rPr lang="en-US" dirty="0" err="1"/>
              <a:t>nổi</a:t>
            </a:r>
            <a:r>
              <a:rPr lang="en-US" dirty="0"/>
              <a:t> </a:t>
            </a:r>
            <a:r>
              <a:rPr lang="en-US" dirty="0" err="1"/>
              <a:t>bật</a:t>
            </a:r>
            <a:r>
              <a:rPr lang="en-US" dirty="0"/>
              <a:t> </a:t>
            </a:r>
            <a:r>
              <a:rPr lang="en-US" dirty="0" err="1"/>
              <a:t>hiện</a:t>
            </a:r>
            <a:r>
              <a:rPr lang="en-US" dirty="0"/>
              <a:t> </a:t>
            </a:r>
            <a:r>
              <a:rPr lang="en-US" dirty="0" err="1"/>
              <a:t>đang</a:t>
            </a:r>
            <a:r>
              <a:rPr lang="en-US" dirty="0"/>
              <a:t> </a:t>
            </a:r>
            <a:r>
              <a:rPr lang="en-US" dirty="0" err="1"/>
              <a:t>có</a:t>
            </a:r>
            <a:r>
              <a:rPr lang="en-US" dirty="0"/>
              <a:t> </a:t>
            </a:r>
            <a:r>
              <a:rPr lang="en-US" dirty="0" err="1"/>
              <a:t>mặt</a:t>
            </a:r>
            <a:r>
              <a:rPr lang="en-US" dirty="0"/>
              <a:t> </a:t>
            </a:r>
            <a:r>
              <a:rPr lang="en-US" dirty="0" err="1"/>
              <a:t>trên</a:t>
            </a:r>
            <a:r>
              <a:rPr lang="en-US" dirty="0"/>
              <a:t> </a:t>
            </a:r>
            <a:r>
              <a:rPr lang="en-US" dirty="0" err="1"/>
              <a:t>thị</a:t>
            </a:r>
            <a:r>
              <a:rPr lang="en-US" dirty="0"/>
              <a:t> </a:t>
            </a:r>
            <a:r>
              <a:rPr lang="en-US" dirty="0" err="1"/>
              <a:t>trường</a:t>
            </a:r>
            <a:r>
              <a:rPr lang="en-US" dirty="0" smtClean="0"/>
              <a:t>. </a:t>
            </a:r>
            <a:endParaRPr lang="en-US" dirty="0"/>
          </a:p>
          <a:p>
            <a:pPr marL="285750" indent="-285750">
              <a:buFont typeface="Arial" panose="020B0604020202020204" pitchFamily="34" charset="0"/>
              <a:buChar char="•"/>
            </a:pPr>
            <a:r>
              <a:rPr lang="en-US" dirty="0"/>
              <a:t>Website </a:t>
            </a:r>
            <a:r>
              <a:rPr lang="en-US" dirty="0" err="1"/>
              <a:t>chưa</a:t>
            </a:r>
            <a:r>
              <a:rPr lang="en-US" dirty="0"/>
              <a:t> </a:t>
            </a:r>
            <a:r>
              <a:rPr lang="en-US" dirty="0" err="1"/>
              <a:t>được</a:t>
            </a:r>
            <a:r>
              <a:rPr lang="en-US" dirty="0"/>
              <a:t> </a:t>
            </a:r>
            <a:r>
              <a:rPr lang="en-US" dirty="0" err="1"/>
              <a:t>thử</a:t>
            </a:r>
            <a:r>
              <a:rPr lang="en-US" dirty="0"/>
              <a:t> </a:t>
            </a:r>
            <a:r>
              <a:rPr lang="en-US" dirty="0" err="1"/>
              <a:t>nghiệm</a:t>
            </a:r>
            <a:r>
              <a:rPr lang="en-US" dirty="0"/>
              <a:t> </a:t>
            </a:r>
            <a:r>
              <a:rPr lang="en-US" dirty="0" err="1"/>
              <a:t>trên</a:t>
            </a:r>
            <a:r>
              <a:rPr lang="en-US" dirty="0"/>
              <a:t> </a:t>
            </a:r>
            <a:r>
              <a:rPr lang="en-US" dirty="0" err="1"/>
              <a:t>mạng</a:t>
            </a:r>
            <a:r>
              <a:rPr lang="en-US" dirty="0"/>
              <a:t> internet</a:t>
            </a:r>
            <a:r>
              <a:rPr lang="en-US" dirty="0" smtClean="0"/>
              <a:t>.</a:t>
            </a:r>
          </a:p>
          <a:p>
            <a:pPr marL="285750" indent="-285750">
              <a:buFont typeface="Arial" panose="020B0604020202020204" pitchFamily="34" charset="0"/>
              <a:buChar char="•"/>
            </a:pPr>
            <a:r>
              <a:rPr lang="en-US" dirty="0" err="1" smtClean="0"/>
              <a:t>Về</a:t>
            </a:r>
            <a:r>
              <a:rPr lang="en-US" dirty="0" smtClean="0"/>
              <a:t> </a:t>
            </a:r>
            <a:r>
              <a:rPr lang="en-US" dirty="0" err="1" smtClean="0"/>
              <a:t>phần</a:t>
            </a:r>
            <a:r>
              <a:rPr lang="en-US" dirty="0" smtClean="0"/>
              <a:t> </a:t>
            </a:r>
            <a:r>
              <a:rPr lang="en-US" dirty="0" err="1" smtClean="0"/>
              <a:t>nghiệp</a:t>
            </a:r>
            <a:r>
              <a:rPr lang="en-US" dirty="0" smtClean="0"/>
              <a:t> </a:t>
            </a:r>
            <a:r>
              <a:rPr lang="en-US" dirty="0" err="1" smtClean="0"/>
              <a:t>vụ</a:t>
            </a:r>
            <a:r>
              <a:rPr lang="en-US" dirty="0" smtClean="0"/>
              <a:t>, website </a:t>
            </a:r>
            <a:r>
              <a:rPr lang="en-US" dirty="0" err="1" smtClean="0"/>
              <a:t>chỉ</a:t>
            </a:r>
            <a:r>
              <a:rPr lang="en-US" dirty="0" smtClean="0"/>
              <a:t> </a:t>
            </a:r>
            <a:r>
              <a:rPr lang="en-US" dirty="0" err="1" smtClean="0"/>
              <a:t>đáp</a:t>
            </a:r>
            <a:r>
              <a:rPr lang="en-US" dirty="0" smtClean="0"/>
              <a:t> </a:t>
            </a:r>
            <a:r>
              <a:rPr lang="en-US" dirty="0" err="1" smtClean="0"/>
              <a:t>ứng</a:t>
            </a:r>
            <a:r>
              <a:rPr lang="en-US" dirty="0" smtClean="0"/>
              <a:t> </a:t>
            </a:r>
            <a:r>
              <a:rPr lang="en-US" dirty="0" err="1" smtClean="0"/>
              <a:t>nhiệp</a:t>
            </a:r>
            <a:r>
              <a:rPr lang="en-US" dirty="0" smtClean="0"/>
              <a:t> </a:t>
            </a:r>
            <a:r>
              <a:rPr lang="en-US" dirty="0" err="1" smtClean="0"/>
              <a:t>vụ</a:t>
            </a:r>
            <a:r>
              <a:rPr lang="en-US" dirty="0" smtClean="0"/>
              <a:t> </a:t>
            </a:r>
            <a:r>
              <a:rPr lang="en-US" dirty="0" err="1" smtClean="0"/>
              <a:t>mua</a:t>
            </a:r>
            <a:r>
              <a:rPr lang="en-US" dirty="0" smtClean="0"/>
              <a:t> </a:t>
            </a:r>
            <a:r>
              <a:rPr lang="en-US" dirty="0" err="1" smtClean="0"/>
              <a:t>hàng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sản</a:t>
            </a:r>
            <a:r>
              <a:rPr lang="en-US" dirty="0" smtClean="0"/>
              <a:t> </a:t>
            </a:r>
            <a:r>
              <a:rPr lang="en-US" dirty="0" err="1" smtClean="0"/>
              <a:t>phẩm</a:t>
            </a:r>
            <a:r>
              <a:rPr lang="en-US" dirty="0"/>
              <a:t> </a:t>
            </a:r>
            <a:r>
              <a:rPr lang="en-US" dirty="0" err="1" smtClean="0"/>
              <a:t>và</a:t>
            </a:r>
            <a:r>
              <a:rPr lang="en-US" dirty="0" smtClean="0"/>
              <a:t> </a:t>
            </a:r>
            <a:r>
              <a:rPr lang="en-US" dirty="0" err="1" smtClean="0"/>
              <a:t>nhập</a:t>
            </a:r>
            <a:r>
              <a:rPr lang="en-US" dirty="0" smtClean="0"/>
              <a:t> </a:t>
            </a:r>
            <a:r>
              <a:rPr lang="en-US" dirty="0" err="1" smtClean="0"/>
              <a:t>hàng</a:t>
            </a:r>
            <a:r>
              <a:rPr lang="en-US" dirty="0" smtClean="0"/>
              <a:t>.</a:t>
            </a:r>
            <a:endParaRPr lang="en-US" dirty="0"/>
          </a:p>
          <a:p>
            <a:endParaRPr lang="en-US" dirty="0"/>
          </a:p>
        </p:txBody>
      </p:sp>
    </p:spTree>
    <p:extLst>
      <p:ext uri="{BB962C8B-B14F-4D97-AF65-F5344CB8AC3E}">
        <p14:creationId xmlns:p14="http://schemas.microsoft.com/office/powerpoint/2010/main" val="151705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31</a:t>
            </a:fld>
            <a:endParaRPr lang="en" dirty="0"/>
          </a:p>
        </p:txBody>
      </p:sp>
      <p:sp>
        <p:nvSpPr>
          <p:cNvPr id="4" name="TextBox 3"/>
          <p:cNvSpPr txBox="1"/>
          <p:nvPr/>
        </p:nvSpPr>
        <p:spPr>
          <a:xfrm>
            <a:off x="509153" y="172932"/>
            <a:ext cx="8285018" cy="400110"/>
          </a:xfrm>
          <a:prstGeom prst="rect">
            <a:avLst/>
          </a:prstGeom>
          <a:noFill/>
        </p:spPr>
        <p:txBody>
          <a:bodyPr wrap="square" rtlCol="0">
            <a:spAutoFit/>
          </a:bodyPr>
          <a:lstStyle/>
          <a:p>
            <a:r>
              <a:rPr lang="en-US" sz="2000" b="1" dirty="0" err="1" smtClean="0">
                <a:solidFill>
                  <a:schemeClr val="accent1">
                    <a:lumMod val="75000"/>
                  </a:schemeClr>
                </a:solidFill>
                <a:latin typeface="Roboto Slab" panose="020B0604020202020204" charset="0"/>
                <a:ea typeface="Roboto Slab" panose="020B0604020202020204" charset="0"/>
              </a:rPr>
              <a:t>Hướng</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phát</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triển</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5" name="Rectangle 4"/>
          <p:cNvSpPr/>
          <p:nvPr/>
        </p:nvSpPr>
        <p:spPr>
          <a:xfrm>
            <a:off x="751608" y="1071007"/>
            <a:ext cx="8042563" cy="300082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smtClean="0">
                <a:latin typeface="+mj-lt"/>
                <a:ea typeface="Times New Roman" panose="02020603050405020304" pitchFamily="18" charset="0"/>
              </a:rPr>
              <a:t>Do </a:t>
            </a:r>
            <a:r>
              <a:rPr lang="en-US" dirty="0" err="1">
                <a:latin typeface="+mj-lt"/>
                <a:ea typeface="Times New Roman" panose="02020603050405020304" pitchFamily="18" charset="0"/>
              </a:rPr>
              <a:t>thời</a:t>
            </a:r>
            <a:r>
              <a:rPr lang="en-US" dirty="0">
                <a:latin typeface="+mj-lt"/>
                <a:ea typeface="Times New Roman" panose="02020603050405020304" pitchFamily="18" charset="0"/>
              </a:rPr>
              <a:t> </a:t>
            </a:r>
            <a:r>
              <a:rPr lang="en-US" dirty="0" err="1">
                <a:latin typeface="+mj-lt"/>
                <a:ea typeface="Times New Roman" panose="02020603050405020304" pitchFamily="18" charset="0"/>
              </a:rPr>
              <a:t>gian</a:t>
            </a:r>
            <a:r>
              <a:rPr lang="en-US" dirty="0">
                <a:latin typeface="+mj-lt"/>
                <a:ea typeface="Times New Roman" panose="02020603050405020304" pitchFamily="18" charset="0"/>
              </a:rPr>
              <a:t> </a:t>
            </a:r>
            <a:r>
              <a:rPr lang="en-US" dirty="0" err="1">
                <a:latin typeface="+mj-lt"/>
                <a:ea typeface="Times New Roman" panose="02020603050405020304" pitchFamily="18" charset="0"/>
              </a:rPr>
              <a:t>và</a:t>
            </a:r>
            <a:r>
              <a:rPr lang="en-US" dirty="0">
                <a:latin typeface="+mj-lt"/>
                <a:ea typeface="Times New Roman" panose="02020603050405020304" pitchFamily="18" charset="0"/>
              </a:rPr>
              <a:t> </a:t>
            </a:r>
            <a:r>
              <a:rPr lang="en-US" dirty="0" err="1">
                <a:latin typeface="+mj-lt"/>
                <a:ea typeface="Times New Roman" panose="02020603050405020304" pitchFamily="18" charset="0"/>
              </a:rPr>
              <a:t>năng</a:t>
            </a:r>
            <a:r>
              <a:rPr lang="en-US" dirty="0">
                <a:latin typeface="+mj-lt"/>
                <a:ea typeface="Times New Roman" panose="02020603050405020304" pitchFamily="18" charset="0"/>
              </a:rPr>
              <a:t> </a:t>
            </a:r>
            <a:r>
              <a:rPr lang="en-US" dirty="0" err="1">
                <a:latin typeface="+mj-lt"/>
                <a:ea typeface="Times New Roman" panose="02020603050405020304" pitchFamily="18" charset="0"/>
              </a:rPr>
              <a:t>lực</a:t>
            </a:r>
            <a:r>
              <a:rPr lang="en-US" dirty="0">
                <a:latin typeface="+mj-lt"/>
                <a:ea typeface="Times New Roman" panose="02020603050405020304" pitchFamily="18" charset="0"/>
              </a:rPr>
              <a:t> </a:t>
            </a:r>
            <a:r>
              <a:rPr lang="en-US" dirty="0" err="1">
                <a:latin typeface="+mj-lt"/>
                <a:ea typeface="Times New Roman" panose="02020603050405020304" pitchFamily="18" charset="0"/>
              </a:rPr>
              <a:t>có</a:t>
            </a:r>
            <a:r>
              <a:rPr lang="en-US" dirty="0">
                <a:latin typeface="+mj-lt"/>
                <a:ea typeface="Times New Roman" panose="02020603050405020304" pitchFamily="18" charset="0"/>
              </a:rPr>
              <a:t> </a:t>
            </a:r>
            <a:r>
              <a:rPr lang="en-US" dirty="0" err="1">
                <a:latin typeface="+mj-lt"/>
                <a:ea typeface="Times New Roman" panose="02020603050405020304" pitchFamily="18" charset="0"/>
              </a:rPr>
              <a:t>hạn</a:t>
            </a:r>
            <a:r>
              <a:rPr lang="en-US" dirty="0">
                <a:latin typeface="+mj-lt"/>
                <a:ea typeface="Times New Roman" panose="02020603050405020304" pitchFamily="18" charset="0"/>
              </a:rPr>
              <a:t> </a:t>
            </a:r>
            <a:r>
              <a:rPr lang="en-US" dirty="0" err="1">
                <a:latin typeface="+mj-lt"/>
                <a:ea typeface="Times New Roman" panose="02020603050405020304" pitchFamily="18" charset="0"/>
              </a:rPr>
              <a:t>nên</a:t>
            </a:r>
            <a:r>
              <a:rPr lang="en-US" dirty="0">
                <a:latin typeface="+mj-lt"/>
                <a:ea typeface="Times New Roman" panose="02020603050405020304" pitchFamily="18" charset="0"/>
              </a:rPr>
              <a:t> website </a:t>
            </a:r>
            <a:r>
              <a:rPr lang="en-US" dirty="0" err="1">
                <a:latin typeface="+mj-lt"/>
                <a:ea typeface="Times New Roman" panose="02020603050405020304" pitchFamily="18" charset="0"/>
              </a:rPr>
              <a:t>của</a:t>
            </a:r>
            <a:r>
              <a:rPr lang="en-US" dirty="0">
                <a:latin typeface="+mj-lt"/>
                <a:ea typeface="Times New Roman" panose="02020603050405020304" pitchFamily="18" charset="0"/>
              </a:rPr>
              <a:t> </a:t>
            </a:r>
            <a:r>
              <a:rPr lang="en-US" dirty="0" err="1">
                <a:latin typeface="+mj-lt"/>
                <a:ea typeface="Times New Roman" panose="02020603050405020304" pitchFamily="18" charset="0"/>
              </a:rPr>
              <a:t>nhóm</a:t>
            </a:r>
            <a:r>
              <a:rPr lang="en-US" dirty="0">
                <a:latin typeface="+mj-lt"/>
                <a:ea typeface="Times New Roman" panose="02020603050405020304" pitchFamily="18" charset="0"/>
              </a:rPr>
              <a:t> </a:t>
            </a:r>
            <a:r>
              <a:rPr lang="en-US" dirty="0" err="1">
                <a:latin typeface="+mj-lt"/>
                <a:ea typeface="Times New Roman" panose="02020603050405020304" pitchFamily="18" charset="0"/>
              </a:rPr>
              <a:t>mới</a:t>
            </a:r>
            <a:r>
              <a:rPr lang="en-US" dirty="0">
                <a:latin typeface="+mj-lt"/>
                <a:ea typeface="Times New Roman" panose="02020603050405020304" pitchFamily="18" charset="0"/>
              </a:rPr>
              <a:t> </a:t>
            </a:r>
            <a:r>
              <a:rPr lang="en-US" dirty="0" err="1">
                <a:latin typeface="+mj-lt"/>
                <a:ea typeface="Times New Roman" panose="02020603050405020304" pitchFamily="18" charset="0"/>
              </a:rPr>
              <a:t>chỉ</a:t>
            </a:r>
            <a:r>
              <a:rPr lang="en-US" dirty="0">
                <a:latin typeface="+mj-lt"/>
                <a:ea typeface="Times New Roman" panose="02020603050405020304" pitchFamily="18" charset="0"/>
              </a:rPr>
              <a:t> </a:t>
            </a:r>
            <a:r>
              <a:rPr lang="en-US" dirty="0" err="1">
                <a:latin typeface="+mj-lt"/>
                <a:ea typeface="Times New Roman" panose="02020603050405020304" pitchFamily="18" charset="0"/>
              </a:rPr>
              <a:t>đi</a:t>
            </a:r>
            <a:r>
              <a:rPr lang="en-US" dirty="0">
                <a:latin typeface="+mj-lt"/>
                <a:ea typeface="Times New Roman" panose="02020603050405020304" pitchFamily="18" charset="0"/>
              </a:rPr>
              <a:t> </a:t>
            </a:r>
            <a:r>
              <a:rPr lang="en-US" dirty="0" err="1">
                <a:latin typeface="+mj-lt"/>
                <a:ea typeface="Times New Roman" panose="02020603050405020304" pitchFamily="18" charset="0"/>
              </a:rPr>
              <a:t>sâu</a:t>
            </a:r>
            <a:r>
              <a:rPr lang="en-US" dirty="0">
                <a:latin typeface="+mj-lt"/>
                <a:ea typeface="Times New Roman" panose="02020603050405020304" pitchFamily="18" charset="0"/>
              </a:rPr>
              <a:t> </a:t>
            </a:r>
            <a:r>
              <a:rPr lang="en-US" dirty="0" err="1">
                <a:latin typeface="+mj-lt"/>
                <a:ea typeface="Times New Roman" panose="02020603050405020304" pitchFamily="18" charset="0"/>
              </a:rPr>
              <a:t>vào</a:t>
            </a:r>
            <a:r>
              <a:rPr lang="en-US" dirty="0">
                <a:latin typeface="+mj-lt"/>
                <a:ea typeface="Times New Roman" panose="02020603050405020304" pitchFamily="18" charset="0"/>
              </a:rPr>
              <a:t> </a:t>
            </a:r>
            <a:r>
              <a:rPr lang="en-US" dirty="0" err="1">
                <a:latin typeface="+mj-lt"/>
                <a:ea typeface="Times New Roman" panose="02020603050405020304" pitchFamily="18" charset="0"/>
              </a:rPr>
              <a:t>chức</a:t>
            </a:r>
            <a:r>
              <a:rPr lang="en-US" dirty="0">
                <a:latin typeface="+mj-lt"/>
                <a:ea typeface="Times New Roman" panose="02020603050405020304" pitchFamily="18" charset="0"/>
              </a:rPr>
              <a:t> </a:t>
            </a:r>
            <a:r>
              <a:rPr lang="en-US" dirty="0" err="1">
                <a:latin typeface="+mj-lt"/>
                <a:ea typeface="Times New Roman" panose="02020603050405020304" pitchFamily="18" charset="0"/>
              </a:rPr>
              <a:t>năng</a:t>
            </a:r>
            <a:r>
              <a:rPr lang="en-US" dirty="0">
                <a:latin typeface="+mj-lt"/>
                <a:ea typeface="Times New Roman" panose="02020603050405020304" pitchFamily="18" charset="0"/>
              </a:rPr>
              <a:t> </a:t>
            </a:r>
            <a:r>
              <a:rPr lang="en-US" dirty="0" err="1">
                <a:latin typeface="+mj-lt"/>
                <a:ea typeface="Times New Roman" panose="02020603050405020304" pitchFamily="18" charset="0"/>
              </a:rPr>
              <a:t>bán</a:t>
            </a:r>
            <a:r>
              <a:rPr lang="en-US" dirty="0">
                <a:latin typeface="+mj-lt"/>
                <a:ea typeface="Times New Roman" panose="02020603050405020304" pitchFamily="18" charset="0"/>
              </a:rPr>
              <a:t> </a:t>
            </a:r>
            <a:r>
              <a:rPr lang="en-US" dirty="0" err="1">
                <a:latin typeface="+mj-lt"/>
                <a:ea typeface="Times New Roman" panose="02020603050405020304" pitchFamily="18" charset="0"/>
              </a:rPr>
              <a:t>sản</a:t>
            </a:r>
            <a:r>
              <a:rPr lang="en-US" dirty="0">
                <a:latin typeface="+mj-lt"/>
                <a:ea typeface="Times New Roman" panose="02020603050405020304" pitchFamily="18" charset="0"/>
              </a:rPr>
              <a:t> </a:t>
            </a:r>
            <a:r>
              <a:rPr lang="en-US" dirty="0" err="1">
                <a:latin typeface="+mj-lt"/>
                <a:ea typeface="Times New Roman" panose="02020603050405020304" pitchFamily="18" charset="0"/>
              </a:rPr>
              <a:t>phẩm</a:t>
            </a:r>
            <a:r>
              <a:rPr lang="en-US" dirty="0">
                <a:latin typeface="+mj-lt"/>
                <a:ea typeface="Times New Roman" panose="02020603050405020304" pitchFamily="18" charset="0"/>
              </a:rPr>
              <a:t>.</a:t>
            </a:r>
          </a:p>
          <a:p>
            <a:pPr marL="285750" indent="-285750">
              <a:lnSpc>
                <a:spcPct val="150000"/>
              </a:lnSpc>
              <a:buFont typeface="Arial" panose="020B0604020202020204" pitchFamily="34" charset="0"/>
              <a:buChar char="•"/>
            </a:pPr>
            <a:r>
              <a:rPr lang="en-US" dirty="0" err="1">
                <a:latin typeface="+mj-lt"/>
                <a:ea typeface="Times New Roman" panose="02020603050405020304" pitchFamily="18" charset="0"/>
              </a:rPr>
              <a:t>Nhóm</a:t>
            </a:r>
            <a:r>
              <a:rPr lang="en-US" dirty="0">
                <a:latin typeface="+mj-lt"/>
                <a:ea typeface="Times New Roman" panose="02020603050405020304" pitchFamily="18" charset="0"/>
              </a:rPr>
              <a:t> </a:t>
            </a:r>
            <a:r>
              <a:rPr lang="en-US" dirty="0" err="1">
                <a:latin typeface="+mj-lt"/>
                <a:ea typeface="Times New Roman" panose="02020603050405020304" pitchFamily="18" charset="0"/>
              </a:rPr>
              <a:t>đề</a:t>
            </a:r>
            <a:r>
              <a:rPr lang="en-US" dirty="0">
                <a:latin typeface="+mj-lt"/>
                <a:ea typeface="Times New Roman" panose="02020603050405020304" pitchFamily="18" charset="0"/>
              </a:rPr>
              <a:t> </a:t>
            </a:r>
            <a:r>
              <a:rPr lang="en-US" dirty="0" err="1">
                <a:latin typeface="+mj-lt"/>
                <a:ea typeface="Times New Roman" panose="02020603050405020304" pitchFamily="18" charset="0"/>
              </a:rPr>
              <a:t>tài</a:t>
            </a:r>
            <a:r>
              <a:rPr lang="en-US" dirty="0">
                <a:latin typeface="+mj-lt"/>
                <a:ea typeface="Times New Roman" panose="02020603050405020304" pitchFamily="18" charset="0"/>
              </a:rPr>
              <a:t> </a:t>
            </a:r>
            <a:r>
              <a:rPr lang="en-US" dirty="0" err="1">
                <a:latin typeface="+mj-lt"/>
                <a:ea typeface="Times New Roman" panose="02020603050405020304" pitchFamily="18" charset="0"/>
              </a:rPr>
              <a:t>hướng</a:t>
            </a:r>
            <a:r>
              <a:rPr lang="en-US" dirty="0">
                <a:latin typeface="+mj-lt"/>
                <a:ea typeface="Times New Roman" panose="02020603050405020304" pitchFamily="18" charset="0"/>
              </a:rPr>
              <a:t> </a:t>
            </a:r>
            <a:r>
              <a:rPr lang="en-US" dirty="0" err="1">
                <a:latin typeface="+mj-lt"/>
                <a:ea typeface="Times New Roman" panose="02020603050405020304" pitchFamily="18" charset="0"/>
              </a:rPr>
              <a:t>phát</a:t>
            </a:r>
            <a:r>
              <a:rPr lang="en-US" dirty="0">
                <a:latin typeface="+mj-lt"/>
                <a:ea typeface="Times New Roman" panose="02020603050405020304" pitchFamily="18" charset="0"/>
              </a:rPr>
              <a:t> </a:t>
            </a:r>
            <a:r>
              <a:rPr lang="en-US" dirty="0" err="1">
                <a:latin typeface="+mj-lt"/>
                <a:ea typeface="Times New Roman" panose="02020603050405020304" pitchFamily="18" charset="0"/>
              </a:rPr>
              <a:t>triển</a:t>
            </a:r>
            <a:r>
              <a:rPr lang="en-US" dirty="0">
                <a:latin typeface="+mj-lt"/>
                <a:ea typeface="Times New Roman" panose="02020603050405020304" pitchFamily="18" charset="0"/>
              </a:rPr>
              <a:t> website </a:t>
            </a:r>
            <a:r>
              <a:rPr lang="en-US" dirty="0" err="1">
                <a:latin typeface="+mj-lt"/>
                <a:ea typeface="Times New Roman" panose="02020603050405020304" pitchFamily="18" charset="0"/>
              </a:rPr>
              <a:t>thành</a:t>
            </a:r>
            <a:r>
              <a:rPr lang="en-US" dirty="0">
                <a:latin typeface="+mj-lt"/>
                <a:ea typeface="Times New Roman" panose="02020603050405020304" pitchFamily="18" charset="0"/>
              </a:rPr>
              <a:t> </a:t>
            </a:r>
            <a:r>
              <a:rPr lang="en-US" dirty="0" err="1">
                <a:latin typeface="+mj-lt"/>
                <a:ea typeface="Times New Roman" panose="02020603050405020304" pitchFamily="18" charset="0"/>
              </a:rPr>
              <a:t>một</a:t>
            </a:r>
            <a:r>
              <a:rPr lang="en-US" dirty="0">
                <a:latin typeface="+mj-lt"/>
                <a:ea typeface="Times New Roman" panose="02020603050405020304" pitchFamily="18" charset="0"/>
              </a:rPr>
              <a:t> website </a:t>
            </a:r>
            <a:r>
              <a:rPr lang="en-US" dirty="0" err="1">
                <a:latin typeface="+mj-lt"/>
                <a:ea typeface="Times New Roman" panose="02020603050405020304" pitchFamily="18" charset="0"/>
              </a:rPr>
              <a:t>bán</a:t>
            </a:r>
            <a:r>
              <a:rPr lang="en-US" dirty="0">
                <a:latin typeface="+mj-lt"/>
                <a:ea typeface="Times New Roman" panose="02020603050405020304" pitchFamily="18" charset="0"/>
              </a:rPr>
              <a:t> </a:t>
            </a:r>
            <a:r>
              <a:rPr lang="en-US" dirty="0" err="1">
                <a:latin typeface="+mj-lt"/>
                <a:ea typeface="Times New Roman" panose="02020603050405020304" pitchFamily="18" charset="0"/>
              </a:rPr>
              <a:t>hàng</a:t>
            </a:r>
            <a:r>
              <a:rPr lang="en-US" dirty="0">
                <a:latin typeface="+mj-lt"/>
                <a:ea typeface="Times New Roman" panose="02020603050405020304" pitchFamily="18" charset="0"/>
              </a:rPr>
              <a:t> </a:t>
            </a:r>
            <a:r>
              <a:rPr lang="en-US" dirty="0" err="1">
                <a:latin typeface="+mj-lt"/>
                <a:ea typeface="Times New Roman" panose="02020603050405020304" pitchFamily="18" charset="0"/>
              </a:rPr>
              <a:t>chuyên</a:t>
            </a:r>
            <a:r>
              <a:rPr lang="en-US" dirty="0">
                <a:latin typeface="+mj-lt"/>
                <a:ea typeface="Times New Roman" panose="02020603050405020304" pitchFamily="18" charset="0"/>
              </a:rPr>
              <a:t> </a:t>
            </a:r>
            <a:r>
              <a:rPr lang="en-US" dirty="0" err="1">
                <a:latin typeface="+mj-lt"/>
                <a:ea typeface="Times New Roman" panose="02020603050405020304" pitchFamily="18" charset="0"/>
              </a:rPr>
              <a:t>nghiệp</a:t>
            </a:r>
            <a:r>
              <a:rPr lang="en-US" dirty="0">
                <a:latin typeface="+mj-lt"/>
                <a:ea typeface="Times New Roman" panose="02020603050405020304" pitchFamily="18" charset="0"/>
              </a:rPr>
              <a:t>. </a:t>
            </a:r>
            <a:r>
              <a:rPr lang="en-US" dirty="0" err="1">
                <a:latin typeface="+mj-lt"/>
                <a:ea typeface="Times New Roman" panose="02020603050405020304" pitchFamily="18" charset="0"/>
              </a:rPr>
              <a:t>Cung</a:t>
            </a:r>
            <a:r>
              <a:rPr lang="en-US" dirty="0">
                <a:latin typeface="+mj-lt"/>
                <a:ea typeface="Times New Roman" panose="02020603050405020304" pitchFamily="18" charset="0"/>
              </a:rPr>
              <a:t> </a:t>
            </a:r>
            <a:r>
              <a:rPr lang="en-US" dirty="0" err="1">
                <a:latin typeface="+mj-lt"/>
                <a:ea typeface="Times New Roman" panose="02020603050405020304" pitchFamily="18" charset="0"/>
              </a:rPr>
              <a:t>cấp</a:t>
            </a:r>
            <a:r>
              <a:rPr lang="en-US" dirty="0">
                <a:latin typeface="+mj-lt"/>
                <a:ea typeface="Times New Roman" panose="02020603050405020304" pitchFamily="18" charset="0"/>
              </a:rPr>
              <a:t> </a:t>
            </a:r>
            <a:r>
              <a:rPr lang="en-US" dirty="0" err="1">
                <a:latin typeface="+mj-lt"/>
                <a:ea typeface="Times New Roman" panose="02020603050405020304" pitchFamily="18" charset="0"/>
              </a:rPr>
              <a:t>đầy</a:t>
            </a:r>
            <a:r>
              <a:rPr lang="en-US" dirty="0">
                <a:latin typeface="+mj-lt"/>
                <a:ea typeface="Times New Roman" panose="02020603050405020304" pitchFamily="18" charset="0"/>
              </a:rPr>
              <a:t> </a:t>
            </a:r>
            <a:r>
              <a:rPr lang="en-US" dirty="0" err="1">
                <a:latin typeface="+mj-lt"/>
                <a:ea typeface="Times New Roman" panose="02020603050405020304" pitchFamily="18" charset="0"/>
              </a:rPr>
              <a:t>đủ</a:t>
            </a:r>
            <a:r>
              <a:rPr lang="en-US" dirty="0">
                <a:latin typeface="+mj-lt"/>
                <a:ea typeface="Times New Roman" panose="02020603050405020304" pitchFamily="18" charset="0"/>
              </a:rPr>
              <a:t> </a:t>
            </a:r>
            <a:r>
              <a:rPr lang="en-US" dirty="0" err="1">
                <a:latin typeface="+mj-lt"/>
                <a:ea typeface="Times New Roman" panose="02020603050405020304" pitchFamily="18" charset="0"/>
              </a:rPr>
              <a:t>những</a:t>
            </a:r>
            <a:r>
              <a:rPr lang="en-US" dirty="0">
                <a:latin typeface="+mj-lt"/>
                <a:ea typeface="Times New Roman" panose="02020603050405020304" pitchFamily="18" charset="0"/>
              </a:rPr>
              <a:t> </a:t>
            </a:r>
            <a:r>
              <a:rPr lang="en-US" dirty="0" err="1">
                <a:latin typeface="+mj-lt"/>
                <a:ea typeface="Times New Roman" panose="02020603050405020304" pitchFamily="18" charset="0"/>
              </a:rPr>
              <a:t>sản</a:t>
            </a:r>
            <a:r>
              <a:rPr lang="en-US" dirty="0">
                <a:latin typeface="+mj-lt"/>
                <a:ea typeface="Times New Roman" panose="02020603050405020304" pitchFamily="18" charset="0"/>
              </a:rPr>
              <a:t> </a:t>
            </a:r>
            <a:r>
              <a:rPr lang="en-US" dirty="0" err="1">
                <a:latin typeface="+mj-lt"/>
                <a:ea typeface="Times New Roman" panose="02020603050405020304" pitchFamily="18" charset="0"/>
              </a:rPr>
              <a:t>phẩm</a:t>
            </a:r>
            <a:r>
              <a:rPr lang="en-US" dirty="0">
                <a:latin typeface="+mj-lt"/>
                <a:ea typeface="Times New Roman" panose="02020603050405020304" pitchFamily="18" charset="0"/>
              </a:rPr>
              <a:t> </a:t>
            </a:r>
            <a:r>
              <a:rPr lang="en-US" dirty="0" err="1">
                <a:latin typeface="+mj-lt"/>
                <a:ea typeface="Times New Roman" panose="02020603050405020304" pitchFamily="18" charset="0"/>
              </a:rPr>
              <a:t>hiện</a:t>
            </a:r>
            <a:r>
              <a:rPr lang="en-US" dirty="0">
                <a:latin typeface="+mj-lt"/>
                <a:ea typeface="Times New Roman" panose="02020603050405020304" pitchFamily="18" charset="0"/>
              </a:rPr>
              <a:t> </a:t>
            </a:r>
            <a:r>
              <a:rPr lang="en-US" dirty="0" err="1">
                <a:latin typeface="+mj-lt"/>
                <a:ea typeface="Times New Roman" panose="02020603050405020304" pitchFamily="18" charset="0"/>
              </a:rPr>
              <a:t>đang</a:t>
            </a:r>
            <a:r>
              <a:rPr lang="en-US" dirty="0">
                <a:latin typeface="+mj-lt"/>
                <a:ea typeface="Times New Roman" panose="02020603050405020304" pitchFamily="18" charset="0"/>
              </a:rPr>
              <a:t> </a:t>
            </a:r>
            <a:r>
              <a:rPr lang="en-US" dirty="0" err="1">
                <a:latin typeface="+mj-lt"/>
                <a:ea typeface="Times New Roman" panose="02020603050405020304" pitchFamily="18" charset="0"/>
              </a:rPr>
              <a:t>có</a:t>
            </a:r>
            <a:r>
              <a:rPr lang="en-US" dirty="0">
                <a:latin typeface="+mj-lt"/>
                <a:ea typeface="Times New Roman" panose="02020603050405020304" pitchFamily="18" charset="0"/>
              </a:rPr>
              <a:t> </a:t>
            </a:r>
            <a:r>
              <a:rPr lang="en-US" dirty="0" err="1">
                <a:latin typeface="+mj-lt"/>
                <a:ea typeface="Times New Roman" panose="02020603050405020304" pitchFamily="18" charset="0"/>
              </a:rPr>
              <a:t>mặt</a:t>
            </a:r>
            <a:r>
              <a:rPr lang="en-US" dirty="0">
                <a:latin typeface="+mj-lt"/>
                <a:ea typeface="Times New Roman" panose="02020603050405020304" pitchFamily="18" charset="0"/>
              </a:rPr>
              <a:t> </a:t>
            </a:r>
            <a:r>
              <a:rPr lang="en-US" dirty="0" err="1">
                <a:latin typeface="+mj-lt"/>
                <a:ea typeface="Times New Roman" panose="02020603050405020304" pitchFamily="18" charset="0"/>
              </a:rPr>
              <a:t>trên</a:t>
            </a:r>
            <a:r>
              <a:rPr lang="en-US" dirty="0">
                <a:latin typeface="+mj-lt"/>
                <a:ea typeface="Times New Roman" panose="02020603050405020304" pitchFamily="18" charset="0"/>
              </a:rPr>
              <a:t> </a:t>
            </a:r>
            <a:r>
              <a:rPr lang="en-US" dirty="0" err="1">
                <a:latin typeface="+mj-lt"/>
                <a:ea typeface="Times New Roman" panose="02020603050405020304" pitchFamily="18" charset="0"/>
              </a:rPr>
              <a:t>thị</a:t>
            </a:r>
            <a:r>
              <a:rPr lang="en-US" dirty="0">
                <a:latin typeface="+mj-lt"/>
                <a:ea typeface="Times New Roman" panose="02020603050405020304" pitchFamily="18" charset="0"/>
              </a:rPr>
              <a:t> </a:t>
            </a:r>
            <a:r>
              <a:rPr lang="en-US" dirty="0" err="1">
                <a:latin typeface="+mj-lt"/>
                <a:ea typeface="Times New Roman" panose="02020603050405020304" pitchFamily="18" charset="0"/>
              </a:rPr>
              <a:t>trường</a:t>
            </a:r>
            <a:r>
              <a:rPr lang="en-US" dirty="0">
                <a:latin typeface="+mj-lt"/>
                <a:ea typeface="Times New Roman" panose="02020603050405020304" pitchFamily="18" charset="0"/>
              </a:rPr>
              <a:t> </a:t>
            </a:r>
            <a:r>
              <a:rPr lang="en-US" dirty="0" err="1">
                <a:latin typeface="+mj-lt"/>
                <a:ea typeface="Times New Roman" panose="02020603050405020304" pitchFamily="18" charset="0"/>
              </a:rPr>
              <a:t>với</a:t>
            </a:r>
            <a:r>
              <a:rPr lang="en-US" dirty="0">
                <a:latin typeface="+mj-lt"/>
                <a:ea typeface="Times New Roman" panose="02020603050405020304" pitchFamily="18" charset="0"/>
              </a:rPr>
              <a:t> </a:t>
            </a:r>
            <a:r>
              <a:rPr lang="en-US" dirty="0" err="1">
                <a:latin typeface="+mj-lt"/>
                <a:ea typeface="Times New Roman" panose="02020603050405020304" pitchFamily="18" charset="0"/>
              </a:rPr>
              <a:t>giá</a:t>
            </a:r>
            <a:r>
              <a:rPr lang="en-US" dirty="0">
                <a:latin typeface="+mj-lt"/>
                <a:ea typeface="Times New Roman" panose="02020603050405020304" pitchFamily="18" charset="0"/>
              </a:rPr>
              <a:t> </a:t>
            </a:r>
            <a:r>
              <a:rPr lang="en-US" dirty="0" err="1">
                <a:latin typeface="+mj-lt"/>
                <a:ea typeface="Times New Roman" panose="02020603050405020304" pitchFamily="18" charset="0"/>
              </a:rPr>
              <a:t>cả</a:t>
            </a:r>
            <a:r>
              <a:rPr lang="en-US" dirty="0">
                <a:latin typeface="+mj-lt"/>
                <a:ea typeface="Times New Roman" panose="02020603050405020304" pitchFamily="18" charset="0"/>
              </a:rPr>
              <a:t> </a:t>
            </a:r>
            <a:r>
              <a:rPr lang="en-US" dirty="0" err="1">
                <a:latin typeface="+mj-lt"/>
                <a:ea typeface="Times New Roman" panose="02020603050405020304" pitchFamily="18" charset="0"/>
              </a:rPr>
              <a:t>hớp</a:t>
            </a:r>
            <a:r>
              <a:rPr lang="en-US" dirty="0">
                <a:latin typeface="+mj-lt"/>
                <a:ea typeface="Times New Roman" panose="02020603050405020304" pitchFamily="18" charset="0"/>
              </a:rPr>
              <a:t> </a:t>
            </a:r>
            <a:r>
              <a:rPr lang="en-US" dirty="0" err="1">
                <a:latin typeface="+mj-lt"/>
                <a:ea typeface="Times New Roman" panose="02020603050405020304" pitchFamily="18" charset="0"/>
              </a:rPr>
              <a:t>lý</a:t>
            </a:r>
            <a:r>
              <a:rPr lang="en-US" dirty="0">
                <a:latin typeface="+mj-lt"/>
                <a:ea typeface="Times New Roman" panose="02020603050405020304" pitchFamily="18" charset="0"/>
              </a:rPr>
              <a:t>, </a:t>
            </a:r>
            <a:r>
              <a:rPr lang="en-US" dirty="0" err="1">
                <a:latin typeface="+mj-lt"/>
                <a:ea typeface="Times New Roman" panose="02020603050405020304" pitchFamily="18" charset="0"/>
              </a:rPr>
              <a:t>phải</a:t>
            </a:r>
            <a:r>
              <a:rPr lang="en-US" dirty="0">
                <a:latin typeface="+mj-lt"/>
                <a:ea typeface="Times New Roman" panose="02020603050405020304" pitchFamily="18" charset="0"/>
              </a:rPr>
              <a:t> </a:t>
            </a:r>
            <a:r>
              <a:rPr lang="en-US" dirty="0" err="1">
                <a:latin typeface="+mj-lt"/>
                <a:ea typeface="Times New Roman" panose="02020603050405020304" pitchFamily="18" charset="0"/>
              </a:rPr>
              <a:t>chăng</a:t>
            </a:r>
            <a:r>
              <a:rPr lang="en-US" dirty="0">
                <a:latin typeface="+mj-lt"/>
                <a:ea typeface="Times New Roman" panose="02020603050405020304" pitchFamily="18" charset="0"/>
              </a:rPr>
              <a:t>. </a:t>
            </a:r>
            <a:endParaRPr lang="en-US" dirty="0" smtClean="0">
              <a:latin typeface="+mj-lt"/>
              <a:ea typeface="Times New Roman" panose="02020603050405020304" pitchFamily="18" charset="0"/>
            </a:endParaRPr>
          </a:p>
          <a:p>
            <a:pPr marL="285750" indent="-285750">
              <a:lnSpc>
                <a:spcPct val="150000"/>
              </a:lnSpc>
              <a:buFont typeface="Arial" panose="020B0604020202020204" pitchFamily="34" charset="0"/>
              <a:buChar char="•"/>
            </a:pPr>
            <a:r>
              <a:rPr lang="en-US" dirty="0" err="1" smtClean="0">
                <a:latin typeface="+mj-lt"/>
                <a:ea typeface="Times New Roman" panose="02020603050405020304" pitchFamily="18" charset="0"/>
              </a:rPr>
              <a:t>Đi</a:t>
            </a:r>
            <a:r>
              <a:rPr lang="en-US" dirty="0" smtClean="0">
                <a:latin typeface="+mj-lt"/>
                <a:ea typeface="Times New Roman" panose="02020603050405020304" pitchFamily="18" charset="0"/>
              </a:rPr>
              <a:t> </a:t>
            </a:r>
            <a:r>
              <a:rPr lang="en-US" dirty="0" err="1">
                <a:latin typeface="+mj-lt"/>
                <a:ea typeface="Times New Roman" panose="02020603050405020304" pitchFamily="18" charset="0"/>
              </a:rPr>
              <a:t>kèm</a:t>
            </a:r>
            <a:r>
              <a:rPr lang="en-US" dirty="0">
                <a:latin typeface="+mj-lt"/>
                <a:ea typeface="Times New Roman" panose="02020603050405020304" pitchFamily="18" charset="0"/>
              </a:rPr>
              <a:t> </a:t>
            </a:r>
            <a:r>
              <a:rPr lang="en-US" dirty="0" err="1">
                <a:latin typeface="+mj-lt"/>
                <a:ea typeface="Times New Roman" panose="02020603050405020304" pitchFamily="18" charset="0"/>
              </a:rPr>
              <a:t>với</a:t>
            </a:r>
            <a:r>
              <a:rPr lang="en-US" dirty="0">
                <a:latin typeface="+mj-lt"/>
                <a:ea typeface="Times New Roman" panose="02020603050405020304" pitchFamily="18" charset="0"/>
              </a:rPr>
              <a:t> </a:t>
            </a:r>
            <a:r>
              <a:rPr lang="en-US" dirty="0" err="1">
                <a:latin typeface="+mj-lt"/>
                <a:ea typeface="Times New Roman" panose="02020603050405020304" pitchFamily="18" charset="0"/>
              </a:rPr>
              <a:t>bán</a:t>
            </a:r>
            <a:r>
              <a:rPr lang="en-US" dirty="0">
                <a:latin typeface="+mj-lt"/>
                <a:ea typeface="Times New Roman" panose="02020603050405020304" pitchFamily="18" charset="0"/>
              </a:rPr>
              <a:t> </a:t>
            </a:r>
            <a:r>
              <a:rPr lang="en-US" dirty="0" err="1">
                <a:latin typeface="+mj-lt"/>
                <a:ea typeface="Times New Roman" panose="02020603050405020304" pitchFamily="18" charset="0"/>
              </a:rPr>
              <a:t>hàng</a:t>
            </a:r>
            <a:r>
              <a:rPr lang="en-US" dirty="0">
                <a:latin typeface="+mj-lt"/>
                <a:ea typeface="Times New Roman" panose="02020603050405020304" pitchFamily="18" charset="0"/>
              </a:rPr>
              <a:t> </a:t>
            </a:r>
            <a:r>
              <a:rPr lang="en-US" dirty="0" err="1">
                <a:latin typeface="+mj-lt"/>
                <a:ea typeface="Times New Roman" panose="02020603050405020304" pitchFamily="18" charset="0"/>
              </a:rPr>
              <a:t>là</a:t>
            </a:r>
            <a:r>
              <a:rPr lang="en-US" dirty="0">
                <a:latin typeface="+mj-lt"/>
                <a:ea typeface="Times New Roman" panose="02020603050405020304" pitchFamily="18" charset="0"/>
              </a:rPr>
              <a:t> </a:t>
            </a:r>
            <a:r>
              <a:rPr lang="en-US" dirty="0" err="1">
                <a:latin typeface="+mj-lt"/>
                <a:ea typeface="Times New Roman" panose="02020603050405020304" pitchFamily="18" charset="0"/>
              </a:rPr>
              <a:t>những</a:t>
            </a:r>
            <a:r>
              <a:rPr lang="en-US" dirty="0">
                <a:latin typeface="+mj-lt"/>
                <a:ea typeface="Times New Roman" panose="02020603050405020304" pitchFamily="18" charset="0"/>
              </a:rPr>
              <a:t> </a:t>
            </a:r>
            <a:r>
              <a:rPr lang="en-US" dirty="0" err="1">
                <a:latin typeface="+mj-lt"/>
                <a:ea typeface="Times New Roman" panose="02020603050405020304" pitchFamily="18" charset="0"/>
              </a:rPr>
              <a:t>dịch</a:t>
            </a:r>
            <a:r>
              <a:rPr lang="en-US" dirty="0">
                <a:latin typeface="+mj-lt"/>
                <a:ea typeface="Times New Roman" panose="02020603050405020304" pitchFamily="18" charset="0"/>
              </a:rPr>
              <a:t> </a:t>
            </a:r>
            <a:r>
              <a:rPr lang="en-US" dirty="0" err="1">
                <a:latin typeface="+mj-lt"/>
                <a:ea typeface="Times New Roman" panose="02020603050405020304" pitchFamily="18" charset="0"/>
              </a:rPr>
              <a:t>vụ</a:t>
            </a:r>
            <a:r>
              <a:rPr lang="en-US" dirty="0">
                <a:latin typeface="+mj-lt"/>
                <a:ea typeface="Times New Roman" panose="02020603050405020304" pitchFamily="18" charset="0"/>
              </a:rPr>
              <a:t> </a:t>
            </a:r>
            <a:r>
              <a:rPr lang="en-US" dirty="0" err="1">
                <a:latin typeface="+mj-lt"/>
                <a:ea typeface="Times New Roman" panose="02020603050405020304" pitchFamily="18" charset="0"/>
              </a:rPr>
              <a:t>uy</a:t>
            </a:r>
            <a:r>
              <a:rPr lang="en-US" dirty="0">
                <a:latin typeface="+mj-lt"/>
                <a:ea typeface="Times New Roman" panose="02020603050405020304" pitchFamily="18" charset="0"/>
              </a:rPr>
              <a:t> </a:t>
            </a:r>
            <a:r>
              <a:rPr lang="en-US" dirty="0" err="1">
                <a:latin typeface="+mj-lt"/>
                <a:ea typeface="Times New Roman" panose="02020603050405020304" pitchFamily="18" charset="0"/>
              </a:rPr>
              <a:t>tín</a:t>
            </a:r>
            <a:r>
              <a:rPr lang="en-US" dirty="0">
                <a:latin typeface="+mj-lt"/>
                <a:ea typeface="Times New Roman" panose="02020603050405020304" pitchFamily="18" charset="0"/>
              </a:rPr>
              <a:t> </a:t>
            </a:r>
            <a:r>
              <a:rPr lang="en-US" dirty="0" err="1">
                <a:latin typeface="+mj-lt"/>
                <a:ea typeface="Times New Roman" panose="02020603050405020304" pitchFamily="18" charset="0"/>
              </a:rPr>
              <a:t>và</a:t>
            </a:r>
            <a:r>
              <a:rPr lang="en-US" dirty="0">
                <a:latin typeface="+mj-lt"/>
                <a:ea typeface="Times New Roman" panose="02020603050405020304" pitchFamily="18" charset="0"/>
              </a:rPr>
              <a:t> </a:t>
            </a:r>
            <a:r>
              <a:rPr lang="en-US" dirty="0" err="1">
                <a:latin typeface="+mj-lt"/>
                <a:ea typeface="Times New Roman" panose="02020603050405020304" pitchFamily="18" charset="0"/>
              </a:rPr>
              <a:t>chất</a:t>
            </a:r>
            <a:r>
              <a:rPr lang="en-US" dirty="0">
                <a:latin typeface="+mj-lt"/>
                <a:ea typeface="Times New Roman" panose="02020603050405020304" pitchFamily="18" charset="0"/>
              </a:rPr>
              <a:t> </a:t>
            </a:r>
            <a:r>
              <a:rPr lang="en-US" dirty="0" err="1">
                <a:latin typeface="+mj-lt"/>
                <a:ea typeface="Times New Roman" panose="02020603050405020304" pitchFamily="18" charset="0"/>
              </a:rPr>
              <a:t>lượng</a:t>
            </a:r>
            <a:r>
              <a:rPr lang="en-US" dirty="0">
                <a:latin typeface="+mj-lt"/>
                <a:ea typeface="Times New Roman" panose="02020603050405020304" pitchFamily="18" charset="0"/>
              </a:rPr>
              <a:t> </a:t>
            </a:r>
            <a:r>
              <a:rPr lang="en-US" dirty="0" err="1">
                <a:latin typeface="+mj-lt"/>
                <a:ea typeface="Times New Roman" panose="02020603050405020304" pitchFamily="18" charset="0"/>
              </a:rPr>
              <a:t>tốt</a:t>
            </a:r>
            <a:r>
              <a:rPr lang="en-US" dirty="0">
                <a:latin typeface="+mj-lt"/>
                <a:ea typeface="Times New Roman" panose="02020603050405020304" pitchFamily="18" charset="0"/>
              </a:rPr>
              <a:t> </a:t>
            </a:r>
            <a:r>
              <a:rPr lang="en-US" dirty="0" err="1">
                <a:latin typeface="+mj-lt"/>
                <a:ea typeface="Times New Roman" panose="02020603050405020304" pitchFamily="18" charset="0"/>
              </a:rPr>
              <a:t>nhất</a:t>
            </a:r>
            <a:r>
              <a:rPr lang="en-US" dirty="0">
                <a:latin typeface="+mj-lt"/>
                <a:ea typeface="Times New Roman" panose="02020603050405020304" pitchFamily="18" charset="0"/>
              </a:rPr>
              <a:t> </a:t>
            </a:r>
            <a:r>
              <a:rPr lang="en-US" dirty="0" err="1">
                <a:latin typeface="+mj-lt"/>
                <a:ea typeface="Times New Roman" panose="02020603050405020304" pitchFamily="18" charset="0"/>
              </a:rPr>
              <a:t>để</a:t>
            </a:r>
            <a:r>
              <a:rPr lang="en-US" dirty="0">
                <a:latin typeface="+mj-lt"/>
                <a:ea typeface="Times New Roman" panose="02020603050405020304" pitchFamily="18" charset="0"/>
              </a:rPr>
              <a:t> </a:t>
            </a:r>
            <a:r>
              <a:rPr lang="en-US" dirty="0" err="1">
                <a:latin typeface="+mj-lt"/>
                <a:ea typeface="Times New Roman" panose="02020603050405020304" pitchFamily="18" charset="0"/>
              </a:rPr>
              <a:t>phục</a:t>
            </a:r>
            <a:r>
              <a:rPr lang="en-US" dirty="0">
                <a:latin typeface="+mj-lt"/>
                <a:ea typeface="Times New Roman" panose="02020603050405020304" pitchFamily="18" charset="0"/>
              </a:rPr>
              <a:t> </a:t>
            </a:r>
            <a:r>
              <a:rPr lang="en-US" dirty="0" err="1">
                <a:latin typeface="+mj-lt"/>
                <a:ea typeface="Times New Roman" panose="02020603050405020304" pitchFamily="18" charset="0"/>
              </a:rPr>
              <a:t>vụ</a:t>
            </a:r>
            <a:r>
              <a:rPr lang="en-US" dirty="0">
                <a:latin typeface="+mj-lt"/>
                <a:ea typeface="Times New Roman" panose="02020603050405020304" pitchFamily="18" charset="0"/>
              </a:rPr>
              <a:t> </a:t>
            </a:r>
            <a:r>
              <a:rPr lang="en-US" dirty="0" err="1">
                <a:latin typeface="+mj-lt"/>
                <a:ea typeface="Times New Roman" panose="02020603050405020304" pitchFamily="18" charset="0"/>
              </a:rPr>
              <a:t>đến</a:t>
            </a:r>
            <a:r>
              <a:rPr lang="en-US" dirty="0">
                <a:latin typeface="+mj-lt"/>
                <a:ea typeface="Times New Roman" panose="02020603050405020304" pitchFamily="18" charset="0"/>
              </a:rPr>
              <a:t> </a:t>
            </a:r>
            <a:r>
              <a:rPr lang="en-US" dirty="0" err="1">
                <a:latin typeface="+mj-lt"/>
                <a:ea typeface="Times New Roman" panose="02020603050405020304" pitchFamily="18" charset="0"/>
              </a:rPr>
              <a:t>khách</a:t>
            </a:r>
            <a:r>
              <a:rPr lang="en-US" dirty="0">
                <a:latin typeface="+mj-lt"/>
                <a:ea typeface="Times New Roman" panose="02020603050405020304" pitchFamily="18" charset="0"/>
              </a:rPr>
              <a:t> </a:t>
            </a:r>
            <a:r>
              <a:rPr lang="en-US" dirty="0" err="1">
                <a:latin typeface="+mj-lt"/>
                <a:ea typeface="Times New Roman" panose="02020603050405020304" pitchFamily="18" charset="0"/>
              </a:rPr>
              <a:t>hàng</a:t>
            </a:r>
            <a:r>
              <a:rPr lang="en-US" dirty="0">
                <a:latin typeface="+mj-lt"/>
                <a:ea typeface="Times New Roman" panose="02020603050405020304" pitchFamily="18" charset="0"/>
              </a:rPr>
              <a:t>. </a:t>
            </a:r>
            <a:endParaRPr lang="en-US" dirty="0" smtClean="0">
              <a:latin typeface="+mj-lt"/>
              <a:ea typeface="Times New Roman" panose="02020603050405020304" pitchFamily="18" charset="0"/>
            </a:endParaRPr>
          </a:p>
          <a:p>
            <a:pPr marL="285750" indent="-285750">
              <a:lnSpc>
                <a:spcPct val="150000"/>
              </a:lnSpc>
              <a:buFont typeface="Arial" panose="020B0604020202020204" pitchFamily="34" charset="0"/>
              <a:buChar char="•"/>
            </a:pPr>
            <a:r>
              <a:rPr lang="en-US" dirty="0" err="1" smtClean="0">
                <a:latin typeface="+mj-lt"/>
                <a:ea typeface="Times New Roman" panose="02020603050405020304" pitchFamily="18" charset="0"/>
              </a:rPr>
              <a:t>Áp</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dụng</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thanh</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toán</a:t>
            </a:r>
            <a:r>
              <a:rPr lang="en-US" dirty="0" smtClean="0">
                <a:latin typeface="+mj-lt"/>
                <a:ea typeface="Times New Roman" panose="02020603050405020304" pitchFamily="18" charset="0"/>
              </a:rPr>
              <a:t> online.</a:t>
            </a:r>
          </a:p>
          <a:p>
            <a:pPr marL="285750" indent="-285750">
              <a:lnSpc>
                <a:spcPct val="150000"/>
              </a:lnSpc>
              <a:buFont typeface="Arial" panose="020B0604020202020204" pitchFamily="34" charset="0"/>
              <a:buChar char="•"/>
            </a:pPr>
            <a:r>
              <a:rPr lang="en-US" dirty="0" err="1" smtClean="0">
                <a:latin typeface="+mj-lt"/>
                <a:ea typeface="Times New Roman" panose="02020603050405020304" pitchFamily="18" charset="0"/>
              </a:rPr>
              <a:t>Xây</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dựng</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phân</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tích</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các</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nghiệp</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vụ</a:t>
            </a:r>
            <a:r>
              <a:rPr lang="en-US" dirty="0">
                <a:latin typeface="+mj-lt"/>
                <a:ea typeface="Times New Roman" panose="02020603050405020304" pitchFamily="18" charset="0"/>
              </a:rPr>
              <a:t> </a:t>
            </a:r>
            <a:r>
              <a:rPr lang="en-US" dirty="0" err="1" smtClean="0">
                <a:latin typeface="+mj-lt"/>
                <a:ea typeface="Times New Roman" panose="02020603050405020304" pitchFamily="18" charset="0"/>
              </a:rPr>
              <a:t>thực</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tế</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mà</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một</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cửa</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hàng</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quần</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áo</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gặp</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phải</a:t>
            </a:r>
            <a:r>
              <a:rPr lang="en-US" dirty="0" smtClean="0">
                <a:latin typeface="+mj-lt"/>
                <a:ea typeface="Times New Roman" panose="02020603050405020304" pitchFamily="18" charset="0"/>
              </a:rPr>
              <a:t>.</a:t>
            </a:r>
          </a:p>
          <a:p>
            <a:pPr marL="285750" indent="-285750">
              <a:lnSpc>
                <a:spcPct val="150000"/>
              </a:lnSpc>
              <a:buFont typeface="Arial" panose="020B0604020202020204" pitchFamily="34" charset="0"/>
              <a:buChar char="•"/>
            </a:pPr>
            <a:r>
              <a:rPr lang="en-US" dirty="0" err="1" smtClean="0">
                <a:latin typeface="+mj-lt"/>
                <a:ea typeface="Times New Roman" panose="02020603050405020304" pitchFamily="18" charset="0"/>
              </a:rPr>
              <a:t>Mở</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rộng</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quy</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mô</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kinh</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doanh</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có</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nhiều</a:t>
            </a:r>
            <a:r>
              <a:rPr lang="en-US" dirty="0" smtClean="0">
                <a:latin typeface="+mj-lt"/>
                <a:ea typeface="Times New Roman" panose="02020603050405020304" pitchFamily="18" charset="0"/>
              </a:rPr>
              <a:t> chi </a:t>
            </a:r>
            <a:r>
              <a:rPr lang="en-US" dirty="0" err="1" smtClean="0">
                <a:latin typeface="+mj-lt"/>
                <a:ea typeface="Times New Roman" panose="02020603050405020304" pitchFamily="18" charset="0"/>
              </a:rPr>
              <a:t>nhánh</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đồng</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nghĩa</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với</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việc</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trang</a:t>
            </a:r>
            <a:r>
              <a:rPr lang="en-US" dirty="0" smtClean="0">
                <a:latin typeface="+mj-lt"/>
                <a:ea typeface="Times New Roman" panose="02020603050405020304" pitchFamily="18" charset="0"/>
              </a:rPr>
              <a:t> website </a:t>
            </a:r>
            <a:r>
              <a:rPr lang="en-US" dirty="0" err="1" smtClean="0">
                <a:latin typeface="+mj-lt"/>
                <a:ea typeface="Times New Roman" panose="02020603050405020304" pitchFamily="18" charset="0"/>
              </a:rPr>
              <a:t>phải</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được</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phát</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triển</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theo</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nhu</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cầu</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của</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cửa</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hàng</a:t>
            </a:r>
            <a:r>
              <a:rPr lang="en-US" dirty="0" smtClean="0">
                <a:latin typeface="+mj-lt"/>
                <a:ea typeface="Times New Roman" panose="02020603050405020304" pitchFamily="18" charset="0"/>
              </a:rPr>
              <a:t> .</a:t>
            </a:r>
            <a:endParaRPr lang="en-US" dirty="0" smtClean="0">
              <a:latin typeface="+mj-lt"/>
              <a:ea typeface="Times New Roman" panose="02020603050405020304" pitchFamily="18" charset="0"/>
            </a:endParaRPr>
          </a:p>
        </p:txBody>
      </p:sp>
      <p:sp>
        <p:nvSpPr>
          <p:cNvPr id="2" name="TextBox 1"/>
          <p:cNvSpPr txBox="1"/>
          <p:nvPr/>
        </p:nvSpPr>
        <p:spPr>
          <a:xfrm>
            <a:off x="730825" y="732453"/>
            <a:ext cx="8063346" cy="338554"/>
          </a:xfrm>
          <a:prstGeom prst="rect">
            <a:avLst/>
          </a:prstGeom>
          <a:noFill/>
        </p:spPr>
        <p:txBody>
          <a:bodyPr wrap="square" rtlCol="0">
            <a:spAutoFit/>
          </a:bodyPr>
          <a:lstStyle/>
          <a:p>
            <a:r>
              <a:rPr lang="en-US" sz="1600" b="1" dirty="0" err="1" smtClean="0"/>
              <a:t>Về</a:t>
            </a:r>
            <a:r>
              <a:rPr lang="en-US" sz="1600" b="1" dirty="0" smtClean="0"/>
              <a:t> </a:t>
            </a:r>
            <a:r>
              <a:rPr lang="en-US" sz="1600" b="1" dirty="0" err="1" smtClean="0"/>
              <a:t>mặt</a:t>
            </a:r>
            <a:r>
              <a:rPr lang="en-US" sz="1600" b="1" dirty="0" smtClean="0"/>
              <a:t> </a:t>
            </a:r>
            <a:r>
              <a:rPr lang="en-US" sz="1600" b="1" dirty="0" err="1" smtClean="0"/>
              <a:t>chức</a:t>
            </a:r>
            <a:r>
              <a:rPr lang="en-US" sz="1600" b="1" dirty="0" smtClean="0"/>
              <a:t> </a:t>
            </a:r>
            <a:r>
              <a:rPr lang="en-US" sz="1600" b="1" dirty="0" err="1" smtClean="0"/>
              <a:t>năng</a:t>
            </a:r>
            <a:endParaRPr lang="en-US" sz="1600" b="1" dirty="0"/>
          </a:p>
        </p:txBody>
      </p:sp>
    </p:spTree>
    <p:extLst>
      <p:ext uri="{BB962C8B-B14F-4D97-AF65-F5344CB8AC3E}">
        <p14:creationId xmlns:p14="http://schemas.microsoft.com/office/powerpoint/2010/main" val="205943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arn(inVertic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down)">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wipe(down)">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wipe(down)">
                                      <p:cBhvr>
                                        <p:cTn id="3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32</a:t>
            </a:fld>
            <a:endParaRPr lang="en"/>
          </a:p>
        </p:txBody>
      </p:sp>
      <p:sp>
        <p:nvSpPr>
          <p:cNvPr id="4" name="Rectangle 3"/>
          <p:cNvSpPr/>
          <p:nvPr/>
        </p:nvSpPr>
        <p:spPr>
          <a:xfrm>
            <a:off x="914399" y="245291"/>
            <a:ext cx="7038109" cy="1708160"/>
          </a:xfrm>
          <a:prstGeom prst="rect">
            <a:avLst/>
          </a:prstGeom>
        </p:spPr>
        <p:txBody>
          <a:bodyPr wrap="square">
            <a:spAutoFit/>
          </a:bodyPr>
          <a:lstStyle/>
          <a:p>
            <a:pPr>
              <a:lnSpc>
                <a:spcPct val="150000"/>
              </a:lnSpc>
            </a:pPr>
            <a:r>
              <a:rPr lang="en-US" b="1" dirty="0" err="1"/>
              <a:t>Về</a:t>
            </a:r>
            <a:r>
              <a:rPr lang="en-US" b="1" dirty="0"/>
              <a:t> </a:t>
            </a:r>
            <a:r>
              <a:rPr lang="en-US" b="1" dirty="0" err="1"/>
              <a:t>mặt</a:t>
            </a:r>
            <a:r>
              <a:rPr lang="en-US" b="1" dirty="0"/>
              <a:t> </a:t>
            </a:r>
            <a:r>
              <a:rPr lang="en-US" b="1" dirty="0" err="1" smtClean="0"/>
              <a:t>kỹ</a:t>
            </a:r>
            <a:r>
              <a:rPr lang="en-US" b="1" dirty="0" smtClean="0"/>
              <a:t> </a:t>
            </a:r>
            <a:r>
              <a:rPr lang="en-US" b="1" dirty="0" err="1" smtClean="0"/>
              <a:t>thuật</a:t>
            </a:r>
            <a:endParaRPr lang="en-US" dirty="0" smtClean="0">
              <a:ea typeface="Times New Roman" panose="02020603050405020304" pitchFamily="18" charset="0"/>
            </a:endParaRPr>
          </a:p>
          <a:p>
            <a:pPr marL="285750" indent="-285750" algn="just">
              <a:lnSpc>
                <a:spcPct val="150000"/>
              </a:lnSpc>
              <a:buFont typeface="Arial" panose="020B0604020202020204" pitchFamily="34" charset="0"/>
              <a:buChar char="•"/>
            </a:pPr>
            <a:r>
              <a:rPr lang="en-US" dirty="0" err="1" smtClean="0">
                <a:ea typeface="Times New Roman" panose="02020603050405020304" pitchFamily="18" charset="0"/>
              </a:rPr>
              <a:t>Ngoài</a:t>
            </a:r>
            <a:r>
              <a:rPr lang="en-US" dirty="0" smtClean="0">
                <a:ea typeface="Times New Roman" panose="02020603050405020304" pitchFamily="18" charset="0"/>
              </a:rPr>
              <a:t> </a:t>
            </a:r>
            <a:r>
              <a:rPr lang="en-US" dirty="0" err="1">
                <a:ea typeface="Times New Roman" panose="02020603050405020304" pitchFamily="18" charset="0"/>
              </a:rPr>
              <a:t>ra</a:t>
            </a:r>
            <a:r>
              <a:rPr lang="en-US" dirty="0">
                <a:ea typeface="Times New Roman" panose="02020603050405020304" pitchFamily="18" charset="0"/>
              </a:rPr>
              <a:t>, </a:t>
            </a:r>
            <a:r>
              <a:rPr lang="en-US" dirty="0" err="1">
                <a:ea typeface="Times New Roman" panose="02020603050405020304" pitchFamily="18" charset="0"/>
              </a:rPr>
              <a:t>nhóm</a:t>
            </a:r>
            <a:r>
              <a:rPr lang="en-US" dirty="0">
                <a:ea typeface="Times New Roman" panose="02020603050405020304" pitchFamily="18" charset="0"/>
              </a:rPr>
              <a:t> </a:t>
            </a:r>
            <a:r>
              <a:rPr lang="en-US" dirty="0" err="1">
                <a:ea typeface="Times New Roman" panose="02020603050405020304" pitchFamily="18" charset="0"/>
              </a:rPr>
              <a:t>muốn</a:t>
            </a:r>
            <a:r>
              <a:rPr lang="en-US" dirty="0">
                <a:ea typeface="Times New Roman" panose="02020603050405020304" pitchFamily="18" charset="0"/>
              </a:rPr>
              <a:t> </a:t>
            </a:r>
            <a:r>
              <a:rPr lang="en-US" dirty="0" err="1">
                <a:ea typeface="Times New Roman" panose="02020603050405020304" pitchFamily="18" charset="0"/>
              </a:rPr>
              <a:t>tìm</a:t>
            </a:r>
            <a:r>
              <a:rPr lang="en-US" dirty="0">
                <a:ea typeface="Times New Roman" panose="02020603050405020304" pitchFamily="18" charset="0"/>
              </a:rPr>
              <a:t> </a:t>
            </a:r>
            <a:r>
              <a:rPr lang="en-US" dirty="0" err="1">
                <a:ea typeface="Times New Roman" panose="02020603050405020304" pitchFamily="18" charset="0"/>
              </a:rPr>
              <a:t>hiểu</a:t>
            </a:r>
            <a:r>
              <a:rPr lang="en-US" dirty="0">
                <a:ea typeface="Times New Roman" panose="02020603050405020304" pitchFamily="18" charset="0"/>
              </a:rPr>
              <a:t>, </a:t>
            </a:r>
            <a:r>
              <a:rPr lang="en-US" dirty="0" err="1">
                <a:ea typeface="Times New Roman" panose="02020603050405020304" pitchFamily="18" charset="0"/>
              </a:rPr>
              <a:t>học</a:t>
            </a:r>
            <a:r>
              <a:rPr lang="en-US" dirty="0">
                <a:ea typeface="Times New Roman" panose="02020603050405020304" pitchFamily="18" charset="0"/>
              </a:rPr>
              <a:t> </a:t>
            </a:r>
            <a:r>
              <a:rPr lang="en-US" dirty="0" err="1">
                <a:ea typeface="Times New Roman" panose="02020603050405020304" pitchFamily="18" charset="0"/>
              </a:rPr>
              <a:t>hỏi</a:t>
            </a:r>
            <a:r>
              <a:rPr lang="en-US" dirty="0">
                <a:ea typeface="Times New Roman" panose="02020603050405020304" pitchFamily="18" charset="0"/>
              </a:rPr>
              <a:t>, </a:t>
            </a:r>
            <a:r>
              <a:rPr lang="en-US" dirty="0" err="1">
                <a:ea typeface="Times New Roman" panose="02020603050405020304" pitchFamily="18" charset="0"/>
              </a:rPr>
              <a:t>áp</a:t>
            </a:r>
            <a:r>
              <a:rPr lang="en-US" dirty="0">
                <a:ea typeface="Times New Roman" panose="02020603050405020304" pitchFamily="18" charset="0"/>
              </a:rPr>
              <a:t> </a:t>
            </a:r>
            <a:r>
              <a:rPr lang="en-US" dirty="0" err="1">
                <a:ea typeface="Times New Roman" panose="02020603050405020304" pitchFamily="18" charset="0"/>
              </a:rPr>
              <a:t>dụng</a:t>
            </a:r>
            <a:r>
              <a:rPr lang="en-US" dirty="0">
                <a:ea typeface="Times New Roman" panose="02020603050405020304" pitchFamily="18" charset="0"/>
              </a:rPr>
              <a:t> </a:t>
            </a:r>
            <a:r>
              <a:rPr lang="en-US" dirty="0" err="1">
                <a:ea typeface="Times New Roman" panose="02020603050405020304" pitchFamily="18" charset="0"/>
              </a:rPr>
              <a:t>các</a:t>
            </a:r>
            <a:r>
              <a:rPr lang="en-US" dirty="0">
                <a:ea typeface="Times New Roman" panose="02020603050405020304" pitchFamily="18" charset="0"/>
              </a:rPr>
              <a:t> </a:t>
            </a:r>
            <a:r>
              <a:rPr lang="en-US" dirty="0" err="1">
                <a:ea typeface="Times New Roman" panose="02020603050405020304" pitchFamily="18" charset="0"/>
              </a:rPr>
              <a:t>công</a:t>
            </a:r>
            <a:r>
              <a:rPr lang="en-US" dirty="0">
                <a:ea typeface="Times New Roman" panose="02020603050405020304" pitchFamily="18" charset="0"/>
              </a:rPr>
              <a:t> </a:t>
            </a:r>
            <a:r>
              <a:rPr lang="en-US" dirty="0" err="1">
                <a:ea typeface="Times New Roman" panose="02020603050405020304" pitchFamily="18" charset="0"/>
              </a:rPr>
              <a:t>nghệ</a:t>
            </a:r>
            <a:r>
              <a:rPr lang="en-US" dirty="0">
                <a:ea typeface="Times New Roman" panose="02020603050405020304" pitchFamily="18" charset="0"/>
              </a:rPr>
              <a:t>, </a:t>
            </a:r>
            <a:r>
              <a:rPr lang="en-US" dirty="0" err="1">
                <a:ea typeface="Times New Roman" panose="02020603050405020304" pitchFamily="18" charset="0"/>
              </a:rPr>
              <a:t>kiến</a:t>
            </a:r>
            <a:r>
              <a:rPr lang="en-US" dirty="0">
                <a:ea typeface="Times New Roman" panose="02020603050405020304" pitchFamily="18" charset="0"/>
              </a:rPr>
              <a:t> </a:t>
            </a:r>
            <a:r>
              <a:rPr lang="en-US" dirty="0" err="1">
                <a:ea typeface="Times New Roman" panose="02020603050405020304" pitchFamily="18" charset="0"/>
              </a:rPr>
              <a:t>trúc</a:t>
            </a:r>
            <a:r>
              <a:rPr lang="en-US" dirty="0">
                <a:ea typeface="Times New Roman" panose="02020603050405020304" pitchFamily="18" charset="0"/>
              </a:rPr>
              <a:t> </a:t>
            </a:r>
            <a:r>
              <a:rPr lang="en-US" dirty="0" err="1">
                <a:ea typeface="Times New Roman" panose="02020603050405020304" pitchFamily="18" charset="0"/>
              </a:rPr>
              <a:t>phát</a:t>
            </a:r>
            <a:r>
              <a:rPr lang="en-US" dirty="0">
                <a:ea typeface="Times New Roman" panose="02020603050405020304" pitchFamily="18" charset="0"/>
              </a:rPr>
              <a:t> </a:t>
            </a:r>
            <a:r>
              <a:rPr lang="en-US" dirty="0" err="1">
                <a:ea typeface="Times New Roman" panose="02020603050405020304" pitchFamily="18" charset="0"/>
              </a:rPr>
              <a:t>triển</a:t>
            </a:r>
            <a:r>
              <a:rPr lang="en-US" dirty="0">
                <a:ea typeface="Times New Roman" panose="02020603050405020304" pitchFamily="18" charset="0"/>
              </a:rPr>
              <a:t> </a:t>
            </a:r>
            <a:r>
              <a:rPr lang="en-US" dirty="0" err="1">
                <a:ea typeface="Times New Roman" panose="02020603050405020304" pitchFamily="18" charset="0"/>
              </a:rPr>
              <a:t>phần</a:t>
            </a:r>
            <a:r>
              <a:rPr lang="en-US" dirty="0">
                <a:ea typeface="Times New Roman" panose="02020603050405020304" pitchFamily="18" charset="0"/>
              </a:rPr>
              <a:t> </a:t>
            </a:r>
            <a:r>
              <a:rPr lang="en-US" dirty="0" err="1">
                <a:ea typeface="Times New Roman" panose="02020603050405020304" pitchFamily="18" charset="0"/>
              </a:rPr>
              <a:t>mềm</a:t>
            </a:r>
            <a:r>
              <a:rPr lang="en-US" dirty="0">
                <a:ea typeface="Times New Roman" panose="02020603050405020304" pitchFamily="18" charset="0"/>
              </a:rPr>
              <a:t> </a:t>
            </a:r>
            <a:r>
              <a:rPr lang="en-US" dirty="0" err="1">
                <a:ea typeface="Times New Roman" panose="02020603050405020304" pitchFamily="18" charset="0"/>
              </a:rPr>
              <a:t>đang</a:t>
            </a:r>
            <a:r>
              <a:rPr lang="en-US" dirty="0">
                <a:ea typeface="Times New Roman" panose="02020603050405020304" pitchFamily="18" charset="0"/>
              </a:rPr>
              <a:t> </a:t>
            </a:r>
            <a:r>
              <a:rPr lang="en-US" dirty="0" err="1">
                <a:ea typeface="Times New Roman" panose="02020603050405020304" pitchFamily="18" charset="0"/>
              </a:rPr>
              <a:t>phổ</a:t>
            </a:r>
            <a:r>
              <a:rPr lang="en-US" dirty="0">
                <a:ea typeface="Times New Roman" panose="02020603050405020304" pitchFamily="18" charset="0"/>
              </a:rPr>
              <a:t> </a:t>
            </a:r>
            <a:r>
              <a:rPr lang="en-US" dirty="0" err="1">
                <a:ea typeface="Times New Roman" panose="02020603050405020304" pitchFamily="18" charset="0"/>
              </a:rPr>
              <a:t>biến</a:t>
            </a:r>
            <a:r>
              <a:rPr lang="en-US" dirty="0">
                <a:ea typeface="Times New Roman" panose="02020603050405020304" pitchFamily="18" charset="0"/>
              </a:rPr>
              <a:t> </a:t>
            </a:r>
            <a:r>
              <a:rPr lang="en-US" dirty="0" err="1">
                <a:ea typeface="Times New Roman" panose="02020603050405020304" pitchFamily="18" charset="0"/>
              </a:rPr>
              <a:t>hiện</a:t>
            </a:r>
            <a:r>
              <a:rPr lang="en-US" dirty="0">
                <a:ea typeface="Times New Roman" panose="02020603050405020304" pitchFamily="18" charset="0"/>
              </a:rPr>
              <a:t> nay </a:t>
            </a:r>
            <a:r>
              <a:rPr lang="en-US" dirty="0" err="1">
                <a:ea typeface="Times New Roman" panose="02020603050405020304" pitchFamily="18" charset="0"/>
              </a:rPr>
              <a:t>như</a:t>
            </a:r>
            <a:r>
              <a:rPr lang="en-US" dirty="0">
                <a:ea typeface="Times New Roman" panose="02020603050405020304" pitchFamily="18" charset="0"/>
              </a:rPr>
              <a:t> </a:t>
            </a:r>
            <a:r>
              <a:rPr lang="en-US" dirty="0" err="1">
                <a:ea typeface="Times New Roman" panose="02020603050405020304" pitchFamily="18" charset="0"/>
              </a:rPr>
              <a:t>là</a:t>
            </a:r>
            <a:r>
              <a:rPr lang="en-US" dirty="0">
                <a:ea typeface="Times New Roman" panose="02020603050405020304" pitchFamily="18" charset="0"/>
              </a:rPr>
              <a:t> </a:t>
            </a:r>
            <a:r>
              <a:rPr lang="en-US" dirty="0" err="1" smtClean="0">
                <a:ea typeface="Times New Roman" panose="02020603050405020304" pitchFamily="18" charset="0"/>
              </a:rPr>
              <a:t>Microservice</a:t>
            </a:r>
            <a:r>
              <a:rPr lang="en-US" dirty="0" smtClean="0">
                <a:ea typeface="Times New Roman" panose="02020603050405020304" pitchFamily="18" charset="0"/>
              </a:rPr>
              <a:t>, </a:t>
            </a:r>
            <a:r>
              <a:rPr lang="en-US" dirty="0" err="1" smtClean="0">
                <a:ea typeface="Times New Roman" panose="02020603050405020304" pitchFamily="18" charset="0"/>
              </a:rPr>
              <a:t>tổ</a:t>
            </a:r>
            <a:r>
              <a:rPr lang="en-US" dirty="0" smtClean="0">
                <a:ea typeface="Times New Roman" panose="02020603050405020304" pitchFamily="18" charset="0"/>
              </a:rPr>
              <a:t> </a:t>
            </a:r>
            <a:r>
              <a:rPr lang="en-US" dirty="0" err="1">
                <a:ea typeface="Times New Roman" panose="02020603050405020304" pitchFamily="18" charset="0"/>
              </a:rPr>
              <a:t>chứa</a:t>
            </a:r>
            <a:r>
              <a:rPr lang="en-US" dirty="0">
                <a:ea typeface="Times New Roman" panose="02020603050405020304" pitchFamily="18" charset="0"/>
              </a:rPr>
              <a:t> source code </a:t>
            </a:r>
            <a:r>
              <a:rPr lang="en-US" dirty="0" err="1" smtClean="0">
                <a:ea typeface="Times New Roman" panose="02020603050405020304" pitchFamily="18" charset="0"/>
              </a:rPr>
              <a:t>phía</a:t>
            </a:r>
            <a:r>
              <a:rPr lang="en-US" dirty="0" smtClean="0">
                <a:ea typeface="Times New Roman" panose="02020603050405020304" pitchFamily="18" charset="0"/>
              </a:rPr>
              <a:t> </a:t>
            </a:r>
            <a:r>
              <a:rPr lang="en-US" dirty="0" err="1" smtClean="0">
                <a:ea typeface="Times New Roman" panose="02020603050405020304" pitchFamily="18" charset="0"/>
              </a:rPr>
              <a:t>BackEnd</a:t>
            </a:r>
            <a:r>
              <a:rPr lang="en-US" dirty="0" smtClean="0">
                <a:ea typeface="Times New Roman" panose="02020603050405020304" pitchFamily="18" charset="0"/>
              </a:rPr>
              <a:t> </a:t>
            </a:r>
            <a:r>
              <a:rPr lang="en-US" dirty="0" err="1" smtClean="0">
                <a:ea typeface="Times New Roman" panose="02020603050405020304" pitchFamily="18" charset="0"/>
              </a:rPr>
              <a:t>theo</a:t>
            </a:r>
            <a:r>
              <a:rPr lang="en-US" dirty="0" smtClean="0">
                <a:ea typeface="Times New Roman" panose="02020603050405020304" pitchFamily="18" charset="0"/>
              </a:rPr>
              <a:t> </a:t>
            </a:r>
            <a:r>
              <a:rPr lang="en-US" dirty="0" err="1">
                <a:ea typeface="Times New Roman" panose="02020603050405020304" pitchFamily="18" charset="0"/>
              </a:rPr>
              <a:t>kiểu</a:t>
            </a:r>
            <a:r>
              <a:rPr lang="en-US" dirty="0">
                <a:ea typeface="Times New Roman" panose="02020603050405020304" pitchFamily="18" charset="0"/>
              </a:rPr>
              <a:t> DDD (Domain Driven </a:t>
            </a:r>
            <a:r>
              <a:rPr lang="en-US" dirty="0" smtClean="0">
                <a:ea typeface="Times New Roman" panose="02020603050405020304" pitchFamily="18" charset="0"/>
              </a:rPr>
              <a:t>Design) </a:t>
            </a:r>
            <a:r>
              <a:rPr lang="en-US" dirty="0" err="1" smtClean="0">
                <a:ea typeface="Times New Roman" panose="02020603050405020304" pitchFamily="18" charset="0"/>
              </a:rPr>
              <a:t>và</a:t>
            </a:r>
            <a:r>
              <a:rPr lang="en-US" dirty="0" smtClean="0">
                <a:ea typeface="Times New Roman" panose="02020603050405020304" pitchFamily="18" charset="0"/>
              </a:rPr>
              <a:t> </a:t>
            </a:r>
            <a:r>
              <a:rPr lang="en-US" dirty="0" err="1" smtClean="0">
                <a:ea typeface="Times New Roman" panose="02020603050405020304" pitchFamily="18" charset="0"/>
              </a:rPr>
              <a:t>cách</a:t>
            </a:r>
            <a:r>
              <a:rPr lang="en-US" dirty="0" smtClean="0">
                <a:ea typeface="Times New Roman" panose="02020603050405020304" pitchFamily="18" charset="0"/>
              </a:rPr>
              <a:t> </a:t>
            </a:r>
            <a:r>
              <a:rPr lang="en-US" dirty="0" err="1" smtClean="0">
                <a:ea typeface="Times New Roman" panose="02020603050405020304" pitchFamily="18" charset="0"/>
              </a:rPr>
              <a:t>áp</a:t>
            </a:r>
            <a:r>
              <a:rPr lang="en-US" dirty="0" smtClean="0">
                <a:ea typeface="Times New Roman" panose="02020603050405020304" pitchFamily="18" charset="0"/>
              </a:rPr>
              <a:t> </a:t>
            </a:r>
            <a:r>
              <a:rPr lang="en-US" dirty="0" err="1" smtClean="0">
                <a:ea typeface="Times New Roman" panose="02020603050405020304" pitchFamily="18" charset="0"/>
              </a:rPr>
              <a:t>dụng</a:t>
            </a:r>
            <a:r>
              <a:rPr lang="en-US" dirty="0" smtClean="0">
                <a:ea typeface="Times New Roman" panose="02020603050405020304" pitchFamily="18" charset="0"/>
              </a:rPr>
              <a:t> </a:t>
            </a:r>
            <a:r>
              <a:rPr lang="en-US" dirty="0" err="1" smtClean="0">
                <a:ea typeface="Times New Roman" panose="02020603050405020304" pitchFamily="18" charset="0"/>
              </a:rPr>
              <a:t>các</a:t>
            </a:r>
            <a:r>
              <a:rPr lang="en-US" dirty="0" smtClean="0">
                <a:ea typeface="Times New Roman" panose="02020603050405020304" pitchFamily="18" charset="0"/>
              </a:rPr>
              <a:t> </a:t>
            </a:r>
            <a:r>
              <a:rPr lang="en-US" dirty="0">
                <a:ea typeface="Times New Roman" panose="02020603050405020304" pitchFamily="18" charset="0"/>
              </a:rPr>
              <a:t>Design </a:t>
            </a:r>
            <a:r>
              <a:rPr lang="en-US" dirty="0" smtClean="0">
                <a:ea typeface="Times New Roman" panose="02020603050405020304" pitchFamily="18" charset="0"/>
              </a:rPr>
              <a:t>Pattern </a:t>
            </a:r>
            <a:r>
              <a:rPr lang="en-US" dirty="0" err="1" smtClean="0">
                <a:ea typeface="Times New Roman" panose="02020603050405020304" pitchFamily="18" charset="0"/>
              </a:rPr>
              <a:t>để</a:t>
            </a:r>
            <a:r>
              <a:rPr lang="en-US" dirty="0" smtClean="0">
                <a:ea typeface="Times New Roman" panose="02020603050405020304" pitchFamily="18" charset="0"/>
              </a:rPr>
              <a:t> </a:t>
            </a:r>
            <a:r>
              <a:rPr lang="en-US" dirty="0" err="1" smtClean="0">
                <a:ea typeface="Times New Roman" panose="02020603050405020304" pitchFamily="18" charset="0"/>
              </a:rPr>
              <a:t>giúp</a:t>
            </a:r>
            <a:r>
              <a:rPr lang="en-US" dirty="0" smtClean="0">
                <a:ea typeface="Times New Roman" panose="02020603050405020304" pitchFamily="18" charset="0"/>
              </a:rPr>
              <a:t> </a:t>
            </a:r>
            <a:r>
              <a:rPr lang="en-US" dirty="0" err="1" smtClean="0">
                <a:ea typeface="Times New Roman" panose="02020603050405020304" pitchFamily="18" charset="0"/>
              </a:rPr>
              <a:t>cho</a:t>
            </a:r>
            <a:r>
              <a:rPr lang="en-US" dirty="0" smtClean="0">
                <a:ea typeface="Times New Roman" panose="02020603050405020304" pitchFamily="18" charset="0"/>
              </a:rPr>
              <a:t> code </a:t>
            </a:r>
            <a:r>
              <a:rPr lang="en-US" dirty="0" err="1" smtClean="0">
                <a:ea typeface="Times New Roman" panose="02020603050405020304" pitchFamily="18" charset="0"/>
              </a:rPr>
              <a:t>trang</a:t>
            </a:r>
            <a:r>
              <a:rPr lang="en-US" dirty="0" smtClean="0">
                <a:ea typeface="Times New Roman" panose="02020603050405020304" pitchFamily="18" charset="0"/>
              </a:rPr>
              <a:t> web </a:t>
            </a:r>
            <a:r>
              <a:rPr lang="en-US" dirty="0" err="1" smtClean="0">
                <a:ea typeface="Times New Roman" panose="02020603050405020304" pitchFamily="18" charset="0"/>
              </a:rPr>
              <a:t>của</a:t>
            </a:r>
            <a:r>
              <a:rPr lang="en-US" dirty="0" smtClean="0">
                <a:ea typeface="Times New Roman" panose="02020603050405020304" pitchFamily="18" charset="0"/>
              </a:rPr>
              <a:t> </a:t>
            </a:r>
            <a:r>
              <a:rPr lang="en-US" dirty="0" err="1" smtClean="0">
                <a:ea typeface="Times New Roman" panose="02020603050405020304" pitchFamily="18" charset="0"/>
              </a:rPr>
              <a:t>nhóm</a:t>
            </a:r>
            <a:r>
              <a:rPr lang="en-US" dirty="0" smtClean="0">
                <a:ea typeface="Times New Roman" panose="02020603050405020304" pitchFamily="18" charset="0"/>
              </a:rPr>
              <a:t> </a:t>
            </a:r>
            <a:r>
              <a:rPr lang="en-US" dirty="0" err="1" smtClean="0">
                <a:ea typeface="Times New Roman" panose="02020603050405020304" pitchFamily="18" charset="0"/>
              </a:rPr>
              <a:t>được</a:t>
            </a:r>
            <a:r>
              <a:rPr lang="en-US" dirty="0" smtClean="0">
                <a:ea typeface="Times New Roman" panose="02020603050405020304" pitchFamily="18" charset="0"/>
              </a:rPr>
              <a:t> </a:t>
            </a:r>
            <a:r>
              <a:rPr lang="en-US" dirty="0" err="1" smtClean="0">
                <a:ea typeface="Times New Roman" panose="02020603050405020304" pitchFamily="18" charset="0"/>
              </a:rPr>
              <a:t>dễ</a:t>
            </a:r>
            <a:r>
              <a:rPr lang="en-US" dirty="0" smtClean="0">
                <a:ea typeface="Times New Roman" panose="02020603050405020304" pitchFamily="18" charset="0"/>
              </a:rPr>
              <a:t> </a:t>
            </a:r>
            <a:r>
              <a:rPr lang="en-US" dirty="0" err="1" smtClean="0">
                <a:ea typeface="Times New Roman" panose="02020603050405020304" pitchFamily="18" charset="0"/>
              </a:rPr>
              <a:t>dàng</a:t>
            </a:r>
            <a:r>
              <a:rPr lang="en-US" dirty="0" smtClean="0">
                <a:ea typeface="Times New Roman" panose="02020603050405020304" pitchFamily="18" charset="0"/>
              </a:rPr>
              <a:t> </a:t>
            </a:r>
            <a:r>
              <a:rPr lang="en-US" dirty="0" err="1" smtClean="0">
                <a:ea typeface="Times New Roman" panose="02020603050405020304" pitchFamily="18" charset="0"/>
              </a:rPr>
              <a:t>bảo</a:t>
            </a:r>
            <a:r>
              <a:rPr lang="en-US" dirty="0" smtClean="0">
                <a:ea typeface="Times New Roman" panose="02020603050405020304" pitchFamily="18" charset="0"/>
              </a:rPr>
              <a:t> </a:t>
            </a:r>
            <a:r>
              <a:rPr lang="en-US" dirty="0" err="1" smtClean="0">
                <a:ea typeface="Times New Roman" panose="02020603050405020304" pitchFamily="18" charset="0"/>
              </a:rPr>
              <a:t>trì</a:t>
            </a:r>
            <a:r>
              <a:rPr lang="en-US" dirty="0" smtClean="0">
                <a:ea typeface="Times New Roman" panose="02020603050405020304" pitchFamily="18" charset="0"/>
              </a:rPr>
              <a:t> </a:t>
            </a:r>
            <a:r>
              <a:rPr lang="en-US" dirty="0" err="1" smtClean="0">
                <a:ea typeface="Times New Roman" panose="02020603050405020304" pitchFamily="18" charset="0"/>
              </a:rPr>
              <a:t>nâng</a:t>
            </a:r>
            <a:r>
              <a:rPr lang="en-US" dirty="0" smtClean="0">
                <a:ea typeface="Times New Roman" panose="02020603050405020304" pitchFamily="18" charset="0"/>
              </a:rPr>
              <a:t> </a:t>
            </a:r>
            <a:r>
              <a:rPr lang="en-US" dirty="0" err="1" smtClean="0">
                <a:ea typeface="Times New Roman" panose="02020603050405020304" pitchFamily="18" charset="0"/>
              </a:rPr>
              <a:t>cấp</a:t>
            </a:r>
            <a:r>
              <a:rPr lang="en-US" dirty="0" smtClean="0">
                <a:ea typeface="Times New Roman" panose="02020603050405020304" pitchFamily="18" charset="0"/>
              </a:rPr>
              <a:t> </a:t>
            </a:r>
            <a:r>
              <a:rPr lang="en-US" dirty="0" err="1" smtClean="0">
                <a:ea typeface="Times New Roman" panose="02020603050405020304" pitchFamily="18" charset="0"/>
              </a:rPr>
              <a:t>hơn</a:t>
            </a:r>
            <a:r>
              <a:rPr lang="en-US" dirty="0" smtClean="0">
                <a:ea typeface="Times New Roman" panose="02020603050405020304" pitchFamily="18" charset="0"/>
              </a:rPr>
              <a:t>. </a:t>
            </a:r>
            <a:endParaRPr lang="en-US" dirty="0">
              <a:ea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8" y="2245286"/>
            <a:ext cx="3858491" cy="212582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8074" y="2245285"/>
            <a:ext cx="3363199" cy="2125823"/>
          </a:xfrm>
          <a:prstGeom prst="rect">
            <a:avLst/>
          </a:prstGeom>
        </p:spPr>
      </p:pic>
    </p:spTree>
    <p:extLst>
      <p:ext uri="{BB962C8B-B14F-4D97-AF65-F5344CB8AC3E}">
        <p14:creationId xmlns:p14="http://schemas.microsoft.com/office/powerpoint/2010/main" val="313202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
        <p:nvSpPr>
          <p:cNvPr id="4" name="Google Shape;70;p12"/>
          <p:cNvSpPr txBox="1">
            <a:spLocks/>
          </p:cNvSpPr>
          <p:nvPr/>
        </p:nvSpPr>
        <p:spPr>
          <a:xfrm>
            <a:off x="602671" y="500229"/>
            <a:ext cx="4191002" cy="5680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1800" dirty="0" smtClean="0"/>
              <a:t>1.2. </a:t>
            </a:r>
            <a:r>
              <a:rPr lang="en-US" sz="1800" dirty="0" err="1" smtClean="0"/>
              <a:t>Lý</a:t>
            </a:r>
            <a:r>
              <a:rPr lang="en-US" sz="1800" dirty="0" smtClean="0"/>
              <a:t> do </a:t>
            </a:r>
            <a:r>
              <a:rPr lang="en-US" sz="1800" dirty="0" err="1" smtClean="0"/>
              <a:t>chọn</a:t>
            </a:r>
            <a:r>
              <a:rPr lang="en-US" sz="1800" dirty="0" smtClean="0"/>
              <a:t> </a:t>
            </a:r>
            <a:r>
              <a:rPr lang="en-US" sz="1800" dirty="0" err="1" smtClean="0"/>
              <a:t>đề</a:t>
            </a:r>
            <a:r>
              <a:rPr lang="en-US" sz="1800" dirty="0" smtClean="0"/>
              <a:t> </a:t>
            </a:r>
            <a:r>
              <a:rPr lang="en-US" sz="1800" dirty="0" err="1" smtClean="0"/>
              <a:t>tài</a:t>
            </a:r>
            <a:endParaRPr lang="vi-VN" sz="1800" dirty="0"/>
          </a:p>
        </p:txBody>
      </p:sp>
      <p:sp>
        <p:nvSpPr>
          <p:cNvPr id="5" name="TextBox 4"/>
          <p:cNvSpPr txBox="1"/>
          <p:nvPr/>
        </p:nvSpPr>
        <p:spPr>
          <a:xfrm>
            <a:off x="602671" y="1068265"/>
            <a:ext cx="8084129" cy="2246769"/>
          </a:xfrm>
          <a:prstGeom prst="rect">
            <a:avLst/>
          </a:prstGeom>
          <a:noFill/>
        </p:spPr>
        <p:txBody>
          <a:bodyPr wrap="square" rtlCol="0">
            <a:spAutoFit/>
          </a:bodyPr>
          <a:lstStyle/>
          <a:p>
            <a:pPr marL="285750" indent="-285750">
              <a:buFont typeface="Arial" panose="020B0604020202020204" pitchFamily="34" charset="0"/>
              <a:buChar char="•"/>
            </a:pPr>
            <a:r>
              <a:rPr lang="vi-VN" dirty="0"/>
              <a:t>Quảng cáo không giới hạn với một chi phí thấp nhất. </a:t>
            </a:r>
            <a:endParaRPr lang="en-US" dirty="0"/>
          </a:p>
          <a:p>
            <a:pPr marL="285750" indent="-285750">
              <a:buFont typeface="Arial" panose="020B0604020202020204" pitchFamily="34" charset="0"/>
              <a:buChar char="•"/>
            </a:pPr>
            <a:r>
              <a:rPr lang="vi-VN" dirty="0"/>
              <a:t>Có cơ hội liên kết, hợp tác với doanh nghiệp, công ty hoặc các tổ chức.</a:t>
            </a:r>
            <a:endParaRPr lang="en-US" dirty="0"/>
          </a:p>
          <a:p>
            <a:pPr marL="285750" indent="-285750">
              <a:buFont typeface="Arial" panose="020B0604020202020204" pitchFamily="34" charset="0"/>
              <a:buChar char="•"/>
            </a:pPr>
            <a:r>
              <a:rPr lang="vi-VN" dirty="0"/>
              <a:t>Nhận thông tin phản hồi nhanh của khách hàng, đối tác nhanh nhất.</a:t>
            </a:r>
            <a:endParaRPr lang="en-US" dirty="0"/>
          </a:p>
          <a:p>
            <a:pPr marL="285750" indent="-285750">
              <a:buFont typeface="Arial" panose="020B0604020202020204" pitchFamily="34" charset="0"/>
              <a:buChar char="•"/>
            </a:pPr>
            <a:r>
              <a:rPr lang="vi-VN" dirty="0"/>
              <a:t>Tạo một hình ảnh tốt cho </a:t>
            </a:r>
            <a:r>
              <a:rPr lang="en-US" dirty="0" err="1"/>
              <a:t>cửa</a:t>
            </a:r>
            <a:r>
              <a:rPr lang="en-US" dirty="0"/>
              <a:t> </a:t>
            </a:r>
            <a:r>
              <a:rPr lang="en-US" dirty="0" err="1"/>
              <a:t>hàng</a:t>
            </a:r>
            <a:r>
              <a:rPr lang="vi-VN" dirty="0"/>
              <a:t>.</a:t>
            </a:r>
            <a:endParaRPr lang="en-US" dirty="0"/>
          </a:p>
          <a:p>
            <a:pPr marL="285750" indent="-285750">
              <a:buFont typeface="Arial" panose="020B0604020202020204" pitchFamily="34" charset="0"/>
              <a:buChar char="•"/>
            </a:pPr>
            <a:r>
              <a:rPr lang="vi-VN" dirty="0"/>
              <a:t>Tiết kiệm chi phí, hoạt động không nghỉ 24/24 mà không cần đội ngũ nhân viên phục vụ.</a:t>
            </a:r>
            <a:endParaRPr lang="en-US" dirty="0"/>
          </a:p>
          <a:p>
            <a:pPr marL="285750" indent="-285750">
              <a:buFont typeface="Arial" panose="020B0604020202020204" pitchFamily="34" charset="0"/>
              <a:buChar char="•"/>
            </a:pPr>
            <a:r>
              <a:rPr lang="vi-VN" dirty="0"/>
              <a:t>Làm cho việc kinh doanh của cửa hàng được phát triển hơn</a:t>
            </a:r>
            <a:r>
              <a:rPr lang="en-US" dirty="0"/>
              <a:t>.</a:t>
            </a:r>
          </a:p>
          <a:p>
            <a:pPr marL="285750" indent="-285750">
              <a:buFont typeface="Arial" panose="020B0604020202020204" pitchFamily="34" charset="0"/>
              <a:buChar char="•"/>
            </a:pPr>
            <a:r>
              <a:rPr lang="vi-VN" dirty="0"/>
              <a:t>Ngoài ra website còn có mục đích giới thiệu rộng cho nhiều khách hàng được biết hơn về cửa hàng, thu hẹp được khoảng cách xa gần giải quyết được vấn đề đường xa việc đi lại khó khăn lại hay tắc nghẽn giao thông</a:t>
            </a:r>
            <a:r>
              <a:rPr lang="en-US" dirty="0"/>
              <a:t>. </a:t>
            </a:r>
          </a:p>
          <a:p>
            <a:endParaRPr lang="en-US" dirty="0"/>
          </a:p>
        </p:txBody>
      </p:sp>
    </p:spTree>
    <p:extLst>
      <p:ext uri="{BB962C8B-B14F-4D97-AF65-F5344CB8AC3E}">
        <p14:creationId xmlns:p14="http://schemas.microsoft.com/office/powerpoint/2010/main" val="59432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arn(inVertic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barn(inVertical)">
                                      <p:cBhvr>
                                        <p:cTn id="4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
        <p:nvSpPr>
          <p:cNvPr id="4" name="TextBox 3"/>
          <p:cNvSpPr txBox="1"/>
          <p:nvPr/>
        </p:nvSpPr>
        <p:spPr>
          <a:xfrm>
            <a:off x="1648692" y="547571"/>
            <a:ext cx="6476999" cy="2031325"/>
          </a:xfrm>
          <a:prstGeom prst="rect">
            <a:avLst/>
          </a:prstGeom>
          <a:noFill/>
        </p:spPr>
        <p:txBody>
          <a:bodyPr wrap="square" rtlCol="0">
            <a:spAutoFit/>
          </a:bodyPr>
          <a:lstStyle/>
          <a:p>
            <a:r>
              <a:rPr lang="en-US" sz="1800" b="1" u="sng" dirty="0" smtClean="0"/>
              <a:t>0306181021 -</a:t>
            </a:r>
            <a:r>
              <a:rPr lang="en-US" sz="1800" b="1" u="sng" dirty="0" err="1" smtClean="0"/>
              <a:t>Trần</a:t>
            </a:r>
            <a:r>
              <a:rPr lang="en-US" sz="1800" b="1" u="sng" dirty="0" smtClean="0"/>
              <a:t> </a:t>
            </a:r>
            <a:r>
              <a:rPr lang="en-US" sz="1800" b="1" u="sng" dirty="0" err="1" smtClean="0"/>
              <a:t>Đức</a:t>
            </a:r>
            <a:r>
              <a:rPr lang="en-US" sz="1800" b="1" u="sng" dirty="0" smtClean="0"/>
              <a:t> </a:t>
            </a:r>
            <a:r>
              <a:rPr lang="en-US" sz="1800" b="1" u="sng" dirty="0" err="1" smtClean="0"/>
              <a:t>Hải</a:t>
            </a:r>
            <a:r>
              <a:rPr lang="en-US" sz="1800" b="1" u="sng" dirty="0" smtClean="0"/>
              <a:t> – CĐTH18PMA: </a:t>
            </a:r>
          </a:p>
          <a:p>
            <a:r>
              <a:rPr lang="en-US" sz="1600" dirty="0" smtClean="0"/>
              <a:t>+ </a:t>
            </a:r>
            <a:r>
              <a:rPr lang="en-US" sz="1600" dirty="0" err="1" smtClean="0"/>
              <a:t>Tham</a:t>
            </a:r>
            <a:r>
              <a:rPr lang="en-US" sz="1600" dirty="0" smtClean="0"/>
              <a:t> </a:t>
            </a:r>
            <a:r>
              <a:rPr lang="en-US" sz="1600" dirty="0" err="1" smtClean="0"/>
              <a:t>gia</a:t>
            </a:r>
            <a:r>
              <a:rPr lang="en-US" sz="1600" dirty="0" smtClean="0"/>
              <a:t> </a:t>
            </a:r>
            <a:r>
              <a:rPr lang="en-US" sz="1600" dirty="0" err="1" smtClean="0"/>
              <a:t>phân</a:t>
            </a:r>
            <a:r>
              <a:rPr lang="en-US" sz="1600" dirty="0" smtClean="0"/>
              <a:t> </a:t>
            </a:r>
            <a:r>
              <a:rPr lang="en-US" sz="1600" dirty="0" err="1" smtClean="0"/>
              <a:t>tích</a:t>
            </a:r>
            <a:r>
              <a:rPr lang="en-US" sz="1600" dirty="0" smtClean="0"/>
              <a:t> </a:t>
            </a:r>
            <a:r>
              <a:rPr lang="en-US" sz="1600" dirty="0" err="1" smtClean="0"/>
              <a:t>yêu</a:t>
            </a:r>
            <a:r>
              <a:rPr lang="en-US" sz="1600" dirty="0" smtClean="0"/>
              <a:t> </a:t>
            </a:r>
            <a:r>
              <a:rPr lang="en-US" sz="1600" dirty="0" err="1" smtClean="0"/>
              <a:t>cầu</a:t>
            </a:r>
            <a:r>
              <a:rPr lang="en-US" sz="1600" dirty="0" smtClean="0"/>
              <a:t>, </a:t>
            </a:r>
            <a:r>
              <a:rPr lang="en-US" sz="1600" dirty="0" err="1" smtClean="0"/>
              <a:t>thiết</a:t>
            </a:r>
            <a:r>
              <a:rPr lang="en-US" sz="1600" dirty="0" smtClean="0"/>
              <a:t> </a:t>
            </a:r>
            <a:r>
              <a:rPr lang="en-US" sz="1600" dirty="0" err="1" smtClean="0"/>
              <a:t>kế</a:t>
            </a:r>
            <a:r>
              <a:rPr lang="en-US" sz="1600" dirty="0" smtClean="0"/>
              <a:t> </a:t>
            </a:r>
            <a:r>
              <a:rPr lang="en-US" sz="1600" dirty="0" err="1" smtClean="0"/>
              <a:t>cơ</a:t>
            </a:r>
            <a:r>
              <a:rPr lang="en-US" sz="1600" dirty="0" smtClean="0"/>
              <a:t> </a:t>
            </a:r>
            <a:r>
              <a:rPr lang="en-US" sz="1600" dirty="0" err="1" smtClean="0"/>
              <a:t>sở</a:t>
            </a:r>
            <a:r>
              <a:rPr lang="en-US" sz="1600" dirty="0" smtClean="0"/>
              <a:t> </a:t>
            </a:r>
            <a:r>
              <a:rPr lang="en-US" sz="1600" dirty="0" err="1" smtClean="0"/>
              <a:t>dữ</a:t>
            </a:r>
            <a:r>
              <a:rPr lang="en-US" sz="1600" dirty="0" smtClean="0"/>
              <a:t> </a:t>
            </a:r>
            <a:r>
              <a:rPr lang="en-US" sz="1600" dirty="0" err="1" smtClean="0"/>
              <a:t>liệu</a:t>
            </a:r>
            <a:endParaRPr lang="en-US" sz="1600" dirty="0"/>
          </a:p>
          <a:p>
            <a:r>
              <a:rPr lang="en-US" sz="1600" dirty="0" smtClean="0"/>
              <a:t>+ Code </a:t>
            </a:r>
            <a:r>
              <a:rPr lang="en-US" sz="1600" dirty="0" err="1"/>
              <a:t>BackEnd</a:t>
            </a:r>
            <a:r>
              <a:rPr lang="en-US" sz="1600" dirty="0"/>
              <a:t> , </a:t>
            </a:r>
            <a:r>
              <a:rPr lang="en-US" sz="1600" dirty="0" err="1"/>
              <a:t>viết</a:t>
            </a:r>
            <a:r>
              <a:rPr lang="en-US" sz="1600" dirty="0"/>
              <a:t> API </a:t>
            </a:r>
            <a:r>
              <a:rPr lang="en-US" sz="1600" dirty="0" err="1" smtClean="0"/>
              <a:t>phần</a:t>
            </a:r>
            <a:r>
              <a:rPr lang="en-US" sz="1600" dirty="0" smtClean="0"/>
              <a:t> </a:t>
            </a:r>
            <a:r>
              <a:rPr lang="en-US" sz="1600" dirty="0" err="1" smtClean="0"/>
              <a:t>liên</a:t>
            </a:r>
            <a:r>
              <a:rPr lang="en-US" sz="1600" dirty="0" smtClean="0"/>
              <a:t> </a:t>
            </a:r>
            <a:r>
              <a:rPr lang="en-US" sz="1600" dirty="0" err="1" smtClean="0"/>
              <a:t>quan</a:t>
            </a:r>
            <a:r>
              <a:rPr lang="en-US" sz="1600" dirty="0" smtClean="0"/>
              <a:t> </a:t>
            </a:r>
            <a:r>
              <a:rPr lang="en-US" sz="1600" dirty="0" err="1" smtClean="0"/>
              <a:t>tới</a:t>
            </a:r>
            <a:r>
              <a:rPr lang="en-US" sz="1600" dirty="0" smtClean="0"/>
              <a:t> </a:t>
            </a:r>
            <a:r>
              <a:rPr lang="en-US" sz="1600" dirty="0" err="1" smtClean="0"/>
              <a:t>trang</a:t>
            </a:r>
            <a:r>
              <a:rPr lang="en-US" sz="1600" dirty="0" smtClean="0"/>
              <a:t> </a:t>
            </a:r>
            <a:r>
              <a:rPr lang="en-US" sz="1600" b="1" dirty="0" err="1" smtClean="0"/>
              <a:t>người</a:t>
            </a:r>
            <a:r>
              <a:rPr lang="en-US" sz="1600" b="1" dirty="0" smtClean="0"/>
              <a:t> </a:t>
            </a:r>
            <a:r>
              <a:rPr lang="en-US" sz="1600" b="1" dirty="0" err="1" smtClean="0"/>
              <a:t>dùng</a:t>
            </a:r>
            <a:r>
              <a:rPr lang="en-US" sz="1600" b="1" dirty="0" smtClean="0"/>
              <a:t> (Client)</a:t>
            </a:r>
          </a:p>
          <a:p>
            <a:r>
              <a:rPr lang="en-US" sz="1600" dirty="0"/>
              <a:t>+ </a:t>
            </a:r>
            <a:r>
              <a:rPr lang="en-US" sz="1600" dirty="0" err="1"/>
              <a:t>Chỉnh</a:t>
            </a:r>
            <a:r>
              <a:rPr lang="en-US" sz="1600" dirty="0"/>
              <a:t> </a:t>
            </a:r>
            <a:r>
              <a:rPr lang="en-US" sz="1600" dirty="0" err="1"/>
              <a:t>sửa</a:t>
            </a:r>
            <a:r>
              <a:rPr lang="en-US" sz="1600" dirty="0"/>
              <a:t>, </a:t>
            </a:r>
            <a:r>
              <a:rPr lang="en-US" sz="1600" dirty="0" err="1" smtClean="0"/>
              <a:t>làm</a:t>
            </a:r>
            <a:r>
              <a:rPr lang="en-US" sz="1600" dirty="0" smtClean="0"/>
              <a:t> </a:t>
            </a:r>
            <a:r>
              <a:rPr lang="en-US" sz="1600" dirty="0" err="1" smtClean="0"/>
              <a:t>phần</a:t>
            </a:r>
            <a:r>
              <a:rPr lang="en-US" sz="1600" dirty="0" smtClean="0"/>
              <a:t> </a:t>
            </a:r>
            <a:r>
              <a:rPr lang="en-US" sz="1600" dirty="0" err="1" smtClean="0"/>
              <a:t>FrontEnd</a:t>
            </a:r>
            <a:r>
              <a:rPr lang="en-US" sz="1600" dirty="0" smtClean="0"/>
              <a:t> </a:t>
            </a:r>
            <a:r>
              <a:rPr lang="en-US" sz="1600" dirty="0" err="1"/>
              <a:t>trang</a:t>
            </a:r>
            <a:r>
              <a:rPr lang="en-US" sz="1600" dirty="0"/>
              <a:t> </a:t>
            </a:r>
            <a:r>
              <a:rPr lang="en-US" sz="1600" dirty="0" err="1" smtClean="0"/>
              <a:t>người</a:t>
            </a:r>
            <a:r>
              <a:rPr lang="en-US" sz="1600" dirty="0" smtClean="0"/>
              <a:t> dung</a:t>
            </a:r>
          </a:p>
          <a:p>
            <a:r>
              <a:rPr lang="en-US" sz="1600" dirty="0"/>
              <a:t>(</a:t>
            </a:r>
            <a:r>
              <a:rPr lang="en-US" sz="1600" dirty="0" err="1"/>
              <a:t>sửa</a:t>
            </a:r>
            <a:r>
              <a:rPr lang="en-US" sz="1600" dirty="0"/>
              <a:t> </a:t>
            </a:r>
            <a:r>
              <a:rPr lang="en-US" sz="1600" dirty="0" err="1"/>
              <a:t>giao</a:t>
            </a:r>
            <a:r>
              <a:rPr lang="en-US" sz="1600" dirty="0"/>
              <a:t> </a:t>
            </a:r>
            <a:r>
              <a:rPr lang="en-US" sz="1600" dirty="0" err="1" smtClean="0"/>
              <a:t>diện</a:t>
            </a:r>
            <a:r>
              <a:rPr lang="en-US" sz="1600" dirty="0" smtClean="0"/>
              <a:t>, </a:t>
            </a:r>
            <a:r>
              <a:rPr lang="en-US" sz="1600" dirty="0" err="1" smtClean="0"/>
              <a:t>gọi</a:t>
            </a:r>
            <a:r>
              <a:rPr lang="en-US" sz="1600" dirty="0" smtClean="0"/>
              <a:t> </a:t>
            </a:r>
            <a:r>
              <a:rPr lang="en-US" sz="1600" dirty="0"/>
              <a:t>API </a:t>
            </a:r>
            <a:r>
              <a:rPr lang="en-US" sz="1600" dirty="0" err="1"/>
              <a:t>tới</a:t>
            </a:r>
            <a:r>
              <a:rPr lang="en-US" sz="1600" dirty="0"/>
              <a:t> </a:t>
            </a:r>
            <a:r>
              <a:rPr lang="en-US" sz="1600" dirty="0" err="1"/>
              <a:t>phía</a:t>
            </a:r>
            <a:r>
              <a:rPr lang="en-US" sz="1600" dirty="0"/>
              <a:t> </a:t>
            </a:r>
            <a:r>
              <a:rPr lang="en-US" sz="1600" dirty="0" err="1"/>
              <a:t>BackEnd</a:t>
            </a:r>
            <a:r>
              <a:rPr lang="en-US" sz="1600" dirty="0"/>
              <a:t>)</a:t>
            </a:r>
          </a:p>
          <a:p>
            <a:endParaRPr lang="en-US" dirty="0"/>
          </a:p>
          <a:p>
            <a:endParaRPr lang="en-US" dirty="0"/>
          </a:p>
        </p:txBody>
      </p:sp>
      <p:sp>
        <p:nvSpPr>
          <p:cNvPr id="5" name="TextBox 4"/>
          <p:cNvSpPr txBox="1"/>
          <p:nvPr/>
        </p:nvSpPr>
        <p:spPr>
          <a:xfrm>
            <a:off x="1600201" y="2284024"/>
            <a:ext cx="5728853" cy="1600438"/>
          </a:xfrm>
          <a:prstGeom prst="rect">
            <a:avLst/>
          </a:prstGeom>
          <a:noFill/>
        </p:spPr>
        <p:txBody>
          <a:bodyPr wrap="square" rtlCol="0">
            <a:spAutoFit/>
          </a:bodyPr>
          <a:lstStyle/>
          <a:p>
            <a:r>
              <a:rPr lang="en-US" sz="1800" b="1" u="sng" dirty="0" smtClean="0"/>
              <a:t>0306181097 - </a:t>
            </a:r>
            <a:r>
              <a:rPr lang="en-US" sz="1800" b="1" u="sng" dirty="0" err="1" smtClean="0"/>
              <a:t>Trần</a:t>
            </a:r>
            <a:r>
              <a:rPr lang="en-US" sz="1800" b="1" u="sng" dirty="0" smtClean="0"/>
              <a:t> </a:t>
            </a:r>
            <a:r>
              <a:rPr lang="en-US" sz="1800" b="1" u="sng" dirty="0" err="1" smtClean="0"/>
              <a:t>Quý</a:t>
            </a:r>
            <a:r>
              <a:rPr lang="en-US" sz="1800" b="1" u="sng" dirty="0" smtClean="0"/>
              <a:t> </a:t>
            </a:r>
            <a:r>
              <a:rPr lang="en-US" sz="1800" b="1" u="sng" dirty="0" err="1" smtClean="0"/>
              <a:t>Vinh</a:t>
            </a:r>
            <a:r>
              <a:rPr lang="en-US" sz="1800" b="1" u="sng" dirty="0" smtClean="0"/>
              <a:t> – CĐTH18PMA: </a:t>
            </a:r>
          </a:p>
          <a:p>
            <a:r>
              <a:rPr lang="en-US" sz="1600" dirty="0" smtClean="0"/>
              <a:t>+ </a:t>
            </a:r>
            <a:r>
              <a:rPr lang="en-US" sz="1600" dirty="0" err="1" smtClean="0"/>
              <a:t>Tham</a:t>
            </a:r>
            <a:r>
              <a:rPr lang="en-US" sz="1600" dirty="0" smtClean="0"/>
              <a:t> </a:t>
            </a:r>
            <a:r>
              <a:rPr lang="en-US" sz="1600" dirty="0" err="1" smtClean="0"/>
              <a:t>gia</a:t>
            </a:r>
            <a:r>
              <a:rPr lang="en-US" sz="1600" dirty="0" smtClean="0"/>
              <a:t> </a:t>
            </a:r>
            <a:r>
              <a:rPr lang="en-US" sz="1600" dirty="0" err="1" smtClean="0"/>
              <a:t>phân</a:t>
            </a:r>
            <a:r>
              <a:rPr lang="en-US" sz="1600" dirty="0" smtClean="0"/>
              <a:t> </a:t>
            </a:r>
            <a:r>
              <a:rPr lang="en-US" sz="1600" dirty="0" err="1" smtClean="0"/>
              <a:t>tích</a:t>
            </a:r>
            <a:r>
              <a:rPr lang="en-US" sz="1600" dirty="0" smtClean="0"/>
              <a:t> </a:t>
            </a:r>
            <a:r>
              <a:rPr lang="en-US" sz="1600" dirty="0" err="1" smtClean="0"/>
              <a:t>yêu</a:t>
            </a:r>
            <a:r>
              <a:rPr lang="en-US" sz="1600" dirty="0" smtClean="0"/>
              <a:t> </a:t>
            </a:r>
            <a:r>
              <a:rPr lang="en-US" sz="1600" dirty="0" err="1" smtClean="0"/>
              <a:t>cầu</a:t>
            </a:r>
            <a:r>
              <a:rPr lang="en-US" sz="1600" dirty="0" smtClean="0"/>
              <a:t>, </a:t>
            </a:r>
            <a:r>
              <a:rPr lang="en-US" sz="1600" dirty="0" err="1" smtClean="0"/>
              <a:t>thiết</a:t>
            </a:r>
            <a:r>
              <a:rPr lang="en-US" sz="1600" dirty="0" smtClean="0"/>
              <a:t> </a:t>
            </a:r>
            <a:r>
              <a:rPr lang="en-US" sz="1600" dirty="0" err="1" smtClean="0"/>
              <a:t>kế</a:t>
            </a:r>
            <a:r>
              <a:rPr lang="en-US" sz="1600" dirty="0" smtClean="0"/>
              <a:t> </a:t>
            </a:r>
            <a:r>
              <a:rPr lang="en-US" sz="1600" dirty="0" err="1" smtClean="0"/>
              <a:t>cơ</a:t>
            </a:r>
            <a:r>
              <a:rPr lang="en-US" sz="1600" dirty="0" smtClean="0"/>
              <a:t> </a:t>
            </a:r>
            <a:r>
              <a:rPr lang="en-US" sz="1600" dirty="0" err="1" smtClean="0"/>
              <a:t>sở</a:t>
            </a:r>
            <a:r>
              <a:rPr lang="en-US" sz="1600" dirty="0" smtClean="0"/>
              <a:t> </a:t>
            </a:r>
            <a:r>
              <a:rPr lang="en-US" sz="1600" dirty="0" err="1" smtClean="0"/>
              <a:t>dữ</a:t>
            </a:r>
            <a:r>
              <a:rPr lang="en-US" sz="1600" dirty="0" smtClean="0"/>
              <a:t> </a:t>
            </a:r>
            <a:r>
              <a:rPr lang="en-US" sz="1600" dirty="0" err="1" smtClean="0"/>
              <a:t>liệu</a:t>
            </a:r>
            <a:endParaRPr lang="en-US" sz="1600" dirty="0"/>
          </a:p>
          <a:p>
            <a:r>
              <a:rPr lang="en-US" sz="1600" dirty="0" smtClean="0"/>
              <a:t>+ Code </a:t>
            </a:r>
            <a:r>
              <a:rPr lang="en-US" sz="1600" dirty="0" err="1" smtClean="0"/>
              <a:t>B</a:t>
            </a:r>
            <a:r>
              <a:rPr lang="en-US" sz="1600" dirty="0" err="1" smtClean="0"/>
              <a:t>ackEnd</a:t>
            </a:r>
            <a:r>
              <a:rPr lang="en-US" sz="1600" dirty="0" smtClean="0"/>
              <a:t> , </a:t>
            </a:r>
            <a:r>
              <a:rPr lang="en-US" sz="1600" dirty="0" err="1" smtClean="0"/>
              <a:t>viết</a:t>
            </a:r>
            <a:r>
              <a:rPr lang="en-US" sz="1600" dirty="0" smtClean="0"/>
              <a:t> API </a:t>
            </a:r>
            <a:r>
              <a:rPr lang="en-US" sz="1600" dirty="0" err="1" smtClean="0"/>
              <a:t>phần</a:t>
            </a:r>
            <a:r>
              <a:rPr lang="en-US" sz="1600" dirty="0" smtClean="0"/>
              <a:t> </a:t>
            </a:r>
            <a:r>
              <a:rPr lang="en-US" sz="1600" dirty="0" err="1" smtClean="0"/>
              <a:t>liên</a:t>
            </a:r>
            <a:r>
              <a:rPr lang="en-US" sz="1600" dirty="0" smtClean="0"/>
              <a:t> </a:t>
            </a:r>
            <a:r>
              <a:rPr lang="en-US" sz="1600" dirty="0" err="1" smtClean="0"/>
              <a:t>quan</a:t>
            </a:r>
            <a:r>
              <a:rPr lang="en-US" sz="1600" dirty="0" smtClean="0"/>
              <a:t> </a:t>
            </a:r>
            <a:r>
              <a:rPr lang="en-US" sz="1600" dirty="0" err="1" smtClean="0"/>
              <a:t>tới</a:t>
            </a:r>
            <a:r>
              <a:rPr lang="en-US" sz="1600" dirty="0" smtClean="0"/>
              <a:t> </a:t>
            </a:r>
            <a:r>
              <a:rPr lang="en-US" sz="1600" dirty="0" err="1" smtClean="0"/>
              <a:t>trang</a:t>
            </a:r>
            <a:r>
              <a:rPr lang="en-US" sz="1600" dirty="0" smtClean="0"/>
              <a:t> </a:t>
            </a:r>
            <a:r>
              <a:rPr lang="en-US" sz="1600" b="1" dirty="0" err="1" smtClean="0"/>
              <a:t>quản</a:t>
            </a:r>
            <a:r>
              <a:rPr lang="en-US" sz="1600" b="1" dirty="0" smtClean="0"/>
              <a:t> </a:t>
            </a:r>
            <a:r>
              <a:rPr lang="en-US" sz="1600" b="1" dirty="0" err="1" smtClean="0"/>
              <a:t>trị</a:t>
            </a:r>
            <a:r>
              <a:rPr lang="en-US" sz="1600" b="1" dirty="0" smtClean="0"/>
              <a:t> (Admin)</a:t>
            </a:r>
          </a:p>
          <a:p>
            <a:r>
              <a:rPr lang="en-US" sz="1600" dirty="0" smtClean="0"/>
              <a:t>+ </a:t>
            </a:r>
            <a:r>
              <a:rPr lang="en-US" sz="1600" dirty="0" err="1" smtClean="0"/>
              <a:t>Chỉnh</a:t>
            </a:r>
            <a:r>
              <a:rPr lang="en-US" sz="1600" dirty="0" smtClean="0"/>
              <a:t> </a:t>
            </a:r>
            <a:r>
              <a:rPr lang="en-US" sz="1600" dirty="0" err="1" smtClean="0"/>
              <a:t>sửa</a:t>
            </a:r>
            <a:r>
              <a:rPr lang="en-US" sz="1600" dirty="0" smtClean="0"/>
              <a:t>, </a:t>
            </a:r>
            <a:r>
              <a:rPr lang="en-US" sz="1600" dirty="0" err="1" smtClean="0"/>
              <a:t>làm</a:t>
            </a:r>
            <a:r>
              <a:rPr lang="en-US" sz="1600" dirty="0" smtClean="0"/>
              <a:t> </a:t>
            </a:r>
            <a:r>
              <a:rPr lang="en-US" sz="1600" dirty="0" err="1" smtClean="0"/>
              <a:t>phần</a:t>
            </a:r>
            <a:r>
              <a:rPr lang="en-US" sz="1600" dirty="0" smtClean="0"/>
              <a:t> </a:t>
            </a:r>
            <a:r>
              <a:rPr lang="en-US" sz="1600" dirty="0" err="1"/>
              <a:t>FrontEnd</a:t>
            </a:r>
            <a:r>
              <a:rPr lang="en-US" sz="1600" dirty="0"/>
              <a:t> </a:t>
            </a:r>
            <a:r>
              <a:rPr lang="en-US" sz="1600" dirty="0" err="1" smtClean="0"/>
              <a:t>trang</a:t>
            </a:r>
            <a:r>
              <a:rPr lang="en-US" sz="1600" dirty="0" smtClean="0"/>
              <a:t> </a:t>
            </a:r>
            <a:r>
              <a:rPr lang="en-US" sz="1600" dirty="0" err="1" smtClean="0"/>
              <a:t>quản</a:t>
            </a:r>
            <a:r>
              <a:rPr lang="en-US" sz="1600" dirty="0" smtClean="0"/>
              <a:t> </a:t>
            </a:r>
            <a:r>
              <a:rPr lang="en-US" sz="1600" dirty="0" err="1" smtClean="0"/>
              <a:t>trị</a:t>
            </a:r>
            <a:r>
              <a:rPr lang="en-US" sz="1600" dirty="0" smtClean="0"/>
              <a:t> (</a:t>
            </a:r>
            <a:r>
              <a:rPr lang="en-US" sz="1600" dirty="0" err="1" smtClean="0"/>
              <a:t>sửa</a:t>
            </a:r>
            <a:r>
              <a:rPr lang="en-US" sz="1600" dirty="0" smtClean="0"/>
              <a:t> </a:t>
            </a:r>
            <a:r>
              <a:rPr lang="en-US" sz="1600" dirty="0" err="1" smtClean="0"/>
              <a:t>giao</a:t>
            </a:r>
            <a:r>
              <a:rPr lang="en-US" sz="1600" dirty="0" smtClean="0"/>
              <a:t> </a:t>
            </a:r>
            <a:r>
              <a:rPr lang="en-US" sz="1600" dirty="0" err="1" smtClean="0"/>
              <a:t>diện</a:t>
            </a:r>
            <a:r>
              <a:rPr lang="en-US" sz="1600" dirty="0" smtClean="0"/>
              <a:t>, </a:t>
            </a:r>
            <a:r>
              <a:rPr lang="en-US" sz="1600" dirty="0" err="1" smtClean="0"/>
              <a:t>gọi</a:t>
            </a:r>
            <a:r>
              <a:rPr lang="en-US" sz="1600" dirty="0" smtClean="0"/>
              <a:t> API </a:t>
            </a:r>
            <a:r>
              <a:rPr lang="en-US" sz="1600" dirty="0" err="1" smtClean="0"/>
              <a:t>tới</a:t>
            </a:r>
            <a:r>
              <a:rPr lang="en-US" sz="1600" dirty="0" smtClean="0"/>
              <a:t> </a:t>
            </a:r>
            <a:r>
              <a:rPr lang="en-US" sz="1600" dirty="0" err="1" smtClean="0"/>
              <a:t>phía</a:t>
            </a:r>
            <a:r>
              <a:rPr lang="en-US" sz="1600" dirty="0" smtClean="0"/>
              <a:t> </a:t>
            </a:r>
            <a:r>
              <a:rPr lang="en-US" sz="1600" dirty="0" err="1" smtClean="0"/>
              <a:t>BackEnd</a:t>
            </a:r>
            <a:r>
              <a:rPr lang="en-US" sz="1600" dirty="0" smtClean="0"/>
              <a:t>)</a:t>
            </a:r>
            <a:endParaRPr lang="en-US" sz="1600" dirty="0"/>
          </a:p>
        </p:txBody>
      </p:sp>
      <p:sp>
        <p:nvSpPr>
          <p:cNvPr id="7" name="Google Shape;70;p12"/>
          <p:cNvSpPr txBox="1">
            <a:spLocks/>
          </p:cNvSpPr>
          <p:nvPr/>
        </p:nvSpPr>
        <p:spPr>
          <a:xfrm>
            <a:off x="609598" y="107954"/>
            <a:ext cx="4191002" cy="5680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1800" dirty="0" smtClean="0"/>
              <a:t>1.3. </a:t>
            </a:r>
            <a:r>
              <a:rPr lang="en-US" sz="1800" dirty="0" err="1" smtClean="0"/>
              <a:t>Phân</a:t>
            </a:r>
            <a:r>
              <a:rPr lang="en-US" sz="1800" dirty="0" smtClean="0"/>
              <a:t> chia </a:t>
            </a:r>
            <a:r>
              <a:rPr lang="en-US" sz="1800" dirty="0" err="1" smtClean="0"/>
              <a:t>công</a:t>
            </a:r>
            <a:r>
              <a:rPr lang="en-US" sz="1800" dirty="0" smtClean="0"/>
              <a:t> </a:t>
            </a:r>
            <a:r>
              <a:rPr lang="en-US" sz="1800" dirty="0" err="1" smtClean="0"/>
              <a:t>việc</a:t>
            </a:r>
            <a:endParaRPr lang="vi-VN" sz="1800" dirty="0"/>
          </a:p>
        </p:txBody>
      </p:sp>
    </p:spTree>
    <p:extLst>
      <p:ext uri="{BB962C8B-B14F-4D97-AF65-F5344CB8AC3E}">
        <p14:creationId xmlns:p14="http://schemas.microsoft.com/office/powerpoint/2010/main" val="261024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down)">
                                      <p:cBhvr>
                                        <p:cTn id="17" dur="500"/>
                                        <p:tgtEl>
                                          <p:spTgt spid="4">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wipe(down)">
                                      <p:cBhvr>
                                        <p:cTn id="20" dur="500"/>
                                        <p:tgtEl>
                                          <p:spTgt spid="4">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wipe(down)">
                                      <p:cBhvr>
                                        <p:cTn id="23" dur="500"/>
                                        <p:tgtEl>
                                          <p:spTgt spid="4">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down)">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Effect transition="in" filter="randombar(horizontal)">
                                      <p:cBhvr>
                                        <p:cTn id="31" dur="500"/>
                                        <p:tgtEl>
                                          <p:spTgt spid="5">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5">
                                            <p:txEl>
                                              <p:pRg st="1" end="1"/>
                                            </p:txEl>
                                          </p:spTgt>
                                        </p:tgtEl>
                                        <p:attrNameLst>
                                          <p:attrName>style.visibility</p:attrName>
                                        </p:attrNameLst>
                                      </p:cBhvr>
                                      <p:to>
                                        <p:strVal val="visible"/>
                                      </p:to>
                                    </p:set>
                                    <p:animEffect transition="in" filter="randombar(horizontal)">
                                      <p:cBhvr>
                                        <p:cTn id="36" dur="500"/>
                                        <p:tgtEl>
                                          <p:spTgt spid="5">
                                            <p:txEl>
                                              <p:pRg st="1" end="1"/>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animEffect transition="in" filter="randombar(horizontal)">
                                      <p:cBhvr>
                                        <p:cTn id="39" dur="500"/>
                                        <p:tgtEl>
                                          <p:spTgt spid="5">
                                            <p:txEl>
                                              <p:pRg st="2" end="2"/>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4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
        <p:nvSpPr>
          <p:cNvPr id="4" name="Google Shape;70;p12"/>
          <p:cNvSpPr txBox="1">
            <a:spLocks/>
          </p:cNvSpPr>
          <p:nvPr/>
        </p:nvSpPr>
        <p:spPr>
          <a:xfrm>
            <a:off x="270162" y="143816"/>
            <a:ext cx="6355868" cy="6679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1800" dirty="0" smtClean="0"/>
              <a:t>1.4. </a:t>
            </a:r>
            <a:r>
              <a:rPr lang="en-US" sz="1800" dirty="0" err="1" smtClean="0"/>
              <a:t>Giới</a:t>
            </a:r>
            <a:r>
              <a:rPr lang="en-US" sz="1800" dirty="0" smtClean="0"/>
              <a:t> </a:t>
            </a:r>
            <a:r>
              <a:rPr lang="en-US" sz="1800" dirty="0" err="1" smtClean="0"/>
              <a:t>tiệu</a:t>
            </a:r>
            <a:r>
              <a:rPr lang="en-US" sz="1800" dirty="0" smtClean="0"/>
              <a:t> </a:t>
            </a:r>
            <a:r>
              <a:rPr lang="en-US" sz="1800" dirty="0" err="1" smtClean="0"/>
              <a:t>tóm</a:t>
            </a:r>
            <a:r>
              <a:rPr lang="en-US" sz="1800" dirty="0" smtClean="0"/>
              <a:t> </a:t>
            </a:r>
            <a:r>
              <a:rPr lang="en-US" sz="1800" dirty="0" err="1" smtClean="0"/>
              <a:t>tắt</a:t>
            </a:r>
            <a:r>
              <a:rPr lang="en-US" sz="1800" dirty="0" smtClean="0"/>
              <a:t> </a:t>
            </a:r>
            <a:r>
              <a:rPr lang="en-US" sz="1800" dirty="0" err="1" smtClean="0"/>
              <a:t>chức</a:t>
            </a:r>
            <a:r>
              <a:rPr lang="en-US" sz="1800" dirty="0" smtClean="0"/>
              <a:t> </a:t>
            </a:r>
            <a:r>
              <a:rPr lang="en-US" sz="1800" dirty="0" err="1" smtClean="0"/>
              <a:t>năng</a:t>
            </a:r>
            <a:r>
              <a:rPr lang="en-US" sz="1800" dirty="0" smtClean="0"/>
              <a:t> </a:t>
            </a:r>
            <a:r>
              <a:rPr lang="en-US" sz="1800" dirty="0" err="1" smtClean="0"/>
              <a:t>làm</a:t>
            </a:r>
            <a:r>
              <a:rPr lang="en-US" sz="1800" dirty="0" smtClean="0"/>
              <a:t> </a:t>
            </a:r>
            <a:r>
              <a:rPr lang="en-US" sz="1800" dirty="0" err="1" smtClean="0"/>
              <a:t>được</a:t>
            </a:r>
            <a:r>
              <a:rPr lang="en-US" sz="1800" dirty="0" smtClean="0"/>
              <a:t> </a:t>
            </a:r>
            <a:r>
              <a:rPr lang="en-US" sz="1800" dirty="0" err="1" smtClean="0"/>
              <a:t>của</a:t>
            </a:r>
            <a:r>
              <a:rPr lang="en-US" sz="1800" dirty="0" smtClean="0"/>
              <a:t> </a:t>
            </a:r>
            <a:r>
              <a:rPr lang="en-US" sz="1800" dirty="0" err="1" smtClean="0"/>
              <a:t>đề</a:t>
            </a:r>
            <a:r>
              <a:rPr lang="en-US" sz="1800" dirty="0" smtClean="0"/>
              <a:t> </a:t>
            </a:r>
            <a:r>
              <a:rPr lang="en-US" sz="1800" dirty="0" err="1" smtClean="0"/>
              <a:t>tài</a:t>
            </a:r>
            <a:endParaRPr lang="vi-VN" sz="1800" dirty="0"/>
          </a:p>
        </p:txBody>
      </p:sp>
      <p:sp>
        <p:nvSpPr>
          <p:cNvPr id="6" name="Google Shape;70;p12"/>
          <p:cNvSpPr txBox="1">
            <a:spLocks/>
          </p:cNvSpPr>
          <p:nvPr/>
        </p:nvSpPr>
        <p:spPr>
          <a:xfrm>
            <a:off x="401780" y="557298"/>
            <a:ext cx="6355868" cy="6679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1800" dirty="0" smtClean="0"/>
              <a:t>1.4.1. </a:t>
            </a:r>
            <a:r>
              <a:rPr lang="en-US" sz="1800" dirty="0" err="1" smtClean="0"/>
              <a:t>Trang</a:t>
            </a:r>
            <a:r>
              <a:rPr lang="en-US" sz="1800" dirty="0" smtClean="0"/>
              <a:t> </a:t>
            </a:r>
            <a:r>
              <a:rPr lang="en-US" sz="1800" dirty="0" err="1" smtClean="0"/>
              <a:t>người</a:t>
            </a:r>
            <a:r>
              <a:rPr lang="en-US" sz="1800" dirty="0" smtClean="0"/>
              <a:t> </a:t>
            </a:r>
            <a:r>
              <a:rPr lang="en-US" sz="1800" dirty="0" err="1" smtClean="0"/>
              <a:t>dùng</a:t>
            </a:r>
            <a:endParaRPr lang="vi-VN" sz="1800" dirty="0"/>
          </a:p>
        </p:txBody>
      </p:sp>
      <p:sp>
        <p:nvSpPr>
          <p:cNvPr id="8" name="TextBox 7"/>
          <p:cNvSpPr txBox="1"/>
          <p:nvPr/>
        </p:nvSpPr>
        <p:spPr>
          <a:xfrm>
            <a:off x="471053" y="1108784"/>
            <a:ext cx="7405255" cy="2246769"/>
          </a:xfrm>
          <a:prstGeom prst="rect">
            <a:avLst/>
          </a:prstGeom>
          <a:noFill/>
        </p:spPr>
        <p:txBody>
          <a:bodyPr wrap="square" rtlCol="0">
            <a:spAutoFit/>
          </a:bodyPr>
          <a:lstStyle/>
          <a:p>
            <a:pPr marL="342900" indent="-342900">
              <a:buAutoNum type="arabicPeriod"/>
            </a:pPr>
            <a:r>
              <a:rPr lang="en-US" dirty="0" err="1" smtClean="0"/>
              <a:t>Đăng</a:t>
            </a:r>
            <a:r>
              <a:rPr lang="en-US" dirty="0" smtClean="0"/>
              <a:t> </a:t>
            </a:r>
            <a:r>
              <a:rPr lang="en-US" dirty="0" err="1" smtClean="0"/>
              <a:t>nhập</a:t>
            </a:r>
            <a:r>
              <a:rPr lang="en-US" dirty="0" smtClean="0"/>
              <a:t>, </a:t>
            </a:r>
            <a:r>
              <a:rPr lang="en-US" dirty="0" err="1" smtClean="0"/>
              <a:t>đăng</a:t>
            </a:r>
            <a:r>
              <a:rPr lang="en-US" dirty="0" smtClean="0"/>
              <a:t> </a:t>
            </a:r>
            <a:r>
              <a:rPr lang="en-US" dirty="0" err="1" smtClean="0"/>
              <a:t>kí</a:t>
            </a:r>
            <a:endParaRPr lang="en-US" dirty="0"/>
          </a:p>
          <a:p>
            <a:pPr marL="342900" indent="-342900">
              <a:buAutoNum type="arabicPeriod"/>
            </a:pPr>
            <a:r>
              <a:rPr lang="en-US" dirty="0" err="1" smtClean="0"/>
              <a:t>Xem</a:t>
            </a:r>
            <a:r>
              <a:rPr lang="en-US" dirty="0" smtClean="0"/>
              <a:t> </a:t>
            </a:r>
            <a:r>
              <a:rPr lang="en-US" dirty="0" err="1" smtClean="0"/>
              <a:t>tất</a:t>
            </a:r>
            <a:r>
              <a:rPr lang="en-US" dirty="0" smtClean="0"/>
              <a:t> </a:t>
            </a:r>
            <a:r>
              <a:rPr lang="en-US" dirty="0" err="1" smtClean="0"/>
              <a:t>sản</a:t>
            </a:r>
            <a:r>
              <a:rPr lang="en-US" dirty="0" smtClean="0"/>
              <a:t> </a:t>
            </a:r>
            <a:r>
              <a:rPr lang="en-US" dirty="0" err="1" smtClean="0"/>
              <a:t>phẩm</a:t>
            </a:r>
            <a:endParaRPr lang="en-US" dirty="0" smtClean="0"/>
          </a:p>
          <a:p>
            <a:pPr marL="342900" indent="-342900">
              <a:buFont typeface="Arial"/>
              <a:buAutoNum type="arabicPeriod"/>
            </a:pPr>
            <a:r>
              <a:rPr lang="en-US" dirty="0" err="1" smtClean="0"/>
              <a:t>Lọc</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theo</a:t>
            </a:r>
            <a:r>
              <a:rPr lang="en-US" dirty="0" smtClean="0"/>
              <a:t> </a:t>
            </a:r>
            <a:r>
              <a:rPr lang="en-US" dirty="0" err="1" smtClean="0"/>
              <a:t>loại</a:t>
            </a:r>
            <a:r>
              <a:rPr lang="en-US" dirty="0" smtClean="0"/>
              <a:t>, </a:t>
            </a:r>
            <a:r>
              <a:rPr lang="en-US" dirty="0" err="1" smtClean="0"/>
              <a:t>nhãn</a:t>
            </a:r>
            <a:r>
              <a:rPr lang="en-US" dirty="0" smtClean="0"/>
              <a:t> </a:t>
            </a:r>
            <a:r>
              <a:rPr lang="en-US" dirty="0" err="1" smtClean="0"/>
              <a:t>hiệu</a:t>
            </a:r>
            <a:endParaRPr lang="en-US" dirty="0"/>
          </a:p>
          <a:p>
            <a:pPr marL="342900" indent="-342900">
              <a:buAutoNum type="arabicPeriod"/>
            </a:pPr>
            <a:r>
              <a:rPr lang="en-US" dirty="0" err="1" smtClean="0"/>
              <a:t>Tìm</a:t>
            </a:r>
            <a:r>
              <a:rPr lang="en-US" dirty="0" smtClean="0"/>
              <a:t> </a:t>
            </a:r>
            <a:r>
              <a:rPr lang="en-US" dirty="0" err="1" smtClean="0"/>
              <a:t>kiếm</a:t>
            </a:r>
            <a:r>
              <a:rPr lang="en-US" dirty="0" smtClean="0"/>
              <a:t> </a:t>
            </a:r>
            <a:r>
              <a:rPr lang="en-US" dirty="0" err="1" smtClean="0"/>
              <a:t>nâng</a:t>
            </a:r>
            <a:r>
              <a:rPr lang="en-US" dirty="0" smtClean="0"/>
              <a:t> </a:t>
            </a:r>
            <a:r>
              <a:rPr lang="en-US" dirty="0" err="1" smtClean="0"/>
              <a:t>cao</a:t>
            </a:r>
            <a:r>
              <a:rPr lang="en-US" dirty="0" smtClean="0"/>
              <a:t> </a:t>
            </a:r>
            <a:r>
              <a:rPr lang="en-US" dirty="0" err="1" smtClean="0"/>
              <a:t>sản</a:t>
            </a:r>
            <a:r>
              <a:rPr lang="en-US" dirty="0" smtClean="0"/>
              <a:t> </a:t>
            </a:r>
            <a:r>
              <a:rPr lang="en-US" dirty="0" err="1" smtClean="0"/>
              <a:t>phẩm</a:t>
            </a:r>
            <a:endParaRPr lang="en-US" dirty="0" smtClean="0"/>
          </a:p>
          <a:p>
            <a:pPr marL="342900" indent="-342900">
              <a:buAutoNum type="arabicPeriod"/>
            </a:pPr>
            <a:r>
              <a:rPr lang="en-US" dirty="0" err="1" smtClean="0"/>
              <a:t>Xem</a:t>
            </a:r>
            <a:r>
              <a:rPr lang="en-US" dirty="0" smtClean="0"/>
              <a:t> chi </a:t>
            </a:r>
            <a:r>
              <a:rPr lang="en-US" dirty="0" err="1" smtClean="0"/>
              <a:t>tiết</a:t>
            </a:r>
            <a:r>
              <a:rPr lang="en-US" dirty="0" smtClean="0"/>
              <a:t> </a:t>
            </a:r>
            <a:r>
              <a:rPr lang="en-US" dirty="0" err="1" smtClean="0"/>
              <a:t>sản</a:t>
            </a:r>
            <a:r>
              <a:rPr lang="en-US" dirty="0" smtClean="0"/>
              <a:t> </a:t>
            </a:r>
            <a:r>
              <a:rPr lang="en-US" dirty="0" err="1" smtClean="0"/>
              <a:t>phẩm</a:t>
            </a:r>
            <a:endParaRPr lang="en-US" dirty="0" smtClean="0"/>
          </a:p>
          <a:p>
            <a:pPr marL="342900" indent="-342900">
              <a:buAutoNum type="arabicPeriod"/>
            </a:pPr>
            <a:r>
              <a:rPr lang="en-US" dirty="0" err="1" smtClean="0"/>
              <a:t>Thêm</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vào</a:t>
            </a:r>
            <a:r>
              <a:rPr lang="en-US" dirty="0" smtClean="0"/>
              <a:t> </a:t>
            </a:r>
            <a:r>
              <a:rPr lang="en-US" dirty="0" err="1" smtClean="0"/>
              <a:t>giỏ</a:t>
            </a:r>
            <a:r>
              <a:rPr lang="en-US" dirty="0" smtClean="0"/>
              <a:t> </a:t>
            </a:r>
            <a:r>
              <a:rPr lang="en-US" dirty="0" err="1" smtClean="0"/>
              <a:t>hàng</a:t>
            </a:r>
            <a:endParaRPr lang="en-US" dirty="0" smtClean="0"/>
          </a:p>
          <a:p>
            <a:pPr marL="342900" indent="-342900">
              <a:buAutoNum type="arabicPeriod"/>
            </a:pPr>
            <a:r>
              <a:rPr lang="en-US" dirty="0" smtClean="0"/>
              <a:t>Comment, </a:t>
            </a:r>
            <a:r>
              <a:rPr lang="en-US" dirty="0" err="1" smtClean="0"/>
              <a:t>thích</a:t>
            </a:r>
            <a:r>
              <a:rPr lang="en-US" dirty="0" smtClean="0"/>
              <a:t> </a:t>
            </a:r>
            <a:r>
              <a:rPr lang="en-US" dirty="0" err="1" smtClean="0"/>
              <a:t>sản</a:t>
            </a:r>
            <a:r>
              <a:rPr lang="en-US" dirty="0" smtClean="0"/>
              <a:t> </a:t>
            </a:r>
            <a:r>
              <a:rPr lang="en-US" dirty="0" err="1" smtClean="0"/>
              <a:t>phẩm</a:t>
            </a:r>
            <a:endParaRPr lang="en-US" dirty="0" smtClean="0"/>
          </a:p>
          <a:p>
            <a:pPr marL="342900" indent="-342900">
              <a:buAutoNum type="arabicPeriod"/>
            </a:pPr>
            <a:r>
              <a:rPr lang="en-US" dirty="0" err="1" smtClean="0"/>
              <a:t>Thanh</a:t>
            </a:r>
            <a:r>
              <a:rPr lang="en-US" dirty="0" smtClean="0"/>
              <a:t> </a:t>
            </a:r>
            <a:r>
              <a:rPr lang="en-US" dirty="0" err="1" smtClean="0"/>
              <a:t>toán</a:t>
            </a:r>
            <a:endParaRPr lang="en-US" dirty="0" smtClean="0"/>
          </a:p>
          <a:p>
            <a:pPr marL="342900" indent="-342900">
              <a:buAutoNum type="arabicPeriod"/>
            </a:pPr>
            <a:r>
              <a:rPr lang="en-US" dirty="0" err="1" smtClean="0"/>
              <a:t>Chỉnh</a:t>
            </a:r>
            <a:r>
              <a:rPr lang="en-US" dirty="0" smtClean="0"/>
              <a:t> </a:t>
            </a:r>
            <a:r>
              <a:rPr lang="en-US" dirty="0" err="1" smtClean="0"/>
              <a:t>sửa</a:t>
            </a:r>
            <a:r>
              <a:rPr lang="en-US" dirty="0" smtClean="0"/>
              <a:t> </a:t>
            </a:r>
            <a:r>
              <a:rPr lang="en-US" dirty="0" err="1" smtClean="0"/>
              <a:t>thông</a:t>
            </a:r>
            <a:r>
              <a:rPr lang="en-US" dirty="0" smtClean="0"/>
              <a:t> tin </a:t>
            </a:r>
            <a:r>
              <a:rPr lang="en-US" dirty="0" err="1" smtClean="0"/>
              <a:t>tài</a:t>
            </a:r>
            <a:r>
              <a:rPr lang="en-US" dirty="0" smtClean="0"/>
              <a:t> </a:t>
            </a:r>
            <a:r>
              <a:rPr lang="en-US" dirty="0" err="1" smtClean="0"/>
              <a:t>khoản</a:t>
            </a:r>
            <a:r>
              <a:rPr lang="en-US" dirty="0" smtClean="0"/>
              <a:t> </a:t>
            </a:r>
            <a:r>
              <a:rPr lang="en-US" dirty="0" err="1" smtClean="0"/>
              <a:t>khách</a:t>
            </a:r>
            <a:r>
              <a:rPr lang="en-US" dirty="0" smtClean="0"/>
              <a:t> </a:t>
            </a:r>
            <a:r>
              <a:rPr lang="en-US" dirty="0" err="1" smtClean="0"/>
              <a:t>hàng</a:t>
            </a:r>
            <a:endParaRPr lang="en-US" dirty="0" smtClean="0"/>
          </a:p>
          <a:p>
            <a:pPr marL="342900" indent="-342900">
              <a:buAutoNum type="arabicPeriod"/>
            </a:pPr>
            <a:endParaRPr lang="en-US" dirty="0" smtClean="0"/>
          </a:p>
        </p:txBody>
      </p:sp>
    </p:spTree>
    <p:extLst>
      <p:ext uri="{BB962C8B-B14F-4D97-AF65-F5344CB8AC3E}">
        <p14:creationId xmlns:p14="http://schemas.microsoft.com/office/powerpoint/2010/main" val="154836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wipe(down)">
                                      <p:cBhvr>
                                        <p:cTn id="22" dur="5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randombar(horizontal)">
                                      <p:cBhvr>
                                        <p:cTn id="27" dur="500"/>
                                        <p:tgtEl>
                                          <p:spTgt spid="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Effect transition="in" filter="randombar(horizontal)">
                                      <p:cBhvr>
                                        <p:cTn id="32" dur="500"/>
                                        <p:tgtEl>
                                          <p:spTgt spid="8">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Effect transition="in" filter="randombar(horizontal)">
                                      <p:cBhvr>
                                        <p:cTn id="37" dur="500"/>
                                        <p:tgtEl>
                                          <p:spTgt spid="8">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Effect transition="in" filter="randombar(horizontal)">
                                      <p:cBhvr>
                                        <p:cTn id="42" dur="500"/>
                                        <p:tgtEl>
                                          <p:spTgt spid="8">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8">
                                            <p:txEl>
                                              <p:pRg st="6" end="6"/>
                                            </p:txEl>
                                          </p:spTgt>
                                        </p:tgtEl>
                                        <p:attrNameLst>
                                          <p:attrName>style.visibility</p:attrName>
                                        </p:attrNameLst>
                                      </p:cBhvr>
                                      <p:to>
                                        <p:strVal val="visible"/>
                                      </p:to>
                                    </p:set>
                                    <p:animEffect transition="in" filter="randombar(horizontal)">
                                      <p:cBhvr>
                                        <p:cTn id="47" dur="500"/>
                                        <p:tgtEl>
                                          <p:spTgt spid="8">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8">
                                            <p:txEl>
                                              <p:pRg st="7" end="7"/>
                                            </p:txEl>
                                          </p:spTgt>
                                        </p:tgtEl>
                                        <p:attrNameLst>
                                          <p:attrName>style.visibility</p:attrName>
                                        </p:attrNameLst>
                                      </p:cBhvr>
                                      <p:to>
                                        <p:strVal val="visible"/>
                                      </p:to>
                                    </p:set>
                                    <p:animEffect transition="in" filter="randombar(horizontal)">
                                      <p:cBhvr>
                                        <p:cTn id="52" dur="500"/>
                                        <p:tgtEl>
                                          <p:spTgt spid="8">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8">
                                            <p:txEl>
                                              <p:pRg st="8" end="8"/>
                                            </p:txEl>
                                          </p:spTgt>
                                        </p:tgtEl>
                                        <p:attrNameLst>
                                          <p:attrName>style.visibility</p:attrName>
                                        </p:attrNameLst>
                                      </p:cBhvr>
                                      <p:to>
                                        <p:strVal val="visible"/>
                                      </p:to>
                                    </p:set>
                                    <p:animEffect transition="in" filter="randombar(horizontal)">
                                      <p:cBhvr>
                                        <p:cTn id="57"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4" name="Google Shape;70;p12"/>
          <p:cNvSpPr txBox="1">
            <a:spLocks/>
          </p:cNvSpPr>
          <p:nvPr/>
        </p:nvSpPr>
        <p:spPr>
          <a:xfrm>
            <a:off x="311726" y="264198"/>
            <a:ext cx="6355868" cy="5501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1800" dirty="0" smtClean="0"/>
              <a:t>1.4.2. </a:t>
            </a:r>
            <a:r>
              <a:rPr lang="en-US" sz="1800" dirty="0" err="1" smtClean="0"/>
              <a:t>Trang</a:t>
            </a:r>
            <a:r>
              <a:rPr lang="en-US" sz="1800" dirty="0" smtClean="0"/>
              <a:t> </a:t>
            </a:r>
            <a:r>
              <a:rPr lang="en-US" sz="1800" dirty="0" err="1" smtClean="0"/>
              <a:t>quản</a:t>
            </a:r>
            <a:r>
              <a:rPr lang="en-US" sz="1800" dirty="0" smtClean="0"/>
              <a:t> </a:t>
            </a:r>
            <a:r>
              <a:rPr lang="en-US" sz="1800" dirty="0" err="1" smtClean="0"/>
              <a:t>trị</a:t>
            </a:r>
            <a:endParaRPr lang="vi-VN" sz="1800" dirty="0"/>
          </a:p>
        </p:txBody>
      </p:sp>
      <p:sp>
        <p:nvSpPr>
          <p:cNvPr id="5" name="TextBox 4"/>
          <p:cNvSpPr txBox="1"/>
          <p:nvPr/>
        </p:nvSpPr>
        <p:spPr>
          <a:xfrm>
            <a:off x="457200" y="900965"/>
            <a:ext cx="7405255" cy="2031325"/>
          </a:xfrm>
          <a:prstGeom prst="rect">
            <a:avLst/>
          </a:prstGeom>
          <a:noFill/>
        </p:spPr>
        <p:txBody>
          <a:bodyPr wrap="square" rtlCol="0">
            <a:spAutoFit/>
          </a:bodyPr>
          <a:lstStyle/>
          <a:p>
            <a:pPr marL="342900" indent="-342900">
              <a:buAutoNum type="arabicPeriod"/>
            </a:pPr>
            <a:r>
              <a:rPr lang="en-US" dirty="0" err="1" smtClean="0"/>
              <a:t>Đăng</a:t>
            </a:r>
            <a:r>
              <a:rPr lang="en-US" dirty="0" smtClean="0"/>
              <a:t> </a:t>
            </a:r>
            <a:r>
              <a:rPr lang="en-US" dirty="0" err="1"/>
              <a:t>nhập</a:t>
            </a:r>
            <a:r>
              <a:rPr lang="en-US" dirty="0"/>
              <a:t> </a:t>
            </a:r>
            <a:r>
              <a:rPr lang="en-US" dirty="0" err="1"/>
              <a:t>vào</a:t>
            </a:r>
            <a:r>
              <a:rPr lang="en-US" dirty="0"/>
              <a:t> </a:t>
            </a:r>
            <a:r>
              <a:rPr lang="en-US" dirty="0" err="1"/>
              <a:t>hệ</a:t>
            </a:r>
            <a:r>
              <a:rPr lang="en-US" dirty="0"/>
              <a:t> </a:t>
            </a:r>
            <a:r>
              <a:rPr lang="en-US" dirty="0" err="1"/>
              <a:t>thống</a:t>
            </a:r>
            <a:r>
              <a:rPr lang="en-US" dirty="0"/>
              <a:t> </a:t>
            </a:r>
            <a:r>
              <a:rPr lang="en-US" dirty="0" err="1"/>
              <a:t>quản</a:t>
            </a:r>
            <a:r>
              <a:rPr lang="en-US" dirty="0"/>
              <a:t> </a:t>
            </a:r>
            <a:r>
              <a:rPr lang="en-US" dirty="0" err="1" smtClean="0"/>
              <a:t>trị</a:t>
            </a:r>
            <a:endParaRPr lang="en-US" dirty="0" smtClean="0"/>
          </a:p>
          <a:p>
            <a:pPr marL="342900" indent="-342900">
              <a:buAutoNum type="arabicPeriod"/>
            </a:pPr>
            <a:r>
              <a:rPr lang="en-US" dirty="0" smtClean="0"/>
              <a:t>CRUD </a:t>
            </a:r>
            <a:r>
              <a:rPr lang="en-US" dirty="0" err="1" smtClean="0"/>
              <a:t>các</a:t>
            </a:r>
            <a:r>
              <a:rPr lang="en-US" dirty="0" smtClean="0"/>
              <a:t> </a:t>
            </a:r>
            <a:r>
              <a:rPr lang="en-US" dirty="0" err="1" smtClean="0"/>
              <a:t>bảng</a:t>
            </a:r>
            <a:r>
              <a:rPr lang="en-US" dirty="0" smtClean="0"/>
              <a:t> (update </a:t>
            </a:r>
            <a:r>
              <a:rPr lang="en-US" dirty="0" err="1" smtClean="0"/>
              <a:t>dữ</a:t>
            </a:r>
            <a:r>
              <a:rPr lang="en-US" dirty="0" smtClean="0"/>
              <a:t> </a:t>
            </a:r>
            <a:r>
              <a:rPr lang="en-US" dirty="0" err="1" smtClean="0"/>
              <a:t>liệu</a:t>
            </a:r>
            <a:r>
              <a:rPr lang="en-US" dirty="0" smtClean="0"/>
              <a:t> </a:t>
            </a:r>
            <a:r>
              <a:rPr lang="en-US" dirty="0" err="1" smtClean="0"/>
              <a:t>realtime</a:t>
            </a:r>
            <a:r>
              <a:rPr lang="en-US" dirty="0" smtClean="0"/>
              <a:t>)</a:t>
            </a:r>
          </a:p>
          <a:p>
            <a:pPr marL="342900" indent="-342900">
              <a:buFont typeface="Arial"/>
              <a:buAutoNum type="arabicPeriod"/>
            </a:pPr>
            <a:r>
              <a:rPr lang="en-US" dirty="0" err="1"/>
              <a:t>Hiển</a:t>
            </a:r>
            <a:r>
              <a:rPr lang="en-US" dirty="0"/>
              <a:t> </a:t>
            </a:r>
            <a:r>
              <a:rPr lang="en-US" dirty="0" err="1"/>
              <a:t>thị</a:t>
            </a:r>
            <a:r>
              <a:rPr lang="en-US" dirty="0"/>
              <a:t> </a:t>
            </a:r>
            <a:r>
              <a:rPr lang="en-US" dirty="0" err="1"/>
              <a:t>hóa</a:t>
            </a:r>
            <a:r>
              <a:rPr lang="en-US" dirty="0"/>
              <a:t> </a:t>
            </a:r>
            <a:r>
              <a:rPr lang="en-US" dirty="0" err="1"/>
              <a:t>đơn</a:t>
            </a:r>
            <a:r>
              <a:rPr lang="en-US" dirty="0"/>
              <a:t> , </a:t>
            </a:r>
            <a:r>
              <a:rPr lang="en-US" dirty="0" err="1"/>
              <a:t>thao</a:t>
            </a:r>
            <a:r>
              <a:rPr lang="en-US" dirty="0"/>
              <a:t> </a:t>
            </a:r>
            <a:r>
              <a:rPr lang="en-US" dirty="0" err="1"/>
              <a:t>tác</a:t>
            </a:r>
            <a:r>
              <a:rPr lang="en-US" dirty="0"/>
              <a:t> </a:t>
            </a:r>
            <a:r>
              <a:rPr lang="en-US" dirty="0" err="1"/>
              <a:t>chỉnh</a:t>
            </a:r>
            <a:r>
              <a:rPr lang="en-US" dirty="0"/>
              <a:t> </a:t>
            </a:r>
            <a:r>
              <a:rPr lang="en-US" dirty="0" err="1"/>
              <a:t>sửa</a:t>
            </a:r>
            <a:r>
              <a:rPr lang="en-US" dirty="0"/>
              <a:t> </a:t>
            </a:r>
            <a:r>
              <a:rPr lang="en-US" dirty="0" err="1"/>
              <a:t>trạng</a:t>
            </a:r>
            <a:r>
              <a:rPr lang="en-US" dirty="0"/>
              <a:t> </a:t>
            </a:r>
            <a:r>
              <a:rPr lang="en-US" dirty="0" err="1"/>
              <a:t>thái</a:t>
            </a:r>
            <a:r>
              <a:rPr lang="en-US" dirty="0"/>
              <a:t> </a:t>
            </a:r>
            <a:r>
              <a:rPr lang="en-US" dirty="0" err="1"/>
              <a:t>và</a:t>
            </a:r>
            <a:r>
              <a:rPr lang="en-US" dirty="0"/>
              <a:t> </a:t>
            </a:r>
            <a:r>
              <a:rPr lang="en-US" dirty="0" err="1"/>
              <a:t>xem</a:t>
            </a:r>
            <a:r>
              <a:rPr lang="en-US" dirty="0"/>
              <a:t> chi </a:t>
            </a:r>
            <a:r>
              <a:rPr lang="en-US" dirty="0" err="1"/>
              <a:t>tiết</a:t>
            </a:r>
            <a:r>
              <a:rPr lang="en-US" dirty="0"/>
              <a:t> </a:t>
            </a:r>
          </a:p>
          <a:p>
            <a:pPr marL="342900" indent="-342900">
              <a:buAutoNum type="arabicPeriod"/>
            </a:pPr>
            <a:r>
              <a:rPr lang="en-US" dirty="0" smtClean="0"/>
              <a:t>Export </a:t>
            </a:r>
            <a:r>
              <a:rPr lang="en-US" dirty="0" err="1" smtClean="0"/>
              <a:t>dữ</a:t>
            </a:r>
            <a:r>
              <a:rPr lang="en-US" dirty="0" smtClean="0"/>
              <a:t> </a:t>
            </a:r>
            <a:r>
              <a:rPr lang="en-US" dirty="0" err="1" smtClean="0"/>
              <a:t>liệu</a:t>
            </a:r>
            <a:r>
              <a:rPr lang="en-US" dirty="0" smtClean="0"/>
              <a:t> </a:t>
            </a:r>
            <a:r>
              <a:rPr lang="en-US" dirty="0" err="1" smtClean="0"/>
              <a:t>cần</a:t>
            </a:r>
            <a:r>
              <a:rPr lang="en-US" dirty="0" smtClean="0"/>
              <a:t> </a:t>
            </a:r>
            <a:r>
              <a:rPr lang="en-US" dirty="0" err="1" smtClean="0"/>
              <a:t>thiết</a:t>
            </a:r>
            <a:r>
              <a:rPr lang="en-US" dirty="0" smtClean="0"/>
              <a:t> </a:t>
            </a:r>
            <a:r>
              <a:rPr lang="en-US" dirty="0" err="1"/>
              <a:t>ra</a:t>
            </a:r>
            <a:r>
              <a:rPr lang="en-US" dirty="0"/>
              <a:t> </a:t>
            </a:r>
            <a:r>
              <a:rPr lang="en-US" dirty="0" smtClean="0"/>
              <a:t>file pdf </a:t>
            </a:r>
          </a:p>
          <a:p>
            <a:pPr marL="342900" indent="-342900">
              <a:buAutoNum type="arabicPeriod"/>
            </a:pPr>
            <a:r>
              <a:rPr lang="en-US" dirty="0" err="1" smtClean="0"/>
              <a:t>Nhóm</a:t>
            </a:r>
            <a:r>
              <a:rPr lang="en-US" dirty="0" smtClean="0"/>
              <a:t> </a:t>
            </a:r>
            <a:r>
              <a:rPr lang="en-US" dirty="0" err="1" smtClean="0"/>
              <a:t>Thống</a:t>
            </a:r>
            <a:r>
              <a:rPr lang="en-US" dirty="0" smtClean="0"/>
              <a:t> </a:t>
            </a:r>
            <a:r>
              <a:rPr lang="en-US" dirty="0" err="1" smtClean="0"/>
              <a:t>kê</a:t>
            </a:r>
            <a:r>
              <a:rPr lang="en-US" dirty="0" smtClean="0"/>
              <a:t> (update </a:t>
            </a:r>
            <a:r>
              <a:rPr lang="en-US" dirty="0" err="1" smtClean="0"/>
              <a:t>dữ</a:t>
            </a:r>
            <a:r>
              <a:rPr lang="en-US" dirty="0" smtClean="0"/>
              <a:t> </a:t>
            </a:r>
            <a:r>
              <a:rPr lang="en-US" dirty="0" err="1" smtClean="0"/>
              <a:t>liệu</a:t>
            </a:r>
            <a:r>
              <a:rPr lang="en-US" dirty="0" smtClean="0"/>
              <a:t> </a:t>
            </a:r>
            <a:r>
              <a:rPr lang="en-US" dirty="0" err="1" smtClean="0"/>
              <a:t>realtime</a:t>
            </a:r>
            <a:r>
              <a:rPr lang="en-US" dirty="0" smtClean="0"/>
              <a:t>) </a:t>
            </a:r>
          </a:p>
          <a:p>
            <a:pPr marL="342900" indent="-342900">
              <a:buAutoNum type="arabicPeriod"/>
            </a:pPr>
            <a:r>
              <a:rPr lang="en-US" dirty="0" err="1" smtClean="0"/>
              <a:t>Nhóm</a:t>
            </a:r>
            <a:r>
              <a:rPr lang="en-US" dirty="0" smtClean="0"/>
              <a:t> </a:t>
            </a:r>
            <a:r>
              <a:rPr lang="en-US" dirty="0" err="1"/>
              <a:t>b</a:t>
            </a:r>
            <a:r>
              <a:rPr lang="en-US" dirty="0" err="1" smtClean="0"/>
              <a:t>iểu</a:t>
            </a:r>
            <a:r>
              <a:rPr lang="en-US" dirty="0" smtClean="0"/>
              <a:t> </a:t>
            </a:r>
            <a:r>
              <a:rPr lang="en-US" dirty="0" err="1"/>
              <a:t>đồ</a:t>
            </a:r>
            <a:r>
              <a:rPr lang="en-US" dirty="0"/>
              <a:t> </a:t>
            </a:r>
            <a:r>
              <a:rPr lang="en-US" dirty="0" err="1"/>
              <a:t>bán</a:t>
            </a:r>
            <a:r>
              <a:rPr lang="en-US" dirty="0"/>
              <a:t> </a:t>
            </a:r>
            <a:r>
              <a:rPr lang="en-US" dirty="0" err="1" smtClean="0"/>
              <a:t>hàng</a:t>
            </a:r>
            <a:r>
              <a:rPr lang="en-US" dirty="0" smtClean="0"/>
              <a:t> </a:t>
            </a:r>
            <a:r>
              <a:rPr lang="en-US" dirty="0"/>
              <a:t>(update </a:t>
            </a:r>
            <a:r>
              <a:rPr lang="en-US" dirty="0" err="1"/>
              <a:t>dữ</a:t>
            </a:r>
            <a:r>
              <a:rPr lang="en-US" dirty="0"/>
              <a:t> </a:t>
            </a:r>
            <a:r>
              <a:rPr lang="en-US" dirty="0" err="1"/>
              <a:t>liệu</a:t>
            </a:r>
            <a:r>
              <a:rPr lang="en-US" dirty="0"/>
              <a:t> </a:t>
            </a:r>
            <a:r>
              <a:rPr lang="en-US" dirty="0" smtClean="0"/>
              <a:t> </a:t>
            </a:r>
            <a:r>
              <a:rPr lang="en-US" dirty="0" err="1" smtClean="0"/>
              <a:t>realtime</a:t>
            </a:r>
            <a:r>
              <a:rPr lang="en-US" dirty="0"/>
              <a:t>) </a:t>
            </a:r>
            <a:endParaRPr lang="en-US" dirty="0" smtClean="0"/>
          </a:p>
          <a:p>
            <a:pPr marL="342900" indent="-342900">
              <a:buAutoNum type="arabicPeriod"/>
            </a:pPr>
            <a:r>
              <a:rPr lang="en-US" dirty="0" err="1" smtClean="0"/>
              <a:t>Nhóm</a:t>
            </a:r>
            <a:r>
              <a:rPr lang="en-US" dirty="0" smtClean="0"/>
              <a:t> </a:t>
            </a:r>
            <a:r>
              <a:rPr lang="en-US" dirty="0" err="1"/>
              <a:t>b</a:t>
            </a:r>
            <a:r>
              <a:rPr lang="en-US" dirty="0" err="1" smtClean="0"/>
              <a:t>iểu</a:t>
            </a:r>
            <a:r>
              <a:rPr lang="en-US" dirty="0" smtClean="0"/>
              <a:t> </a:t>
            </a:r>
            <a:r>
              <a:rPr lang="en-US" dirty="0" err="1"/>
              <a:t>đồ</a:t>
            </a:r>
            <a:r>
              <a:rPr lang="en-US" dirty="0"/>
              <a:t> </a:t>
            </a:r>
            <a:r>
              <a:rPr lang="en-US" dirty="0" err="1" smtClean="0"/>
              <a:t>nhập</a:t>
            </a:r>
            <a:r>
              <a:rPr lang="en-US" dirty="0" smtClean="0"/>
              <a:t> </a:t>
            </a:r>
            <a:r>
              <a:rPr lang="en-US" dirty="0" err="1" smtClean="0"/>
              <a:t>hàng</a:t>
            </a:r>
            <a:r>
              <a:rPr lang="en-US" dirty="0" smtClean="0"/>
              <a:t> </a:t>
            </a:r>
            <a:r>
              <a:rPr lang="en-US" dirty="0"/>
              <a:t>(update </a:t>
            </a:r>
            <a:r>
              <a:rPr lang="en-US" dirty="0" err="1"/>
              <a:t>dữ</a:t>
            </a:r>
            <a:r>
              <a:rPr lang="en-US" dirty="0"/>
              <a:t> </a:t>
            </a:r>
            <a:r>
              <a:rPr lang="en-US" dirty="0" err="1"/>
              <a:t>liệu</a:t>
            </a:r>
            <a:r>
              <a:rPr lang="en-US" dirty="0"/>
              <a:t> </a:t>
            </a:r>
            <a:r>
              <a:rPr lang="en-US" dirty="0" err="1" smtClean="0"/>
              <a:t>realtime</a:t>
            </a:r>
            <a:r>
              <a:rPr lang="en-US" dirty="0"/>
              <a:t>) </a:t>
            </a:r>
            <a:endParaRPr lang="en-US" dirty="0" smtClean="0"/>
          </a:p>
          <a:p>
            <a:pPr marL="342900" indent="-342900">
              <a:buAutoNum type="arabicPeriod"/>
            </a:pPr>
            <a:r>
              <a:rPr lang="en-US" dirty="0" err="1" smtClean="0"/>
              <a:t>Phiếu</a:t>
            </a:r>
            <a:r>
              <a:rPr lang="en-US" dirty="0" smtClean="0"/>
              <a:t> </a:t>
            </a:r>
            <a:r>
              <a:rPr lang="en-US" dirty="0" err="1" smtClean="0"/>
              <a:t>nhập</a:t>
            </a:r>
            <a:r>
              <a:rPr lang="en-US" dirty="0" smtClean="0"/>
              <a:t> </a:t>
            </a:r>
            <a:r>
              <a:rPr lang="en-US" dirty="0" err="1" smtClean="0"/>
              <a:t>hàng</a:t>
            </a:r>
            <a:endParaRPr lang="en-US" dirty="0" smtClean="0"/>
          </a:p>
          <a:p>
            <a:pPr marL="342900" indent="-342900">
              <a:buAutoNum type="arabicPeriod"/>
            </a:pPr>
            <a:r>
              <a:rPr lang="en-US" dirty="0" smtClean="0"/>
              <a:t>Chat </a:t>
            </a:r>
            <a:r>
              <a:rPr lang="en-US" dirty="0" err="1" smtClean="0"/>
              <a:t>cơ</a:t>
            </a:r>
            <a:r>
              <a:rPr lang="en-US" dirty="0" smtClean="0"/>
              <a:t> </a:t>
            </a:r>
            <a:r>
              <a:rPr lang="en-US" dirty="0" err="1" smtClean="0"/>
              <a:t>bản</a:t>
            </a:r>
            <a:endParaRPr lang="en-US" dirty="0"/>
          </a:p>
        </p:txBody>
      </p:sp>
    </p:spTree>
    <p:extLst>
      <p:ext uri="{BB962C8B-B14F-4D97-AF65-F5344CB8AC3E}">
        <p14:creationId xmlns:p14="http://schemas.microsoft.com/office/powerpoint/2010/main" val="166214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arn(inVertic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arn(inVertic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fade">
                                      <p:cBhvr>
                                        <p:cTn id="42" dur="500"/>
                                        <p:tgtEl>
                                          <p:spTgt spid="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randombar(horizontal)">
                                      <p:cBhvr>
                                        <p:cTn id="47" dur="500"/>
                                        <p:tgtEl>
                                          <p:spTgt spid="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5">
                                            <p:txEl>
                                              <p:pRg st="8" end="8"/>
                                            </p:txEl>
                                          </p:spTgt>
                                        </p:tgtEl>
                                        <p:attrNameLst>
                                          <p:attrName>style.visibility</p:attrName>
                                        </p:attrNameLst>
                                      </p:cBhvr>
                                      <p:to>
                                        <p:strVal val="visible"/>
                                      </p:to>
                                    </p:set>
                                    <p:animEffect transition="in" filter="randombar(horizontal)">
                                      <p:cBhvr>
                                        <p:cTn id="5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
        <p:nvSpPr>
          <p:cNvPr id="6" name="TextBox 5"/>
          <p:cNvSpPr txBox="1"/>
          <p:nvPr/>
        </p:nvSpPr>
        <p:spPr>
          <a:xfrm>
            <a:off x="1032164" y="840741"/>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2.1. </a:t>
            </a:r>
            <a:r>
              <a:rPr lang="en-US" sz="2000" b="1" dirty="0" err="1" smtClean="0">
                <a:solidFill>
                  <a:schemeClr val="accent1">
                    <a:lumMod val="75000"/>
                  </a:schemeClr>
                </a:solidFill>
                <a:latin typeface="Roboto Slab" panose="020B0604020202020204" charset="0"/>
                <a:ea typeface="Roboto Slab" panose="020B0604020202020204" charset="0"/>
              </a:rPr>
              <a:t>Phân</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tích</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thiết</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kế</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hệ</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thống</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7" name="TextBox 6"/>
          <p:cNvSpPr txBox="1"/>
          <p:nvPr/>
        </p:nvSpPr>
        <p:spPr>
          <a:xfrm>
            <a:off x="561109" y="422564"/>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2. PHÂN TÍCH THIẾT KẾ HỆ THỐNG VÀ THIẾT KẾ CƠ SỞ DỮ LIỆU</a:t>
            </a:r>
            <a:endParaRPr lang="en-US" sz="2000" b="1" dirty="0">
              <a:solidFill>
                <a:schemeClr val="accent1">
                  <a:lumMod val="75000"/>
                </a:schemeClr>
              </a:solidFill>
              <a:latin typeface="Roboto Slab" panose="020B0604020202020204" charset="0"/>
              <a:ea typeface="Roboto Slab" panose="020B0604020202020204" charset="0"/>
            </a:endParaRPr>
          </a:p>
        </p:txBody>
      </p:sp>
      <p:pic>
        <p:nvPicPr>
          <p:cNvPr id="12" name="Picture 11"/>
          <p:cNvPicPr/>
          <p:nvPr/>
        </p:nvPicPr>
        <p:blipFill>
          <a:blip r:embed="rId2"/>
          <a:stretch>
            <a:fillRect/>
          </a:stretch>
        </p:blipFill>
        <p:spPr>
          <a:xfrm>
            <a:off x="1409958" y="1807865"/>
            <a:ext cx="6168478" cy="1956787"/>
          </a:xfrm>
          <a:prstGeom prst="rect">
            <a:avLst/>
          </a:prstGeom>
        </p:spPr>
      </p:pic>
      <p:sp>
        <p:nvSpPr>
          <p:cNvPr id="13" name="TextBox 12"/>
          <p:cNvSpPr txBox="1"/>
          <p:nvPr/>
        </p:nvSpPr>
        <p:spPr>
          <a:xfrm>
            <a:off x="1080656" y="1258918"/>
            <a:ext cx="8285018" cy="400110"/>
          </a:xfrm>
          <a:prstGeom prst="rect">
            <a:avLst/>
          </a:prstGeom>
          <a:noFill/>
        </p:spPr>
        <p:txBody>
          <a:bodyPr wrap="square" rtlCol="0">
            <a:spAutoFit/>
          </a:bodyPr>
          <a:lstStyle/>
          <a:p>
            <a:r>
              <a:rPr lang="en-US" sz="2000" b="1" dirty="0" err="1" smtClean="0">
                <a:solidFill>
                  <a:schemeClr val="accent1">
                    <a:lumMod val="75000"/>
                  </a:schemeClr>
                </a:solidFill>
                <a:latin typeface="Roboto Slab" panose="020B0604020202020204" charset="0"/>
                <a:ea typeface="Roboto Slab" panose="020B0604020202020204" charset="0"/>
              </a:rPr>
              <a:t>Sơ</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đồ</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tổ</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chức</a:t>
            </a:r>
            <a:endParaRPr lang="en-US" sz="2000" b="1" dirty="0">
              <a:solidFill>
                <a:schemeClr val="accent1">
                  <a:lumMod val="75000"/>
                </a:schemeClr>
              </a:solidFill>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240460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5" name="TextBox 4"/>
          <p:cNvSpPr txBox="1"/>
          <p:nvPr/>
        </p:nvSpPr>
        <p:spPr>
          <a:xfrm>
            <a:off x="637310" y="92596"/>
            <a:ext cx="8285018" cy="400110"/>
          </a:xfrm>
          <a:prstGeom prst="rect">
            <a:avLst/>
          </a:prstGeom>
          <a:noFill/>
        </p:spPr>
        <p:txBody>
          <a:bodyPr wrap="square" rtlCol="0">
            <a:spAutoFit/>
          </a:bodyPr>
          <a:lstStyle/>
          <a:p>
            <a:r>
              <a:rPr lang="en-US" sz="2000" b="1" dirty="0" err="1" smtClean="0">
                <a:solidFill>
                  <a:schemeClr val="accent1">
                    <a:lumMod val="75000"/>
                  </a:schemeClr>
                </a:solidFill>
                <a:latin typeface="Roboto Slab" panose="020B0604020202020204" charset="0"/>
                <a:ea typeface="Roboto Slab" panose="020B0604020202020204" charset="0"/>
              </a:rPr>
              <a:t>Sơ</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đồ</a:t>
            </a:r>
            <a:r>
              <a:rPr lang="en-US" sz="2000" b="1" dirty="0" smtClean="0">
                <a:solidFill>
                  <a:schemeClr val="accent1">
                    <a:lumMod val="75000"/>
                  </a:schemeClr>
                </a:solidFill>
                <a:latin typeface="Roboto Slab" panose="020B0604020202020204" charset="0"/>
                <a:ea typeface="Roboto Slab" panose="020B0604020202020204" charset="0"/>
              </a:rPr>
              <a:t> Use case </a:t>
            </a:r>
            <a:r>
              <a:rPr lang="en-US" sz="2000" b="1" dirty="0" err="1" smtClean="0">
                <a:solidFill>
                  <a:schemeClr val="accent1">
                    <a:lumMod val="75000"/>
                  </a:schemeClr>
                </a:solidFill>
                <a:latin typeface="Roboto Slab" panose="020B0604020202020204" charset="0"/>
                <a:ea typeface="Roboto Slab" panose="020B0604020202020204" charset="0"/>
              </a:rPr>
              <a:t>trang</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người</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dùng</a:t>
            </a:r>
            <a:endParaRPr lang="en-US" sz="2000" b="1" dirty="0">
              <a:solidFill>
                <a:schemeClr val="accent1">
                  <a:lumMod val="75000"/>
                </a:schemeClr>
              </a:solidFill>
              <a:latin typeface="Roboto Slab" panose="020B0604020202020204" charset="0"/>
              <a:ea typeface="Roboto Slab" panose="020B0604020202020204" charset="0"/>
            </a:endParaRPr>
          </a:p>
        </p:txBody>
      </p:sp>
      <p:pic>
        <p:nvPicPr>
          <p:cNvPr id="6" name="Picture 5"/>
          <p:cNvPicPr/>
          <p:nvPr/>
        </p:nvPicPr>
        <p:blipFill>
          <a:blip r:embed="rId2"/>
          <a:stretch>
            <a:fillRect/>
          </a:stretch>
        </p:blipFill>
        <p:spPr>
          <a:xfrm>
            <a:off x="1070262" y="603707"/>
            <a:ext cx="7502237" cy="4065275"/>
          </a:xfrm>
          <a:prstGeom prst="rect">
            <a:avLst/>
          </a:prstGeom>
        </p:spPr>
      </p:pic>
    </p:spTree>
    <p:extLst>
      <p:ext uri="{BB962C8B-B14F-4D97-AF65-F5344CB8AC3E}">
        <p14:creationId xmlns:p14="http://schemas.microsoft.com/office/powerpoint/2010/main" val="387746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542</TotalTime>
  <Words>2037</Words>
  <Application>Microsoft Office PowerPoint</Application>
  <PresentationFormat>On-screen Show (16:9)</PresentationFormat>
  <Paragraphs>171</Paragraphs>
  <Slides>32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Times New Roman</vt:lpstr>
      <vt:lpstr>Roboto Slab</vt:lpstr>
      <vt:lpstr>Source Sans Pro</vt:lpstr>
      <vt:lpstr>Cordelia template</vt:lpstr>
      <vt:lpstr>ĐỀ TÀI</vt:lpstr>
      <vt:lpstr>NỘI DUNG CHÍNH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dc:title>
  <cp:lastModifiedBy>Admin</cp:lastModifiedBy>
  <cp:revision>226</cp:revision>
  <dcterms:modified xsi:type="dcterms:W3CDTF">2021-11-04T09:52:27Z</dcterms:modified>
</cp:coreProperties>
</file>