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96" r:id="rId2"/>
    <p:sldId id="257" r:id="rId3"/>
    <p:sldId id="276" r:id="rId4"/>
    <p:sldId id="326" r:id="rId5"/>
    <p:sldId id="325" r:id="rId6"/>
    <p:sldId id="298" r:id="rId7"/>
    <p:sldId id="299" r:id="rId8"/>
    <p:sldId id="336" r:id="rId9"/>
    <p:sldId id="328" r:id="rId10"/>
    <p:sldId id="300" r:id="rId11"/>
    <p:sldId id="301" r:id="rId12"/>
    <p:sldId id="322" r:id="rId13"/>
    <p:sldId id="317" r:id="rId14"/>
    <p:sldId id="319" r:id="rId15"/>
    <p:sldId id="320" r:id="rId16"/>
    <p:sldId id="324" r:id="rId17"/>
    <p:sldId id="304" r:id="rId18"/>
    <p:sldId id="316" r:id="rId19"/>
    <p:sldId id="329" r:id="rId20"/>
    <p:sldId id="330" r:id="rId21"/>
    <p:sldId id="315" r:id="rId22"/>
    <p:sldId id="309" r:id="rId23"/>
    <p:sldId id="308" r:id="rId24"/>
    <p:sldId id="313" r:id="rId25"/>
    <p:sldId id="310" r:id="rId26"/>
    <p:sldId id="337" r:id="rId27"/>
    <p:sldId id="338" r:id="rId28"/>
    <p:sldId id="339" r:id="rId29"/>
    <p:sldId id="340" r:id="rId30"/>
    <p:sldId id="311" r:id="rId31"/>
    <p:sldId id="312" r:id="rId32"/>
    <p:sldId id="331" r:id="rId33"/>
  </p:sldIdLst>
  <p:sldSz cx="9144000" cy="5143500" type="screen16x9"/>
  <p:notesSz cx="6858000" cy="9144000"/>
  <p:embeddedFontLst>
    <p:embeddedFont>
      <p:font typeface="Roboto Slab" panose="020B0604020202020204" charset="0"/>
      <p:regular r:id="rId35"/>
      <p:bold r:id="rId36"/>
    </p:embeddedFont>
    <p:embeddedFont>
      <p:font typeface="Source Sans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62" y="67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2"/>
          <p:cNvSpPr txBox="1">
            <a:spLocks/>
          </p:cNvSpPr>
          <p:nvPr/>
        </p:nvSpPr>
        <p:spPr>
          <a:xfrm>
            <a:off x="3051461" y="1064697"/>
            <a:ext cx="3560619" cy="41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ĐỒ ÁN TỐT NGHIỆP</a:t>
            </a:r>
            <a:endParaRPr lang="vi-VN" sz="25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36" y="205893"/>
            <a:ext cx="7931727" cy="332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1191491" y="142376"/>
            <a:ext cx="7412182" cy="51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vi-VN" sz="2500" dirty="0" smtClean="0">
                <a:solidFill>
                  <a:schemeClr val="tx1"/>
                </a:solidFill>
              </a:rPr>
              <a:t>TRƯỜNG CAO ĐẲNG KỸ THUẬT CAO THẮNG</a:t>
            </a:r>
            <a:endParaRPr lang="vi-VN" sz="2500" dirty="0">
              <a:solidFill>
                <a:schemeClr val="tx1"/>
              </a:solidFill>
            </a:endParaRPr>
          </a:p>
        </p:txBody>
      </p:sp>
      <p:sp>
        <p:nvSpPr>
          <p:cNvPr id="11" name="Google Shape;70;p12"/>
          <p:cNvSpPr txBox="1">
            <a:spLocks noGrp="1"/>
          </p:cNvSpPr>
          <p:nvPr>
            <p:ph type="ctrTitle"/>
          </p:nvPr>
        </p:nvSpPr>
        <p:spPr>
          <a:xfrm>
            <a:off x="3986645" y="1539995"/>
            <a:ext cx="1378530" cy="424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ĐỀ TÀI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2769176" y="640704"/>
            <a:ext cx="4191002" cy="37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KHOA CÔNG NGHỆ THÔNG TIN</a:t>
            </a:r>
            <a:endParaRPr lang="vi-VN" sz="1800" dirty="0"/>
          </a:p>
        </p:txBody>
      </p:sp>
      <p:sp>
        <p:nvSpPr>
          <p:cNvPr id="14" name="Google Shape;70;p12"/>
          <p:cNvSpPr txBox="1">
            <a:spLocks/>
          </p:cNvSpPr>
          <p:nvPr/>
        </p:nvSpPr>
        <p:spPr>
          <a:xfrm>
            <a:off x="1598466" y="1964681"/>
            <a:ext cx="6466607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XÂY DỰNG WEBSITE BÁN QUẦN ÁO BẰNG </a:t>
            </a:r>
            <a:r>
              <a:rPr lang="en-US" sz="2000" dirty="0">
                <a:solidFill>
                  <a:schemeClr val="accent2"/>
                </a:solidFill>
              </a:rPr>
              <a:t>FRAMEWORK </a:t>
            </a:r>
            <a:r>
              <a:rPr lang="en-US" sz="2000" dirty="0" smtClean="0">
                <a:solidFill>
                  <a:schemeClr val="accent2"/>
                </a:solidFill>
              </a:rPr>
              <a:t>ASP.NET CORE - ANGULAR</a:t>
            </a:r>
            <a:endParaRPr lang="vi-VN" sz="2000" dirty="0">
              <a:solidFill>
                <a:schemeClr val="accent2"/>
              </a:solidFill>
            </a:endParaRPr>
          </a:p>
        </p:txBody>
      </p:sp>
      <p:sp>
        <p:nvSpPr>
          <p:cNvPr id="15" name="Google Shape;70;p12"/>
          <p:cNvSpPr txBox="1">
            <a:spLocks/>
          </p:cNvSpPr>
          <p:nvPr/>
        </p:nvSpPr>
        <p:spPr>
          <a:xfrm>
            <a:off x="1717964" y="2887535"/>
            <a:ext cx="7086599" cy="13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GVHD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Lê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Hữu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GVPB 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Tô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Vũ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Song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Phương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SVTH :   1.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Quý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- MSSV :  0306181097 – CĐTH18PMA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            2.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Đức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Hải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- MSSV :  0306181021 –CĐTH18PMA</a:t>
            </a:r>
          </a:p>
          <a:p>
            <a:pPr>
              <a:lnSpc>
                <a:spcPct val="150000"/>
              </a:lnSpc>
            </a:pP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Khóa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:   2018 - 2021</a:t>
            </a:r>
            <a:endParaRPr lang="vi-VN" sz="1800" b="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" name="Google Shape;70;p12"/>
          <p:cNvSpPr txBox="1">
            <a:spLocks/>
          </p:cNvSpPr>
          <p:nvPr/>
        </p:nvSpPr>
        <p:spPr>
          <a:xfrm>
            <a:off x="4572000" y="4502727"/>
            <a:ext cx="4641272" cy="5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TP-HCM,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Ngày</a:t>
            </a:r>
            <a:r>
              <a:rPr lang="en-US" sz="17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19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Tháng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11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Năm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2021</a:t>
            </a:r>
            <a:endParaRPr lang="vi-VN" sz="17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491" cy="12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15637" y="188404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Diagram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9" y="588514"/>
            <a:ext cx="8606858" cy="4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637310" y="92596"/>
            <a:ext cx="82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 TÌM HIỂU VỀ  FRAMEWORK, THƯ VIỆN , MỘT SỐ CÔNG CỤ VÀ PHÂN CHIA CÔNG VIỆC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125" y="831260"/>
            <a:ext cx="301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3.1. ASP.NET CORE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434" y="272003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ANGULAR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125" y="1319648"/>
            <a:ext cx="50362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cloud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 Windows, Linux </a:t>
            </a:r>
            <a:r>
              <a:rPr lang="en-US" dirty="0" err="1"/>
              <a:t>và</a:t>
            </a:r>
            <a:r>
              <a:rPr lang="en-US" dirty="0"/>
              <a:t> Mac.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tại</a:t>
            </a:r>
            <a:r>
              <a:rPr lang="en-US" dirty="0"/>
              <a:t>, 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 MVC framework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MVC </a:t>
            </a:r>
            <a:r>
              <a:rPr lang="en-US" dirty="0" err="1"/>
              <a:t>và</a:t>
            </a:r>
            <a:r>
              <a:rPr lang="en-US" dirty="0"/>
              <a:t> Web API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311" y="3150919"/>
            <a:ext cx="4907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JavaScript framework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(</a:t>
            </a:r>
            <a:r>
              <a:rPr lang="en-US" dirty="0" smtClean="0"/>
              <a:t>Frontend</a:t>
            </a:r>
            <a:r>
              <a:rPr lang="en-US" dirty="0"/>
              <a:t>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AngularJS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2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Angular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23" y="877376"/>
            <a:ext cx="1842655" cy="1842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14" y="2609850"/>
            <a:ext cx="2218459" cy="21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01782" y="198519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JAVASCRIPT VÀ TYPESCRIPT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36" y="954362"/>
            <a:ext cx="3775364" cy="25369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473" y="1243076"/>
            <a:ext cx="404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Typescript </a:t>
            </a:r>
            <a:r>
              <a:rPr lang="en-US" sz="1600" dirty="0" err="1" smtClean="0"/>
              <a:t>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trợ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dirty="0" err="1" smtClean="0"/>
              <a:t>đối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mạnh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Cú</a:t>
            </a:r>
            <a:r>
              <a:rPr lang="en-US" sz="1600" dirty="0" smtClean="0"/>
              <a:t> </a:t>
            </a:r>
            <a:r>
              <a:rPr lang="en-US" sz="1600" dirty="0" err="1" smtClean="0"/>
              <a:t>pháp</a:t>
            </a:r>
            <a:r>
              <a:rPr lang="en-US" sz="1600" dirty="0" smtClean="0"/>
              <a:t> </a:t>
            </a:r>
            <a:r>
              <a:rPr lang="en-US" sz="1600" dirty="0" err="1" smtClean="0"/>
              <a:t>rõ</a:t>
            </a:r>
            <a:r>
              <a:rPr lang="en-US" sz="1600" dirty="0" smtClean="0"/>
              <a:t> rang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kiểu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2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29491" y="28857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Thư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viện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RealTime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SignalR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11" y="918327"/>
            <a:ext cx="3913909" cy="1638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982" y="956769"/>
            <a:ext cx="34082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</a:rPr>
              <a:t>Real-time </a:t>
            </a:r>
            <a:r>
              <a:rPr lang="vi-VN" dirty="0" smtClean="0">
                <a:solidFill>
                  <a:schemeClr val="tx1"/>
                </a:solidFill>
              </a:rPr>
              <a:t>web </a:t>
            </a:r>
            <a:r>
              <a:rPr lang="vi-VN" dirty="0">
                <a:solidFill>
                  <a:schemeClr val="tx1"/>
                </a:solidFill>
              </a:rPr>
              <a:t>là khả năng server đẩy những nội dung tới client đã được kết nối một cách tức thì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tx1"/>
                </a:solidFill>
              </a:rPr>
              <a:t>Nó </a:t>
            </a:r>
            <a:r>
              <a:rPr lang="vi-VN" dirty="0">
                <a:solidFill>
                  <a:schemeClr val="tx1"/>
                </a:solidFill>
              </a:rPr>
              <a:t>khác </a:t>
            </a:r>
            <a:r>
              <a:rPr lang="vi-VN" dirty="0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HTTP</a:t>
            </a:r>
            <a:r>
              <a:rPr lang="vi-VN" dirty="0">
                <a:solidFill>
                  <a:schemeClr val="tx1"/>
                </a:solidFill>
              </a:rPr>
              <a:t> thông thường: server đợi những yêu cầu từ client và trả về nội dung tương ứng.</a:t>
            </a:r>
            <a:r>
              <a:rPr lang="en-US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 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982" y="261971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Times New Roman" panose="02020603050405020304" pitchFamily="18" charset="0"/>
              </a:rPr>
              <a:t>SignalR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một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viện</a:t>
            </a:r>
            <a:r>
              <a:rPr lang="en-US" dirty="0">
                <a:ea typeface="Times New Roman" panose="02020603050405020304" pitchFamily="18" charset="0"/>
              </a:rPr>
              <a:t> JavaScript </a:t>
            </a:r>
            <a:r>
              <a:rPr lang="en-US" dirty="0" err="1">
                <a:ea typeface="Times New Roman" panose="02020603050405020304" pitchFamily="18" charset="0"/>
              </a:rPr>
              <a:t>mã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nguồn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mở</a:t>
            </a:r>
            <a:endParaRPr lang="en-US" dirty="0" smtClean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SignalR </a:t>
            </a:r>
            <a:r>
              <a:rPr lang="vi-VN" dirty="0"/>
              <a:t>sử dụng các Hubs để giao tiếp giữa máy khách và máy chủ.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Hubs là một phương thức cấp cao cho phép máy khách và máy chủ gọi các phương thức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  <a:r>
              <a:rPr lang="vi-VN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63237" y="156956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CÔNG CỤ QUẢN LÍ MÃ NGUỒN GITHUB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6" y="977898"/>
            <a:ext cx="8181619" cy="3531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145" y="557066"/>
            <a:ext cx="803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Hình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ảnh</a:t>
            </a:r>
            <a:r>
              <a:rPr lang="en-US" b="1" dirty="0" smtClean="0">
                <a:solidFill>
                  <a:schemeClr val="tx1"/>
                </a:solidFill>
              </a:rPr>
              <a:t> Repository </a:t>
            </a:r>
            <a:r>
              <a:rPr lang="en-US" b="1" dirty="0" err="1" smtClean="0">
                <a:solidFill>
                  <a:schemeClr val="tx1"/>
                </a:solidFill>
              </a:rPr>
              <a:t>trên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của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nhóm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498764" y="103909"/>
            <a:ext cx="818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ảnh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Commit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" y="545376"/>
            <a:ext cx="7692694" cy="34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34698" y="180353"/>
            <a:ext cx="414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3.4.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CÔNG CỤ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LẬP TRÌNH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673" y="796636"/>
            <a:ext cx="5140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BackEnd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+ Code API : </a:t>
            </a:r>
            <a:r>
              <a:rPr lang="en-US" dirty="0" err="1" smtClean="0"/>
              <a:t>VisualStudio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+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: MS SQL Server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08" y="380408"/>
            <a:ext cx="2476500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21" y="416641"/>
            <a:ext cx="2061387" cy="16883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563" y="2623721"/>
            <a:ext cx="3872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+ </a:t>
            </a:r>
            <a:r>
              <a:rPr lang="en-US" dirty="0" err="1" smtClean="0"/>
              <a:t>Làm</a:t>
            </a:r>
            <a:r>
              <a:rPr lang="en-US" dirty="0" smtClean="0"/>
              <a:t> 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call API: </a:t>
            </a:r>
          </a:p>
          <a:p>
            <a:r>
              <a:rPr lang="en-US" dirty="0" err="1" smtClean="0"/>
              <a:t>VisualStudio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54" y="2361223"/>
            <a:ext cx="2392968" cy="11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88819" y="995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 CÁC BƯỚC XÂY DỰNG ĐỀ TÀI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819" y="50743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4.1. API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9" y="966313"/>
            <a:ext cx="2782383" cy="32870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00" y="907541"/>
            <a:ext cx="4802601" cy="33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60219" y="141088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bước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836" y="541198"/>
            <a:ext cx="7529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Tạo</a:t>
            </a:r>
            <a:r>
              <a:rPr lang="en-US" dirty="0" smtClean="0"/>
              <a:t> CSDL </a:t>
            </a:r>
            <a:r>
              <a:rPr lang="en-US" dirty="0" err="1" smtClean="0"/>
              <a:t>bằng</a:t>
            </a:r>
            <a:r>
              <a:rPr lang="en-US" dirty="0" smtClean="0"/>
              <a:t> EF code-first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963519"/>
            <a:ext cx="5195455" cy="17027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1109" y="2753243"/>
            <a:ext cx="610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Viết</a:t>
            </a:r>
            <a:r>
              <a:rPr lang="en-US" dirty="0" smtClean="0"/>
              <a:t> API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109" y="3101793"/>
            <a:ext cx="829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,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/>
              <a:t> M</a:t>
            </a:r>
            <a:r>
              <a:rPr lang="en-US" dirty="0" smtClean="0"/>
              <a:t>odel Class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.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1726"/>
            <a:ext cx="8437420" cy="1308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960480"/>
            <a:ext cx="31103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Ở </a:t>
            </a:r>
            <a:r>
              <a:rPr lang="en-US" sz="1500" dirty="0" err="1" smtClean="0"/>
              <a:t>chức</a:t>
            </a:r>
            <a:r>
              <a:rPr lang="en-US" sz="1500" dirty="0" smtClean="0"/>
              <a:t> </a:t>
            </a:r>
            <a:r>
              <a:rPr lang="en-US" sz="1500" dirty="0" err="1" smtClean="0"/>
              <a:t>năng</a:t>
            </a:r>
            <a:r>
              <a:rPr lang="en-US" sz="1500" dirty="0" smtClean="0"/>
              <a:t> </a:t>
            </a:r>
            <a:r>
              <a:rPr lang="en-US" sz="1500" dirty="0" err="1" smtClean="0"/>
              <a:t>hiển</a:t>
            </a:r>
            <a:r>
              <a:rPr lang="en-US" sz="1500" dirty="0" smtClean="0"/>
              <a:t> </a:t>
            </a:r>
            <a:r>
              <a:rPr lang="en-US" sz="1500" dirty="0" err="1" smtClean="0"/>
              <a:t>thị</a:t>
            </a:r>
            <a:r>
              <a:rPr lang="en-US" sz="1500" dirty="0" smtClean="0"/>
              <a:t> </a:t>
            </a:r>
            <a:r>
              <a:rPr lang="en-US" sz="1500" dirty="0" err="1" smtClean="0"/>
              <a:t>sản</a:t>
            </a:r>
            <a:r>
              <a:rPr lang="en-US" sz="1500" dirty="0" smtClean="0"/>
              <a:t> </a:t>
            </a:r>
            <a:r>
              <a:rPr lang="en-US" sz="1500" dirty="0" err="1" smtClean="0"/>
              <a:t>phẩm</a:t>
            </a:r>
            <a:r>
              <a:rPr lang="en-US" sz="1500" dirty="0" smtClean="0"/>
              <a:t> ở </a:t>
            </a:r>
            <a:r>
              <a:rPr lang="en-US" sz="1500" dirty="0" err="1" smtClean="0"/>
              <a:t>FrontEnd</a:t>
            </a:r>
            <a:r>
              <a:rPr lang="en-US" sz="1500" dirty="0" smtClean="0"/>
              <a:t>, ta </a:t>
            </a:r>
            <a:r>
              <a:rPr lang="en-US" sz="1500" dirty="0" err="1" smtClean="0"/>
              <a:t>cần</a:t>
            </a:r>
            <a:r>
              <a:rPr lang="en-US" sz="1500" dirty="0" smtClean="0"/>
              <a:t> </a:t>
            </a:r>
            <a:r>
              <a:rPr lang="en-US" sz="1500" dirty="0" err="1" smtClean="0"/>
              <a:t>hiển</a:t>
            </a:r>
            <a:r>
              <a:rPr lang="en-US" sz="1500" dirty="0" smtClean="0"/>
              <a:t> </a:t>
            </a:r>
            <a:r>
              <a:rPr lang="en-US" sz="1500" dirty="0" err="1" smtClean="0"/>
              <a:t>thị</a:t>
            </a:r>
            <a:r>
              <a:rPr lang="en-US" sz="1500" dirty="0" smtClean="0"/>
              <a:t> </a:t>
            </a:r>
            <a:r>
              <a:rPr lang="en-US" sz="1500" dirty="0" err="1" smtClean="0"/>
              <a:t>các</a:t>
            </a:r>
            <a:r>
              <a:rPr lang="en-US" sz="1500" dirty="0" smtClean="0"/>
              <a:t> </a:t>
            </a:r>
            <a:r>
              <a:rPr lang="en-US" sz="1500" dirty="0" err="1" smtClean="0"/>
              <a:t>thuộc</a:t>
            </a:r>
            <a:r>
              <a:rPr lang="en-US" sz="1500" dirty="0" smtClean="0"/>
              <a:t> </a:t>
            </a:r>
            <a:r>
              <a:rPr lang="en-US" sz="1500" dirty="0" err="1" smtClean="0"/>
              <a:t>tính</a:t>
            </a:r>
            <a:r>
              <a:rPr lang="en-US" sz="1500" dirty="0" smtClean="0"/>
              <a:t> </a:t>
            </a:r>
            <a:r>
              <a:rPr lang="en-US" sz="1500" dirty="0" err="1" smtClean="0"/>
              <a:t>sản</a:t>
            </a:r>
            <a:r>
              <a:rPr lang="en-US" sz="1500" dirty="0" smtClean="0"/>
              <a:t> </a:t>
            </a:r>
            <a:r>
              <a:rPr lang="en-US" sz="1500" dirty="0" err="1" smtClean="0"/>
              <a:t>phẩm</a:t>
            </a:r>
            <a:r>
              <a:rPr lang="en-US" sz="1500" dirty="0" smtClean="0"/>
              <a:t>, </a:t>
            </a:r>
            <a:r>
              <a:rPr lang="en-US" sz="1500" dirty="0" err="1" smtClean="0"/>
              <a:t>tên</a:t>
            </a:r>
            <a:r>
              <a:rPr lang="en-US" sz="1500" dirty="0" smtClean="0"/>
              <a:t> </a:t>
            </a:r>
            <a:r>
              <a:rPr lang="en-US" sz="1500" dirty="0" err="1" smtClean="0"/>
              <a:t>loại</a:t>
            </a:r>
            <a:r>
              <a:rPr lang="en-US" sz="1500" dirty="0"/>
              <a:t> </a:t>
            </a:r>
            <a:r>
              <a:rPr lang="en-US" sz="1500" dirty="0" err="1" smtClean="0"/>
              <a:t>và</a:t>
            </a:r>
            <a:r>
              <a:rPr lang="en-US" sz="1500" dirty="0" smtClean="0"/>
              <a:t> </a:t>
            </a:r>
            <a:r>
              <a:rPr lang="en-US" sz="1500" dirty="0" err="1" smtClean="0"/>
              <a:t>tên</a:t>
            </a:r>
            <a:r>
              <a:rPr lang="en-US" sz="1500" dirty="0" smtClean="0"/>
              <a:t> </a:t>
            </a:r>
            <a:r>
              <a:rPr lang="en-US" sz="1500" dirty="0" err="1" smtClean="0"/>
              <a:t>nhãn</a:t>
            </a:r>
            <a:r>
              <a:rPr lang="en-US" sz="1500" dirty="0" smtClean="0"/>
              <a:t> </a:t>
            </a:r>
            <a:r>
              <a:rPr lang="en-US" sz="1500" dirty="0" err="1" smtClean="0"/>
              <a:t>hiệu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 </a:t>
            </a:r>
            <a:r>
              <a:rPr lang="en-US" sz="1500" dirty="0" err="1" smtClean="0"/>
              <a:t>Tuy</a:t>
            </a:r>
            <a:r>
              <a:rPr lang="en-US" sz="1500" dirty="0" smtClean="0"/>
              <a:t> </a:t>
            </a:r>
            <a:r>
              <a:rPr lang="en-US" sz="1500" dirty="0" err="1" smtClean="0"/>
              <a:t>nhiên</a:t>
            </a:r>
            <a:r>
              <a:rPr lang="en-US" sz="1500" dirty="0" smtClean="0"/>
              <a:t>, model class </a:t>
            </a:r>
            <a:r>
              <a:rPr lang="en-US" sz="1500" dirty="0" err="1" smtClean="0"/>
              <a:t>sản</a:t>
            </a:r>
            <a:r>
              <a:rPr lang="en-US" sz="1500" dirty="0" smtClean="0"/>
              <a:t> </a:t>
            </a:r>
            <a:r>
              <a:rPr lang="en-US" sz="1500" dirty="0" err="1" smtClean="0"/>
              <a:t>phẩm</a:t>
            </a:r>
            <a:r>
              <a:rPr lang="en-US" sz="1500" dirty="0" smtClean="0"/>
              <a:t> </a:t>
            </a:r>
            <a:r>
              <a:rPr lang="en-US" sz="1500" dirty="0" err="1" smtClean="0"/>
              <a:t>cũng</a:t>
            </a:r>
            <a:r>
              <a:rPr lang="en-US" sz="1500" dirty="0" smtClean="0"/>
              <a:t> </a:t>
            </a:r>
            <a:r>
              <a:rPr lang="en-US" sz="1500" dirty="0" err="1" smtClean="0"/>
              <a:t>như</a:t>
            </a:r>
            <a:r>
              <a:rPr lang="en-US" sz="1500" dirty="0" smtClean="0"/>
              <a:t> </a:t>
            </a:r>
            <a:r>
              <a:rPr lang="en-US" sz="1500" dirty="0" err="1" smtClean="0"/>
              <a:t>bảng</a:t>
            </a:r>
            <a:r>
              <a:rPr lang="en-US" sz="1500" dirty="0" smtClean="0"/>
              <a:t> </a:t>
            </a:r>
            <a:r>
              <a:rPr lang="en-US" sz="1500" dirty="0" err="1" smtClean="0"/>
              <a:t>sản</a:t>
            </a:r>
            <a:r>
              <a:rPr lang="en-US" sz="1500" dirty="0" smtClean="0"/>
              <a:t> </a:t>
            </a:r>
            <a:r>
              <a:rPr lang="en-US" sz="1500" dirty="0" err="1" smtClean="0"/>
              <a:t>phẩm</a:t>
            </a:r>
            <a:r>
              <a:rPr lang="en-US" sz="1500" dirty="0" smtClean="0"/>
              <a:t> </a:t>
            </a:r>
            <a:r>
              <a:rPr lang="en-US" sz="1500" dirty="0" err="1" smtClean="0"/>
              <a:t>trong</a:t>
            </a:r>
            <a:r>
              <a:rPr lang="en-US" sz="1500" dirty="0" smtClean="0"/>
              <a:t> database </a:t>
            </a:r>
            <a:r>
              <a:rPr lang="en-US" sz="1500" dirty="0" err="1" smtClean="0"/>
              <a:t>không</a:t>
            </a:r>
            <a:r>
              <a:rPr lang="en-US" sz="1500" dirty="0" smtClean="0"/>
              <a:t> </a:t>
            </a:r>
            <a:r>
              <a:rPr lang="en-US" sz="1500" dirty="0" err="1" smtClean="0"/>
              <a:t>có</a:t>
            </a:r>
            <a:r>
              <a:rPr lang="en-US" sz="1500" dirty="0" smtClean="0"/>
              <a:t> </a:t>
            </a:r>
            <a:r>
              <a:rPr lang="en-US" sz="1500" dirty="0" err="1" smtClean="0"/>
              <a:t>thuộc</a:t>
            </a:r>
            <a:r>
              <a:rPr lang="en-US" sz="1500" dirty="0" smtClean="0"/>
              <a:t> </a:t>
            </a:r>
            <a:r>
              <a:rPr lang="en-US" sz="1500" dirty="0" err="1" smtClean="0"/>
              <a:t>tính</a:t>
            </a:r>
            <a:r>
              <a:rPr lang="en-US" sz="1500" dirty="0" smtClean="0"/>
              <a:t> </a:t>
            </a:r>
            <a:r>
              <a:rPr lang="en-US" sz="1500" dirty="0" err="1"/>
              <a:t>tên</a:t>
            </a:r>
            <a:r>
              <a:rPr lang="en-US" sz="1500" dirty="0"/>
              <a:t> </a:t>
            </a:r>
            <a:r>
              <a:rPr lang="en-US" sz="1500" dirty="0" err="1"/>
              <a:t>loại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tên</a:t>
            </a:r>
            <a:r>
              <a:rPr lang="en-US" sz="1500" dirty="0"/>
              <a:t> </a:t>
            </a:r>
            <a:r>
              <a:rPr lang="en-US" sz="1500" dirty="0" err="1"/>
              <a:t>nhãn</a:t>
            </a:r>
            <a:r>
              <a:rPr lang="en-US" sz="1500" dirty="0"/>
              <a:t> </a:t>
            </a:r>
            <a:r>
              <a:rPr lang="en-US" sz="1500" dirty="0" err="1" smtClean="0"/>
              <a:t>hiệu</a:t>
            </a:r>
            <a:r>
              <a:rPr lang="en-US" sz="1500" dirty="0" smtClean="0"/>
              <a:t> </a:t>
            </a:r>
            <a:r>
              <a:rPr lang="en-US" sz="1500" dirty="0" err="1" smtClean="0"/>
              <a:t>mà</a:t>
            </a:r>
            <a:r>
              <a:rPr lang="en-US" sz="1500" dirty="0" smtClean="0"/>
              <a:t> </a:t>
            </a:r>
            <a:r>
              <a:rPr lang="en-US" sz="1500" dirty="0" err="1" smtClean="0"/>
              <a:t>chỉ</a:t>
            </a:r>
            <a:r>
              <a:rPr lang="en-US" sz="1500" dirty="0" smtClean="0"/>
              <a:t> </a:t>
            </a:r>
            <a:r>
              <a:rPr lang="en-US" sz="1500" dirty="0" err="1" smtClean="0"/>
              <a:t>có</a:t>
            </a:r>
            <a:r>
              <a:rPr lang="en-US" sz="1500" dirty="0" smtClean="0"/>
              <a:t> </a:t>
            </a:r>
            <a:r>
              <a:rPr lang="en-US" sz="1500" dirty="0" err="1" smtClean="0"/>
              <a:t>thuộc</a:t>
            </a:r>
            <a:r>
              <a:rPr lang="en-US" sz="1500" dirty="0" smtClean="0"/>
              <a:t> </a:t>
            </a:r>
            <a:r>
              <a:rPr lang="en-US" sz="1500" dirty="0" err="1" smtClean="0"/>
              <a:t>tính</a:t>
            </a:r>
            <a:r>
              <a:rPr lang="en-US" sz="1500" dirty="0" smtClean="0"/>
              <a:t> “</a:t>
            </a:r>
            <a:r>
              <a:rPr lang="en-US" sz="1500" dirty="0" err="1" smtClean="0"/>
              <a:t>Id_NhanHieu</a:t>
            </a:r>
            <a:r>
              <a:rPr lang="en-US" sz="1500" dirty="0" smtClean="0"/>
              <a:t>” </a:t>
            </a:r>
            <a:r>
              <a:rPr lang="en-US" sz="1500" dirty="0" err="1" smtClean="0"/>
              <a:t>và</a:t>
            </a:r>
            <a:r>
              <a:rPr lang="en-US" sz="1500" dirty="0" smtClean="0"/>
              <a:t> “</a:t>
            </a:r>
            <a:r>
              <a:rPr lang="en-US" sz="1500" dirty="0" err="1" smtClean="0"/>
              <a:t>Id_Loai</a:t>
            </a:r>
            <a:r>
              <a:rPr lang="en-US" sz="1500" dirty="0" smtClean="0"/>
              <a:t>”.   </a:t>
            </a:r>
            <a:endParaRPr lang="en-US" sz="1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56" y="1908688"/>
            <a:ext cx="4890655" cy="21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49490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00B050"/>
                </a:solidFill>
              </a:rPr>
              <a:t>NỘI DUNG CHÍNH</a:t>
            </a:r>
            <a:endParaRPr sz="2500" b="1" dirty="0">
              <a:solidFill>
                <a:srgbClr val="00B05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786149" y="967058"/>
            <a:ext cx="8066905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1. TỔNG QUAN VỀ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Google Shape;70;p12"/>
          <p:cNvSpPr txBox="1">
            <a:spLocks/>
          </p:cNvSpPr>
          <p:nvPr/>
        </p:nvSpPr>
        <p:spPr>
          <a:xfrm>
            <a:off x="786149" y="1610426"/>
            <a:ext cx="8233159" cy="50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THIẾT KẾ XÂY DỰNG WEBSITE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70;p12"/>
          <p:cNvSpPr txBox="1">
            <a:spLocks/>
          </p:cNvSpPr>
          <p:nvPr/>
        </p:nvSpPr>
        <p:spPr>
          <a:xfrm>
            <a:off x="786148" y="2163683"/>
            <a:ext cx="7713614" cy="54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TÌM HIỂU VỀ  FRAMEWORK, THƯ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VIỆN, CÔNG CỤ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786148" y="2707599"/>
            <a:ext cx="6314305" cy="51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4. CÁC BƯỚC ĐỂ XÂY DỰNG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70;p12"/>
          <p:cNvSpPr txBox="1">
            <a:spLocks/>
          </p:cNvSpPr>
          <p:nvPr/>
        </p:nvSpPr>
        <p:spPr>
          <a:xfrm>
            <a:off x="786147" y="3302595"/>
            <a:ext cx="6314305" cy="45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5. DEMO CHƯƠNG TRÌNH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786146" y="3823901"/>
            <a:ext cx="6314305" cy="54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6. HƯỚNG PHÁT TRIỂN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2618" y="297873"/>
            <a:ext cx="828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73" y="1099353"/>
            <a:ext cx="4355219" cy="2592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618" y="1032979"/>
            <a:ext cx="3321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class, ta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qua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4" y="450562"/>
            <a:ext cx="7431270" cy="1008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" y="1953492"/>
            <a:ext cx="7567034" cy="80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2" y="3226552"/>
            <a:ext cx="756703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57200" y="19158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Demo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API: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746" y="65809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Xem</a:t>
            </a:r>
            <a:r>
              <a:rPr lang="en-US" b="1" dirty="0" smtClean="0"/>
              <a:t> </a:t>
            </a:r>
            <a:r>
              <a:rPr lang="en-US" b="1" dirty="0" err="1" smtClean="0"/>
              <a:t>phiếu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Id </a:t>
            </a:r>
            <a:r>
              <a:rPr lang="en-US" b="1" dirty="0" err="1" smtClean="0"/>
              <a:t>là</a:t>
            </a:r>
            <a:r>
              <a:rPr lang="en-US" b="1" dirty="0" smtClean="0"/>
              <a:t> 1:</a:t>
            </a:r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760" y="696495"/>
            <a:ext cx="5884458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263236" y="112577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4.2. HAI TRANG ADMIN VÀ CLIENT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893618"/>
            <a:ext cx="3415145" cy="41286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074" y="509710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ADMIN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17474" y="509709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CLIENT</a:t>
            </a:r>
            <a:endParaRPr lang="en-US" b="1" u="sng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17473" y="889528"/>
            <a:ext cx="3657599" cy="40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36418" y="910028"/>
            <a:ext cx="217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trị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9" y="1253837"/>
            <a:ext cx="7015281" cy="3381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211" y="4424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. DEMO CHƯƠNG TRÌNH THỰC TẾ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510" y="444352"/>
            <a:ext cx="870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en-US" b="1" dirty="0" err="1" smtClean="0"/>
              <a:t>xin</a:t>
            </a:r>
            <a:r>
              <a:rPr lang="en-US" b="1" dirty="0" smtClean="0"/>
              <a:t> demo </a:t>
            </a: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tế</a:t>
            </a:r>
            <a:r>
              <a:rPr lang="en-US" b="1" dirty="0" smtClean="0"/>
              <a:t> </a:t>
            </a:r>
            <a:r>
              <a:rPr lang="en-US" b="1" dirty="0" err="1" smtClean="0"/>
              <a:t>cũng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website </a:t>
            </a:r>
            <a:r>
              <a:rPr lang="en-US" b="1" dirty="0" err="1" smtClean="0"/>
              <a:t>thông</a:t>
            </a:r>
            <a:r>
              <a:rPr lang="en-US" b="1" dirty="0" smtClean="0"/>
              <a:t> qua </a:t>
            </a:r>
            <a:r>
              <a:rPr lang="en-US" b="1" dirty="0" err="1" smtClean="0"/>
              <a:t>hai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6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567943" y="588067"/>
            <a:ext cx="828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người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dùng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3" y="992398"/>
            <a:ext cx="7058983" cy="32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  <p:sp>
        <p:nvSpPr>
          <p:cNvPr id="5" name="Google Shape;70;p12"/>
          <p:cNvSpPr txBox="1">
            <a:spLocks/>
          </p:cNvSpPr>
          <p:nvPr/>
        </p:nvSpPr>
        <p:spPr>
          <a:xfrm>
            <a:off x="457200" y="198009"/>
            <a:ext cx="5160818" cy="48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website</a:t>
            </a:r>
            <a:endParaRPr lang="vi-VN" sz="1800" dirty="0"/>
          </a:p>
        </p:txBody>
      </p:sp>
      <p:sp>
        <p:nvSpPr>
          <p:cNvPr id="8" name="Rectangle 7"/>
          <p:cNvSpPr/>
          <p:nvPr/>
        </p:nvSpPr>
        <p:spPr>
          <a:xfrm>
            <a:off x="1191878" y="1194236"/>
            <a:ext cx="997527" cy="81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414" y="1194236"/>
            <a:ext cx="997527" cy="80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2010" y="1194236"/>
            <a:ext cx="997527" cy="79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5236" y="2608151"/>
            <a:ext cx="1202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/>
              <a:t>phẩm</a:t>
            </a:r>
            <a:r>
              <a:rPr lang="en-US" dirty="0"/>
              <a:t> (</a:t>
            </a:r>
            <a:r>
              <a:rPr lang="en-US" dirty="0" err="1"/>
              <a:t>realtime</a:t>
            </a:r>
            <a:r>
              <a:rPr lang="en-US" dirty="0"/>
              <a:t>)</a:t>
            </a:r>
          </a:p>
          <a:p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file PDF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49245" y="2560529"/>
            <a:ext cx="1493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, size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(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93273" y="2069005"/>
            <a:ext cx="1080" cy="50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82177" y="1989161"/>
            <a:ext cx="0" cy="58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2544" y="2561177"/>
            <a:ext cx="1562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41358" y="2017925"/>
            <a:ext cx="1" cy="5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68380" y="1627384"/>
            <a:ext cx="336059" cy="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31168" y="1628820"/>
            <a:ext cx="429492" cy="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64278" y="1622420"/>
            <a:ext cx="49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23238" y="1198941"/>
            <a:ext cx="997527" cy="807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4645" y="2595476"/>
            <a:ext cx="18551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dirty="0" err="1"/>
              <a:t>realtime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file PDF.</a:t>
            </a:r>
            <a:endParaRPr lang="en-US" dirty="0"/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en-US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34543" y="2009505"/>
            <a:ext cx="0" cy="5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65" y="1378267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845127" y="1592173"/>
            <a:ext cx="346751" cy="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8819" y="567922"/>
            <a:ext cx="52842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Quy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trình</a:t>
            </a:r>
            <a:r>
              <a:rPr lang="en-US" sz="1500" b="1" dirty="0" smtClean="0"/>
              <a:t> </a:t>
            </a:r>
            <a:r>
              <a:rPr lang="en-US" sz="1500" b="1" dirty="0" err="1"/>
              <a:t>q</a:t>
            </a:r>
            <a:r>
              <a:rPr lang="en-US" sz="1500" b="1" dirty="0" err="1" smtClean="0"/>
              <a:t>uản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lí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và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nhập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phẩm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Trang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quản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trị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sp>
        <p:nvSpPr>
          <p:cNvPr id="70" name="Rectangle 69"/>
          <p:cNvSpPr/>
          <p:nvPr/>
        </p:nvSpPr>
        <p:spPr>
          <a:xfrm>
            <a:off x="7450281" y="1194236"/>
            <a:ext cx="997527" cy="79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884509" y="1592173"/>
            <a:ext cx="49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355319" y="2608151"/>
            <a:ext cx="1608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933562" y="2069005"/>
            <a:ext cx="15482" cy="5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/>
      <p:bldP spid="14" grpId="0"/>
      <p:bldP spid="21" grpId="0"/>
      <p:bldP spid="31" grpId="0" animBg="1"/>
      <p:bldP spid="33" grpId="0"/>
      <p:bldP spid="22" grpId="0"/>
      <p:bldP spid="58" grpId="0"/>
      <p:bldP spid="70" grpId="0" animBg="1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550811" y="806038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1049574" y="1637879"/>
            <a:ext cx="1" cy="5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038" y="2218359"/>
            <a:ext cx="1579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27656" y="801585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57055" y="1704109"/>
            <a:ext cx="13900" cy="46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87329" y="2171732"/>
            <a:ext cx="3615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size.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size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size) </a:t>
            </a:r>
            <a:r>
              <a:rPr lang="en-US" dirty="0" err="1" smtClean="0"/>
              <a:t>trong</a:t>
            </a:r>
            <a:r>
              <a:rPr lang="en-US" dirty="0" smtClean="0"/>
              <a:t> CSDL. 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15879" y="1230073"/>
            <a:ext cx="599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73" y="145860"/>
            <a:ext cx="4689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Quy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trình</a:t>
            </a:r>
            <a:r>
              <a:rPr lang="en-US" sz="1500" b="1" dirty="0" smtClean="0"/>
              <a:t> </a:t>
            </a:r>
            <a:r>
              <a:rPr lang="en-US" sz="1500" b="1" dirty="0" err="1"/>
              <a:t>m</a:t>
            </a:r>
            <a:r>
              <a:rPr lang="en-US" sz="1500" b="1" dirty="0" err="1" smtClean="0"/>
              <a:t>ua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phẩm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Trang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người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dùng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7636" y="1196380"/>
            <a:ext cx="2415955" cy="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53591" y="781317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42755" y="2195045"/>
            <a:ext cx="23137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ghé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website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73045" y="1674653"/>
            <a:ext cx="0" cy="52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22" grpId="0"/>
      <p:bldP spid="23" grpId="0"/>
      <p:bldP spid="30" grpId="0" animBg="1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421361" y="542516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2215" y="544705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52654" y="1461654"/>
            <a:ext cx="0" cy="7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89671" y="2143902"/>
            <a:ext cx="2313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588327" y="949036"/>
            <a:ext cx="1440873" cy="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2033" y="2067379"/>
            <a:ext cx="2313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13195" y="1374356"/>
            <a:ext cx="6929" cy="69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64127" y="312573"/>
            <a:ext cx="4689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Quy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trình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tiếp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nhận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đơn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hàng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Trang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quản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trị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sp>
        <p:nvSpPr>
          <p:cNvPr id="7" name="Rectangle 6"/>
          <p:cNvSpPr/>
          <p:nvPr/>
        </p:nvSpPr>
        <p:spPr>
          <a:xfrm>
            <a:off x="1470276" y="956296"/>
            <a:ext cx="997527" cy="81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61812" y="956296"/>
            <a:ext cx="997527" cy="80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40408" y="956296"/>
            <a:ext cx="997527" cy="79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2025" y="2370211"/>
            <a:ext cx="914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chuông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7643" y="2322589"/>
            <a:ext cx="1493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PDF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71671" y="1831065"/>
            <a:ext cx="1080" cy="50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60575" y="1751221"/>
            <a:ext cx="0" cy="58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0942" y="2323237"/>
            <a:ext cx="1562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 </a:t>
            </a:r>
            <a:r>
              <a:rPr lang="en-US" dirty="0" err="1"/>
              <a:t>h</a:t>
            </a:r>
            <a:r>
              <a:rPr lang="en-US" dirty="0" err="1" smtClean="0"/>
              <a:t>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”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019756" y="1779985"/>
            <a:ext cx="1" cy="5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46778" y="1389444"/>
            <a:ext cx="336059" cy="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09566" y="1390880"/>
            <a:ext cx="429492" cy="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42676" y="1384480"/>
            <a:ext cx="49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01636" y="961001"/>
            <a:ext cx="997527" cy="807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3043" y="2357536"/>
            <a:ext cx="1855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2941" y="1771565"/>
            <a:ext cx="0" cy="56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4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0;p12"/>
          <p:cNvSpPr txBox="1">
            <a:spLocks/>
          </p:cNvSpPr>
          <p:nvPr/>
        </p:nvSpPr>
        <p:spPr>
          <a:xfrm>
            <a:off x="564477" y="159327"/>
            <a:ext cx="4416232" cy="72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/>
              <a:t>1. TỔNG QUAN VỀ ĐỀ TÀI </a:t>
            </a:r>
            <a:endParaRPr lang="vi-VN" sz="2000" dirty="0"/>
          </a:p>
        </p:txBody>
      </p:sp>
      <p:sp>
        <p:nvSpPr>
          <p:cNvPr id="25" name="Google Shape;70;p12"/>
          <p:cNvSpPr txBox="1">
            <a:spLocks/>
          </p:cNvSpPr>
          <p:nvPr/>
        </p:nvSpPr>
        <p:spPr>
          <a:xfrm>
            <a:off x="789707" y="628916"/>
            <a:ext cx="4191002" cy="46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1.1.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tiệu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89707" y="1094509"/>
            <a:ext cx="781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/>
              <a:t>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Coza</a:t>
            </a:r>
            <a:r>
              <a:rPr lang="en-US" dirty="0"/>
              <a:t> Store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9707" y="1463859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5562600" algn="l"/>
              </a:tabLst>
            </a:pP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65/68/175, Ung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Khiêm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Thạnh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TPHCM.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88819" y="995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6. HƯỚNG PHÁT 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437" y="5567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được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291" y="2335303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Khó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khăn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gặp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phải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nhược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điểm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418" y="1066478"/>
            <a:ext cx="8118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Củng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ở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website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735413"/>
            <a:ext cx="7758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19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 smtClean="0"/>
              <a:t>lộn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internet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website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Mở rộng quy mô kinh doanh có nhiều chi nhánh, đồng nghĩa với việc trang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phải được phát triển theo nhu cầu của cửa hàng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509153" y="17293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Hướng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608" y="1071007"/>
            <a:ext cx="804256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mes New Roman" panose="02020603050405020304" pitchFamily="18" charset="0"/>
              </a:rPr>
              <a:t>Do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lực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sâu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đề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tài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hướng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thành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chuyên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Cung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cấp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đầy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đủ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đang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thị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trường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hớp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kèm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dịch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uy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tín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chất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lượng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tốt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phục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đến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khách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toán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online.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Xây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dựng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phân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tế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mà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quần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gặp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Mở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rộng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doanh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nhiều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nhánh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đồng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nghĩa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cầu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825" y="732453"/>
            <a:ext cx="806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Về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mặt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chức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năng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94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14399" y="245291"/>
            <a:ext cx="70381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 smtClean="0"/>
              <a:t>kỹ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endParaRPr lang="en-US" dirty="0" smtClean="0"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ea typeface="Times New Roman" panose="02020603050405020304" pitchFamily="18" charset="0"/>
              </a:rPr>
              <a:t>Ngoài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ra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nhóm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muốn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tìm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hiểu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học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hỏi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áp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dụng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công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nghệ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kiến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trúc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phát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triển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phần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mềm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đang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phổ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biến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hiện</a:t>
            </a:r>
            <a:r>
              <a:rPr lang="en-US" dirty="0">
                <a:ea typeface="Times New Roman" panose="02020603050405020304" pitchFamily="18" charset="0"/>
              </a:rPr>
              <a:t> nay </a:t>
            </a:r>
            <a:r>
              <a:rPr lang="en-US" dirty="0" err="1">
                <a:ea typeface="Times New Roman" panose="02020603050405020304" pitchFamily="18" charset="0"/>
              </a:rPr>
              <a:t>như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Microservice</a:t>
            </a:r>
            <a:r>
              <a:rPr lang="en-US" dirty="0" smtClean="0"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ea typeface="Times New Roman" panose="02020603050405020304" pitchFamily="18" charset="0"/>
              </a:rPr>
              <a:t>tổ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chứa</a:t>
            </a:r>
            <a:r>
              <a:rPr lang="en-US" dirty="0">
                <a:ea typeface="Times New Roman" panose="02020603050405020304" pitchFamily="18" charset="0"/>
              </a:rPr>
              <a:t> source code </a:t>
            </a:r>
            <a:r>
              <a:rPr lang="en-US" dirty="0" err="1" smtClean="0">
                <a:ea typeface="Times New Roman" panose="02020603050405020304" pitchFamily="18" charset="0"/>
              </a:rPr>
              <a:t>phía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BackEnd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theo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kiểu</a:t>
            </a:r>
            <a:r>
              <a:rPr lang="en-US" dirty="0">
                <a:ea typeface="Times New Roman" panose="02020603050405020304" pitchFamily="18" charset="0"/>
              </a:rPr>
              <a:t> DDD (Domain Driven </a:t>
            </a:r>
            <a:r>
              <a:rPr lang="en-US" dirty="0" smtClean="0">
                <a:ea typeface="Times New Roman" panose="02020603050405020304" pitchFamily="18" charset="0"/>
              </a:rPr>
              <a:t>Design) </a:t>
            </a:r>
            <a:r>
              <a:rPr lang="en-US" dirty="0" err="1" smtClean="0">
                <a:ea typeface="Times New Roman" panose="02020603050405020304" pitchFamily="18" charset="0"/>
              </a:rPr>
              <a:t>và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cách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áp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Design </a:t>
            </a:r>
            <a:r>
              <a:rPr lang="en-US" dirty="0" smtClean="0">
                <a:ea typeface="Times New Roman" panose="02020603050405020304" pitchFamily="18" charset="0"/>
              </a:rPr>
              <a:t>Pattern </a:t>
            </a:r>
            <a:r>
              <a:rPr lang="en-US" dirty="0" err="1" smtClean="0">
                <a:ea typeface="Times New Roman" panose="02020603050405020304" pitchFamily="18" charset="0"/>
              </a:rPr>
              <a:t>để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giúp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cho</a:t>
            </a:r>
            <a:r>
              <a:rPr lang="en-US" dirty="0" smtClean="0">
                <a:ea typeface="Times New Roman" panose="02020603050405020304" pitchFamily="18" charset="0"/>
              </a:rPr>
              <a:t> code </a:t>
            </a:r>
            <a:r>
              <a:rPr lang="en-US" dirty="0" err="1" smtClean="0"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ea typeface="Times New Roman" panose="02020603050405020304" pitchFamily="18" charset="0"/>
              </a:rPr>
              <a:t> web </a:t>
            </a:r>
            <a:r>
              <a:rPr lang="en-US" dirty="0" err="1" smtClean="0"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nhóm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dễ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dàng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bảo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trì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nâng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cấp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hơn</a:t>
            </a:r>
            <a:r>
              <a:rPr lang="en-US" dirty="0" smtClean="0">
                <a:ea typeface="Times New Roman" panose="02020603050405020304" pitchFamily="18" charset="0"/>
              </a:rPr>
              <a:t>. 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2245286"/>
            <a:ext cx="3858491" cy="2125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74" y="2245285"/>
            <a:ext cx="3363199" cy="2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70;p12"/>
          <p:cNvSpPr txBox="1">
            <a:spLocks/>
          </p:cNvSpPr>
          <p:nvPr/>
        </p:nvSpPr>
        <p:spPr>
          <a:xfrm>
            <a:off x="699655" y="365947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1.2. </a:t>
            </a:r>
            <a:r>
              <a:rPr lang="en-US" sz="1800" dirty="0" err="1" smtClean="0"/>
              <a:t>Lý</a:t>
            </a:r>
            <a:r>
              <a:rPr lang="en-US" sz="1800" dirty="0" smtClean="0"/>
              <a:t> do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92" y="1301213"/>
            <a:ext cx="3034144" cy="2702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9655" y="1301212"/>
            <a:ext cx="413558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Quảng cáo không giới hạn với một chi phí thấp nhất. 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 smtClean="0"/>
              <a:t>Tạo </a:t>
            </a:r>
            <a:r>
              <a:rPr lang="vi-VN" sz="1500" dirty="0"/>
              <a:t>một hình ảnh tốt cho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vi-VN" sz="1500" dirty="0"/>
              <a:t>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500" dirty="0"/>
              <a:t>Tiết kiệm chi phí, hoạt động không nghỉ 24/24 mà không cần đội ngũ nhân viên phục vụ.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</a:t>
            </a:r>
            <a:r>
              <a:rPr lang="vi-VN" sz="1500" dirty="0" smtClean="0"/>
              <a:t>iới </a:t>
            </a:r>
            <a:r>
              <a:rPr lang="vi-VN" sz="1500" dirty="0"/>
              <a:t>thiệu rộng cho nhiều khách hàng được biết hơn về cửa </a:t>
            </a:r>
            <a:r>
              <a:rPr lang="vi-VN" sz="1500" dirty="0" smtClean="0"/>
              <a:t>hàng</a:t>
            </a:r>
            <a:r>
              <a:rPr lang="en-US" sz="1500" dirty="0" smtClean="0"/>
              <a:t> </a:t>
            </a:r>
            <a:r>
              <a:rPr lang="en-US" sz="1500" dirty="0" err="1" smtClean="0"/>
              <a:t>cũng</a:t>
            </a:r>
            <a:r>
              <a:rPr lang="en-US" sz="1500" dirty="0" smtClean="0"/>
              <a:t> </a:t>
            </a:r>
            <a:r>
              <a:rPr lang="en-US" sz="1500" dirty="0" err="1" smtClean="0"/>
              <a:t>như</a:t>
            </a:r>
            <a:r>
              <a:rPr lang="vi-VN" sz="1500" dirty="0" smtClean="0"/>
              <a:t> </a:t>
            </a:r>
            <a:r>
              <a:rPr lang="vi-VN" sz="1500" dirty="0"/>
              <a:t>thu hẹp được khoảng </a:t>
            </a:r>
            <a:r>
              <a:rPr lang="vi-VN" sz="1500" dirty="0" smtClean="0"/>
              <a:t>cách</a:t>
            </a:r>
            <a:r>
              <a:rPr lang="en-US" sz="1500" dirty="0" smtClean="0"/>
              <a:t> </a:t>
            </a:r>
            <a:r>
              <a:rPr lang="en-US" sz="1500" dirty="0" err="1" smtClean="0"/>
              <a:t>với</a:t>
            </a:r>
            <a:r>
              <a:rPr lang="en-US" sz="1500" dirty="0" smtClean="0"/>
              <a:t> </a:t>
            </a:r>
            <a:r>
              <a:rPr lang="en-US" sz="1500" dirty="0" err="1" smtClean="0"/>
              <a:t>khách</a:t>
            </a:r>
            <a:r>
              <a:rPr lang="en-US" sz="1500" dirty="0" smtClean="0"/>
              <a:t> </a:t>
            </a:r>
            <a:r>
              <a:rPr lang="en-US" sz="1500" dirty="0" err="1" smtClean="0"/>
              <a:t>hàng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27365" y="876430"/>
            <a:ext cx="4959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lợi</a:t>
            </a:r>
            <a:r>
              <a:rPr lang="en-US" b="1" dirty="0" smtClean="0"/>
              <a:t> </a:t>
            </a:r>
            <a:r>
              <a:rPr lang="en-US" b="1" dirty="0" err="1" smtClean="0"/>
              <a:t>ích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sz="1500" b="1" dirty="0" err="1" smtClean="0"/>
              <a:t>hàng</a:t>
            </a:r>
            <a:r>
              <a:rPr lang="en-US" b="1" dirty="0" smtClean="0"/>
              <a:t>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43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48692" y="547571"/>
            <a:ext cx="6476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0306181021 -</a:t>
            </a:r>
            <a:r>
              <a:rPr lang="en-US" sz="1800" b="1" dirty="0" err="1" smtClean="0"/>
              <a:t>Trần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Hải</a:t>
            </a:r>
            <a:r>
              <a:rPr lang="en-US" sz="1800" b="1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/>
              <a:t>BackEnd</a:t>
            </a:r>
            <a:r>
              <a:rPr lang="en-US" sz="1600" dirty="0"/>
              <a:t> , </a:t>
            </a:r>
            <a:r>
              <a:rPr lang="en-US" sz="1600" dirty="0" err="1"/>
              <a:t>viết</a:t>
            </a:r>
            <a:r>
              <a:rPr lang="en-US" sz="1600" dirty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người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dùng</a:t>
            </a:r>
            <a:r>
              <a:rPr lang="en-US" sz="1600" b="1" dirty="0" smtClean="0"/>
              <a:t> (Client)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FrontEnd</a:t>
            </a:r>
            <a:r>
              <a:rPr lang="en-US" sz="1600" dirty="0" smtClean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dung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</a:t>
            </a:r>
            <a:r>
              <a:rPr lang="en-US" sz="1600" dirty="0"/>
              <a:t>API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BackEnd</a:t>
            </a:r>
            <a:r>
              <a:rPr lang="en-US" sz="1600" dirty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Viết</a:t>
            </a:r>
            <a:r>
              <a:rPr lang="en-US" dirty="0" smtClean="0"/>
              <a:t> 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692" y="2512624"/>
            <a:ext cx="57288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0306181097 - </a:t>
            </a:r>
            <a:r>
              <a:rPr lang="en-US" sz="1800" b="1" dirty="0" err="1" smtClean="0"/>
              <a:t>Trần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Vinh</a:t>
            </a:r>
            <a:r>
              <a:rPr lang="en-US" sz="1800" b="1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 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trị</a:t>
            </a:r>
            <a:r>
              <a:rPr lang="en-US" sz="1600" b="1" dirty="0" smtClean="0"/>
              <a:t> (Admin)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/>
              <a:t>FrontEnd</a:t>
            </a:r>
            <a:r>
              <a:rPr lang="en-US" sz="1600" dirty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(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giao</a:t>
            </a:r>
            <a:r>
              <a:rPr lang="en-US" sz="1600" dirty="0" smtClean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API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phía</a:t>
            </a:r>
            <a:r>
              <a:rPr lang="en-US" sz="1600" dirty="0" smtClean="0"/>
              <a:t>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silde</a:t>
            </a:r>
            <a:r>
              <a:rPr lang="en-US" sz="1600" dirty="0" smtClean="0"/>
              <a:t>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,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endParaRPr lang="en-US" sz="1600" dirty="0"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609598" y="107954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1.3. </a:t>
            </a:r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26102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9546" y="422563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 KẾ XÂY DỰNG WEBSITE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765" y="1437182"/>
            <a:ext cx="6168478" cy="19567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8982" y="981827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đồ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tổ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chức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cửa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hàng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68744" y="256553"/>
            <a:ext cx="2799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744" y="718094"/>
            <a:ext cx="45730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.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ta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size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Đặt</a:t>
            </a:r>
            <a:r>
              <a:rPr lang="en-US" sz="1600" b="1" dirty="0"/>
              <a:t> </a:t>
            </a:r>
            <a:r>
              <a:rPr lang="en-US" sz="1600" b="1" dirty="0" err="1"/>
              <a:t>ví</a:t>
            </a:r>
            <a:r>
              <a:rPr lang="en-US" sz="1600" b="1" dirty="0"/>
              <a:t> </a:t>
            </a:r>
            <a:r>
              <a:rPr lang="en-US" sz="1600" b="1" dirty="0" err="1"/>
              <a:t>dụ</a:t>
            </a:r>
            <a:r>
              <a:rPr lang="en-US" sz="1600" b="1" dirty="0"/>
              <a:t>: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T – Shirt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“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phông</a:t>
            </a:r>
            <a:r>
              <a:rPr lang="en-US" sz="1600" dirty="0"/>
              <a:t>”, </a:t>
            </a:r>
            <a:r>
              <a:rPr lang="en-US" sz="1600" dirty="0" err="1"/>
              <a:t>nhưng</a:t>
            </a:r>
            <a:r>
              <a:rPr lang="en-US" sz="1600" dirty="0"/>
              <a:t> 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size M,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L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áo</a:t>
            </a:r>
            <a:r>
              <a:rPr lang="en-US" sz="1600" dirty="0"/>
              <a:t>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xanh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size S </a:t>
            </a:r>
            <a:r>
              <a:rPr lang="en-US" sz="1600" dirty="0" err="1"/>
              <a:t>là</a:t>
            </a:r>
            <a:r>
              <a:rPr lang="en-US" sz="1600" dirty="0"/>
              <a:t> 100 </a:t>
            </a:r>
            <a:r>
              <a:rPr lang="en-US" sz="1600" dirty="0" err="1"/>
              <a:t>cái</a:t>
            </a:r>
            <a:r>
              <a:rPr lang="en-US" sz="1600" dirty="0"/>
              <a:t>, </a:t>
            </a:r>
            <a:r>
              <a:rPr lang="en-US" sz="1600" dirty="0" err="1"/>
              <a:t>màu</a:t>
            </a:r>
            <a:r>
              <a:rPr lang="en-US" sz="1600" dirty="0"/>
              <a:t> </a:t>
            </a:r>
            <a:r>
              <a:rPr lang="en-US" sz="1600" dirty="0" err="1"/>
              <a:t>đỏ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cỡ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M </a:t>
            </a:r>
            <a:r>
              <a:rPr lang="en-US" sz="1600" dirty="0" err="1"/>
              <a:t>là</a:t>
            </a:r>
            <a:r>
              <a:rPr lang="en-US" sz="1600" dirty="0"/>
              <a:t> 200 </a:t>
            </a:r>
            <a:r>
              <a:rPr lang="en-US" sz="1600" dirty="0" err="1"/>
              <a:t>cái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622783"/>
            <a:ext cx="2930237" cy="1987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8" y="2609850"/>
            <a:ext cx="2544041" cy="19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316918" y="2395545"/>
            <a:ext cx="227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 </a:t>
            </a:r>
            <a:r>
              <a:rPr lang="en-US" sz="1800" b="1" dirty="0" err="1" smtClean="0"/>
              <a:t>chiếc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áo</a:t>
            </a:r>
            <a:r>
              <a:rPr lang="en-US" sz="1800" b="1" dirty="0" smtClean="0"/>
              <a:t> T - Shirt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10253" y="1386714"/>
            <a:ext cx="145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Màu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08765" y="1386713"/>
            <a:ext cx="171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Size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14217" y="1395725"/>
            <a:ext cx="202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lượng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tồn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53547" y="192897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Đỏ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3546" y="2505429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Xanh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3545" y="3044491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Tím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4580" y="192524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74579" y="2515017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74578" y="3054613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73546" y="1875414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150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273545" y="243108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322036" y="2996505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0 (</a:t>
            </a:r>
            <a:r>
              <a:rPr lang="en-US" sz="1600" dirty="0" err="1" smtClean="0"/>
              <a:t>cái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10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0218" y="742949"/>
            <a:ext cx="7647709" cy="2623705"/>
          </a:xfrm>
        </p:spPr>
        <p:txBody>
          <a:bodyPr/>
          <a:lstStyle/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Từ</a:t>
            </a:r>
            <a:r>
              <a:rPr lang="en-US" sz="1600" dirty="0" smtClean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ví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dụ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nhóm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biến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. </a:t>
            </a:r>
          </a:p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ta </a:t>
            </a:r>
            <a:r>
              <a:rPr lang="en-US" sz="1600" dirty="0" err="1">
                <a:latin typeface="+mj-lt"/>
              </a:rPr>
              <a:t>thấy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việc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database </a:t>
            </a:r>
            <a:r>
              <a:rPr lang="en-US" sz="1600" dirty="0" err="1">
                <a:latin typeface="+mj-lt"/>
              </a:rPr>
              <a:t>cách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nhóm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em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thường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làm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trước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ở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đồ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môn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học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cách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kế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bao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gồm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tất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thuộc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tính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không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đề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hiệu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việc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nhập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lí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hàng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thay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chia </a:t>
            </a:r>
            <a:r>
              <a:rPr lang="en-US" sz="1600" dirty="0" err="1">
                <a:latin typeface="+mj-lt"/>
              </a:rPr>
              <a:t>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liên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tới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quyết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đề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tối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ưu</a:t>
            </a:r>
            <a:r>
              <a:rPr lang="en-US" sz="1600" dirty="0">
                <a:latin typeface="+mj-lt"/>
              </a:rPr>
              <a:t>.</a:t>
            </a:r>
          </a:p>
          <a:p>
            <a:pPr marL="5143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ta </a:t>
            </a:r>
            <a:r>
              <a:rPr lang="en-US" sz="1600" dirty="0" err="1">
                <a:latin typeface="+mj-lt"/>
              </a:rPr>
              <a:t>nhận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thấy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cụm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phẩm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giống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như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“</a:t>
            </a:r>
            <a:r>
              <a:rPr lang="en-US" sz="1600" dirty="0" err="1">
                <a:latin typeface="+mj-lt"/>
              </a:rPr>
              <a:t>xương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sống</a:t>
            </a:r>
            <a:r>
              <a:rPr lang="en-US" sz="1600" dirty="0">
                <a:latin typeface="+mj-lt"/>
              </a:rPr>
              <a:t>” </a:t>
            </a:r>
            <a:r>
              <a:rPr lang="en-US" sz="1600" dirty="0" err="1">
                <a:latin typeface="+mj-lt"/>
              </a:rPr>
              <a:t>của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một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trang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website </a:t>
            </a:r>
            <a:r>
              <a:rPr lang="en-US" sz="1600" dirty="0" err="1">
                <a:latin typeface="+mj-lt"/>
              </a:rPr>
              <a:t>bán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hàng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còn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lại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phát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triển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thêm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cần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thiết</a:t>
            </a:r>
            <a:r>
              <a:rPr lang="en-US" sz="1600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37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2224</Words>
  <Application>Microsoft Office PowerPoint</Application>
  <PresentationFormat>On-screen Show (16:9)</PresentationFormat>
  <Paragraphs>206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Roboto Slab</vt:lpstr>
      <vt:lpstr>Source Sans Pro</vt:lpstr>
      <vt:lpstr>Cordelia template</vt:lpstr>
      <vt:lpstr>ĐỀ TÀI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</dc:title>
  <cp:lastModifiedBy>Admin</cp:lastModifiedBy>
  <cp:revision>415</cp:revision>
  <dcterms:modified xsi:type="dcterms:W3CDTF">2021-11-11T01:11:12Z</dcterms:modified>
</cp:coreProperties>
</file>