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96" r:id="rId2"/>
    <p:sldId id="257" r:id="rId3"/>
    <p:sldId id="276" r:id="rId4"/>
    <p:sldId id="326" r:id="rId5"/>
    <p:sldId id="325" r:id="rId6"/>
    <p:sldId id="332" r:id="rId7"/>
    <p:sldId id="333" r:id="rId8"/>
    <p:sldId id="297" r:id="rId9"/>
    <p:sldId id="314" r:id="rId10"/>
    <p:sldId id="298" r:id="rId11"/>
    <p:sldId id="302" r:id="rId12"/>
    <p:sldId id="303" r:id="rId13"/>
    <p:sldId id="299" r:id="rId14"/>
    <p:sldId id="328" r:id="rId15"/>
    <p:sldId id="300" r:id="rId16"/>
    <p:sldId id="301" r:id="rId17"/>
    <p:sldId id="322" r:id="rId18"/>
    <p:sldId id="323" r:id="rId19"/>
    <p:sldId id="317" r:id="rId20"/>
    <p:sldId id="319" r:id="rId21"/>
    <p:sldId id="320" r:id="rId22"/>
    <p:sldId id="324" r:id="rId23"/>
    <p:sldId id="304" r:id="rId24"/>
    <p:sldId id="316" r:id="rId25"/>
    <p:sldId id="329" r:id="rId26"/>
    <p:sldId id="330" r:id="rId27"/>
    <p:sldId id="315" r:id="rId28"/>
    <p:sldId id="309" r:id="rId29"/>
    <p:sldId id="308" r:id="rId30"/>
    <p:sldId id="310" r:id="rId31"/>
    <p:sldId id="313" r:id="rId32"/>
    <p:sldId id="311" r:id="rId33"/>
    <p:sldId id="312" r:id="rId34"/>
    <p:sldId id="331" r:id="rId35"/>
  </p:sldIdLst>
  <p:sldSz cx="9144000" cy="5143500" type="screen16x9"/>
  <p:notesSz cx="6858000" cy="9144000"/>
  <p:embeddedFontLst>
    <p:embeddedFont>
      <p:font typeface="Roboto Slab" panose="020B0604020202020204" charset="0"/>
      <p:regular r:id="rId37"/>
      <p:bold r:id="rId38"/>
    </p:embeddedFont>
    <p:embeddedFont>
      <p:font typeface="Source Sans Pr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2"/>
          <p:cNvSpPr txBox="1">
            <a:spLocks/>
          </p:cNvSpPr>
          <p:nvPr/>
        </p:nvSpPr>
        <p:spPr>
          <a:xfrm>
            <a:off x="3051461" y="1064697"/>
            <a:ext cx="3560619" cy="41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ĐỒ ÁN TỐT NGHIỆP</a:t>
            </a:r>
            <a:endParaRPr lang="vi-VN" sz="25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36" y="205893"/>
            <a:ext cx="7931727" cy="332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1191491" y="142376"/>
            <a:ext cx="7412182" cy="51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vi-VN" sz="2500" dirty="0" smtClean="0">
                <a:solidFill>
                  <a:schemeClr val="tx1"/>
                </a:solidFill>
              </a:rPr>
              <a:t>TRƯỜNG CAO ĐẲNG KỸ THUẬT CAO THẮNG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1" name="Google Shape;70;p12"/>
          <p:cNvSpPr txBox="1">
            <a:spLocks noGrp="1"/>
          </p:cNvSpPr>
          <p:nvPr>
            <p:ph type="ctrTitle"/>
          </p:nvPr>
        </p:nvSpPr>
        <p:spPr>
          <a:xfrm>
            <a:off x="3986645" y="1539995"/>
            <a:ext cx="1378530" cy="424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ĐỀ TÀI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2769176" y="640704"/>
            <a:ext cx="4191002" cy="37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KHOA CÔNG NGHỆ THÔNG TIN</a:t>
            </a:r>
            <a:endParaRPr lang="vi-VN" sz="1800" dirty="0"/>
          </a:p>
        </p:txBody>
      </p:sp>
      <p:sp>
        <p:nvSpPr>
          <p:cNvPr id="14" name="Google Shape;70;p12"/>
          <p:cNvSpPr txBox="1">
            <a:spLocks/>
          </p:cNvSpPr>
          <p:nvPr/>
        </p:nvSpPr>
        <p:spPr>
          <a:xfrm>
            <a:off x="1598466" y="1964681"/>
            <a:ext cx="6466607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XÂY DỰNG HỆ THỐNG BÁN QUẦN ÁO BẰNG </a:t>
            </a:r>
            <a:r>
              <a:rPr lang="en-US" sz="2000" dirty="0">
                <a:solidFill>
                  <a:schemeClr val="accent2"/>
                </a:solidFill>
              </a:rPr>
              <a:t>FRAMEWORK </a:t>
            </a:r>
            <a:r>
              <a:rPr lang="en-US" sz="2000" dirty="0" smtClean="0">
                <a:solidFill>
                  <a:schemeClr val="accent2"/>
                </a:solidFill>
              </a:rPr>
              <a:t>ASP.NET CORE - ANGULAR</a:t>
            </a:r>
            <a:endParaRPr lang="vi-VN" sz="2000" dirty="0">
              <a:solidFill>
                <a:schemeClr val="accent2"/>
              </a:solidFill>
            </a:endParaRPr>
          </a:p>
        </p:txBody>
      </p:sp>
      <p:sp>
        <p:nvSpPr>
          <p:cNvPr id="15" name="Google Shape;70;p12"/>
          <p:cNvSpPr txBox="1">
            <a:spLocks/>
          </p:cNvSpPr>
          <p:nvPr/>
        </p:nvSpPr>
        <p:spPr>
          <a:xfrm>
            <a:off x="1717964" y="2887535"/>
            <a:ext cx="7086599" cy="13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GVHD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Lê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Hữu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GVPB  :  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Tô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Vũ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Song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Phương</a:t>
            </a:r>
            <a:endParaRPr lang="en-US" sz="1800" b="0" dirty="0" smtClean="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SVTH :   1.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Quý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Vinh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- MSSV :  0306181097 – CĐTH18PMA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            2.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Trần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Đức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Hải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  - MSSV :  0306181021 –CĐTH18PMA</a:t>
            </a:r>
          </a:p>
          <a:p>
            <a:pPr>
              <a:lnSpc>
                <a:spcPct val="150000"/>
              </a:lnSpc>
            </a:pPr>
            <a:r>
              <a:rPr lang="en-US" sz="1800" b="0" dirty="0" err="1" smtClean="0">
                <a:solidFill>
                  <a:schemeClr val="accent6">
                    <a:lumMod val="10000"/>
                  </a:schemeClr>
                </a:solidFill>
              </a:rPr>
              <a:t>Khóa</a:t>
            </a:r>
            <a:r>
              <a:rPr lang="en-US" sz="1800" b="0" dirty="0" smtClean="0">
                <a:solidFill>
                  <a:schemeClr val="accent6">
                    <a:lumMod val="10000"/>
                  </a:schemeClr>
                </a:solidFill>
              </a:rPr>
              <a:t>  :   2018 - 2021</a:t>
            </a:r>
            <a:endParaRPr lang="vi-VN" sz="1800" b="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6" name="Google Shape;70;p12"/>
          <p:cNvSpPr txBox="1">
            <a:spLocks/>
          </p:cNvSpPr>
          <p:nvPr/>
        </p:nvSpPr>
        <p:spPr>
          <a:xfrm>
            <a:off x="4572000" y="4502727"/>
            <a:ext cx="4641272" cy="5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TP-HCM,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Ngày</a:t>
            </a:r>
            <a:r>
              <a:rPr lang="en-US" sz="17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19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Tháng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11 </a:t>
            </a:r>
            <a:r>
              <a:rPr lang="en-US" sz="1700" dirty="0" err="1" smtClean="0">
                <a:solidFill>
                  <a:schemeClr val="accent6">
                    <a:lumMod val="25000"/>
                  </a:schemeClr>
                </a:solidFill>
              </a:rPr>
              <a:t>Năm</a:t>
            </a:r>
            <a:r>
              <a:rPr lang="en-US" sz="1700" dirty="0" smtClean="0">
                <a:solidFill>
                  <a:schemeClr val="accent6">
                    <a:lumMod val="25000"/>
                  </a:schemeClr>
                </a:solidFill>
              </a:rPr>
              <a:t> 2021</a:t>
            </a:r>
            <a:endParaRPr lang="vi-VN" sz="17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1" cy="12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1032164" y="84074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Phân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hệ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thống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09" y="42256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 PHÂN TÍCH THIẾT KẾ HỆ THỐNG VÀ THIẾT KẾ CƠ SỞ DỮ 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9958" y="1807865"/>
            <a:ext cx="6168478" cy="19567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0656" y="1258918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tổ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chức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37310" y="9259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Use case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dùng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0262" y="603707"/>
            <a:ext cx="7502237" cy="40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637310" y="9259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Use case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492706"/>
            <a:ext cx="8264237" cy="42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68744" y="256553"/>
            <a:ext cx="3249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2.2.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744" y="718094"/>
            <a:ext cx="75368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size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. </a:t>
            </a:r>
          </a:p>
          <a:p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T – Shirt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phông</a:t>
            </a:r>
            <a:r>
              <a:rPr lang="en-US" dirty="0"/>
              <a:t>”, </a:t>
            </a:r>
            <a:r>
              <a:rPr lang="en-US" dirty="0" err="1"/>
              <a:t>nhưng</a:t>
            </a:r>
            <a:r>
              <a:rPr lang="en-US" dirty="0"/>
              <a:t> 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. 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size M,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S.</a:t>
            </a:r>
          </a:p>
          <a:p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size S </a:t>
            </a:r>
            <a:r>
              <a:rPr lang="en-US" dirty="0" err="1"/>
              <a:t>là</a:t>
            </a:r>
            <a:r>
              <a:rPr lang="en-US" dirty="0"/>
              <a:t> 100 </a:t>
            </a:r>
            <a:r>
              <a:rPr lang="en-US" dirty="0" err="1"/>
              <a:t>cái</a:t>
            </a:r>
            <a:r>
              <a:rPr lang="en-US" dirty="0"/>
              <a:t>,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 </a:t>
            </a:r>
            <a:r>
              <a:rPr lang="en-US" dirty="0" err="1"/>
              <a:t>là</a:t>
            </a:r>
            <a:r>
              <a:rPr lang="en-US" dirty="0"/>
              <a:t> 200 </a:t>
            </a:r>
            <a:r>
              <a:rPr lang="en-US" dirty="0" err="1"/>
              <a:t>cái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2509" y="2571750"/>
            <a:ext cx="8229600" cy="1985239"/>
          </a:xfrm>
        </p:spPr>
        <p:txBody>
          <a:bodyPr/>
          <a:lstStyle/>
          <a:p>
            <a:pPr algn="l"/>
            <a:r>
              <a:rPr lang="en-US" sz="1400" dirty="0" smtClean="0">
                <a:latin typeface="+mj-lt"/>
              </a:rPr>
              <a:t>    </a:t>
            </a:r>
            <a:r>
              <a:rPr lang="en-US" sz="1400" dirty="0" err="1" smtClean="0">
                <a:latin typeface="+mj-lt"/>
              </a:rPr>
              <a:t>Từ</a:t>
            </a:r>
            <a:r>
              <a:rPr lang="en-US" sz="1400" dirty="0" smtClean="0">
                <a:latin typeface="+mj-lt"/>
              </a:rPr>
              <a:t>  </a:t>
            </a:r>
            <a:r>
              <a:rPr lang="en-US" sz="1400" dirty="0" err="1">
                <a:latin typeface="+mj-lt"/>
              </a:rPr>
              <a:t>ví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dụ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nhóm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đã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kế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bảng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sản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phẩm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biến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thể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để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giải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quyết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vấn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để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trên</a:t>
            </a:r>
            <a:r>
              <a:rPr lang="en-US" sz="1400" dirty="0">
                <a:latin typeface="+mj-lt"/>
              </a:rPr>
              <a:t>. </a:t>
            </a:r>
          </a:p>
          <a:p>
            <a:pPr algn="l"/>
            <a:r>
              <a:rPr lang="en-US" sz="1400" dirty="0" smtClean="0">
                <a:latin typeface="+mj-lt"/>
              </a:rPr>
              <a:t>    </a:t>
            </a:r>
            <a:r>
              <a:rPr lang="en-US" sz="1400" dirty="0" err="1" smtClean="0">
                <a:latin typeface="+mj-lt"/>
              </a:rPr>
              <a:t>Như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ta </a:t>
            </a:r>
            <a:r>
              <a:rPr lang="en-US" sz="1400" dirty="0" err="1">
                <a:latin typeface="+mj-lt"/>
              </a:rPr>
              <a:t>thấy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việc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kế</a:t>
            </a:r>
            <a:r>
              <a:rPr lang="en-US" sz="1400" dirty="0">
                <a:latin typeface="+mj-lt"/>
              </a:rPr>
              <a:t> database </a:t>
            </a:r>
            <a:r>
              <a:rPr lang="en-US" sz="1400" dirty="0" err="1">
                <a:latin typeface="+mj-lt"/>
              </a:rPr>
              <a:t>cách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nhóm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thường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làm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trước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đó</a:t>
            </a:r>
            <a:r>
              <a:rPr lang="en-US" sz="1400" dirty="0">
                <a:latin typeface="+mj-lt"/>
              </a:rPr>
              <a:t> ở </a:t>
            </a:r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đồ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án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môn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học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đó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là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cách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kế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bảng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sản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phẩm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bao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gồm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tất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cả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thuộc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tính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sẽ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không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thể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giải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quyết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được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vấn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đề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một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hiệu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quả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việc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nhập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quản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lí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hàng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thay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vào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đó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để</a:t>
            </a:r>
            <a:r>
              <a:rPr lang="en-US" sz="1400" dirty="0">
                <a:latin typeface="+mj-lt"/>
              </a:rPr>
              <a:t> chia </a:t>
            </a:r>
            <a:r>
              <a:rPr lang="en-US" sz="1400" dirty="0" err="1">
                <a:latin typeface="+mj-lt"/>
              </a:rPr>
              <a:t>ra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bảng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liên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quan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tới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sản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phẩm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để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giải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quyết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vấn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đề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một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tối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ưu</a:t>
            </a:r>
            <a:r>
              <a:rPr lang="en-US" sz="1400" dirty="0">
                <a:latin typeface="+mj-lt"/>
              </a:rPr>
              <a:t>.</a:t>
            </a:r>
          </a:p>
          <a:p>
            <a:pPr algn="l"/>
            <a:r>
              <a:rPr lang="en-US" sz="1400" dirty="0" smtClean="0">
                <a:latin typeface="+mj-lt"/>
              </a:rPr>
              <a:t>    </a:t>
            </a:r>
            <a:r>
              <a:rPr lang="en-US" sz="1400" dirty="0" err="1" smtClean="0">
                <a:latin typeface="+mj-lt"/>
              </a:rPr>
              <a:t>Như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ta </a:t>
            </a:r>
            <a:r>
              <a:rPr lang="en-US" sz="1400" dirty="0" err="1">
                <a:latin typeface="+mj-lt"/>
              </a:rPr>
              <a:t>nhận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thấy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cụm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bảng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quản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lý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sản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phẩm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giống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như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một</a:t>
            </a:r>
            <a:r>
              <a:rPr lang="en-US" sz="1400" dirty="0">
                <a:latin typeface="+mj-lt"/>
              </a:rPr>
              <a:t> “</a:t>
            </a:r>
            <a:r>
              <a:rPr lang="en-US" sz="1400" dirty="0" err="1">
                <a:latin typeface="+mj-lt"/>
              </a:rPr>
              <a:t>xương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sống</a:t>
            </a:r>
            <a:r>
              <a:rPr lang="en-US" sz="1400" dirty="0">
                <a:latin typeface="+mj-lt"/>
              </a:rPr>
              <a:t>” </a:t>
            </a:r>
            <a:r>
              <a:rPr lang="en-US" sz="1400" dirty="0" err="1">
                <a:latin typeface="+mj-lt"/>
              </a:rPr>
              <a:t>của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một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trang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website </a:t>
            </a:r>
            <a:r>
              <a:rPr lang="en-US" sz="1400" dirty="0" err="1">
                <a:latin typeface="+mj-lt"/>
              </a:rPr>
              <a:t>bán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hàng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bảng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còn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lại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sẽ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được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phát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triển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thêm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khi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cần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thiết</a:t>
            </a:r>
            <a:r>
              <a:rPr lang="en-US" sz="14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254474"/>
            <a:ext cx="2930237" cy="1987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77" y="206437"/>
            <a:ext cx="2172458" cy="21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7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15637" y="188404"/>
            <a:ext cx="2840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Diagram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cơ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sở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dữ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27395"/>
            <a:ext cx="7613072" cy="42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637310" y="92596"/>
            <a:ext cx="82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 TÌM HIỂU VỀ  FRAMEWORK, THƯ VIỆN , MỘT SỐ CÔNG CỤ VÀ PHÂN CHIA CÔNG VIỆC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189559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3.1. ASP.NET CORE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310" y="313604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ANGULAR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9725" y="2338848"/>
            <a:ext cx="8174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cloud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 Windows, Linux </a:t>
            </a:r>
            <a:r>
              <a:rPr lang="en-US" dirty="0" err="1"/>
              <a:t>và</a:t>
            </a:r>
            <a:r>
              <a:rPr lang="en-US" dirty="0"/>
              <a:t> Mac.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tại</a:t>
            </a:r>
            <a:r>
              <a:rPr lang="en-US" dirty="0"/>
              <a:t>, 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 MVC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MVC </a:t>
            </a:r>
            <a:r>
              <a:rPr lang="en-US" dirty="0" err="1"/>
              <a:t>và</a:t>
            </a:r>
            <a:r>
              <a:rPr lang="en-US" dirty="0"/>
              <a:t> Web API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framework 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9725" y="3552538"/>
            <a:ext cx="793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JavaScript framework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(</a:t>
            </a:r>
            <a:r>
              <a:rPr lang="en-US" dirty="0" smtClean="0"/>
              <a:t>Frontend</a:t>
            </a:r>
            <a:r>
              <a:rPr lang="en-US" dirty="0"/>
              <a:t>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AngularJS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Angular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code.</a:t>
            </a:r>
            <a:endParaRPr lang="en-US" dirty="0"/>
          </a:p>
        </p:txBody>
      </p:sp>
      <p:pic>
        <p:nvPicPr>
          <p:cNvPr id="1026" name="Picture 2" descr="ASP.NET Core with Angular Application Architecture - Part 1 - Fullstack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66" y="794660"/>
            <a:ext cx="3485448" cy="10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01782" y="198519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3.2. JAVASCRIPT VÀ TYPESCRIPT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5" y="709684"/>
            <a:ext cx="6405130" cy="34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380464"/>
            <a:ext cx="7664484" cy="40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29491" y="28857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Thư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RealTime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SignalR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688685"/>
            <a:ext cx="5153892" cy="1220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6800" y="2040835"/>
            <a:ext cx="6774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Times New Roman" panose="02020603050405020304" pitchFamily="18" charset="0"/>
              </a:rPr>
              <a:t>      </a:t>
            </a:r>
            <a:r>
              <a:rPr lang="en-US" dirty="0" err="1" smtClean="0">
                <a:ea typeface="Times New Roman" panose="02020603050405020304" pitchFamily="18" charset="0"/>
              </a:rPr>
              <a:t>SignalR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một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viện</a:t>
            </a:r>
            <a:r>
              <a:rPr lang="en-US" dirty="0">
                <a:ea typeface="Times New Roman" panose="02020603050405020304" pitchFamily="18" charset="0"/>
              </a:rPr>
              <a:t> JavaScript </a:t>
            </a:r>
            <a:r>
              <a:rPr lang="en-US" dirty="0" err="1">
                <a:ea typeface="Times New Roman" panose="02020603050405020304" pitchFamily="18" charset="0"/>
              </a:rPr>
              <a:t>mã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nguồn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mở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giúp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đơn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giản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hóa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việc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thêm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chức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năng</a:t>
            </a:r>
            <a:r>
              <a:rPr lang="en-US" dirty="0">
                <a:ea typeface="Times New Roman" panose="02020603050405020304" pitchFamily="18" charset="0"/>
              </a:rPr>
              <a:t> web </a:t>
            </a:r>
            <a:r>
              <a:rPr lang="en-US" dirty="0" err="1">
                <a:ea typeface="Times New Roman" panose="02020603050405020304" pitchFamily="18" charset="0"/>
              </a:rPr>
              <a:t>thời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gian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thực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vào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ứng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dụng</a:t>
            </a:r>
            <a:r>
              <a:rPr lang="en-US" dirty="0">
                <a:ea typeface="Times New Roman" panose="02020603050405020304" pitchFamily="18" charset="0"/>
              </a:rPr>
              <a:t>. </a:t>
            </a:r>
            <a:r>
              <a:rPr lang="en-US" dirty="0" err="1">
                <a:ea typeface="Times New Roman" panose="02020603050405020304" pitchFamily="18" charset="0"/>
              </a:rPr>
              <a:t>Chức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năng</a:t>
            </a:r>
            <a:r>
              <a:rPr lang="en-US" dirty="0">
                <a:ea typeface="Times New Roman" panose="02020603050405020304" pitchFamily="18" charset="0"/>
              </a:rPr>
              <a:t> web </a:t>
            </a:r>
            <a:r>
              <a:rPr lang="en-US" dirty="0" err="1">
                <a:ea typeface="Times New Roman" panose="02020603050405020304" pitchFamily="18" charset="0"/>
              </a:rPr>
              <a:t>thời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gian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thực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cho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phép</a:t>
            </a:r>
            <a:r>
              <a:rPr lang="en-US" dirty="0">
                <a:ea typeface="Times New Roman" panose="02020603050405020304" pitchFamily="18" charset="0"/>
              </a:rPr>
              <a:t>  </a:t>
            </a:r>
            <a:r>
              <a:rPr lang="en-US" dirty="0" err="1">
                <a:ea typeface="Times New Roman" panose="02020603050405020304" pitchFamily="18" charset="0"/>
              </a:rPr>
              <a:t>phía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máy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chủ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đẩy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nội</a:t>
            </a:r>
            <a:r>
              <a:rPr lang="en-US" dirty="0">
                <a:ea typeface="Times New Roman" panose="02020603050405020304" pitchFamily="18" charset="0"/>
              </a:rPr>
              <a:t> dung </a:t>
            </a:r>
            <a:r>
              <a:rPr lang="en-US" dirty="0" err="1">
                <a:ea typeface="Times New Roman" panose="02020603050405020304" pitchFamily="18" charset="0"/>
              </a:rPr>
              <a:t>đến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máy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khách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ngay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lập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tức</a:t>
            </a:r>
            <a:r>
              <a:rPr lang="en-US" dirty="0">
                <a:ea typeface="Times New Roman" panose="02020603050405020304" pitchFamily="18" charset="0"/>
              </a:rPr>
              <a:t>.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vi-VN" dirty="0" smtClean="0"/>
              <a:t>SignalR </a:t>
            </a:r>
            <a:r>
              <a:rPr lang="vi-VN" dirty="0"/>
              <a:t>sử dụng các Hubs để giao tiếp giữa máy khách và máy chủ. </a:t>
            </a:r>
          </a:p>
          <a:p>
            <a:r>
              <a:rPr lang="en-US" dirty="0" smtClean="0"/>
              <a:t>       </a:t>
            </a:r>
            <a:r>
              <a:rPr lang="vi-VN" dirty="0" smtClean="0"/>
              <a:t>Hubs </a:t>
            </a:r>
            <a:r>
              <a:rPr lang="vi-VN" dirty="0"/>
              <a:t>là một phương thức cấp cao cho phép máy khách và máy chủ gọi các phương </a:t>
            </a:r>
            <a:r>
              <a:rPr lang="vi-VN" dirty="0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endParaRPr lang="vi-VN" dirty="0"/>
          </a:p>
          <a:p>
            <a:r>
              <a:rPr lang="en-US" dirty="0" smtClean="0"/>
              <a:t>       </a:t>
            </a:r>
            <a:r>
              <a:rPr lang="vi-VN" dirty="0" smtClean="0"/>
              <a:t>SignalR </a:t>
            </a:r>
            <a:r>
              <a:rPr lang="vi-VN" dirty="0"/>
              <a:t>tự động xử lý việc điều phối qua các ranh giới máy, cho phép máy khách gọi </a:t>
            </a:r>
            <a:r>
              <a:rPr lang="vi-VN" dirty="0" smtClean="0"/>
              <a:t>các </a:t>
            </a:r>
            <a:r>
              <a:rPr lang="vi-VN" dirty="0"/>
              <a:t>phương thức trên máy chủ và ngược lại.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494905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00B050"/>
                </a:solidFill>
              </a:rPr>
              <a:t>NỘI DUNG CHÍNH</a:t>
            </a:r>
            <a:endParaRPr sz="2500" b="1" dirty="0">
              <a:solidFill>
                <a:srgbClr val="00B05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786149" y="967058"/>
            <a:ext cx="8066905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 TỔNG QUAN VỀ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Google Shape;70;p12"/>
          <p:cNvSpPr txBox="1">
            <a:spLocks/>
          </p:cNvSpPr>
          <p:nvPr/>
        </p:nvSpPr>
        <p:spPr>
          <a:xfrm>
            <a:off x="786149" y="1610426"/>
            <a:ext cx="8233159" cy="50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THIẾT KẾ XÂY DỰNG WEBSITE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70;p12"/>
          <p:cNvSpPr txBox="1">
            <a:spLocks/>
          </p:cNvSpPr>
          <p:nvPr/>
        </p:nvSpPr>
        <p:spPr>
          <a:xfrm>
            <a:off x="786149" y="2214432"/>
            <a:ext cx="7713614" cy="54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TÌM HIỂU VỀ  FRAMEWORK, THƯ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VIỆN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Google Shape;70;p12"/>
          <p:cNvSpPr txBox="1">
            <a:spLocks/>
          </p:cNvSpPr>
          <p:nvPr/>
        </p:nvSpPr>
        <p:spPr>
          <a:xfrm>
            <a:off x="786149" y="2857800"/>
            <a:ext cx="6314305" cy="51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4. CÁC BƯỚC ĐỂ XÂY DỰNG ĐỀ TÀI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70;p12"/>
          <p:cNvSpPr txBox="1">
            <a:spLocks/>
          </p:cNvSpPr>
          <p:nvPr/>
        </p:nvSpPr>
        <p:spPr>
          <a:xfrm>
            <a:off x="786149" y="3467634"/>
            <a:ext cx="6314305" cy="45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5. DEMO CHƯƠNG TRÌNH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70;p12"/>
          <p:cNvSpPr txBox="1">
            <a:spLocks/>
          </p:cNvSpPr>
          <p:nvPr/>
        </p:nvSpPr>
        <p:spPr>
          <a:xfrm>
            <a:off x="786149" y="3996329"/>
            <a:ext cx="6314305" cy="54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6. HƯỚNG PHÁT TRIỂN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63237" y="156956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3.3. CÔNG CỤ QUẢN LÍ MÃ NGUỒN GITHUB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0" y="557066"/>
            <a:ext cx="8179345" cy="395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77" y="803657"/>
            <a:ext cx="7833037" cy="3429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764" y="103909"/>
            <a:ext cx="818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Commit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34698" y="180353"/>
            <a:ext cx="414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3.4.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CÔNG CỤ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LẬP TRÌNH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73" y="796636"/>
            <a:ext cx="5140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BackEnd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Code API : </a:t>
            </a:r>
            <a:r>
              <a:rPr lang="en-US" dirty="0" err="1" smtClean="0"/>
              <a:t>VisualStudio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+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 MS SQL 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08" y="380408"/>
            <a:ext cx="2476500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1" y="416641"/>
            <a:ext cx="2061387" cy="16883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9563" y="2623721"/>
            <a:ext cx="3872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+ </a:t>
            </a:r>
            <a:r>
              <a:rPr lang="en-US" dirty="0" err="1" smtClean="0"/>
              <a:t>Làm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call API: </a:t>
            </a:r>
          </a:p>
          <a:p>
            <a:r>
              <a:rPr lang="en-US" dirty="0" err="1" smtClean="0"/>
              <a:t>VisualStudio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54" y="2361223"/>
            <a:ext cx="2392968" cy="11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 CÁC BƯỚC XÂY DỰNG ĐỀ TÀI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819" y="5074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4.1. API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17" y="907542"/>
            <a:ext cx="2782383" cy="32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60219" y="141088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bước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836" y="541198"/>
            <a:ext cx="7529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CSDL </a:t>
            </a:r>
            <a:r>
              <a:rPr lang="en-US" dirty="0" err="1" smtClean="0"/>
              <a:t>bằng</a:t>
            </a:r>
            <a:r>
              <a:rPr lang="en-US" dirty="0" smtClean="0"/>
              <a:t> EF code-first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963519"/>
            <a:ext cx="5195455" cy="1702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109" y="2753243"/>
            <a:ext cx="610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API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109" y="3106610"/>
            <a:ext cx="829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,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/>
              <a:t> M</a:t>
            </a:r>
            <a:r>
              <a:rPr lang="en-US" dirty="0" smtClean="0"/>
              <a:t>odel Class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726"/>
            <a:ext cx="7548919" cy="1308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76400"/>
            <a:ext cx="8285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Ở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ở </a:t>
            </a:r>
            <a:r>
              <a:rPr lang="en-US" dirty="0" err="1" smtClean="0"/>
              <a:t>FrontEnd</a:t>
            </a:r>
            <a:r>
              <a:rPr lang="en-US" dirty="0" smtClean="0"/>
              <a:t>,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model class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database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</a:t>
            </a:r>
            <a:r>
              <a:rPr lang="en-US" dirty="0" err="1" smtClean="0"/>
              <a:t>Id_NhanHieu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Id_Loai</a:t>
            </a:r>
            <a:r>
              <a:rPr lang="en-US" dirty="0" smtClean="0"/>
              <a:t>”.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9" y="2528231"/>
            <a:ext cx="4890655" cy="21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2618" y="297873"/>
            <a:ext cx="828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70" y="690644"/>
            <a:ext cx="7602075" cy="2592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670" y="3555020"/>
            <a:ext cx="828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class, 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qua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FrontEnd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4" y="450562"/>
            <a:ext cx="7431270" cy="1008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" y="1953492"/>
            <a:ext cx="7567034" cy="80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2" y="3226552"/>
            <a:ext cx="756703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57200" y="19158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Demo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API: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745" y="658091"/>
            <a:ext cx="719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là</a:t>
            </a:r>
            <a:r>
              <a:rPr lang="en-US" dirty="0" smtClean="0"/>
              <a:t> 1: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760" y="696495"/>
            <a:ext cx="5759767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63236" y="112577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4.2. HAI TRANG ADMIN VÀ CLIENT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893618"/>
            <a:ext cx="3415145" cy="41286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074" y="509710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ADMIN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17474" y="509709"/>
            <a:ext cx="371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CẤU TRÚC THƯ MỤC PROJECT CLIENT</a:t>
            </a:r>
            <a:endParaRPr lang="en-US" b="1" u="sng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21383" y="849696"/>
            <a:ext cx="3311236" cy="40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0;p12"/>
          <p:cNvSpPr txBox="1">
            <a:spLocks/>
          </p:cNvSpPr>
          <p:nvPr/>
        </p:nvSpPr>
        <p:spPr>
          <a:xfrm>
            <a:off x="564477" y="159327"/>
            <a:ext cx="4416232" cy="72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smtClean="0"/>
              <a:t>1. TỔNG QUAN VỀ ĐỀ TÀI </a:t>
            </a:r>
            <a:endParaRPr lang="vi-VN" sz="2000" dirty="0"/>
          </a:p>
        </p:txBody>
      </p:sp>
      <p:sp>
        <p:nvSpPr>
          <p:cNvPr id="25" name="Google Shape;70;p12"/>
          <p:cNvSpPr txBox="1">
            <a:spLocks/>
          </p:cNvSpPr>
          <p:nvPr/>
        </p:nvSpPr>
        <p:spPr>
          <a:xfrm>
            <a:off x="789707" y="628916"/>
            <a:ext cx="4191002" cy="46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1.1.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tiệu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89707" y="1094509"/>
            <a:ext cx="781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/>
              <a:t>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online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Coza</a:t>
            </a:r>
            <a:r>
              <a:rPr lang="en-US" dirty="0"/>
              <a:t> Store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9707" y="1463859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5562600" algn="l"/>
              </a:tabLst>
            </a:pPr>
            <a:r>
              <a:rPr lang="en-US" sz="1600" b="1" u="sng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u="sng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b="1" u="sng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1" u="sng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b="1" u="sng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b="1" u="sng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65/68/175, Ung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Khiêm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Thạnh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TPHCM.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562600" algn="l"/>
              </a:tabLst>
            </a:pP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33401" y="64888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 DEMO CHƯƠNG TRÌNH THỰC TẾ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890" y="448951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dùng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501" y="849061"/>
            <a:ext cx="744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demo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5" y="1288542"/>
            <a:ext cx="7058983" cy="32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29491" y="10617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Trang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trị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83" y="516602"/>
            <a:ext cx="744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demo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7" y="904293"/>
            <a:ext cx="7015281" cy="37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88819" y="995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6. HƯỚNG PHÁT 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37" y="556724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Kết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quả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291" y="2335303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Khó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khăn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gặp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phải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nhược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điểm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418" y="1066478"/>
            <a:ext cx="8118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ở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35413"/>
            <a:ext cx="775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covid</a:t>
            </a:r>
            <a:r>
              <a:rPr lang="en-US" dirty="0"/>
              <a:t> 19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lộn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internet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qua online, database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localhost 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website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509153" y="172932"/>
            <a:ext cx="828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phát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triển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608" y="1071007"/>
            <a:ext cx="804256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Times New Roman" panose="02020603050405020304" pitchFamily="18" charset="0"/>
              </a:rPr>
              <a:t>Do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thời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lực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sâu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đề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tài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hướng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chuyên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Cung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cấp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đầy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đủ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đang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mặt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thị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hớp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chăng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kèm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dịch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uy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tín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chất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lượng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tốt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nhất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phục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đến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. </a:t>
            </a:r>
            <a:endParaRPr lang="en-US" dirty="0" smtClean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toán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Xây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dựng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phân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nghiệp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mà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quần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áo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gặp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Mở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rộng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mô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kinh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doanh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nhánh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đồng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nghĩa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cửa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dirty="0" smtClean="0">
                <a:latin typeface="+mj-lt"/>
                <a:ea typeface="Times New Roman" panose="02020603050405020304" pitchFamily="18" charset="0"/>
              </a:rPr>
              <a:t>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25" y="732453"/>
            <a:ext cx="806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Về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mặt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năng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94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14399" y="245291"/>
            <a:ext cx="70381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r>
              <a:rPr lang="en-US" b="1" dirty="0"/>
              <a:t> </a:t>
            </a:r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dirty="0" smtClean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ea typeface="Times New Roman" panose="02020603050405020304" pitchFamily="18" charset="0"/>
              </a:rPr>
              <a:t>Ngoài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ra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nhóm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muốn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tìm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hiểu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học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hỏi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áp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dụng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các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công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nghệ</a:t>
            </a:r>
            <a:r>
              <a:rPr lang="en-US" dirty="0">
                <a:ea typeface="Times New Roman" panose="02020603050405020304" pitchFamily="18" charset="0"/>
              </a:rPr>
              <a:t>, </a:t>
            </a:r>
            <a:r>
              <a:rPr lang="en-US" dirty="0" err="1">
                <a:ea typeface="Times New Roman" panose="02020603050405020304" pitchFamily="18" charset="0"/>
              </a:rPr>
              <a:t>kiến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trúc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phát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triển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phần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mềm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đang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phổ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biến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hiện</a:t>
            </a:r>
            <a:r>
              <a:rPr lang="en-US" dirty="0">
                <a:ea typeface="Times New Roman" panose="02020603050405020304" pitchFamily="18" charset="0"/>
              </a:rPr>
              <a:t> nay </a:t>
            </a:r>
            <a:r>
              <a:rPr lang="en-US" dirty="0" err="1">
                <a:ea typeface="Times New Roman" panose="02020603050405020304" pitchFamily="18" charset="0"/>
              </a:rPr>
              <a:t>như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Microservice</a:t>
            </a:r>
            <a:r>
              <a:rPr lang="en-US" dirty="0" smtClean="0"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ea typeface="Times New Roman" panose="02020603050405020304" pitchFamily="18" charset="0"/>
              </a:rPr>
              <a:t>tổ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chứa</a:t>
            </a:r>
            <a:r>
              <a:rPr lang="en-US" dirty="0">
                <a:ea typeface="Times New Roman" panose="02020603050405020304" pitchFamily="18" charset="0"/>
              </a:rPr>
              <a:t> source code </a:t>
            </a:r>
            <a:r>
              <a:rPr lang="en-US" dirty="0" err="1" smtClean="0">
                <a:ea typeface="Times New Roman" panose="02020603050405020304" pitchFamily="18" charset="0"/>
              </a:rPr>
              <a:t>phía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BackEnd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theo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kiểu</a:t>
            </a:r>
            <a:r>
              <a:rPr lang="en-US" dirty="0">
                <a:ea typeface="Times New Roman" panose="02020603050405020304" pitchFamily="18" charset="0"/>
              </a:rPr>
              <a:t> DDD (Domain Driven </a:t>
            </a:r>
            <a:r>
              <a:rPr lang="en-US" dirty="0" smtClean="0">
                <a:ea typeface="Times New Roman" panose="02020603050405020304" pitchFamily="18" charset="0"/>
              </a:rPr>
              <a:t>Design) </a:t>
            </a:r>
            <a:r>
              <a:rPr lang="en-US" dirty="0" err="1" smtClean="0">
                <a:ea typeface="Times New Roman" panose="02020603050405020304" pitchFamily="18" charset="0"/>
              </a:rPr>
              <a:t>và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cách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áp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dụng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các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Design </a:t>
            </a:r>
            <a:r>
              <a:rPr lang="en-US" dirty="0" smtClean="0">
                <a:ea typeface="Times New Roman" panose="02020603050405020304" pitchFamily="18" charset="0"/>
              </a:rPr>
              <a:t>Pattern </a:t>
            </a:r>
            <a:r>
              <a:rPr lang="en-US" dirty="0" err="1" smtClean="0">
                <a:ea typeface="Times New Roman" panose="02020603050405020304" pitchFamily="18" charset="0"/>
              </a:rPr>
              <a:t>để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giúp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cho</a:t>
            </a:r>
            <a:r>
              <a:rPr lang="en-US" dirty="0" smtClean="0">
                <a:ea typeface="Times New Roman" panose="02020603050405020304" pitchFamily="18" charset="0"/>
              </a:rPr>
              <a:t> code </a:t>
            </a:r>
            <a:r>
              <a:rPr lang="en-US" dirty="0" err="1" smtClean="0">
                <a:ea typeface="Times New Roman" panose="02020603050405020304" pitchFamily="18" charset="0"/>
              </a:rPr>
              <a:t>trang</a:t>
            </a:r>
            <a:r>
              <a:rPr lang="en-US" dirty="0" smtClean="0">
                <a:ea typeface="Times New Roman" panose="02020603050405020304" pitchFamily="18" charset="0"/>
              </a:rPr>
              <a:t> web </a:t>
            </a:r>
            <a:r>
              <a:rPr lang="en-US" dirty="0" err="1" smtClean="0"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nhóm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được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dễ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dàng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bảo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trì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nâng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cấp</a:t>
            </a:r>
            <a:r>
              <a:rPr lang="en-US" dirty="0" smtClean="0"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a typeface="Times New Roman" panose="02020603050405020304" pitchFamily="18" charset="0"/>
              </a:rPr>
              <a:t>hơn</a:t>
            </a:r>
            <a:r>
              <a:rPr lang="en-US" dirty="0" smtClean="0">
                <a:ea typeface="Times New Roman" panose="02020603050405020304" pitchFamily="18" charset="0"/>
              </a:rPr>
              <a:t>. 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245286"/>
            <a:ext cx="3858491" cy="2125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74" y="2245285"/>
            <a:ext cx="3363199" cy="2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602671" y="500229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1.2. </a:t>
            </a:r>
            <a:r>
              <a:rPr lang="en-US" sz="1800" dirty="0" err="1" smtClean="0"/>
              <a:t>Lý</a:t>
            </a:r>
            <a:r>
              <a:rPr lang="en-US" sz="1800" dirty="0" smtClean="0"/>
              <a:t> do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274618" y="1974273"/>
            <a:ext cx="450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CHEN HINH 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48692" y="547571"/>
            <a:ext cx="6476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/>
              <a:t>0306181021 -</a:t>
            </a:r>
            <a:r>
              <a:rPr lang="en-US" sz="1800" b="1" u="sng" dirty="0" err="1" smtClean="0"/>
              <a:t>Trần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Đức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Hải</a:t>
            </a:r>
            <a:r>
              <a:rPr lang="en-US" sz="1800" b="1" u="sng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/>
              <a:t>BackEnd</a:t>
            </a:r>
            <a:r>
              <a:rPr lang="en-US" sz="1600" dirty="0"/>
              <a:t> , </a:t>
            </a:r>
            <a:r>
              <a:rPr lang="en-US" sz="1600" dirty="0" err="1"/>
              <a:t>viết</a:t>
            </a:r>
            <a:r>
              <a:rPr lang="en-US" sz="1600" dirty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người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dùng</a:t>
            </a:r>
            <a:r>
              <a:rPr lang="en-US" sz="1600" b="1" dirty="0" smtClean="0"/>
              <a:t> (Client)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FrontEnd</a:t>
            </a:r>
            <a:r>
              <a:rPr lang="en-US" sz="1600" dirty="0" smtClean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dung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</a:t>
            </a:r>
            <a:r>
              <a:rPr lang="en-US" sz="1600" dirty="0"/>
              <a:t>API </a:t>
            </a:r>
            <a:r>
              <a:rPr lang="en-US" sz="1600" dirty="0" err="1"/>
              <a:t>tới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BackEnd</a:t>
            </a:r>
            <a:r>
              <a:rPr lang="en-US" sz="1600" dirty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Viết</a:t>
            </a:r>
            <a:r>
              <a:rPr lang="en-US" dirty="0" smtClean="0"/>
              <a:t> 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1" y="2284024"/>
            <a:ext cx="57288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/>
              <a:t>0306181097 - </a:t>
            </a:r>
            <a:r>
              <a:rPr lang="en-US" sz="1800" b="1" u="sng" dirty="0" err="1" smtClean="0"/>
              <a:t>Trần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Quý</a:t>
            </a:r>
            <a:r>
              <a:rPr lang="en-US" sz="1800" b="1" u="sng" dirty="0" smtClean="0"/>
              <a:t> </a:t>
            </a:r>
            <a:r>
              <a:rPr lang="en-US" sz="1800" b="1" u="sng" dirty="0" err="1" smtClean="0"/>
              <a:t>Vinh</a:t>
            </a:r>
            <a:r>
              <a:rPr lang="en-US" sz="1800" b="1" u="sng" dirty="0" smtClean="0"/>
              <a:t> – CĐTH18PMA: 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gia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,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kế</a:t>
            </a:r>
            <a:r>
              <a:rPr lang="en-US" sz="160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endParaRPr lang="en-US" sz="1600" dirty="0"/>
          </a:p>
          <a:p>
            <a:r>
              <a:rPr lang="en-US" sz="1600" dirty="0" smtClean="0"/>
              <a:t>+ Code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 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API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trị</a:t>
            </a:r>
            <a:r>
              <a:rPr lang="en-US" sz="1600" b="1" dirty="0" smtClean="0"/>
              <a:t> (Admin)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,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</a:t>
            </a:r>
            <a:r>
              <a:rPr lang="en-US" sz="1600" dirty="0" err="1"/>
              <a:t>FrontEnd</a:t>
            </a:r>
            <a:r>
              <a:rPr lang="en-US" sz="1600" dirty="0"/>
              <a:t> </a:t>
            </a:r>
            <a:r>
              <a:rPr lang="en-US" sz="1600" dirty="0" err="1" smtClean="0"/>
              <a:t>trang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(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giao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, </a:t>
            </a:r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phía</a:t>
            </a:r>
            <a:r>
              <a:rPr lang="en-US" sz="1600" dirty="0" smtClean="0"/>
              <a:t> </a:t>
            </a:r>
            <a:r>
              <a:rPr lang="en-US" sz="1600" dirty="0" err="1" smtClean="0"/>
              <a:t>BackEnd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+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silde</a:t>
            </a:r>
            <a:r>
              <a:rPr lang="en-US" sz="1600" dirty="0" smtClean="0"/>
              <a:t>, </a:t>
            </a:r>
            <a:r>
              <a:rPr lang="en-US" sz="1600" dirty="0" err="1" smtClean="0"/>
              <a:t>viết</a:t>
            </a:r>
            <a:r>
              <a:rPr lang="en-US" sz="1600" dirty="0" smtClean="0"/>
              <a:t>,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r>
              <a:rPr lang="en-US" sz="1600" dirty="0" err="1" smtClean="0"/>
              <a:t>sửa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endParaRPr lang="en-US" sz="1600" dirty="0"/>
          </a:p>
        </p:txBody>
      </p:sp>
      <p:sp>
        <p:nvSpPr>
          <p:cNvPr id="7" name="Google Shape;70;p12"/>
          <p:cNvSpPr txBox="1">
            <a:spLocks/>
          </p:cNvSpPr>
          <p:nvPr/>
        </p:nvSpPr>
        <p:spPr>
          <a:xfrm>
            <a:off x="609598" y="107954"/>
            <a:ext cx="4191002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1.3.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6102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Google Shape;70;p12"/>
          <p:cNvSpPr txBox="1">
            <a:spLocks/>
          </p:cNvSpPr>
          <p:nvPr/>
        </p:nvSpPr>
        <p:spPr>
          <a:xfrm>
            <a:off x="457200" y="198009"/>
            <a:ext cx="4191002" cy="48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1.4.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website</a:t>
            </a:r>
            <a:endParaRPr lang="vi-VN" sz="1800" dirty="0"/>
          </a:p>
        </p:txBody>
      </p:sp>
      <p:sp>
        <p:nvSpPr>
          <p:cNvPr id="8" name="Rectangle 7"/>
          <p:cNvSpPr/>
          <p:nvPr/>
        </p:nvSpPr>
        <p:spPr>
          <a:xfrm>
            <a:off x="1156854" y="2139392"/>
            <a:ext cx="997527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9790" y="2139393"/>
            <a:ext cx="997527" cy="748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2" y="2139392"/>
            <a:ext cx="997527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18" y="617352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3490441"/>
            <a:ext cx="2008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, size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1945" y="1413161"/>
            <a:ext cx="574964" cy="67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6382" y="2992582"/>
            <a:ext cx="412171" cy="55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1764" y="88613"/>
            <a:ext cx="1932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11436" y="1226127"/>
            <a:ext cx="408709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7509" y="251346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</p:cNvCxnSpPr>
          <p:nvPr/>
        </p:nvCxnSpPr>
        <p:spPr>
          <a:xfrm flipV="1">
            <a:off x="3827317" y="2513464"/>
            <a:ext cx="744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81255" y="251346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71854" y="2092036"/>
            <a:ext cx="997527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71854" y="3343608"/>
            <a:ext cx="1939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29936" y="889165"/>
            <a:ext cx="997527" cy="748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50022" y="1848098"/>
            <a:ext cx="6925" cy="8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647" y="2914117"/>
            <a:ext cx="175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trang</a:t>
            </a:r>
            <a:r>
              <a:rPr lang="en-US" dirty="0" smtClean="0"/>
              <a:t> Client (update 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11973" y="1305085"/>
            <a:ext cx="651164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47647" y="889165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94456" y="2126323"/>
            <a:ext cx="0" cy="63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5529" y="2914117"/>
            <a:ext cx="1579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64467" y="847316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81288" y="847316"/>
            <a:ext cx="997527" cy="83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45914" y="1738221"/>
            <a:ext cx="13761" cy="74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4564" y="2431473"/>
            <a:ext cx="2570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size.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size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size) </a:t>
            </a:r>
            <a:r>
              <a:rPr lang="en-US" dirty="0" err="1" smtClean="0"/>
              <a:t>trong</a:t>
            </a:r>
            <a:r>
              <a:rPr lang="en-US" dirty="0" smtClean="0"/>
              <a:t> CSDL.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04947" y="1312013"/>
            <a:ext cx="554089" cy="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9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270162" y="143816"/>
            <a:ext cx="6355868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1.4. </a:t>
            </a: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tiệu</a:t>
            </a:r>
            <a:r>
              <a:rPr lang="en-US" sz="1800" dirty="0" smtClean="0"/>
              <a:t> </a:t>
            </a:r>
            <a:r>
              <a:rPr lang="en-US" sz="1800" dirty="0" err="1" smtClean="0"/>
              <a:t>tóm</a:t>
            </a:r>
            <a:r>
              <a:rPr lang="en-US" sz="1800" dirty="0" smtClean="0"/>
              <a:t> </a:t>
            </a:r>
            <a:r>
              <a:rPr lang="en-US" sz="1800" dirty="0" err="1" smtClean="0"/>
              <a:t>tắt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endParaRPr lang="vi-VN" sz="1800" dirty="0"/>
          </a:p>
        </p:txBody>
      </p:sp>
      <p:sp>
        <p:nvSpPr>
          <p:cNvPr id="6" name="Google Shape;70;p12"/>
          <p:cNvSpPr txBox="1">
            <a:spLocks/>
          </p:cNvSpPr>
          <p:nvPr/>
        </p:nvSpPr>
        <p:spPr>
          <a:xfrm>
            <a:off x="401780" y="557298"/>
            <a:ext cx="6355868" cy="66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1.4.1. </a:t>
            </a:r>
            <a:r>
              <a:rPr lang="en-US" sz="1800" dirty="0" err="1" smtClean="0"/>
              <a:t>Trang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endParaRPr lang="vi-V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71053" y="1108784"/>
            <a:ext cx="74052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Ô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, size,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them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3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70;p12"/>
          <p:cNvSpPr txBox="1">
            <a:spLocks/>
          </p:cNvSpPr>
          <p:nvPr/>
        </p:nvSpPr>
        <p:spPr>
          <a:xfrm>
            <a:off x="311726" y="264198"/>
            <a:ext cx="6355868" cy="5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1.4.2. </a:t>
            </a:r>
            <a:r>
              <a:rPr lang="en-US" sz="1800" dirty="0" err="1" smtClean="0"/>
              <a:t>Trang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endParaRPr lang="vi-V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00965"/>
            <a:ext cx="7405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CRUD,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(update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,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smtClean="0"/>
              <a:t>file “PDF”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(update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)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/>
              <a:t>(update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/>
              <a:t>)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iểu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/>
              <a:t>(update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realtime</a:t>
            </a:r>
            <a:r>
              <a:rPr lang="en-US" dirty="0"/>
              <a:t>)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Chat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2139</Words>
  <Application>Microsoft Office PowerPoint</Application>
  <PresentationFormat>On-screen Show (16:9)</PresentationFormat>
  <Paragraphs>190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Roboto Slab</vt:lpstr>
      <vt:lpstr>Source Sans Pro</vt:lpstr>
      <vt:lpstr>Arial</vt:lpstr>
      <vt:lpstr>Times New Roman</vt:lpstr>
      <vt:lpstr>Cordelia template</vt:lpstr>
      <vt:lpstr>ĐỀ TÀI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</dc:title>
  <cp:lastModifiedBy>Admin</cp:lastModifiedBy>
  <cp:revision>254</cp:revision>
  <dcterms:modified xsi:type="dcterms:W3CDTF">2021-11-10T03:16:47Z</dcterms:modified>
</cp:coreProperties>
</file>