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0" r:id="rId5"/>
    <p:sldId id="264" r:id="rId6"/>
    <p:sldId id="284" r:id="rId7"/>
    <p:sldId id="274" r:id="rId8"/>
    <p:sldId id="262" r:id="rId9"/>
  </p:sldIdLst>
  <p:sldSz cx="9144000" cy="5143500" type="screen16x9"/>
  <p:notesSz cx="6858000" cy="9144000"/>
  <p:embeddedFontLst>
    <p:embeddedFont>
      <p:font typeface="Nunito"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Walter Turncoat"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10" d="100"/>
          <a:sy n="110"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drive.google.com/file/d/1vtc03LuxbqubYBqh9sIu3M1a5mWV_q5H/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pop-library.vercel.app/"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122434" y="259700"/>
            <a:ext cx="492953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a:latin typeface="Nunito" panose="020B0604020202020204" charset="0"/>
              </a:rPr>
              <a:t>Website bán sách Pop Library</a:t>
            </a:r>
            <a:endParaRPr sz="4000">
              <a:latin typeface="Nunito" panose="020B0604020202020204" charset="0"/>
            </a:endParaRPr>
          </a:p>
        </p:txBody>
      </p:sp>
      <p:sp>
        <p:nvSpPr>
          <p:cNvPr id="2" name="TextBox 1"/>
          <p:cNvSpPr txBox="1"/>
          <p:nvPr/>
        </p:nvSpPr>
        <p:spPr>
          <a:xfrm>
            <a:off x="2741081" y="2826326"/>
            <a:ext cx="3692236" cy="307777"/>
          </a:xfrm>
          <a:prstGeom prst="rect">
            <a:avLst/>
          </a:prstGeom>
          <a:noFill/>
        </p:spPr>
        <p:txBody>
          <a:bodyPr wrap="square" rtlCol="0">
            <a:spAutoFit/>
          </a:bodyPr>
          <a:lstStyle/>
          <a:p>
            <a:pPr algn="ctr"/>
            <a:r>
              <a:rPr lang="en-US">
                <a:solidFill>
                  <a:schemeClr val="tx1"/>
                </a:solidFill>
                <a:latin typeface="Nunito" panose="020B0604020202020204" charset="0"/>
              </a:rPr>
              <a:t>Giảng viên hướng dẫn: Đào Thành Chung</a:t>
            </a:r>
          </a:p>
        </p:txBody>
      </p:sp>
      <p:sp>
        <p:nvSpPr>
          <p:cNvPr id="4" name="TextBox 3"/>
          <p:cNvSpPr txBox="1"/>
          <p:nvPr/>
        </p:nvSpPr>
        <p:spPr>
          <a:xfrm>
            <a:off x="2847108" y="3134103"/>
            <a:ext cx="4655128" cy="954107"/>
          </a:xfrm>
          <a:prstGeom prst="rect">
            <a:avLst/>
          </a:prstGeom>
          <a:noFill/>
        </p:spPr>
        <p:txBody>
          <a:bodyPr wrap="square" rtlCol="0">
            <a:spAutoFit/>
          </a:bodyPr>
          <a:lstStyle/>
          <a:p>
            <a:r>
              <a:rPr lang="en-US">
                <a:solidFill>
                  <a:schemeClr val="tx1"/>
                </a:solidFill>
                <a:latin typeface="Nunito" panose="020B0604020202020204" charset="0"/>
              </a:rPr>
              <a:t>Nhóm 31: Trần Đức Hải – 20194270</a:t>
            </a:r>
          </a:p>
          <a:p>
            <a:r>
              <a:rPr lang="en-US">
                <a:solidFill>
                  <a:schemeClr val="tx1"/>
                </a:solidFill>
                <a:latin typeface="Nunito" panose="020B0604020202020204" charset="0"/>
              </a:rPr>
              <a:t>                  Nguyễn Phương </a:t>
            </a:r>
            <a:r>
              <a:rPr lang="en-US" smtClean="0">
                <a:solidFill>
                  <a:schemeClr val="tx1"/>
                </a:solidFill>
                <a:latin typeface="Nunito" panose="020B0604020202020204" charset="0"/>
              </a:rPr>
              <a:t>Nam - </a:t>
            </a:r>
            <a:r>
              <a:rPr lang="en-US">
                <a:solidFill>
                  <a:schemeClr val="tx1"/>
                </a:solidFill>
                <a:latin typeface="Nunito" panose="020B0604020202020204" charset="0"/>
              </a:rPr>
              <a:t>20194336</a:t>
            </a:r>
          </a:p>
          <a:p>
            <a:r>
              <a:rPr lang="en-US">
                <a:solidFill>
                  <a:schemeClr val="tx1"/>
                </a:solidFill>
                <a:latin typeface="Nunito" panose="020B0604020202020204" charset="0"/>
              </a:rPr>
              <a:t>                  Nguyễn Mạnh Duy – 20194262</a:t>
            </a:r>
          </a:p>
          <a:p>
            <a:r>
              <a:rPr lang="en-US">
                <a:solidFill>
                  <a:schemeClr val="tx1"/>
                </a:solidFill>
                <a:latin typeface="Nunito" panose="020B0604020202020204" charset="0"/>
              </a:rPr>
              <a:t>                  Trần Hữu Huy - 20183557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latin typeface="Nunito" panose="020B0604020202020204" charset="0"/>
              </a:rPr>
              <a:t>Giới thiệu đề tài</a:t>
            </a:r>
            <a:endParaRPr>
              <a:latin typeface="Nunito" panose="020B0604020202020204" charset="0"/>
            </a:endParaRPr>
          </a:p>
        </p:txBody>
      </p:sp>
      <p:sp>
        <p:nvSpPr>
          <p:cNvPr id="228" name="Google Shape;228;p14"/>
          <p:cNvSpPr txBox="1">
            <a:spLocks noGrp="1"/>
          </p:cNvSpPr>
          <p:nvPr>
            <p:ph type="body" idx="2"/>
          </p:nvPr>
        </p:nvSpPr>
        <p:spPr>
          <a:xfrm>
            <a:off x="4939924" y="1736164"/>
            <a:ext cx="2509800" cy="2163891"/>
          </a:xfrm>
          <a:prstGeom prst="rect">
            <a:avLst/>
          </a:prstGeom>
        </p:spPr>
        <p:txBody>
          <a:bodyPr spcFirstLastPara="1" wrap="square" lIns="0" tIns="0" rIns="0" bIns="0" anchor="t" anchorCtr="0">
            <a:noAutofit/>
          </a:bodyPr>
          <a:lstStyle/>
          <a:p>
            <a:pPr marL="0" lvl="0" indent="0" algn="l" rtl="0">
              <a:spcBef>
                <a:spcPts val="800"/>
              </a:spcBef>
              <a:spcAft>
                <a:spcPts val="800"/>
              </a:spcAft>
              <a:buClr>
                <a:schemeClr val="dk1"/>
              </a:buClr>
              <a:buSzPts val="1100"/>
              <a:buFont typeface="Arial"/>
              <a:buNone/>
            </a:pPr>
            <a:r>
              <a:rPr lang="en-US" sz="1200" b="1"/>
              <a:t>Website bán sách Pop Library ra đời để giúp việc mua bán sách trở nên dễ dàng hơn, đáp ứng nhu cầu thiết yếu của genz trong quá trình tiếp cận nền tri thức hiện đại.</a:t>
            </a:r>
          </a:p>
          <a:p>
            <a:pPr marL="0" lvl="0" indent="0" algn="l" rtl="0">
              <a:spcBef>
                <a:spcPts val="800"/>
              </a:spcBef>
              <a:spcAft>
                <a:spcPts val="800"/>
              </a:spcAft>
              <a:buClr>
                <a:schemeClr val="dk1"/>
              </a:buClr>
              <a:buSzPts val="1100"/>
              <a:buFont typeface="Arial"/>
              <a:buNone/>
            </a:pPr>
            <a:r>
              <a:rPr lang="en-US" sz="1200" b="1"/>
              <a:t>Website được thiết kế phục vụ cho người quản lí sách (bán sách) và bạn đọc (mua sách).</a:t>
            </a:r>
            <a:endParaRPr sz="1200" b="1"/>
          </a:p>
        </p:txBody>
      </p:sp>
      <p:sp>
        <p:nvSpPr>
          <p:cNvPr id="229" name="Google Shape;229;p14"/>
          <p:cNvSpPr txBox="1">
            <a:spLocks noGrp="1"/>
          </p:cNvSpPr>
          <p:nvPr>
            <p:ph type="body" idx="1"/>
          </p:nvPr>
        </p:nvSpPr>
        <p:spPr>
          <a:xfrm>
            <a:off x="1810839" y="2359617"/>
            <a:ext cx="2400943" cy="1464237"/>
          </a:xfrm>
          <a:prstGeom prst="rect">
            <a:avLst/>
          </a:prstGeom>
        </p:spPr>
        <p:txBody>
          <a:bodyPr spcFirstLastPara="1" wrap="square" lIns="0" tIns="0" rIns="0" bIns="0" anchor="t" anchorCtr="0">
            <a:noAutofit/>
          </a:bodyPr>
          <a:lstStyle/>
          <a:p>
            <a:pPr marL="0" lvl="0" indent="0">
              <a:spcBef>
                <a:spcPts val="800"/>
              </a:spcBef>
              <a:buClr>
                <a:schemeClr val="dk1"/>
              </a:buClr>
              <a:buSzPts val="1100"/>
              <a:buNone/>
            </a:pPr>
            <a:r>
              <a:rPr lang="en-US" sz="1200"/>
              <a:t>Trong thời đại công nghệ 4.0</a:t>
            </a:r>
            <a:r>
              <a:rPr lang="vi-VN" sz="1200"/>
              <a:t>, ai cũng có trong tay</a:t>
            </a:r>
            <a:r>
              <a:rPr lang="en-US" sz="1200"/>
              <a:t> </a:t>
            </a:r>
            <a:r>
              <a:rPr lang="vi-VN" sz="1200"/>
              <a:t>ít nhất một thiết bị công nghệ để sử dụng, </a:t>
            </a:r>
            <a:r>
              <a:rPr lang="en-US" sz="1200"/>
              <a:t>vì thế việc  mua bán online đã trở nên rất phổ biến.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Nunito" panose="020B0604020202020204" charset="0"/>
              </a:rPr>
              <a:t>Các chức năng chính của bạn đọc</a:t>
            </a:r>
            <a:endParaRPr>
              <a:latin typeface="Nunito" panose="020B0604020202020204" charset="0"/>
            </a:endParaRPr>
          </a:p>
        </p:txBody>
      </p:sp>
      <p:sp>
        <p:nvSpPr>
          <p:cNvPr id="244" name="Google Shape;244;p16"/>
          <p:cNvSpPr txBox="1">
            <a:spLocks noGrp="1"/>
          </p:cNvSpPr>
          <p:nvPr>
            <p:ph type="body" idx="1"/>
          </p:nvPr>
        </p:nvSpPr>
        <p:spPr>
          <a:xfrm>
            <a:off x="548124" y="1271600"/>
            <a:ext cx="6413785" cy="2676945"/>
          </a:xfrm>
          <a:prstGeom prst="rect">
            <a:avLst/>
          </a:prstGeom>
        </p:spPr>
        <p:txBody>
          <a:bodyPr spcFirstLastPara="1" wrap="square" lIns="0" tIns="0" rIns="0" bIns="0" anchor="t" anchorCtr="0">
            <a:noAutofit/>
          </a:bodyPr>
          <a:lstStyle/>
          <a:p>
            <a:pPr marL="457200" lvl="0" indent="-355600" algn="l" rtl="0">
              <a:spcBef>
                <a:spcPts val="0"/>
              </a:spcBef>
              <a:spcAft>
                <a:spcPts val="0"/>
              </a:spcAft>
              <a:buClr>
                <a:schemeClr val="accent4"/>
              </a:buClr>
              <a:buSzPts val="2000"/>
              <a:buChar char="➜"/>
            </a:pPr>
            <a:r>
              <a:rPr lang="en"/>
              <a:t>Đăng nhập / Đăng ký tài khoản</a:t>
            </a:r>
            <a:endParaRPr/>
          </a:p>
          <a:p>
            <a:pPr marL="457200" lvl="0" indent="-355600" algn="l" rtl="0">
              <a:spcBef>
                <a:spcPts val="0"/>
              </a:spcBef>
              <a:spcAft>
                <a:spcPts val="0"/>
              </a:spcAft>
              <a:buClr>
                <a:schemeClr val="accent4"/>
              </a:buClr>
              <a:buSzPts val="2000"/>
              <a:buChar char="➜"/>
            </a:pPr>
            <a:r>
              <a:rPr lang="en"/>
              <a:t>Cập nhật thông tin tài khoản</a:t>
            </a:r>
          </a:p>
          <a:p>
            <a:pPr marL="457200" lvl="0" indent="-355600" algn="l" rtl="0">
              <a:spcBef>
                <a:spcPts val="0"/>
              </a:spcBef>
              <a:spcAft>
                <a:spcPts val="0"/>
              </a:spcAft>
              <a:buClr>
                <a:schemeClr val="accent4"/>
              </a:buClr>
              <a:buSzPts val="2000"/>
              <a:buChar char="➜"/>
            </a:pPr>
            <a:r>
              <a:rPr lang="en"/>
              <a:t>Xem sách, theo loại sách, xem chi tiết sách. </a:t>
            </a:r>
          </a:p>
          <a:p>
            <a:pPr marL="457200" lvl="0" indent="-355600" algn="l" rtl="0">
              <a:spcBef>
                <a:spcPts val="0"/>
              </a:spcBef>
              <a:spcAft>
                <a:spcPts val="0"/>
              </a:spcAft>
              <a:buClr>
                <a:schemeClr val="accent4"/>
              </a:buClr>
              <a:buSzPts val="2000"/>
              <a:buChar char="➜"/>
            </a:pPr>
            <a:r>
              <a:rPr lang="en"/>
              <a:t>Tìm kiếm sách theo tên sách, tên tác giả</a:t>
            </a:r>
          </a:p>
          <a:p>
            <a:pPr marL="457200" lvl="0" indent="-355600" algn="l" rtl="0">
              <a:spcBef>
                <a:spcPts val="0"/>
              </a:spcBef>
              <a:spcAft>
                <a:spcPts val="0"/>
              </a:spcAft>
              <a:buClr>
                <a:schemeClr val="accent4"/>
              </a:buClr>
              <a:buSzPts val="2000"/>
              <a:buChar char="➜"/>
            </a:pPr>
            <a:r>
              <a:rPr lang="en"/>
              <a:t>Thêm / xóa sách khỏi giỏ hàng, mua sách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4" name="Google Shape;243;p16"/>
          <p:cNvSpPr txBox="1">
            <a:spLocks/>
          </p:cNvSpPr>
          <p:nvPr/>
        </p:nvSpPr>
        <p:spPr>
          <a:xfrm>
            <a:off x="2252235" y="371452"/>
            <a:ext cx="4612693" cy="1090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1pPr>
            <a:lvl2pPr marR="0" lvl="1"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2pPr>
            <a:lvl3pPr marR="0" lvl="2"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3pPr>
            <a:lvl4pPr marR="0" lvl="3"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4pPr>
            <a:lvl5pPr marR="0" lvl="4"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5pPr>
            <a:lvl6pPr marR="0" lvl="5"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6pPr>
            <a:lvl7pPr marR="0" lvl="6"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7pPr>
            <a:lvl8pPr marR="0" lvl="7"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8pPr>
            <a:lvl9pPr marR="0" lvl="8" algn="ctr" rtl="0">
              <a:lnSpc>
                <a:spcPct val="90000"/>
              </a:lnSpc>
              <a:spcBef>
                <a:spcPts val="0"/>
              </a:spcBef>
              <a:spcAft>
                <a:spcPts val="0"/>
              </a:spcAft>
              <a:buClr>
                <a:schemeClr val="dk1"/>
              </a:buClr>
              <a:buSzPts val="3600"/>
              <a:buFont typeface="Walter Turncoat"/>
              <a:buNone/>
              <a:defRPr sz="3600" b="0" i="0" u="none" strike="noStrike" cap="none">
                <a:solidFill>
                  <a:schemeClr val="dk1"/>
                </a:solidFill>
                <a:latin typeface="Walter Turncoat"/>
                <a:ea typeface="Walter Turncoat"/>
                <a:cs typeface="Walter Turncoat"/>
                <a:sym typeface="Walter Turncoat"/>
              </a:defRPr>
            </a:lvl9pPr>
          </a:lstStyle>
          <a:p>
            <a:r>
              <a:rPr lang="en-US" sz="3000">
                <a:latin typeface="Nunito" panose="020B0604020202020204" charset="0"/>
              </a:rPr>
              <a:t>Các chức năng chính của quản lí</a:t>
            </a:r>
          </a:p>
        </p:txBody>
      </p:sp>
      <p:sp>
        <p:nvSpPr>
          <p:cNvPr id="6" name="Google Shape;244;p16"/>
          <p:cNvSpPr txBox="1">
            <a:spLocks/>
          </p:cNvSpPr>
          <p:nvPr/>
        </p:nvSpPr>
        <p:spPr>
          <a:xfrm>
            <a:off x="2383851" y="1645672"/>
            <a:ext cx="4986767" cy="267694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ctr" rtl="0">
              <a:lnSpc>
                <a:spcPct val="115000"/>
              </a:lnSpc>
              <a:spcBef>
                <a:spcPts val="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1pPr>
            <a:lvl2pPr marL="914400" marR="0" lvl="1"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2pPr>
            <a:lvl3pPr marL="1371600" marR="0" lvl="2"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3pPr>
            <a:lvl4pPr marL="1828800" marR="0" lvl="3"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4pPr>
            <a:lvl5pPr marL="2286000" marR="0" lvl="4"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5pPr>
            <a:lvl6pPr marL="2743200" marR="0" lvl="5"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6pPr>
            <a:lvl7pPr marL="3200400" marR="0" lvl="6"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7pPr>
            <a:lvl8pPr marL="3657600" marR="0" lvl="7" indent="-381000" algn="ctr" rtl="0">
              <a:lnSpc>
                <a:spcPct val="115000"/>
              </a:lnSpc>
              <a:spcBef>
                <a:spcPts val="800"/>
              </a:spcBef>
              <a:spcAft>
                <a:spcPts val="0"/>
              </a:spcAft>
              <a:buClr>
                <a:schemeClr val="dk2"/>
              </a:buClr>
              <a:buSzPts val="1800"/>
              <a:buFont typeface="Nunito"/>
              <a:buNone/>
              <a:defRPr sz="1800" b="0" i="0" u="none" strike="noStrike" cap="none">
                <a:solidFill>
                  <a:schemeClr val="dk2"/>
                </a:solidFill>
                <a:latin typeface="Nunito"/>
                <a:ea typeface="Nunito"/>
                <a:cs typeface="Nunito"/>
                <a:sym typeface="Nunito"/>
              </a:defRPr>
            </a:lvl8pPr>
            <a:lvl9pPr marL="4114800" marR="0" lvl="8" indent="-381000" algn="ctr" rtl="0">
              <a:lnSpc>
                <a:spcPct val="115000"/>
              </a:lnSpc>
              <a:spcBef>
                <a:spcPts val="800"/>
              </a:spcBef>
              <a:spcAft>
                <a:spcPts val="800"/>
              </a:spcAft>
              <a:buClr>
                <a:schemeClr val="dk2"/>
              </a:buClr>
              <a:buSzPts val="1800"/>
              <a:buFont typeface="Nunito"/>
              <a:buNone/>
              <a:defRPr sz="1800" b="0" i="0" u="none" strike="noStrike" cap="none">
                <a:solidFill>
                  <a:schemeClr val="dk2"/>
                </a:solidFill>
                <a:latin typeface="Nunito"/>
                <a:ea typeface="Nunito"/>
                <a:cs typeface="Nunito"/>
                <a:sym typeface="Nunito"/>
              </a:defRPr>
            </a:lvl9pPr>
          </a:lstStyle>
          <a:p>
            <a:pPr algn="l">
              <a:buClr>
                <a:schemeClr val="accent4"/>
              </a:buClr>
              <a:buSzPts val="2000"/>
              <a:buFont typeface="Nunito"/>
              <a:buChar char="➜"/>
            </a:pPr>
            <a:r>
              <a:rPr lang="en-US" dirty="0" err="1"/>
              <a:t>Đăng</a:t>
            </a:r>
            <a:r>
              <a:rPr lang="en-US" dirty="0"/>
              <a:t> </a:t>
            </a:r>
            <a:r>
              <a:rPr lang="en-US" dirty="0" err="1"/>
              <a:t>nhập</a:t>
            </a:r>
            <a:r>
              <a:rPr lang="en-US" dirty="0"/>
              <a:t> </a:t>
            </a:r>
            <a:r>
              <a:rPr lang="en-US" dirty="0" err="1"/>
              <a:t>tài</a:t>
            </a:r>
            <a:r>
              <a:rPr lang="en-US" dirty="0"/>
              <a:t> </a:t>
            </a:r>
            <a:r>
              <a:rPr lang="en-US" dirty="0" err="1"/>
              <a:t>khoản</a:t>
            </a:r>
            <a:r>
              <a:rPr lang="en-US" dirty="0"/>
              <a:t> admin</a:t>
            </a:r>
          </a:p>
          <a:p>
            <a:pPr algn="l">
              <a:buClr>
                <a:schemeClr val="accent4"/>
              </a:buClr>
              <a:buSzPts val="2000"/>
              <a:buFont typeface="Nunito"/>
              <a:buChar char="➜"/>
            </a:pPr>
            <a:r>
              <a:rPr lang="en-US" dirty="0" err="1"/>
              <a:t>Thêm</a:t>
            </a:r>
            <a:r>
              <a:rPr lang="en-US" dirty="0"/>
              <a:t> / </a:t>
            </a:r>
            <a:r>
              <a:rPr lang="en-US" dirty="0" err="1"/>
              <a:t>sửa</a:t>
            </a:r>
            <a:r>
              <a:rPr lang="en-US" dirty="0"/>
              <a:t> / </a:t>
            </a:r>
            <a:r>
              <a:rPr lang="en-US" dirty="0" err="1"/>
              <a:t>xóa</a:t>
            </a:r>
            <a:r>
              <a:rPr lang="en-US" dirty="0"/>
              <a:t> </a:t>
            </a:r>
            <a:r>
              <a:rPr lang="en-US" dirty="0" err="1"/>
              <a:t>thông</a:t>
            </a:r>
            <a:r>
              <a:rPr lang="en-US" dirty="0"/>
              <a:t> tin </a:t>
            </a:r>
            <a:r>
              <a:rPr lang="en-US" dirty="0" err="1"/>
              <a:t>sách</a:t>
            </a:r>
            <a:endParaRPr lang="en-US" dirty="0"/>
          </a:p>
          <a:p>
            <a:pPr algn="l">
              <a:buClr>
                <a:schemeClr val="accent4"/>
              </a:buClr>
              <a:buSzPts val="2000"/>
              <a:buFont typeface="Nunito"/>
              <a:buChar char="➜"/>
            </a:pPr>
            <a:r>
              <a:rPr lang="en-US" dirty="0" err="1"/>
              <a:t>Xem</a:t>
            </a:r>
            <a:r>
              <a:rPr lang="en-US" dirty="0"/>
              <a:t> </a:t>
            </a:r>
            <a:r>
              <a:rPr lang="en-US" dirty="0" err="1"/>
              <a:t>thông</a:t>
            </a:r>
            <a:r>
              <a:rPr lang="en-US" dirty="0"/>
              <a:t> tin </a:t>
            </a:r>
            <a:r>
              <a:rPr lang="en-US" dirty="0" err="1"/>
              <a:t>cơ</a:t>
            </a:r>
            <a:r>
              <a:rPr lang="en-US" dirty="0"/>
              <a:t> </a:t>
            </a:r>
            <a:r>
              <a:rPr lang="en-US" dirty="0" err="1"/>
              <a:t>bản</a:t>
            </a:r>
            <a:r>
              <a:rPr lang="en-US" dirty="0"/>
              <a:t> </a:t>
            </a:r>
            <a:r>
              <a:rPr lang="en-US" dirty="0" err="1"/>
              <a:t>của</a:t>
            </a:r>
            <a:r>
              <a:rPr lang="en-US" dirty="0"/>
              <a:t> </a:t>
            </a:r>
            <a:r>
              <a:rPr lang="en-US" dirty="0" err="1"/>
              <a:t>người</a:t>
            </a:r>
            <a:r>
              <a:rPr lang="en-US" dirty="0"/>
              <a:t> </a:t>
            </a:r>
            <a:r>
              <a:rPr lang="en-US" dirty="0" err="1"/>
              <a:t>dùng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latin typeface="Nunito" panose="020B0604020202020204" charset="0"/>
              </a:rPr>
              <a:t>Các công nghệ sử dụng</a:t>
            </a:r>
            <a:endParaRPr>
              <a:latin typeface="Nunito" panose="020B0604020202020204" charset="0"/>
            </a:endParaRPr>
          </a:p>
        </p:txBody>
      </p:sp>
      <p:sp>
        <p:nvSpPr>
          <p:cNvPr id="282" name="Google Shape;282;p21"/>
          <p:cNvSpPr txBox="1">
            <a:spLocks noGrp="1"/>
          </p:cNvSpPr>
          <p:nvPr>
            <p:ph type="body" idx="1"/>
          </p:nvPr>
        </p:nvSpPr>
        <p:spPr>
          <a:xfrm>
            <a:off x="548126" y="1271600"/>
            <a:ext cx="1523130" cy="330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2"/>
                </a:solidFill>
              </a:rPr>
              <a:t>Front-end</a:t>
            </a:r>
            <a:endParaRPr b="1" dirty="0">
              <a:solidFill>
                <a:schemeClr val="accent2"/>
              </a:solidFill>
            </a:endParaRPr>
          </a:p>
          <a:p>
            <a:pPr marL="0" lvl="0" indent="0" algn="l" rtl="0">
              <a:spcBef>
                <a:spcPts val="800"/>
              </a:spcBef>
              <a:spcAft>
                <a:spcPts val="800"/>
              </a:spcAft>
              <a:buNone/>
            </a:pPr>
            <a:r>
              <a:rPr lang="en" dirty="0"/>
              <a:t>HTML, SASS, ReactJS, Javascript</a:t>
            </a:r>
            <a:r>
              <a:rPr lang="en"/>
              <a:t>, </a:t>
            </a:r>
            <a:r>
              <a:rPr lang="en" smtClean="0"/>
              <a:t>Vercel </a:t>
            </a:r>
            <a:r>
              <a:rPr lang="en" dirty="0"/>
              <a:t>deploy</a:t>
            </a:r>
          </a:p>
        </p:txBody>
      </p:sp>
      <p:sp>
        <p:nvSpPr>
          <p:cNvPr id="283" name="Google Shape;283;p21"/>
          <p:cNvSpPr txBox="1">
            <a:spLocks noGrp="1"/>
          </p:cNvSpPr>
          <p:nvPr>
            <p:ph type="body" idx="2"/>
          </p:nvPr>
        </p:nvSpPr>
        <p:spPr>
          <a:xfrm>
            <a:off x="2671075" y="1271600"/>
            <a:ext cx="1540707" cy="330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2"/>
                </a:solidFill>
              </a:rPr>
              <a:t>Back-end</a:t>
            </a:r>
          </a:p>
          <a:p>
            <a:pPr marL="0" lvl="0" indent="0" algn="l" rtl="0">
              <a:spcBef>
                <a:spcPts val="800"/>
              </a:spcBef>
              <a:spcAft>
                <a:spcPts val="800"/>
              </a:spcAft>
              <a:buNone/>
            </a:pPr>
            <a:r>
              <a:rPr lang="en" dirty="0"/>
              <a:t>NodeJS, Javascript, Heroku deploy</a:t>
            </a:r>
            <a:endParaRPr dirty="0"/>
          </a:p>
        </p:txBody>
      </p:sp>
      <p:sp>
        <p:nvSpPr>
          <p:cNvPr id="284" name="Google Shape;284;p21"/>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accent2"/>
                </a:solidFill>
              </a:rPr>
              <a:t>Cơ sở dữ liệu</a:t>
            </a:r>
            <a:endParaRPr b="1" dirty="0">
              <a:solidFill>
                <a:schemeClr val="accent2"/>
              </a:solidFill>
            </a:endParaRPr>
          </a:p>
          <a:p>
            <a:pPr marL="0" lvl="0" indent="0" algn="l" rtl="0">
              <a:spcBef>
                <a:spcPts val="800"/>
              </a:spcBef>
              <a:spcAft>
                <a:spcPts val="800"/>
              </a:spcAft>
              <a:buNone/>
            </a:pPr>
            <a:r>
              <a:rPr lang="en-US" dirty="0"/>
              <a:t>MongoDB - Atlas</a:t>
            </a:r>
            <a:endParaRPr dirty="0"/>
          </a:p>
        </p:txBody>
      </p:sp>
      <p:sp>
        <p:nvSpPr>
          <p:cNvPr id="8" name="Google Shape;282;p21"/>
          <p:cNvSpPr txBox="1">
            <a:spLocks/>
          </p:cNvSpPr>
          <p:nvPr/>
        </p:nvSpPr>
        <p:spPr>
          <a:xfrm>
            <a:off x="2439034" y="3119314"/>
            <a:ext cx="2004787" cy="111646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a:buChar char="➜"/>
              <a:defRPr sz="1800" b="0" i="0" u="none" strike="noStrike" cap="none">
                <a:solidFill>
                  <a:schemeClr val="dk2"/>
                </a:solidFill>
                <a:latin typeface="Nunito"/>
                <a:ea typeface="Nunito"/>
                <a:cs typeface="Nunito"/>
                <a:sym typeface="Nunito"/>
              </a:defRPr>
            </a:lvl1pPr>
            <a:lvl2pPr marL="914400" marR="0" lvl="1"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2"/>
                </a:solidFill>
                <a:latin typeface="Nunito"/>
                <a:ea typeface="Nunito"/>
                <a:cs typeface="Nunito"/>
                <a:sym typeface="Nunito"/>
              </a:defRPr>
            </a:lvl2pPr>
            <a:lvl3pPr marL="1371600" marR="0" lvl="2" indent="-342900" algn="l" rtl="0">
              <a:lnSpc>
                <a:spcPct val="115000"/>
              </a:lnSpc>
              <a:spcBef>
                <a:spcPts val="800"/>
              </a:spcBef>
              <a:spcAft>
                <a:spcPts val="0"/>
              </a:spcAft>
              <a:buClr>
                <a:schemeClr val="accent1"/>
              </a:buClr>
              <a:buSzPts val="1800"/>
              <a:buFont typeface="Nunito"/>
              <a:buChar char="-"/>
              <a:defRPr sz="1800" b="0" i="0" u="none" strike="noStrike" cap="none">
                <a:solidFill>
                  <a:schemeClr val="dk2"/>
                </a:solidFill>
                <a:latin typeface="Nunito"/>
                <a:ea typeface="Nunito"/>
                <a:cs typeface="Nunito"/>
                <a:sym typeface="Nunito"/>
              </a:defRPr>
            </a:lvl3pPr>
            <a:lvl4pPr marL="1828800" marR="0" lvl="3" indent="-342900" algn="l" rtl="0">
              <a:lnSpc>
                <a:spcPct val="115000"/>
              </a:lnSpc>
              <a:spcBef>
                <a:spcPts val="80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4pPr>
            <a:lvl5pPr marL="2286000" marR="0" lvl="4" indent="-342900" algn="l" rtl="0">
              <a:lnSpc>
                <a:spcPct val="115000"/>
              </a:lnSpc>
              <a:spcBef>
                <a:spcPts val="80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5pPr>
            <a:lvl6pPr marL="2743200" marR="0" lvl="5" indent="-342900" algn="l" rtl="0">
              <a:lnSpc>
                <a:spcPct val="115000"/>
              </a:lnSpc>
              <a:spcBef>
                <a:spcPts val="80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6pPr>
            <a:lvl7pPr marL="3200400" marR="0" lvl="6" indent="-342900" algn="l" rtl="0">
              <a:lnSpc>
                <a:spcPct val="115000"/>
              </a:lnSpc>
              <a:spcBef>
                <a:spcPts val="80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7pPr>
            <a:lvl8pPr marL="3657600" marR="0" lvl="7" indent="-342900" algn="l" rtl="0">
              <a:lnSpc>
                <a:spcPct val="115000"/>
              </a:lnSpc>
              <a:spcBef>
                <a:spcPts val="800"/>
              </a:spcBef>
              <a:spcAft>
                <a:spcPts val="0"/>
              </a:spcAft>
              <a:buClr>
                <a:schemeClr val="dk2"/>
              </a:buClr>
              <a:buSzPts val="1800"/>
              <a:buFont typeface="Nunito"/>
              <a:buChar char="○"/>
              <a:defRPr sz="1800" b="0" i="0" u="none" strike="noStrike" cap="none">
                <a:solidFill>
                  <a:schemeClr val="dk2"/>
                </a:solidFill>
                <a:latin typeface="Nunito"/>
                <a:ea typeface="Nunito"/>
                <a:cs typeface="Nunito"/>
                <a:sym typeface="Nunito"/>
              </a:defRPr>
            </a:lvl8pPr>
            <a:lvl9pPr marL="4114800" marR="0" lvl="8" indent="-342900" algn="l" rtl="0">
              <a:lnSpc>
                <a:spcPct val="115000"/>
              </a:lnSpc>
              <a:spcBef>
                <a:spcPts val="800"/>
              </a:spcBef>
              <a:spcAft>
                <a:spcPts val="800"/>
              </a:spcAft>
              <a:buClr>
                <a:schemeClr val="dk2"/>
              </a:buClr>
              <a:buSzPts val="1800"/>
              <a:buFont typeface="Nunito"/>
              <a:buChar char="■"/>
              <a:defRPr sz="1800" b="0" i="0" u="none" strike="noStrike" cap="none">
                <a:solidFill>
                  <a:schemeClr val="dk2"/>
                </a:solidFill>
                <a:latin typeface="Nunito"/>
                <a:ea typeface="Nunito"/>
                <a:cs typeface="Nunito"/>
                <a:sym typeface="Nunito"/>
              </a:defRPr>
            </a:lvl9pPr>
          </a:lstStyle>
          <a:p>
            <a:pPr marL="0" indent="0">
              <a:buFont typeface="Nunito"/>
              <a:buNone/>
            </a:pPr>
            <a:r>
              <a:rPr lang="en-US" b="1" dirty="0" err="1">
                <a:solidFill>
                  <a:schemeClr val="accent2"/>
                </a:solidFill>
              </a:rPr>
              <a:t>Mô</a:t>
            </a:r>
            <a:r>
              <a:rPr lang="en-US" b="1" dirty="0">
                <a:solidFill>
                  <a:schemeClr val="accent2"/>
                </a:solidFill>
              </a:rPr>
              <a:t> </a:t>
            </a:r>
            <a:r>
              <a:rPr lang="en-US" b="1" dirty="0" err="1">
                <a:solidFill>
                  <a:schemeClr val="accent2"/>
                </a:solidFill>
              </a:rPr>
              <a:t>hình</a:t>
            </a:r>
            <a:r>
              <a:rPr lang="en-US" b="1" dirty="0">
                <a:solidFill>
                  <a:schemeClr val="accent2"/>
                </a:solidFill>
              </a:rPr>
              <a:t> </a:t>
            </a:r>
            <a:r>
              <a:rPr lang="en-US" b="1" dirty="0" err="1">
                <a:solidFill>
                  <a:schemeClr val="accent2"/>
                </a:solidFill>
              </a:rPr>
              <a:t>sử</a:t>
            </a:r>
            <a:r>
              <a:rPr lang="en-US" b="1" dirty="0">
                <a:solidFill>
                  <a:schemeClr val="accent2"/>
                </a:solidFill>
              </a:rPr>
              <a:t> </a:t>
            </a:r>
            <a:r>
              <a:rPr lang="en-US" b="1" dirty="0" err="1">
                <a:solidFill>
                  <a:schemeClr val="accent2"/>
                </a:solidFill>
              </a:rPr>
              <a:t>dụng</a:t>
            </a:r>
            <a:r>
              <a:rPr lang="en-US" b="1" dirty="0">
                <a:solidFill>
                  <a:schemeClr val="accent2"/>
                </a:solidFill>
              </a:rPr>
              <a:t>:</a:t>
            </a:r>
          </a:p>
          <a:p>
            <a:pPr marL="0" indent="0">
              <a:spcBef>
                <a:spcPts val="800"/>
              </a:spcBef>
              <a:spcAft>
                <a:spcPts val="800"/>
              </a:spcAft>
              <a:buFont typeface="Nunito"/>
              <a:buNone/>
            </a:pPr>
            <a:r>
              <a:rPr lang="en-US" dirty="0"/>
              <a:t>Client – Server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1"/>
          <p:cNvSpPr txBox="1">
            <a:spLocks noGrp="1"/>
          </p:cNvSpPr>
          <p:nvPr>
            <p:ph type="title" idx="4294967295"/>
          </p:nvPr>
        </p:nvSpPr>
        <p:spPr>
          <a:xfrm>
            <a:off x="548125" y="593125"/>
            <a:ext cx="6136693"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Nunito" panose="020B0604020202020204" charset="0"/>
              </a:rPr>
              <a:t>Đóng góp của các thành viên</a:t>
            </a:r>
            <a:endParaRPr>
              <a:latin typeface="Nunito" panose="020B0604020202020204" charset="0"/>
            </a:endParaRPr>
          </a:p>
        </p:txBody>
      </p:sp>
      <p:sp>
        <p:nvSpPr>
          <p:cNvPr id="551" name="Google Shape;551;p41"/>
          <p:cNvSpPr/>
          <p:nvPr/>
        </p:nvSpPr>
        <p:spPr>
          <a:xfrm>
            <a:off x="576375" y="1363400"/>
            <a:ext cx="3922500" cy="1584600"/>
          </a:xfrm>
          <a:prstGeom prst="rect">
            <a:avLst/>
          </a:prstGeom>
          <a:solidFill>
            <a:srgbClr val="FFFFFF">
              <a:alpha val="1732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Nunito"/>
                <a:ea typeface="Nunito"/>
                <a:cs typeface="Nunito"/>
                <a:sym typeface="Nunito"/>
              </a:rPr>
              <a:t>Trần Đức Hải</a:t>
            </a:r>
            <a:endParaRPr b="1">
              <a:solidFill>
                <a:schemeClr val="dk1"/>
              </a:solidFill>
              <a:latin typeface="Nunito"/>
              <a:ea typeface="Nunito"/>
              <a:cs typeface="Nunito"/>
              <a:sym typeface="Nunito"/>
            </a:endParaRPr>
          </a:p>
          <a:p>
            <a:pPr marL="0" lvl="0" indent="0" algn="l" rtl="0">
              <a:spcBef>
                <a:spcPts val="600"/>
              </a:spcBef>
              <a:spcAft>
                <a:spcPts val="600"/>
              </a:spcAft>
              <a:buNone/>
            </a:pPr>
            <a:r>
              <a:rPr lang="en">
                <a:solidFill>
                  <a:schemeClr val="dk1"/>
                </a:solidFill>
                <a:latin typeface="Nunito"/>
                <a:ea typeface="Nunito"/>
                <a:cs typeface="Nunito"/>
                <a:sym typeface="Nunito"/>
              </a:rPr>
              <a:t>Làm back-end: xây </a:t>
            </a:r>
            <a:r>
              <a:rPr lang="en-US">
                <a:solidFill>
                  <a:schemeClr val="dk1"/>
                </a:solidFill>
                <a:latin typeface="Nunito"/>
                <a:ea typeface="Nunito"/>
                <a:cs typeface="Nunito"/>
                <a:sym typeface="Nunito"/>
              </a:rPr>
              <a:t>dựng mô hình MVC, xây dựng cơ sở dữ liệu, tạo API sách và người dùng.</a:t>
            </a:r>
            <a:endParaRPr>
              <a:solidFill>
                <a:schemeClr val="dk1"/>
              </a:solidFill>
              <a:latin typeface="Nunito"/>
              <a:ea typeface="Nunito"/>
              <a:cs typeface="Nunito"/>
              <a:sym typeface="Nunito"/>
            </a:endParaRPr>
          </a:p>
        </p:txBody>
      </p:sp>
      <p:sp>
        <p:nvSpPr>
          <p:cNvPr id="552" name="Google Shape;552;p41"/>
          <p:cNvSpPr/>
          <p:nvPr/>
        </p:nvSpPr>
        <p:spPr>
          <a:xfrm>
            <a:off x="4661207" y="1363400"/>
            <a:ext cx="3922500" cy="1584600"/>
          </a:xfrm>
          <a:prstGeom prst="rect">
            <a:avLst/>
          </a:prstGeom>
          <a:solidFill>
            <a:srgbClr val="FFFFFF">
              <a:alpha val="17320"/>
            </a:srgbClr>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Nunito"/>
                <a:ea typeface="Nunito"/>
                <a:cs typeface="Nunito"/>
                <a:sym typeface="Nunito"/>
              </a:rPr>
              <a:t>Nguyễn Phương Nam</a:t>
            </a:r>
          </a:p>
          <a:p>
            <a:pPr marL="0" lvl="0" indent="0" algn="r" rtl="0">
              <a:spcBef>
                <a:spcPts val="600"/>
              </a:spcBef>
              <a:spcAft>
                <a:spcPts val="600"/>
              </a:spcAft>
              <a:buNone/>
            </a:pPr>
            <a:r>
              <a:rPr lang="en">
                <a:solidFill>
                  <a:schemeClr val="dk1"/>
                </a:solidFill>
                <a:latin typeface="Nunito"/>
                <a:ea typeface="Nunito"/>
                <a:cs typeface="Nunito"/>
                <a:sym typeface="Nunito"/>
              </a:rPr>
              <a:t>Làm giao diện bạn đọc: Đăng nhập/đăng kí, Thêm/xóa giỏ hàng, mua sách, Cập nhật thông tin người </a:t>
            </a:r>
            <a:r>
              <a:rPr lang="en" smtClean="0">
                <a:solidFill>
                  <a:schemeClr val="dk1"/>
                </a:solidFill>
                <a:latin typeface="Nunito"/>
                <a:ea typeface="Nunito"/>
                <a:cs typeface="Nunito"/>
                <a:sym typeface="Nunito"/>
              </a:rPr>
              <a:t>dùng.</a:t>
            </a:r>
            <a:endParaRPr>
              <a:solidFill>
                <a:schemeClr val="dk1"/>
              </a:solidFill>
              <a:latin typeface="Nunito"/>
              <a:ea typeface="Nunito"/>
              <a:cs typeface="Nunito"/>
              <a:sym typeface="Nunito"/>
            </a:endParaRPr>
          </a:p>
        </p:txBody>
      </p:sp>
      <p:sp>
        <p:nvSpPr>
          <p:cNvPr id="553" name="Google Shape;553;p41"/>
          <p:cNvSpPr/>
          <p:nvPr/>
        </p:nvSpPr>
        <p:spPr>
          <a:xfrm>
            <a:off x="576375" y="3121900"/>
            <a:ext cx="3922500" cy="1584600"/>
          </a:xfrm>
          <a:prstGeom prst="rect">
            <a:avLst/>
          </a:prstGeom>
          <a:solidFill>
            <a:srgbClr val="FFFFFF">
              <a:alpha val="17320"/>
            </a:srgbClr>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Nunito"/>
              <a:ea typeface="Nunito"/>
              <a:cs typeface="Nunito"/>
              <a:sym typeface="Nunito"/>
            </a:endParaRPr>
          </a:p>
          <a:p>
            <a:pPr marL="0" lvl="0" indent="0" algn="l" rtl="0">
              <a:spcBef>
                <a:spcPts val="600"/>
              </a:spcBef>
              <a:spcAft>
                <a:spcPts val="0"/>
              </a:spcAft>
              <a:buClr>
                <a:schemeClr val="dk1"/>
              </a:buClr>
              <a:buSzPts val="1100"/>
              <a:buFont typeface="Arial"/>
              <a:buNone/>
            </a:pPr>
            <a:r>
              <a:rPr lang="en">
                <a:solidFill>
                  <a:schemeClr val="dk1"/>
                </a:solidFill>
                <a:latin typeface="Nunito"/>
                <a:ea typeface="Nunito"/>
                <a:cs typeface="Nunito"/>
                <a:sym typeface="Nunito"/>
              </a:rPr>
              <a:t>Làm giao diện bạn đọc: trang landing page; trang sách, các loại sách; trang chi tiết sách. Làm slide báo cáo.</a:t>
            </a:r>
            <a:endParaRPr>
              <a:solidFill>
                <a:schemeClr val="dk1"/>
              </a:solidFill>
              <a:latin typeface="Nunito"/>
              <a:ea typeface="Nunito"/>
              <a:cs typeface="Nunito"/>
              <a:sym typeface="Nunito"/>
            </a:endParaRPr>
          </a:p>
          <a:p>
            <a:pPr marL="0" lvl="0" indent="0" algn="l" rtl="0">
              <a:spcBef>
                <a:spcPts val="600"/>
              </a:spcBef>
              <a:spcAft>
                <a:spcPts val="600"/>
              </a:spcAft>
              <a:buClr>
                <a:schemeClr val="dk1"/>
              </a:buClr>
              <a:buSzPts val="1100"/>
              <a:buFont typeface="Arial"/>
              <a:buNone/>
            </a:pPr>
            <a:r>
              <a:rPr lang="en" b="1">
                <a:solidFill>
                  <a:schemeClr val="dk1"/>
                </a:solidFill>
                <a:latin typeface="Nunito"/>
                <a:ea typeface="Nunito"/>
                <a:cs typeface="Nunito"/>
                <a:sym typeface="Nunito"/>
              </a:rPr>
              <a:t>Nguyễn Mạnh Duy</a:t>
            </a:r>
            <a:endParaRPr>
              <a:solidFill>
                <a:schemeClr val="dk1"/>
              </a:solidFill>
              <a:latin typeface="Nunito"/>
              <a:ea typeface="Nunito"/>
              <a:cs typeface="Nunito"/>
              <a:sym typeface="Nunito"/>
            </a:endParaRPr>
          </a:p>
        </p:txBody>
      </p:sp>
      <p:sp>
        <p:nvSpPr>
          <p:cNvPr id="554" name="Google Shape;554;p41"/>
          <p:cNvSpPr/>
          <p:nvPr/>
        </p:nvSpPr>
        <p:spPr>
          <a:xfrm>
            <a:off x="4661207" y="3121900"/>
            <a:ext cx="3922500" cy="1584600"/>
          </a:xfrm>
          <a:prstGeom prst="rect">
            <a:avLst/>
          </a:prstGeom>
          <a:solidFill>
            <a:srgbClr val="FFFFFF">
              <a:alpha val="17320"/>
            </a:srgbClr>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Làm giao diện người quản lí: thêm/sửa/xóa thông tin </a:t>
            </a:r>
            <a:r>
              <a:rPr lang="en" smtClean="0">
                <a:solidFill>
                  <a:schemeClr val="dk1"/>
                </a:solidFill>
                <a:latin typeface="Nunito"/>
                <a:ea typeface="Nunito"/>
                <a:cs typeface="Nunito"/>
                <a:sym typeface="Nunito"/>
              </a:rPr>
              <a:t>sách, xem thông tin người dùng.</a:t>
            </a:r>
            <a:endParaRPr>
              <a:solidFill>
                <a:schemeClr val="dk1"/>
              </a:solidFill>
              <a:latin typeface="Nunito"/>
              <a:ea typeface="Nunito"/>
              <a:cs typeface="Nunito"/>
              <a:sym typeface="Nunito"/>
            </a:endParaRPr>
          </a:p>
          <a:p>
            <a:pPr marL="0" lvl="0" indent="0" algn="r" rtl="0">
              <a:spcBef>
                <a:spcPts val="600"/>
              </a:spcBef>
              <a:spcAft>
                <a:spcPts val="600"/>
              </a:spcAft>
              <a:buNone/>
            </a:pPr>
            <a:r>
              <a:rPr lang="en" b="1">
                <a:solidFill>
                  <a:schemeClr val="dk1"/>
                </a:solidFill>
                <a:latin typeface="Nunito"/>
                <a:ea typeface="Nunito"/>
                <a:cs typeface="Nunito"/>
                <a:sym typeface="Nunito"/>
              </a:rPr>
              <a:t>Trần Hữu Huy</a:t>
            </a:r>
            <a:endParaRPr>
              <a:solidFill>
                <a:schemeClr val="dk1"/>
              </a:solidFill>
              <a:latin typeface="Nunito"/>
              <a:ea typeface="Nunito"/>
              <a:cs typeface="Nunito"/>
              <a:sym typeface="Nunito"/>
            </a:endParaRPr>
          </a:p>
        </p:txBody>
      </p:sp>
      <p:sp>
        <p:nvSpPr>
          <p:cNvPr id="555" name="Google Shape;555;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rot="5400000">
            <a:off x="3459879" y="1738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3650807" y="2242303"/>
            <a:ext cx="750682" cy="494080"/>
          </a:xfrm>
          <a:prstGeom prst="rect">
            <a:avLst/>
          </a:prstGeom>
        </p:spPr>
        <p:txBody>
          <a:bodyPr>
            <a:prstTxWarp prst="textPlain">
              <a:avLst/>
            </a:prstTxWarp>
          </a:bodyPr>
          <a:lstStyle/>
          <a:p>
            <a:pPr lvl="0" algn="ctr"/>
            <a:r>
              <a:rPr lang="en-US" b="1">
                <a:solidFill>
                  <a:schemeClr val="dk1"/>
                </a:solidFill>
                <a:latin typeface="Walter Turncoat"/>
              </a:rPr>
              <a:t>25%</a:t>
            </a:r>
            <a:endParaRPr b="1" i="0">
              <a:ln>
                <a:noFill/>
              </a:ln>
              <a:solidFill>
                <a:schemeClr val="dk1"/>
              </a:solidFill>
              <a:latin typeface="Walter Turncoat"/>
            </a:endParaRPr>
          </a:p>
        </p:txBody>
      </p:sp>
      <p:sp>
        <p:nvSpPr>
          <p:cNvPr id="560" name="Google Shape;560;p41"/>
          <p:cNvSpPr/>
          <p:nvPr/>
        </p:nvSpPr>
        <p:spPr>
          <a:xfrm>
            <a:off x="4857720" y="2250297"/>
            <a:ext cx="746444" cy="468141"/>
          </a:xfrm>
          <a:prstGeom prst="rect">
            <a:avLst/>
          </a:prstGeom>
        </p:spPr>
        <p:txBody>
          <a:bodyPr>
            <a:prstTxWarp prst="textPlain">
              <a:avLst/>
            </a:prstTxWarp>
          </a:bodyPr>
          <a:lstStyle/>
          <a:p>
            <a:pPr lvl="0" algn="ctr"/>
            <a:r>
              <a:rPr lang="en-US" b="1">
                <a:solidFill>
                  <a:schemeClr val="dk1"/>
                </a:solidFill>
                <a:latin typeface="Walter Turncoat"/>
              </a:rPr>
              <a:t>25%</a:t>
            </a:r>
            <a:endParaRPr b="1" i="0">
              <a:ln>
                <a:noFill/>
              </a:ln>
              <a:solidFill>
                <a:schemeClr val="dk1"/>
              </a:solidFill>
              <a:latin typeface="Walter Turncoat"/>
            </a:endParaRPr>
          </a:p>
        </p:txBody>
      </p:sp>
      <p:sp>
        <p:nvSpPr>
          <p:cNvPr id="561" name="Google Shape;561;p41"/>
          <p:cNvSpPr/>
          <p:nvPr/>
        </p:nvSpPr>
        <p:spPr>
          <a:xfrm>
            <a:off x="3807513" y="3348952"/>
            <a:ext cx="593976" cy="476170"/>
          </a:xfrm>
          <a:prstGeom prst="rect">
            <a:avLst/>
          </a:prstGeom>
        </p:spPr>
        <p:txBody>
          <a:bodyPr>
            <a:prstTxWarp prst="textPlain">
              <a:avLst/>
            </a:prstTxWarp>
          </a:bodyPr>
          <a:lstStyle/>
          <a:p>
            <a:pPr lvl="0" algn="ctr"/>
            <a:r>
              <a:rPr lang="en-US" b="1">
                <a:solidFill>
                  <a:schemeClr val="dk1"/>
                </a:solidFill>
                <a:latin typeface="Walter Turncoat"/>
              </a:rPr>
              <a:t>25%</a:t>
            </a:r>
            <a:endParaRPr b="1" i="0">
              <a:ln>
                <a:noFill/>
              </a:ln>
              <a:solidFill>
                <a:schemeClr val="dk1"/>
              </a:solidFill>
              <a:latin typeface="Walter Turncoat"/>
            </a:endParaRPr>
          </a:p>
        </p:txBody>
      </p:sp>
      <p:sp>
        <p:nvSpPr>
          <p:cNvPr id="562" name="Google Shape;562;p41"/>
          <p:cNvSpPr/>
          <p:nvPr/>
        </p:nvSpPr>
        <p:spPr>
          <a:xfrm>
            <a:off x="4971978" y="3356672"/>
            <a:ext cx="632185" cy="460112"/>
          </a:xfrm>
          <a:prstGeom prst="rect">
            <a:avLst/>
          </a:prstGeom>
        </p:spPr>
        <p:txBody>
          <a:bodyPr>
            <a:prstTxWarp prst="textPlain">
              <a:avLst/>
            </a:prstTxWarp>
          </a:bodyPr>
          <a:lstStyle/>
          <a:p>
            <a:pPr lvl="0" algn="ctr"/>
            <a:r>
              <a:rPr lang="en-US" b="1">
                <a:solidFill>
                  <a:schemeClr val="dk1"/>
                </a:solidFill>
                <a:latin typeface="Walter Turncoat"/>
              </a:rPr>
              <a:t>25%</a:t>
            </a:r>
            <a:endParaRPr b="1" i="0">
              <a:ln>
                <a:noFill/>
              </a:ln>
              <a:solidFill>
                <a:schemeClr val="dk1"/>
              </a:solidFill>
              <a:latin typeface="Walter Turnco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31"/>
          <p:cNvSpPr txBox="1">
            <a:spLocks noGrp="1"/>
          </p:cNvSpPr>
          <p:nvPr>
            <p:ph type="body" idx="4294967295"/>
          </p:nvPr>
        </p:nvSpPr>
        <p:spPr>
          <a:xfrm>
            <a:off x="279736" y="242095"/>
            <a:ext cx="2311500" cy="57425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000">
                <a:solidFill>
                  <a:schemeClr val="dk1"/>
                </a:solidFill>
                <a:latin typeface="Nunito" panose="020B0604020202020204" charset="0"/>
                <a:ea typeface="Walter Turncoat"/>
                <a:cs typeface="Walter Turncoat"/>
                <a:sym typeface="Walter Turncoat"/>
              </a:rPr>
              <a:t>Demo: </a:t>
            </a:r>
            <a:endParaRPr sz="3000">
              <a:solidFill>
                <a:schemeClr val="dk1"/>
              </a:solidFill>
              <a:latin typeface="Nunito" panose="020B0604020202020204" charset="0"/>
              <a:ea typeface="Walter Turncoat"/>
              <a:cs typeface="Walter Turncoat"/>
              <a:sym typeface="Walter Turncoat"/>
            </a:endParaRPr>
          </a:p>
        </p:txBody>
      </p:sp>
      <p:grpSp>
        <p:nvGrpSpPr>
          <p:cNvPr id="402" name="Google Shape;402;p31"/>
          <p:cNvGrpSpPr/>
          <p:nvPr/>
        </p:nvGrpSpPr>
        <p:grpSpPr>
          <a:xfrm>
            <a:off x="320539" y="1081331"/>
            <a:ext cx="1308892" cy="2714902"/>
            <a:chOff x="5037338" y="373572"/>
            <a:chExt cx="2119546" cy="4396359"/>
          </a:xfrm>
        </p:grpSpPr>
        <p:sp>
          <p:nvSpPr>
            <p:cNvPr id="403" name="Google Shape;403;p31"/>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13;p32"/>
          <p:cNvGrpSpPr/>
          <p:nvPr/>
        </p:nvGrpSpPr>
        <p:grpSpPr>
          <a:xfrm>
            <a:off x="6904655" y="1081331"/>
            <a:ext cx="1731794" cy="2672255"/>
            <a:chOff x="2112475" y="238125"/>
            <a:chExt cx="3395050" cy="5238750"/>
          </a:xfrm>
        </p:grpSpPr>
        <p:sp>
          <p:nvSpPr>
            <p:cNvPr id="12" name="Google Shape;414;p32"/>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32"/>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6;p32"/>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7;p32"/>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26;p33"/>
          <p:cNvGrpSpPr/>
          <p:nvPr/>
        </p:nvGrpSpPr>
        <p:grpSpPr>
          <a:xfrm>
            <a:off x="1996638" y="1081331"/>
            <a:ext cx="4537267" cy="2674979"/>
            <a:chOff x="3856911" y="1241129"/>
            <a:chExt cx="4537267" cy="2674979"/>
          </a:xfrm>
        </p:grpSpPr>
        <p:sp>
          <p:nvSpPr>
            <p:cNvPr id="18"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60328" y="1334425"/>
            <a:ext cx="1228342" cy="2213236"/>
          </a:xfrm>
          <a:prstGeom prst="rect">
            <a:avLst/>
          </a:prstGeom>
        </p:spPr>
      </p:pic>
      <p:pic>
        <p:nvPicPr>
          <p:cNvPr id="3" name="Picture 2"/>
          <p:cNvPicPr>
            <a:picLocks noChangeAspect="1"/>
          </p:cNvPicPr>
          <p:nvPr/>
        </p:nvPicPr>
        <p:blipFill>
          <a:blip r:embed="rId4"/>
          <a:stretch>
            <a:fillRect/>
          </a:stretch>
        </p:blipFill>
        <p:spPr>
          <a:xfrm>
            <a:off x="6947950" y="1308064"/>
            <a:ext cx="1638300" cy="2200479"/>
          </a:xfrm>
          <a:prstGeom prst="rect">
            <a:avLst/>
          </a:prstGeom>
        </p:spPr>
      </p:pic>
      <p:pic>
        <p:nvPicPr>
          <p:cNvPr id="5" name="Picture 4"/>
          <p:cNvPicPr>
            <a:picLocks noChangeAspect="1"/>
          </p:cNvPicPr>
          <p:nvPr/>
        </p:nvPicPr>
        <p:blipFill>
          <a:blip r:embed="rId5"/>
          <a:stretch>
            <a:fillRect/>
          </a:stretch>
        </p:blipFill>
        <p:spPr>
          <a:xfrm>
            <a:off x="2496312" y="1223108"/>
            <a:ext cx="3545356" cy="2228752"/>
          </a:xfrm>
          <a:prstGeom prst="rect">
            <a:avLst/>
          </a:prstGeom>
        </p:spPr>
      </p:pic>
      <p:sp>
        <p:nvSpPr>
          <p:cNvPr id="6" name="TextBox 5"/>
          <p:cNvSpPr txBox="1"/>
          <p:nvPr/>
        </p:nvSpPr>
        <p:spPr>
          <a:xfrm>
            <a:off x="201253" y="4160520"/>
            <a:ext cx="9194207" cy="738664"/>
          </a:xfrm>
          <a:prstGeom prst="rect">
            <a:avLst/>
          </a:prstGeom>
          <a:noFill/>
        </p:spPr>
        <p:txBody>
          <a:bodyPr wrap="square" rtlCol="0">
            <a:spAutoFit/>
          </a:bodyPr>
          <a:lstStyle/>
          <a:p>
            <a:r>
              <a:rPr lang="en-US">
                <a:solidFill>
                  <a:srgbClr val="92D050"/>
                </a:solidFill>
              </a:rPr>
              <a:t>Web demo : </a:t>
            </a:r>
            <a:r>
              <a:rPr lang="en-US">
                <a:solidFill>
                  <a:schemeClr val="tx1"/>
                </a:solidFill>
                <a:hlinkClick r:id="rId6"/>
              </a:rPr>
              <a:t>https://pop-library.vercel.app/</a:t>
            </a:r>
            <a:endParaRPr lang="en-US">
              <a:solidFill>
                <a:schemeClr val="tx1"/>
              </a:solidFill>
            </a:endParaRPr>
          </a:p>
          <a:p>
            <a:r>
              <a:rPr lang="en-US">
                <a:solidFill>
                  <a:srgbClr val="92D050"/>
                </a:solidFill>
              </a:rPr>
              <a:t>Video demo: </a:t>
            </a:r>
            <a:r>
              <a:rPr lang="en-US">
                <a:solidFill>
                  <a:schemeClr val="tx1"/>
                </a:solidFill>
                <a:hlinkClick r:id="rId7"/>
              </a:rPr>
              <a:t>https://drive.google.com/file/d/1vtc03LuxbqubYBqh9sIu3M1a5mWV_q5H/view?usp=sharing</a:t>
            </a:r>
            <a:endParaRPr lang="en-US">
              <a:solidFill>
                <a:schemeClr val="tx1"/>
              </a:solidFill>
            </a:endParaRPr>
          </a:p>
          <a:p>
            <a:endParaRPr lang="en-US">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a:spLocks noGrp="1"/>
          </p:cNvSpPr>
          <p:nvPr>
            <p:ph type="ctrTitle" idx="4294967295"/>
          </p:nvPr>
        </p:nvSpPr>
        <p:spPr>
          <a:xfrm>
            <a:off x="2041180" y="2510874"/>
            <a:ext cx="5063100" cy="819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000"/>
              <a:t>Thank you!</a:t>
            </a:r>
            <a:endParaRPr sz="6000"/>
          </a:p>
        </p:txBody>
      </p:sp>
      <p:sp>
        <p:nvSpPr>
          <p:cNvPr id="264" name="Google Shape;264;p19"/>
          <p:cNvSpPr/>
          <p:nvPr/>
        </p:nvSpPr>
        <p:spPr>
          <a:xfrm>
            <a:off x="4572730" y="596117"/>
            <a:ext cx="1270110" cy="128702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65" name="Google Shape;265;p19"/>
          <p:cNvSpPr/>
          <p:nvPr/>
        </p:nvSpPr>
        <p:spPr>
          <a:xfrm rot="1473044">
            <a:off x="3417912" y="1238722"/>
            <a:ext cx="742605" cy="72336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66" name="Google Shape;266;p19"/>
          <p:cNvSpPr/>
          <p:nvPr/>
        </p:nvSpPr>
        <p:spPr>
          <a:xfrm>
            <a:off x="4327079" y="473125"/>
            <a:ext cx="325095" cy="31590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267" name="Google Shape;267;p19"/>
          <p:cNvSpPr/>
          <p:nvPr/>
        </p:nvSpPr>
        <p:spPr>
          <a:xfrm rot="2486868">
            <a:off x="4118016" y="1906598"/>
            <a:ext cx="231308" cy="22477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393</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Nunito</vt:lpstr>
      <vt:lpstr>Arial</vt:lpstr>
      <vt:lpstr>Calibri</vt:lpstr>
      <vt:lpstr>Walter Turncoat</vt:lpstr>
      <vt:lpstr>Osric template</vt:lpstr>
      <vt:lpstr>Website bán sách Pop Library</vt:lpstr>
      <vt:lpstr>Giới thiệu đề tài</vt:lpstr>
      <vt:lpstr>Các chức năng chính của bạn đọc</vt:lpstr>
      <vt:lpstr>PowerPoint Presentation</vt:lpstr>
      <vt:lpstr>Các công nghệ sử dụng</vt:lpstr>
      <vt:lpstr>Đóng góp của các thành viên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bán sách Pop Library</dc:title>
  <cp:lastModifiedBy>Windows User</cp:lastModifiedBy>
  <cp:revision>20</cp:revision>
  <dcterms:modified xsi:type="dcterms:W3CDTF">2022-07-20T15:30:11Z</dcterms:modified>
</cp:coreProperties>
</file>