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7"/>
  </p:notesMasterIdLst>
  <p:sldIdLst>
    <p:sldId id="256" r:id="rId5"/>
    <p:sldId id="274" r:id="rId6"/>
    <p:sldId id="290" r:id="rId7"/>
    <p:sldId id="282" r:id="rId8"/>
    <p:sldId id="283" r:id="rId9"/>
    <p:sldId id="284" r:id="rId10"/>
    <p:sldId id="285" r:id="rId11"/>
    <p:sldId id="258" r:id="rId12"/>
    <p:sldId id="286" r:id="rId13"/>
    <p:sldId id="259" r:id="rId14"/>
    <p:sldId id="288" r:id="rId15"/>
    <p:sldId id="287" r:id="rId16"/>
    <p:sldId id="289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6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272" r:id="rId44"/>
    <p:sldId id="273" r:id="rId45"/>
    <p:sldId id="30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6" autoAdjust="0"/>
    <p:restoredTop sz="91267" autoAdjust="0"/>
  </p:normalViewPr>
  <p:slideViewPr>
    <p:cSldViewPr snapToGrid="0">
      <p:cViewPr varScale="1">
        <p:scale>
          <a:sx n="75" d="100"/>
          <a:sy n="75" d="100"/>
        </p:scale>
        <p:origin x="7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B8E99-8C8D-407F-8AD1-402B101CC40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59D99-0969-4280-9D19-23682411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5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59D99-0969-4280-9D19-23682411BA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3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59D99-0969-4280-9D19-23682411BA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8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4239"/>
            <a:ext cx="10059988" cy="702561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714" y="1269999"/>
            <a:ext cx="5540074" cy="5267326"/>
          </a:xfrm>
          <a:prstGeom prst="snip2DiagRect">
            <a:avLst>
              <a:gd name="adj1" fmla="val 0"/>
              <a:gd name="adj2" fmla="val 0"/>
            </a:avLst>
          </a:prstGeom>
          <a:ln w="15875">
            <a:noFill/>
          </a:ln>
          <a:effectLst>
            <a:innerShdw dir="14460000">
              <a:srgbClr val="000000"/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8857" y="1269999"/>
            <a:ext cx="5384799" cy="4308475"/>
          </a:xfrm>
        </p:spPr>
        <p:txBody>
          <a:bodyPr anchor="t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vn/stepup/stepup1_1.html" TargetMode="External"/><Relationship Id="rId2" Type="http://schemas.openxmlformats.org/officeDocument/2006/relationships/hyperlink" Target="https://backlog.com/git-tutorial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backlog.com/git-tutorial/vn/reference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*.atlassia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id.atlassian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465666"/>
            <a:ext cx="8001000" cy="2971801"/>
          </a:xfrm>
        </p:spPr>
        <p:txBody>
          <a:bodyPr>
            <a:normAutofit/>
          </a:bodyPr>
          <a:lstStyle/>
          <a:p>
            <a:r>
              <a:rPr lang="en-US" sz="6000" b="1" smtClean="0"/>
              <a:t>HƯỚNG DẪN SOURCETREE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4812" y="4351867"/>
            <a:ext cx="6400800" cy="1947333"/>
          </a:xfrm>
        </p:spPr>
        <p:txBody>
          <a:bodyPr/>
          <a:lstStyle/>
          <a:p>
            <a:endParaRPr lang="en-US"/>
          </a:p>
          <a:p>
            <a:pPr algn="r"/>
            <a:endParaRPr lang="en-US" b="1" smtClean="0"/>
          </a:p>
          <a:p>
            <a:pPr algn="r"/>
            <a:r>
              <a:rPr lang="en-US" b="1" smtClean="0"/>
              <a:t>Lâm Quang Phúc</a:t>
            </a:r>
          </a:p>
          <a:p>
            <a:pPr algn="r"/>
            <a:r>
              <a:rPr lang="en-US" b="1" smtClean="0"/>
              <a:t>v1.0 (</a:t>
            </a:r>
            <a:r>
              <a:rPr lang="en-US" smtClean="0"/>
              <a:t>2018/05/03)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492500" y="26797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7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/>
              <a:t>Repository </a:t>
            </a:r>
            <a:r>
              <a:rPr lang="en-US" b="1" smtClean="0"/>
              <a:t>(2)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37054" y="1525208"/>
            <a:ext cx="3827676" cy="1430263"/>
          </a:xfrm>
        </p:spPr>
        <p:txBody>
          <a:bodyPr>
            <a:no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smtClean="0"/>
              <a:t>Remote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smtClean="0"/>
              <a:t>Local</a:t>
            </a:r>
            <a:endParaRPr lang="en-US" sz="320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29" y="1290389"/>
            <a:ext cx="8313071" cy="4903696"/>
          </a:xfrm>
        </p:spPr>
      </p:pic>
    </p:spTree>
    <p:extLst>
      <p:ext uri="{BB962C8B-B14F-4D97-AF65-F5344CB8AC3E}">
        <p14:creationId xmlns:p14="http://schemas.microsoft.com/office/powerpoint/2010/main" val="18365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 smtClean="0"/>
              <a:t>CLONE – GIỚI THIỆU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1320801"/>
            <a:ext cx="10288588" cy="50872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smtClean="0"/>
              <a:t>Sử dụng khi nào?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smtClean="0"/>
              <a:t>Kết quả?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000" y="2183369"/>
            <a:ext cx="10883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/>
              <a:t>Khi bắt đầu dự án, cần phải Clone để lấy source từ remote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00" y="4603489"/>
            <a:ext cx="881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/>
              <a:t>Tạo mới local repository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6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19" y="1055406"/>
            <a:ext cx="8520682" cy="564111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CLONE – THAO TÁC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72312" y="3084676"/>
            <a:ext cx="4887688" cy="661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>
                <a:solidFill>
                  <a:srgbClr val="FF0000"/>
                </a:solidFill>
              </a:rPr>
              <a:t>① </a:t>
            </a:r>
            <a:r>
              <a:rPr lang="en-US" altLang="ja-JP" smtClean="0">
                <a:solidFill>
                  <a:srgbClr val="FF0000"/>
                </a:solidFill>
              </a:rPr>
              <a:t>Nhập đường dẫn git </a:t>
            </a:r>
            <a:r>
              <a:rPr lang="en-US">
                <a:solidFill>
                  <a:srgbClr val="FF0000"/>
                </a:solidFill>
              </a:rPr>
              <a:t>http://192.168.136.71:8888/TRAINING.git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6262" y="5020910"/>
            <a:ext cx="5073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>
                <a:solidFill>
                  <a:srgbClr val="FF0000"/>
                </a:solidFill>
              </a:rPr>
              <a:t>② </a:t>
            </a:r>
            <a:r>
              <a:rPr lang="en-US" altLang="ja-JP" smtClean="0">
                <a:solidFill>
                  <a:srgbClr val="FF0000"/>
                </a:solidFill>
              </a:rPr>
              <a:t>Chọn branch để clone, mặc định là master</a:t>
            </a:r>
          </a:p>
          <a:p>
            <a:r>
              <a:rPr lang="en-US" smtClean="0">
                <a:solidFill>
                  <a:srgbClr val="FF0000"/>
                </a:solidFill>
              </a:rPr>
              <a:t>Theo như thực tế khi phát triển sẽ có nhiều branch: master, develop, test, fix, release…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7144" y="5948733"/>
            <a:ext cx="176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>
                <a:solidFill>
                  <a:srgbClr val="FF0000"/>
                </a:solidFill>
              </a:rPr>
              <a:t>② </a:t>
            </a:r>
            <a:r>
              <a:rPr lang="en-US" altLang="ja-JP" smtClean="0">
                <a:solidFill>
                  <a:srgbClr val="FF0000"/>
                </a:solidFill>
              </a:rPr>
              <a:t>Click Clone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CLONE – KẾT QUẢ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43" y="1066800"/>
            <a:ext cx="9187657" cy="55828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18" y="2934873"/>
            <a:ext cx="431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FF0000"/>
                </a:solidFill>
              </a:rPr>
              <a:t>Branch hiện tại đang làm việc: master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6765" y="3304205"/>
            <a:ext cx="431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FF0000"/>
                </a:solidFill>
              </a:rPr>
              <a:t>Thông tin log của tất cả commit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1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 smtClean="0"/>
              <a:t>COMMIT – KHÁI QUÁT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1320801"/>
            <a:ext cx="10288588" cy="50872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smtClean="0"/>
              <a:t>Sử dụng khi nào?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smtClean="0"/>
              <a:t>Vậy còn remote repository thì sao?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000" y="2183369"/>
            <a:ext cx="10883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smtClean="0"/>
              <a:t>Khi muốn phản ánh toàn bộ thay đổi (chỉnh sửa, thêm mới, di chuyển file, folder) vào local repository</a:t>
            </a:r>
            <a:endParaRPr lang="en-US" sz="4000" b="1"/>
          </a:p>
        </p:txBody>
      </p:sp>
      <p:sp>
        <p:nvSpPr>
          <p:cNvPr id="6" name="TextBox 5"/>
          <p:cNvSpPr txBox="1"/>
          <p:nvPr/>
        </p:nvSpPr>
        <p:spPr>
          <a:xfrm>
            <a:off x="889000" y="5314689"/>
            <a:ext cx="881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smtClean="0"/>
              <a:t>Muốn phản ánh vào remote repository hãy sử dụng PUSH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12" y="1066800"/>
            <a:ext cx="9091388" cy="554743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COMMIT – THAO TÁC (1)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24312" y="2382031"/>
            <a:ext cx="486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FF0000"/>
                </a:solidFill>
              </a:rPr>
              <a:t>Working Copy là nới chứ toàn bộ file, thư mục được thêm mới, chỉnh sửa.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3876" y="4020427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FF0000"/>
                </a:solidFill>
              </a:rPr>
              <a:t>Danh sách toàn bộ folder, file đã chỉnh sửa, thêm mới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0845" y="4020427"/>
            <a:ext cx="5631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FF0000"/>
                </a:solidFill>
              </a:rPr>
              <a:t>State</a:t>
            </a:r>
            <a:r>
              <a:rPr lang="ja-JP" altLang="en-US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FF0000"/>
                </a:solidFill>
              </a:rPr>
              <a:t>–</a:t>
            </a:r>
            <a:r>
              <a:rPr lang="ja-JP" altLang="en-US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FF0000"/>
                </a:solidFill>
              </a:rPr>
              <a:t>Còn</a:t>
            </a:r>
            <a:r>
              <a:rPr lang="ja-JP" altLang="en-US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FF0000"/>
                </a:solidFill>
              </a:rPr>
              <a:t>gọi</a:t>
            </a:r>
            <a:r>
              <a:rPr lang="ja-JP" altLang="en-US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FF0000"/>
                </a:solidFill>
              </a:rPr>
              <a:t>là</a:t>
            </a:r>
            <a:r>
              <a:rPr lang="ja-JP" altLang="en-US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FF0000"/>
                </a:solidFill>
              </a:rPr>
              <a:t>đánh</a:t>
            </a:r>
            <a:r>
              <a:rPr lang="ja-JP" altLang="en-US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FF0000"/>
                </a:solidFill>
              </a:rPr>
              <a:t>INDEX</a:t>
            </a:r>
          </a:p>
          <a:p>
            <a:endParaRPr lang="en-US" altLang="ja-JP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Để GIT nhận biết file cần thay đổi, cần phải stage bằng cách Stage All hoặc State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Làm việc này ý nghĩa là đã index những folder, file đã them mới, thay đổi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Khi chưa thực hiện tạo tác này thì không thể COMMIT được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2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066800"/>
            <a:ext cx="9170988" cy="559600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COMMIT – THAO TÁC (2)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4301" y="3218469"/>
            <a:ext cx="346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FF0000"/>
                </a:solidFill>
              </a:rPr>
              <a:t>Kết quả sau khi STAGE gồm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2 file thêm mới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1 file đã được thay đổi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9301" y="5370138"/>
            <a:ext cx="346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Giờ thì hãy COMMIT thôi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Comment nội 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Thực hiện click COMMIT</a:t>
            </a:r>
          </a:p>
        </p:txBody>
      </p:sp>
    </p:spTree>
    <p:extLst>
      <p:ext uri="{BB962C8B-B14F-4D97-AF65-F5344CB8AC3E}">
        <p14:creationId xmlns:p14="http://schemas.microsoft.com/office/powerpoint/2010/main" val="178584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19200"/>
            <a:ext cx="7837488" cy="532453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COMMIT – KẾT QUẢ (1)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69356" y="2833004"/>
            <a:ext cx="4267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FF0000"/>
                </a:solidFill>
              </a:rPr>
              <a:t>Kết quả sau khi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Có 1 thay đổi chưa được 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Toàn bộ thay đổi đã được phản ánh ở local repository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6875" y="1581150"/>
            <a:ext cx="495300" cy="542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/>
              <a:t>COMMIT – KẾT QUẢ </a:t>
            </a:r>
            <a:r>
              <a:rPr lang="en-US" b="1" smtClean="0"/>
              <a:t>(2)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1320801"/>
            <a:ext cx="10288588" cy="5087256"/>
          </a:xfrm>
        </p:spPr>
        <p:txBody>
          <a:bodyPr>
            <a:normAutofit/>
          </a:bodyPr>
          <a:lstStyle/>
          <a:p>
            <a:r>
              <a:rPr lang="en-US" sz="4000" b="1" smtClean="0"/>
              <a:t>Để đưa những thay đổi của mình cho các dev khác cần làm gì?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 smtClean="0"/>
          </a:p>
        </p:txBody>
      </p:sp>
      <p:sp>
        <p:nvSpPr>
          <p:cNvPr id="5" name="TextBox 4"/>
          <p:cNvSpPr txBox="1"/>
          <p:nvPr/>
        </p:nvSpPr>
        <p:spPr>
          <a:xfrm>
            <a:off x="603250" y="2894933"/>
            <a:ext cx="108724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smtClean="0"/>
              <a:t>Đó chính là thao tác cập nhật các COMMIT ở local repository lên remote repository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smtClean="0"/>
              <a:t>Để làm điều này cần làm theo thứ tự nào?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b="1" smtClean="0"/>
              <a:t>FETCH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b="1" smtClean="0"/>
              <a:t>PULL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b="1" smtClean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65453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 smtClean="0"/>
              <a:t>FETCH – KHÁI QUÁT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1320801"/>
            <a:ext cx="10288588" cy="50872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smtClean="0"/>
              <a:t>Sử dụng khi nào?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smtClean="0"/>
              <a:t>Sau khi FECTH sẽ ra sao?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000" y="2058076"/>
            <a:ext cx="1088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smtClean="0"/>
              <a:t>Khi muốn xem ở remote repository có bao nhiêu thay đổi mà ở local repository chưa được phản ánh</a:t>
            </a:r>
            <a:endParaRPr lang="en-US" sz="3600" b="1"/>
          </a:p>
        </p:txBody>
      </p:sp>
      <p:sp>
        <p:nvSpPr>
          <p:cNvPr id="6" name="TextBox 5"/>
          <p:cNvSpPr txBox="1"/>
          <p:nvPr/>
        </p:nvSpPr>
        <p:spPr>
          <a:xfrm>
            <a:off x="889000" y="4549676"/>
            <a:ext cx="10985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smtClean="0"/>
              <a:t>Chúng ta chỉ biết được bao nhiêu thay đổi từ remote repository chứ những folder, file vẫn chưa được cập nhật nhé.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smtClean="0"/>
              <a:t>Để cập nhật thì bắt buộc phải dùng PULL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36077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 smtClean="0"/>
              <a:t>MỤC LỤC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1320801"/>
            <a:ext cx="10288588" cy="50872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smtClean="0"/>
              <a:t>Sourcetree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mtClean="0"/>
              <a:t>Cài đặt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mtClean="0"/>
              <a:t>Clone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mtClean="0"/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mtClean="0"/>
              <a:t>Pull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mtClean="0"/>
              <a:t>Push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mtClean="0"/>
              <a:t>Stash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mtClean="0"/>
              <a:t>Conflict</a:t>
            </a:r>
            <a:endParaRPr lang="en-US" sz="2400" b="1"/>
          </a:p>
          <a:p>
            <a:pPr marL="457200" indent="-457200">
              <a:buFont typeface="+mj-lt"/>
              <a:buAutoNum type="arabicPeriod"/>
            </a:pPr>
            <a:r>
              <a:rPr lang="en-US" sz="2400" b="1" smtClean="0"/>
              <a:t>Reset</a:t>
            </a:r>
            <a:endParaRPr lang="en-US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461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FETCH – THAO TÁC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4212" y="1066800"/>
            <a:ext cx="7824788" cy="5315910"/>
            <a:chOff x="684212" y="1066800"/>
            <a:chExt cx="7824788" cy="53159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212" y="1066800"/>
              <a:ext cx="7824788" cy="531591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133600" y="1481782"/>
              <a:ext cx="393700" cy="4626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80662" y="1066800"/>
            <a:ext cx="7841338" cy="5327155"/>
            <a:chOff x="3080662" y="1066800"/>
            <a:chExt cx="7841338" cy="532715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0662" y="1066800"/>
              <a:ext cx="7841338" cy="532715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251700" y="2641600"/>
              <a:ext cx="647700" cy="368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61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FETCH – KẾT QUẢ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62" y="1066800"/>
            <a:ext cx="8171538" cy="555148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984830" y="1481782"/>
            <a:ext cx="3565069" cy="1386026"/>
            <a:chOff x="1984830" y="1481782"/>
            <a:chExt cx="3565069" cy="1386026"/>
          </a:xfrm>
        </p:grpSpPr>
        <p:sp>
          <p:nvSpPr>
            <p:cNvPr id="14" name="Rectangle 13"/>
            <p:cNvSpPr/>
            <p:nvPr/>
          </p:nvSpPr>
          <p:spPr>
            <a:xfrm>
              <a:off x="1993900" y="1481782"/>
              <a:ext cx="533400" cy="4626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84830" y="1944478"/>
              <a:ext cx="35650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mtClean="0">
                  <a:solidFill>
                    <a:srgbClr val="FF0000"/>
                  </a:solidFill>
                </a:rPr>
                <a:t>Có 1 thay đổi từ remote repository mà local repository chưa được phản ánh</a:t>
              </a:r>
              <a:endParaRPr lang="en-US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2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 smtClean="0"/>
              <a:t>PULL – KHÁI QUÁT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1320801"/>
            <a:ext cx="10288588" cy="50872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smtClean="0"/>
              <a:t>Sử dụng khi nào?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smtClean="0"/>
              <a:t>Sau khi PULL sẽ ra sao?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000" y="2058076"/>
            <a:ext cx="1088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smtClean="0"/>
              <a:t>Muốn phản ánh toàn bộ thay đổi ở remote repository vào local repository</a:t>
            </a:r>
            <a:endParaRPr lang="en-US" sz="3600" b="1"/>
          </a:p>
        </p:txBody>
      </p:sp>
      <p:sp>
        <p:nvSpPr>
          <p:cNvPr id="6" name="TextBox 5"/>
          <p:cNvSpPr txBox="1"/>
          <p:nvPr/>
        </p:nvSpPr>
        <p:spPr>
          <a:xfrm>
            <a:off x="889000" y="4549676"/>
            <a:ext cx="1098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smtClean="0"/>
              <a:t>Tuyệt vời: Không bị CONFLICT </a:t>
            </a:r>
            <a:r>
              <a:rPr lang="en-US" sz="3600" b="1" smtClean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  <a:endParaRPr lang="en-US" sz="3600" b="1" smtClean="0">
              <a:solidFill>
                <a:srgbClr val="FFFF00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smtClean="0"/>
              <a:t>Khổ đời: CONFLICT </a:t>
            </a:r>
            <a:r>
              <a:rPr lang="en-US" sz="3600" b="1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5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PULL – THAO TÁC (1)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4212" y="1066800"/>
            <a:ext cx="7875588" cy="5350423"/>
            <a:chOff x="684212" y="1066800"/>
            <a:chExt cx="7875588" cy="535042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212" y="1066800"/>
              <a:ext cx="7875588" cy="53504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333500" y="1487213"/>
              <a:ext cx="393700" cy="4626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24962" y="1066800"/>
            <a:ext cx="8209638" cy="5577365"/>
            <a:chOff x="1924962" y="1066800"/>
            <a:chExt cx="8209638" cy="55773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4962" y="1066800"/>
              <a:ext cx="8209638" cy="557736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54900" y="3835400"/>
              <a:ext cx="647700" cy="368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31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PULL – KẾT QUẢ</a:t>
            </a:r>
            <a:endParaRPr lang="en-US" b="1"/>
          </a:p>
        </p:txBody>
      </p:sp>
      <p:grpSp>
        <p:nvGrpSpPr>
          <p:cNvPr id="9" name="Group 8"/>
          <p:cNvGrpSpPr/>
          <p:nvPr/>
        </p:nvGrpSpPr>
        <p:grpSpPr>
          <a:xfrm>
            <a:off x="684212" y="1066800"/>
            <a:ext cx="7862888" cy="5341795"/>
            <a:chOff x="684212" y="1066800"/>
            <a:chExt cx="7862888" cy="534179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212" y="1066800"/>
              <a:ext cx="7862888" cy="534179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196306" y="2971800"/>
              <a:ext cx="4838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ƠN GIỜI!!!! Không có lỗi CONFLICT</a:t>
              </a:r>
            </a:p>
            <a:p>
              <a:r>
                <a:rPr lang="en-US" b="1">
                  <a:solidFill>
                    <a:srgbClr val="FF0000"/>
                  </a:solidFill>
                </a:rPr>
                <a:t>Đây là cái ai cũng luôn mong muốn </a:t>
              </a:r>
              <a:r>
                <a:rPr lang="en-US" b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</a:t>
              </a:r>
            </a:p>
            <a:p>
              <a:r>
                <a:rPr lang="en-US" b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Giờ hãy PUSH lên thôi</a:t>
              </a:r>
              <a:endParaRPr 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64109" y="2263914"/>
            <a:ext cx="7900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Vậy nếu bị CONFLICT thì sao?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96306" y="3185061"/>
            <a:ext cx="7900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/>
              <a:t>CA NÀY KHÓ QUÁ!!! CHỊU KHÓ XEM MẤY SLIDE CUỐI NHÉ!</a:t>
            </a:r>
          </a:p>
        </p:txBody>
      </p:sp>
    </p:spTree>
    <p:extLst>
      <p:ext uri="{BB962C8B-B14F-4D97-AF65-F5344CB8AC3E}">
        <p14:creationId xmlns:p14="http://schemas.microsoft.com/office/powerpoint/2010/main" val="168018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 smtClean="0"/>
              <a:t>PUSH – KHÁI QUÁT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1320801"/>
            <a:ext cx="10288588" cy="50872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smtClean="0"/>
              <a:t>Sử dụng khi nào?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smtClean="0"/>
              <a:t>Sau khi PUSH sẽ ra sao?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000" y="2058076"/>
            <a:ext cx="1088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smtClean="0"/>
              <a:t>Chỉ sử dụng được khi đã PULL toàn bộ, xử lý toàn bộ CONFLICT từ remote repository</a:t>
            </a:r>
            <a:endParaRPr lang="en-US" sz="3600" b="1"/>
          </a:p>
        </p:txBody>
      </p:sp>
      <p:sp>
        <p:nvSpPr>
          <p:cNvPr id="6" name="TextBox 5"/>
          <p:cNvSpPr txBox="1"/>
          <p:nvPr/>
        </p:nvSpPr>
        <p:spPr>
          <a:xfrm>
            <a:off x="889000" y="4549676"/>
            <a:ext cx="1098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smtClean="0"/>
              <a:t>Toàn bộ folder, file thay đổi của local repository sẽ được phản ánh vào remote repository</a:t>
            </a:r>
            <a:endParaRPr 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4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PUSH – THAO TÁC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84212" y="1219200"/>
            <a:ext cx="7735888" cy="5255515"/>
            <a:chOff x="684212" y="1219200"/>
            <a:chExt cx="7735888" cy="525551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212" y="1219200"/>
              <a:ext cx="7735888" cy="525551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651000" y="1587500"/>
              <a:ext cx="457200" cy="508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76500" y="1219200"/>
            <a:ext cx="7962900" cy="5409740"/>
            <a:chOff x="2476500" y="1219200"/>
            <a:chExt cx="7962900" cy="54097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6500" y="1219200"/>
              <a:ext cx="7962900" cy="540974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42200" y="5854700"/>
              <a:ext cx="68580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2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PUSH – KẾT QUẢ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066800"/>
            <a:ext cx="8116888" cy="5514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0" y="2794000"/>
            <a:ext cx="621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FF0000"/>
                </a:solidFill>
              </a:rPr>
              <a:t>KHÔNG báo lỗi gì có nghĩa là chúng ta đã THÀNH CÔNG</a:t>
            </a:r>
          </a:p>
          <a:p>
            <a:pPr algn="ctr"/>
            <a:r>
              <a:rPr lang="en-US" sz="3200" smtClean="0">
                <a:solidFill>
                  <a:srgbClr val="FF0000"/>
                </a:solidFill>
              </a:rPr>
              <a:t>XIN CHÚC MỪNG</a:t>
            </a:r>
          </a:p>
        </p:txBody>
      </p:sp>
    </p:spTree>
    <p:extLst>
      <p:ext uri="{BB962C8B-B14F-4D97-AF65-F5344CB8AC3E}">
        <p14:creationId xmlns:p14="http://schemas.microsoft.com/office/powerpoint/2010/main" val="8244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 smtClean="0"/>
              <a:t>STASH – KHÁI QUÁT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1320801"/>
            <a:ext cx="10288588" cy="50872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smtClean="0"/>
              <a:t>Sử dụng khi nào?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smtClean="0"/>
              <a:t>Vậy sao phải dung STASH?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2" y="2058076"/>
            <a:ext cx="11507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/>
              <a:t>Khi bạn muốn PULL thay đổi từ remote </a:t>
            </a:r>
            <a:r>
              <a:rPr lang="en-US" sz="3600" b="1" smtClean="0"/>
              <a:t>repository hưng bạn đang chỉnh sửa dang dở mà chưa muốn COMMIT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00" y="4549676"/>
            <a:ext cx="1098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smtClean="0"/>
              <a:t>Lưu lại những thay đổi tạm thời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smtClean="0"/>
              <a:t>PULL về xong rồi sẽ Pop Statsh ra để tiếp tục công việc trước đó</a:t>
            </a:r>
          </a:p>
        </p:txBody>
      </p:sp>
    </p:spTree>
    <p:extLst>
      <p:ext uri="{BB962C8B-B14F-4D97-AF65-F5344CB8AC3E}">
        <p14:creationId xmlns:p14="http://schemas.microsoft.com/office/powerpoint/2010/main" val="407231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STASH – THAO TÁC (1)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68" y="1066800"/>
            <a:ext cx="8108832" cy="550888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98584" y="1496311"/>
            <a:ext cx="6985000" cy="1448372"/>
            <a:chOff x="898584" y="1496311"/>
            <a:chExt cx="6985000" cy="1448372"/>
          </a:xfrm>
        </p:grpSpPr>
        <p:sp>
          <p:nvSpPr>
            <p:cNvPr id="7" name="TextBox 6"/>
            <p:cNvSpPr txBox="1"/>
            <p:nvPr/>
          </p:nvSpPr>
          <p:spPr>
            <a:xfrm>
              <a:off x="1257300" y="1932172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①</a:t>
              </a:r>
              <a:endParaRPr lang="en-US" smtClean="0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98584" y="1496311"/>
              <a:ext cx="6985000" cy="1448372"/>
              <a:chOff x="898584" y="1496311"/>
              <a:chExt cx="6985000" cy="14483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57300" y="1496311"/>
                <a:ext cx="482600" cy="4445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98584" y="2298352"/>
                <a:ext cx="6985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mtClean="0">
                    <a:solidFill>
                      <a:srgbClr val="FF0000"/>
                    </a:solidFill>
                  </a:rPr>
                  <a:t>① </a:t>
                </a:r>
                <a:r>
                  <a:rPr lang="en-US" altLang="ja-JP" smtClean="0">
                    <a:solidFill>
                      <a:srgbClr val="FF0000"/>
                    </a:solidFill>
                  </a:rPr>
                  <a:t>Có một thay đổi từ remote repository. Bạn muốn PULL về thì bắt buộc toàn bộ folder, file thay đổi phải được COMMIT</a:t>
                </a:r>
                <a:endParaRPr lang="en-US" smtClean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63900" y="1526288"/>
            <a:ext cx="6985000" cy="839625"/>
            <a:chOff x="3263900" y="1526288"/>
            <a:chExt cx="6985000" cy="839625"/>
          </a:xfrm>
        </p:grpSpPr>
        <p:sp>
          <p:nvSpPr>
            <p:cNvPr id="14" name="TextBox 13"/>
            <p:cNvSpPr txBox="1"/>
            <p:nvPr/>
          </p:nvSpPr>
          <p:spPr>
            <a:xfrm>
              <a:off x="4127500" y="1533895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③</a:t>
              </a:r>
              <a:endParaRPr lang="en-US" smtClean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5700" y="1526288"/>
              <a:ext cx="482600" cy="444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63900" y="1996581"/>
              <a:ext cx="698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mtClean="0">
                  <a:solidFill>
                    <a:srgbClr val="FF0000"/>
                  </a:solidFill>
                </a:rPr>
                <a:t>③ </a:t>
              </a:r>
              <a:r>
                <a:rPr lang="en-US" altLang="ja-JP" smtClean="0">
                  <a:solidFill>
                    <a:srgbClr val="FF0000"/>
                  </a:solidFill>
                </a:rPr>
                <a:t>Click vào STASH để thực hiện lưu lại trạng thái làm việc hiện tại</a:t>
              </a:r>
              <a:endParaRPr lang="en-US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97100" y="3708400"/>
            <a:ext cx="6985000" cy="1462564"/>
            <a:chOff x="2197100" y="3708400"/>
            <a:chExt cx="6985000" cy="1462564"/>
          </a:xfrm>
        </p:grpSpPr>
        <p:sp>
          <p:nvSpPr>
            <p:cNvPr id="5" name="Rectangle 4"/>
            <p:cNvSpPr/>
            <p:nvPr/>
          </p:nvSpPr>
          <p:spPr>
            <a:xfrm>
              <a:off x="2197100" y="3708400"/>
              <a:ext cx="1181100" cy="482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78200" y="3765034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mtClean="0">
                  <a:solidFill>
                    <a:srgbClr val="FF0000"/>
                  </a:solidFill>
                </a:rPr>
                <a:t>②</a:t>
              </a:r>
              <a:endParaRPr lang="en-US" smtClean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97100" y="4247634"/>
              <a:ext cx="6985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mtClean="0">
                  <a:solidFill>
                    <a:srgbClr val="FF0000"/>
                  </a:solidFill>
                </a:rPr>
                <a:t>② </a:t>
              </a:r>
              <a:r>
                <a:rPr lang="en-US" altLang="ja-JP" smtClean="0">
                  <a:solidFill>
                    <a:srgbClr val="FF0000"/>
                  </a:solidFill>
                </a:rPr>
                <a:t>File my-file-2.txt là file đang được chỉnh sửa. Giờ không muốn COMMIT những vẫn muốn PULL thì phải làm sao? Hãy sử dụng chức năng STASH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20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 smtClean="0"/>
              <a:t>MỤC TIÊU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1320801"/>
            <a:ext cx="10288588" cy="50872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smtClean="0"/>
              <a:t>Hiểu được cách sử dụng GIT với Sourcetree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smtClean="0"/>
              <a:t>Hiểu được các bước để sử dụng GIT khi phát triển dự án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smtClean="0"/>
              <a:t>Sử dụng được Sourcetree để quản lý source</a:t>
            </a:r>
          </a:p>
        </p:txBody>
      </p:sp>
    </p:spTree>
    <p:extLst>
      <p:ext uri="{BB962C8B-B14F-4D97-AF65-F5344CB8AC3E}">
        <p14:creationId xmlns:p14="http://schemas.microsoft.com/office/powerpoint/2010/main" val="26866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STASH – THAO TÁC (2)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98724" y="1066800"/>
            <a:ext cx="8278576" cy="5624200"/>
            <a:chOff x="598724" y="1066800"/>
            <a:chExt cx="8278576" cy="5624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724" y="1066800"/>
              <a:ext cx="8278576" cy="56242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800600" y="2997200"/>
              <a:ext cx="71120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18450" y="1044611"/>
            <a:ext cx="8311238" cy="5646389"/>
            <a:chOff x="2518450" y="1044611"/>
            <a:chExt cx="8311238" cy="564638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8450" y="1044611"/>
              <a:ext cx="8311238" cy="56463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397500" y="2768600"/>
              <a:ext cx="4838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>
                  <a:solidFill>
                    <a:srgbClr val="FF0000"/>
                  </a:solidFill>
                </a:rPr>
                <a:t>Giờ thì có thể PULL được rồi.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>
                  <a:solidFill>
                    <a:srgbClr val="FF0000"/>
                  </a:solidFill>
                </a:rPr>
                <a:t>Ở node STASHES chứa toàn bộ Stash mà bạn đã lưu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81300" y="3670300"/>
              <a:ext cx="1473200" cy="355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2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STASH – THAO TÁC (3)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066800"/>
            <a:ext cx="8027988" cy="54512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4212" y="3683000"/>
            <a:ext cx="2859088" cy="33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1" y="3247935"/>
            <a:ext cx="414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Sau khi PULL về thành công, cần phải apply stash để tiếp tục công việc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Cách sử dụng như hình bên</a:t>
            </a:r>
          </a:p>
        </p:txBody>
      </p:sp>
    </p:spTree>
    <p:extLst>
      <p:ext uri="{BB962C8B-B14F-4D97-AF65-F5344CB8AC3E}">
        <p14:creationId xmlns:p14="http://schemas.microsoft.com/office/powerpoint/2010/main" val="161968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 smtClean="0"/>
              <a:t>CONFLICT – </a:t>
            </a:r>
            <a:r>
              <a:rPr lang="en-US" b="1" smtClean="0"/>
              <a:t>KHÁI QUÁT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1320801"/>
            <a:ext cx="10288588" cy="50872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smtClean="0"/>
              <a:t>Khi nào xảy ra CONFLICT?</a:t>
            </a:r>
            <a:endParaRPr lang="en-US" sz="40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smtClean="0"/>
              <a:t>Cần làm gì khi xảy ra CONFLICT? </a:t>
            </a:r>
            <a:endParaRPr lang="en-US" sz="4000" b="1" smtClean="0"/>
          </a:p>
        </p:txBody>
      </p:sp>
      <p:sp>
        <p:nvSpPr>
          <p:cNvPr id="5" name="TextBox 4"/>
          <p:cNvSpPr txBox="1"/>
          <p:nvPr/>
        </p:nvSpPr>
        <p:spPr>
          <a:xfrm>
            <a:off x="889000" y="2058076"/>
            <a:ext cx="1088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smtClean="0"/>
              <a:t>Khi PULL source và file thay đổi của mình đang chỉnh sửa đã có người khác chỉnh sửa.</a:t>
            </a:r>
            <a:endParaRPr lang="en-US" sz="3600" b="1"/>
          </a:p>
        </p:txBody>
      </p:sp>
      <p:sp>
        <p:nvSpPr>
          <p:cNvPr id="6" name="TextBox 5"/>
          <p:cNvSpPr txBox="1"/>
          <p:nvPr/>
        </p:nvSpPr>
        <p:spPr>
          <a:xfrm>
            <a:off x="889000" y="4549676"/>
            <a:ext cx="1098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smtClean="0"/>
              <a:t>Bắt buộc phải merge source</a:t>
            </a:r>
          </a:p>
        </p:txBody>
      </p:sp>
    </p:spTree>
    <p:extLst>
      <p:ext uri="{BB962C8B-B14F-4D97-AF65-F5344CB8AC3E}">
        <p14:creationId xmlns:p14="http://schemas.microsoft.com/office/powerpoint/2010/main" val="272076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CONFLICT </a:t>
            </a:r>
            <a:r>
              <a:rPr lang="en-US" b="1"/>
              <a:t>– </a:t>
            </a:r>
            <a:r>
              <a:rPr lang="en-US" b="1" smtClean="0"/>
              <a:t>HIỆN TRẠNG (1)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72080" y="1066800"/>
            <a:ext cx="4649787" cy="576262"/>
          </a:xfrm>
        </p:spPr>
        <p:txBody>
          <a:bodyPr/>
          <a:lstStyle/>
          <a:p>
            <a:r>
              <a:rPr lang="en-US" smtClean="0"/>
              <a:t>TRAINING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84212" y="1656290"/>
            <a:ext cx="4937655" cy="47216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Nội dung my-file.txt được cập nhật mới từ remote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Thay đổi nội dung file my-file.txt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Thực hiện 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Thực hiện PUSH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79066" y="1066800"/>
            <a:ext cx="4665134" cy="576262"/>
          </a:xfrm>
        </p:spPr>
        <p:txBody>
          <a:bodyPr/>
          <a:lstStyle/>
          <a:p>
            <a:r>
              <a:rPr lang="en-US" smtClean="0"/>
              <a:t>TRAINING 2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5815012" y="1643061"/>
            <a:ext cx="4929188" cy="473487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Nội dung my-file.txt được cập nhật mới từ remote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Thay đổi nội dung my-file.txt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Thực hiện 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Thực hiện PUSH </a:t>
            </a:r>
            <a:r>
              <a:rPr lang="en-US" smtClean="0">
                <a:sym typeface="Wingdings" panose="05000000000000000000" pitchFamily="2" charset="2"/>
              </a:rPr>
              <a:t> LỖI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Thực hiện PULL  CONFLICT</a:t>
            </a: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WHAT THE HELL?!?!? AI CHƠI ÁC THAY ĐỔI TRƯỚC MÌNH VẬY. HUHU.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64" y="1066800"/>
            <a:ext cx="8097416" cy="549143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CONFLICT – </a:t>
            </a:r>
            <a:r>
              <a:rPr lang="en-US" b="1"/>
              <a:t>HIỆN </a:t>
            </a:r>
            <a:r>
              <a:rPr lang="en-US" b="1" smtClean="0"/>
              <a:t>TRẠNG (2)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8850" y="3851910"/>
            <a:ext cx="105156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28850" y="4286250"/>
            <a:ext cx="544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File my-file.txt đã bị CONFLICT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Bắt buộc phải thực hiện chỉnh sửa merge source.</a:t>
            </a:r>
            <a:endParaRPr 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CONFLICT </a:t>
            </a:r>
            <a:r>
              <a:rPr lang="en-US" b="1"/>
              <a:t>– </a:t>
            </a:r>
            <a:r>
              <a:rPr lang="en-US" b="1" smtClean="0"/>
              <a:t>RESOVLED (1)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2" y="1066800"/>
            <a:ext cx="6745288" cy="5457494"/>
          </a:xfrm>
          <a:prstGeom prst="rect">
            <a:avLst/>
          </a:prstGeom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7338060" y="1066800"/>
            <a:ext cx="4709160" cy="54574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smtClean="0"/>
              <a:t>Sau khi thực hiện Merge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smtClean="0"/>
              <a:t>Chọn Mark Resovled</a:t>
            </a:r>
            <a:endParaRPr lang="en-US" sz="3600" b="1" smtClean="0"/>
          </a:p>
        </p:txBody>
      </p:sp>
      <p:sp>
        <p:nvSpPr>
          <p:cNvPr id="3" name="Rectangle 2"/>
          <p:cNvSpPr/>
          <p:nvPr/>
        </p:nvSpPr>
        <p:spPr>
          <a:xfrm>
            <a:off x="4610100" y="6197600"/>
            <a:ext cx="7620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2" y="1066800"/>
            <a:ext cx="7165698" cy="486814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CONFLICT </a:t>
            </a:r>
            <a:r>
              <a:rPr lang="en-US" b="1"/>
              <a:t>– </a:t>
            </a:r>
            <a:r>
              <a:rPr lang="en-US" b="1" smtClean="0"/>
              <a:t>RESOVLED (2)</a:t>
            </a:r>
            <a:endParaRPr lang="en-US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338060" y="1066800"/>
            <a:ext cx="4853940" cy="54574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smtClean="0"/>
              <a:t>Thực hiện COMMIT</a:t>
            </a:r>
            <a:endParaRPr lang="en-US" sz="3600" b="1" smtClean="0"/>
          </a:p>
        </p:txBody>
      </p:sp>
      <p:sp>
        <p:nvSpPr>
          <p:cNvPr id="3" name="Rectangle 2"/>
          <p:cNvSpPr/>
          <p:nvPr/>
        </p:nvSpPr>
        <p:spPr>
          <a:xfrm>
            <a:off x="6576060" y="5397500"/>
            <a:ext cx="762000" cy="241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2" y="1066800"/>
            <a:ext cx="7191098" cy="488540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CONFLICT </a:t>
            </a:r>
            <a:r>
              <a:rPr lang="en-US" b="1"/>
              <a:t>– </a:t>
            </a:r>
            <a:r>
              <a:rPr lang="en-US" b="1" smtClean="0"/>
              <a:t>RESOVLED (3)</a:t>
            </a:r>
            <a:endParaRPr lang="en-US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338060" y="1066800"/>
            <a:ext cx="4853940" cy="54574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smtClean="0"/>
              <a:t>Thực hiện PUSH</a:t>
            </a:r>
            <a:endParaRPr lang="en-US" sz="3600" b="1" smtClean="0"/>
          </a:p>
        </p:txBody>
      </p:sp>
      <p:sp>
        <p:nvSpPr>
          <p:cNvPr id="3" name="Rectangle 2"/>
          <p:cNvSpPr/>
          <p:nvPr/>
        </p:nvSpPr>
        <p:spPr>
          <a:xfrm>
            <a:off x="1038860" y="1435100"/>
            <a:ext cx="459740" cy="469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 smtClean="0"/>
              <a:t>RESET – </a:t>
            </a:r>
            <a:r>
              <a:rPr lang="en-US" b="1" smtClean="0"/>
              <a:t>KHÁI QUÁT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1320801"/>
            <a:ext cx="10288588" cy="50872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smtClean="0"/>
              <a:t>Khi nào sử dụng RESET?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000" y="2058076"/>
            <a:ext cx="1088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smtClean="0"/>
              <a:t>Reset về một trạng thái COMMIT nào trong Working Tree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10936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8" y="1066800"/>
            <a:ext cx="7031821" cy="47879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4212" y="364239"/>
            <a:ext cx="10059988" cy="702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RESET </a:t>
            </a:r>
            <a:r>
              <a:rPr lang="en-US" b="1"/>
              <a:t>– </a:t>
            </a:r>
            <a:r>
              <a:rPr lang="en-US" b="1" smtClean="0"/>
              <a:t>THAO TÁC</a:t>
            </a:r>
            <a:endParaRPr lang="en-US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338060" y="1066800"/>
            <a:ext cx="4853940" cy="54574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smtClean="0"/>
              <a:t>Có 3 loại khi reset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smtClean="0"/>
              <a:t>Soft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smtClean="0"/>
              <a:t>Mixed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smtClean="0"/>
              <a:t>Hard</a:t>
            </a:r>
            <a:endParaRPr lang="en-US" sz="3600" b="1" smtClean="0"/>
          </a:p>
        </p:txBody>
      </p:sp>
      <p:sp>
        <p:nvSpPr>
          <p:cNvPr id="3" name="Rectangle 2"/>
          <p:cNvSpPr/>
          <p:nvPr/>
        </p:nvSpPr>
        <p:spPr>
          <a:xfrm>
            <a:off x="3528060" y="3721100"/>
            <a:ext cx="1615440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 smtClean="0"/>
              <a:t>SOURCE TREE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1320801"/>
            <a:ext cx="10288588" cy="50872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smtClean="0"/>
              <a:t>Một GUI hỗ trợ cho việc sử dụng 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smtClean="0"/>
              <a:t>Được phát triển Atlassian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smtClean="0"/>
              <a:t>Được đánh giá là GUI dễ sử dụng và tiện lợi</a:t>
            </a:r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8752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>
            <a:normAutofit/>
          </a:bodyPr>
          <a:lstStyle/>
          <a:p>
            <a:r>
              <a:rPr lang="en-US" b="1" smtClean="0"/>
              <a:t>NGUỒN THAM KHẢO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1320801"/>
            <a:ext cx="10288588" cy="5087256"/>
          </a:xfrm>
        </p:spPr>
        <p:txBody>
          <a:bodyPr>
            <a:normAutofit fontScale="92500"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3600" b="1" smtClean="0"/>
              <a:t>GIT Cơ bản</a:t>
            </a:r>
            <a:endParaRPr lang="en-US" sz="3600" b="1" smtClean="0">
              <a:hlinkClick r:id="rId2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3800" smtClean="0">
                <a:hlinkClick r:id="rId2"/>
              </a:rPr>
              <a:t>https</a:t>
            </a:r>
            <a:r>
              <a:rPr lang="en-US" sz="3800">
                <a:hlinkClick r:id="rId2"/>
              </a:rPr>
              <a:t>://</a:t>
            </a:r>
            <a:r>
              <a:rPr lang="en-US" sz="3800" smtClean="0">
                <a:hlinkClick r:id="rId2"/>
              </a:rPr>
              <a:t>backlog.com/git-tutorial/</a:t>
            </a:r>
            <a:endParaRPr lang="en-US" sz="380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3600" b="1" smtClean="0"/>
              <a:t>GIT Develop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3800">
                <a:hlinkClick r:id="rId3"/>
              </a:rPr>
              <a:t>https://</a:t>
            </a:r>
            <a:r>
              <a:rPr lang="en-US" sz="3800" smtClean="0">
                <a:hlinkClick r:id="rId3"/>
              </a:rPr>
              <a:t>backlog.com/git-tutorial/vn/stepup/stepup1_1.html</a:t>
            </a:r>
            <a:endParaRPr lang="en-US" sz="380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3600" b="1" smtClean="0"/>
              <a:t>Khác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3800">
                <a:hlinkClick r:id="rId4"/>
              </a:rPr>
              <a:t>https://backlog.com/git-tutorial/vn/reference</a:t>
            </a:r>
            <a:r>
              <a:rPr lang="en-US" sz="3800" smtClean="0">
                <a:hlinkClick r:id="rId4"/>
              </a:rPr>
              <a:t>/</a:t>
            </a:r>
            <a:endParaRPr lang="en-US" sz="380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972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43" y="624114"/>
            <a:ext cx="8382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 smtClean="0"/>
              <a:t>CÂU HỎI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1320801"/>
            <a:ext cx="10288588" cy="5087256"/>
          </a:xfrm>
        </p:spPr>
        <p:txBody>
          <a:bodyPr>
            <a:normAutofit/>
          </a:bodyPr>
          <a:lstStyle/>
          <a:p>
            <a:r>
              <a:rPr lang="en-US" sz="4000" b="1" smtClean="0"/>
              <a:t>Khi PUSH có lỗi thì sao?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b="1" smtClean="0"/>
          </a:p>
          <a:p>
            <a:endParaRPr lang="en-US" sz="4000" b="1"/>
          </a:p>
        </p:txBody>
      </p:sp>
      <p:sp>
        <p:nvSpPr>
          <p:cNvPr id="5" name="TextBox 4"/>
          <p:cNvSpPr txBox="1"/>
          <p:nvPr/>
        </p:nvSpPr>
        <p:spPr>
          <a:xfrm>
            <a:off x="889000" y="2058076"/>
            <a:ext cx="1088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smtClean="0"/>
              <a:t>Hãy kiểm tra lại lần nữa mình đã phản ánh toàn bộ thay đổi từ remote repository về local repository chưa?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smtClean="0"/>
              <a:t>HÃY NHỚ: Ai biết được trong quá trình mình làm có thanh niên nào khác đã PUSH lên trước. Do vậy, cần phải check lại lần nữa.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77290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 smtClean="0"/>
              <a:t>CÀI ĐẶT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1320801"/>
            <a:ext cx="10288588" cy="50872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Tải về tại </a:t>
            </a:r>
            <a:r>
              <a:rPr lang="en-US" sz="2400" b="1">
                <a:hlinkClick r:id="rId2"/>
              </a:rPr>
              <a:t>https://www.sourcetreeapp.com</a:t>
            </a:r>
            <a:r>
              <a:rPr lang="en-US" sz="2400" b="1" smtClean="0">
                <a:hlinkClick r:id="rId2"/>
              </a:rPr>
              <a:t>/</a:t>
            </a:r>
            <a:endParaRPr lang="en-US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smtClean="0"/>
              <a:t>Sử dụng tài khoản để login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1"/>
              <a:t>ID: sourcetree@aureole-it.vn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1" smtClean="0"/>
              <a:t>Password: Ait@654321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smtClean="0"/>
              <a:t>Trường hợp sử dụng IE cần phải thiết lập thêm thông số để có thể đăng nhập được</a:t>
            </a:r>
          </a:p>
        </p:txBody>
      </p:sp>
    </p:spTree>
    <p:extLst>
      <p:ext uri="{BB962C8B-B14F-4D97-AF65-F5344CB8AC3E}">
        <p14:creationId xmlns:p14="http://schemas.microsoft.com/office/powerpoint/2010/main" val="3522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 smtClean="0"/>
              <a:t>CÀI ĐẶT – THIẾT LẬP CHO IE (1)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69" y="1273042"/>
            <a:ext cx="4029637" cy="5153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98" y="1273042"/>
            <a:ext cx="4029637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 smtClean="0"/>
              <a:t>CÀI ĐẶT – THIẾT LẬP CHO IE (2)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53" y="1100797"/>
            <a:ext cx="4029637" cy="5153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8342" y="1669143"/>
            <a:ext cx="57621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Thiết lập cho phép truy cập</a:t>
            </a:r>
          </a:p>
          <a:p>
            <a:endParaRPr lang="en-US" sz="240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://*.</a:t>
            </a:r>
            <a:r>
              <a:rPr lang="en-US" smtClean="0">
                <a:hlinkClick r:id="rId3"/>
              </a:rPr>
              <a:t>atlassian.com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4"/>
              </a:rPr>
              <a:t>https://</a:t>
            </a:r>
            <a:r>
              <a:rPr lang="en-US" smtClean="0">
                <a:hlinkClick r:id="rId4"/>
              </a:rPr>
              <a:t>id.atlassian.com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CÀI ĐẶT – THIẾT LẬP CƠ BẢN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mtClean="0"/>
              <a:t>① </a:t>
            </a:r>
            <a:r>
              <a:rPr lang="en-US" sz="2400" smtClean="0"/>
              <a:t>Thông tin cơ bản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smtClean="0"/>
              <a:t>Full Name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smtClean="0"/>
              <a:t>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mtClean="0"/>
              <a:t>② </a:t>
            </a:r>
            <a:r>
              <a:rPr lang="en-US" altLang="ja-JP" smtClean="0"/>
              <a:t>Đường dẫn chưa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D:\</a:t>
            </a:r>
            <a:r>
              <a:rPr lang="en-US" smtClean="0"/>
              <a:t>workspace\git	</a:t>
            </a:r>
            <a:endParaRPr lang="en-US" sz="1200"/>
          </a:p>
        </p:txBody>
      </p:sp>
      <p:grpSp>
        <p:nvGrpSpPr>
          <p:cNvPr id="15" name="Group 14"/>
          <p:cNvGrpSpPr/>
          <p:nvPr/>
        </p:nvGrpSpPr>
        <p:grpSpPr>
          <a:xfrm>
            <a:off x="217714" y="1269999"/>
            <a:ext cx="5535266" cy="5267326"/>
            <a:chOff x="217714" y="1269999"/>
            <a:chExt cx="5535266" cy="5267326"/>
          </a:xfrm>
        </p:grpSpPr>
        <p:grpSp>
          <p:nvGrpSpPr>
            <p:cNvPr id="11" name="Group 10"/>
            <p:cNvGrpSpPr/>
            <p:nvPr/>
          </p:nvGrpSpPr>
          <p:grpSpPr>
            <a:xfrm>
              <a:off x="217714" y="1269999"/>
              <a:ext cx="5535266" cy="5267326"/>
              <a:chOff x="217714" y="1269999"/>
              <a:chExt cx="5535266" cy="5267326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714" y="1269999"/>
                <a:ext cx="5535266" cy="5267326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19313" y="2694214"/>
                <a:ext cx="2336800" cy="5660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9313" y="4270830"/>
                <a:ext cx="2931887" cy="54247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732312" y="2792576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mtClean="0">
                  <a:solidFill>
                    <a:srgbClr val="FF0000"/>
                  </a:solidFill>
                </a:rPr>
                <a:t>①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52799" y="4357399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>
                <a:solidFill>
                  <a:srgbClr val="FF0000"/>
                </a:solidFill>
              </a:rPr>
              <a:t>②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3184"/>
            <a:ext cx="8534400" cy="687613"/>
          </a:xfrm>
        </p:spPr>
        <p:txBody>
          <a:bodyPr/>
          <a:lstStyle/>
          <a:p>
            <a:r>
              <a:rPr lang="en-US" b="1" smtClean="0"/>
              <a:t>Repository</a:t>
            </a:r>
            <a:r>
              <a:rPr lang="en-US" b="1"/>
              <a:t> </a:t>
            </a:r>
            <a:r>
              <a:rPr lang="en-US" b="1" smtClean="0"/>
              <a:t>(1)</a:t>
            </a:r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447800"/>
            <a:ext cx="10956920" cy="288182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4676623"/>
            <a:ext cx="10288588" cy="17568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/>
              <a:t>Repository là nơi sẽ ghi lại trạng thái của thư mục và file</a:t>
            </a:r>
            <a:r>
              <a:rPr lang="vi-VN" sz="2400" smtClean="0"/>
              <a:t>.</a:t>
            </a:r>
            <a:endParaRPr lang="en-US" sz="240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/>
              <a:t>Remote </a:t>
            </a:r>
            <a:r>
              <a:rPr lang="en-US" sz="2600" smtClean="0"/>
              <a:t>repository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smtClean="0"/>
              <a:t>Local </a:t>
            </a:r>
            <a:r>
              <a:rPr lang="en-US" sz="2600"/>
              <a:t>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791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1D9CF9DDC7A574B9B8E02FF5B4F4B9F" ma:contentTypeVersion="5" ma:contentTypeDescription="新しいドキュメントを作成します。" ma:contentTypeScope="" ma:versionID="9976f9ff8446081027bc260c9a285e23">
  <xsd:schema xmlns:xsd="http://www.w3.org/2001/XMLSchema" xmlns:xs="http://www.w3.org/2001/XMLSchema" xmlns:p="http://schemas.microsoft.com/office/2006/metadata/properties" xmlns:ns2="4dd923ff-b536-41da-9f35-ae93ac93d5a1" xmlns:ns3="f25cd055-4125-4e58-9f17-4ad3f3d47ede" targetNamespace="http://schemas.microsoft.com/office/2006/metadata/properties" ma:root="true" ma:fieldsID="86c9ca66e5087bbdda6c0b8a95408fea" ns2:_="" ns3:_="">
    <xsd:import namespace="4dd923ff-b536-41da-9f35-ae93ac93d5a1"/>
    <xsd:import namespace="f25cd055-4125-4e58-9f17-4ad3f3d47ed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d923ff-b536-41da-9f35-ae93ac93d5a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5cd055-4125-4e58-9f17-4ad3f3d47e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B51B8B-EC1B-4356-BF37-9C973F2B4A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ED8746-0C4E-4037-9383-7C29827A4E59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dd923ff-b536-41da-9f35-ae93ac93d5a1"/>
    <ds:schemaRef ds:uri="http://schemas.microsoft.com/office/2006/documentManagement/types"/>
    <ds:schemaRef ds:uri="http://schemas.openxmlformats.org/package/2006/metadata/core-properties"/>
    <ds:schemaRef ds:uri="f25cd055-4125-4e58-9f17-4ad3f3d47ede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4C1DA90-F740-43F8-9AA0-0196D50611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d923ff-b536-41da-9f35-ae93ac93d5a1"/>
    <ds:schemaRef ds:uri="f25cd055-4125-4e58-9f17-4ad3f3d47e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1226</TotalTime>
  <Words>1297</Words>
  <Application>Microsoft Office PowerPoint</Application>
  <PresentationFormat>Widescreen</PresentationFormat>
  <Paragraphs>213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ＭＳ Ｐゴシック</vt:lpstr>
      <vt:lpstr>Arial</vt:lpstr>
      <vt:lpstr>Calibri</vt:lpstr>
      <vt:lpstr>Wingdings</vt:lpstr>
      <vt:lpstr>Wingdings 3</vt:lpstr>
      <vt:lpstr>Slice</vt:lpstr>
      <vt:lpstr>HƯỚNG DẪN SOURCETREE</vt:lpstr>
      <vt:lpstr>MỤC LỤC</vt:lpstr>
      <vt:lpstr>MỤC TIÊU</vt:lpstr>
      <vt:lpstr>SOURCE TREE</vt:lpstr>
      <vt:lpstr>CÀI ĐẶT</vt:lpstr>
      <vt:lpstr>CÀI ĐẶT – THIẾT LẬP CHO IE (1)</vt:lpstr>
      <vt:lpstr>CÀI ĐẶT – THIẾT LẬP CHO IE (2)</vt:lpstr>
      <vt:lpstr>CÀI ĐẶT – THIẾT LẬP CƠ BẢN</vt:lpstr>
      <vt:lpstr>Repository (1)</vt:lpstr>
      <vt:lpstr>Repository (2)</vt:lpstr>
      <vt:lpstr>CLONE – GIỚI THIỆU</vt:lpstr>
      <vt:lpstr>PowerPoint Presentation</vt:lpstr>
      <vt:lpstr>PowerPoint Presentation</vt:lpstr>
      <vt:lpstr>COMMIT – KHÁI QUÁT</vt:lpstr>
      <vt:lpstr>PowerPoint Presentation</vt:lpstr>
      <vt:lpstr>PowerPoint Presentation</vt:lpstr>
      <vt:lpstr>PowerPoint Presentation</vt:lpstr>
      <vt:lpstr>COMMIT – KẾT QUẢ (2)</vt:lpstr>
      <vt:lpstr>FETCH – KHÁI QUÁT</vt:lpstr>
      <vt:lpstr>PowerPoint Presentation</vt:lpstr>
      <vt:lpstr>PowerPoint Presentation</vt:lpstr>
      <vt:lpstr>PULL – KHÁI QUÁT</vt:lpstr>
      <vt:lpstr>PowerPoint Presentation</vt:lpstr>
      <vt:lpstr>PowerPoint Presentation</vt:lpstr>
      <vt:lpstr>PUSH – KHÁI QUÁT</vt:lpstr>
      <vt:lpstr>PowerPoint Presentation</vt:lpstr>
      <vt:lpstr>PowerPoint Presentation</vt:lpstr>
      <vt:lpstr>STASH – KHÁI QUÁT</vt:lpstr>
      <vt:lpstr>PowerPoint Presentation</vt:lpstr>
      <vt:lpstr>PowerPoint Presentation</vt:lpstr>
      <vt:lpstr>PowerPoint Presentation</vt:lpstr>
      <vt:lpstr>CONFLICT – KHÁI QUÁT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RESET – KHÁI QUÁT</vt:lpstr>
      <vt:lpstr>PowerPoint Presentation</vt:lpstr>
      <vt:lpstr>NGUỒN THAM KHẢO</vt:lpstr>
      <vt:lpstr>PowerPoint Presentation</vt:lpstr>
      <vt:lpstr>CÂU HỎI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電話帳</dc:title>
  <dc:creator>Lam Quang Phuc</dc:creator>
  <cp:lastModifiedBy>Lam Quang Phuc</cp:lastModifiedBy>
  <cp:revision>337</cp:revision>
  <dcterms:created xsi:type="dcterms:W3CDTF">2018-02-07T04:33:43Z</dcterms:created>
  <dcterms:modified xsi:type="dcterms:W3CDTF">2018-05-04T04:58:09Z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0x010100A1D9CF9DDC7A574B9B8E02FF5B4F4B9F</vt:lpwstr>
  </property>
</Properties>
</file>