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5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33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3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8397" y="2384551"/>
            <a:ext cx="5315204" cy="76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7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99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38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60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432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62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45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22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83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5D1676-AE7A-EA29-A0CB-2CEAFA38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889337"/>
            <a:ext cx="1828800" cy="1828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726087" y="2673024"/>
            <a:ext cx="541939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Aplikasi</a:t>
            </a:r>
            <a:r>
              <a:rPr spc="-50" dirty="0"/>
              <a:t> </a:t>
            </a:r>
            <a:r>
              <a:rPr spc="15" dirty="0"/>
              <a:t>Perkantoran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BABB8-F9A2-9843-4F34-623394C21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D4DB6-1982-15F5-4862-60BF04087017}"/>
              </a:ext>
            </a:extLst>
          </p:cNvPr>
          <p:cNvSpPr txBox="1"/>
          <p:nvPr/>
        </p:nvSpPr>
        <p:spPr>
          <a:xfrm>
            <a:off x="4973178" y="4953000"/>
            <a:ext cx="4973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Pesantren</a:t>
            </a:r>
            <a:r>
              <a:rPr lang="en-ID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ID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 YBM PLN</a:t>
            </a:r>
            <a:endParaRPr lang="en-ID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Jl. KH.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Bisri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Syansuri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RT/01 RW/05,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Plosogeneng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Jombang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Jombang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064A89-7B3C-28EF-49D0-0EEB5A890A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33B552-79DA-320E-0BBE-5744E36CF90A}"/>
              </a:ext>
            </a:extLst>
          </p:cNvPr>
          <p:cNvSpPr txBox="1"/>
          <p:nvPr/>
        </p:nvSpPr>
        <p:spPr>
          <a:xfrm flipH="1">
            <a:off x="304800" y="3072783"/>
            <a:ext cx="285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PeTIK</a:t>
            </a:r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2 </a:t>
            </a:r>
            <a:r>
              <a:rPr lang="en-US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Jombang</a:t>
            </a:r>
            <a:endParaRPr lang="en-ID" sz="2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6520D-3F2F-05AE-92DE-8A5628816DF1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959" y="609676"/>
            <a:ext cx="4972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Cara </a:t>
            </a:r>
            <a:r>
              <a:rPr spc="-30" dirty="0"/>
              <a:t>meformat</a:t>
            </a:r>
            <a:r>
              <a:rPr spc="-25" dirty="0"/>
              <a:t> </a:t>
            </a:r>
            <a:r>
              <a:rPr spc="-40" dirty="0"/>
              <a:t>Waktu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18" y="1221105"/>
            <a:ext cx="110737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062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Waktu</a:t>
            </a:r>
            <a:r>
              <a:rPr sz="2400" spc="-10" dirty="0">
                <a:latin typeface="Calibri"/>
                <a:cs typeface="Calibri"/>
              </a:rPr>
              <a:t> diperlukan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 </a:t>
            </a:r>
            <a:r>
              <a:rPr sz="2400" spc="-15" dirty="0">
                <a:latin typeface="Calibri"/>
                <a:cs typeface="Calibri"/>
              </a:rPr>
              <a:t>bekerja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dalam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membuat</a:t>
            </a:r>
            <a:r>
              <a:rPr sz="2400" spc="-10" dirty="0">
                <a:latin typeface="Calibri"/>
                <a:cs typeface="Calibri"/>
              </a:rPr>
              <a:t> spreadsheet</a:t>
            </a:r>
            <a:r>
              <a:rPr sz="2400" spc="-5" dirty="0">
                <a:latin typeface="Calibri"/>
                <a:cs typeface="Calibri"/>
              </a:rPr>
              <a:t> Langkah-Langkah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peformatan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angka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menjadi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waktu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Pilihlah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atau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range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Isikan angka yang akan dijadikan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waktu,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cara</a:t>
            </a:r>
            <a:r>
              <a:rPr sz="2400" spc="-10" dirty="0">
                <a:latin typeface="Calibri"/>
                <a:cs typeface="Calibri"/>
              </a:rPr>
              <a:t> menuliskannya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adlah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Jam</a:t>
            </a:r>
            <a:r>
              <a:rPr sz="2400" spc="-5" dirty="0">
                <a:latin typeface="Calibri"/>
                <a:cs typeface="Calibri"/>
              </a:rPr>
              <a:t> :Menit:detik,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jam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berati </a:t>
            </a:r>
            <a:r>
              <a:rPr sz="2400" dirty="0">
                <a:latin typeface="Calibri"/>
                <a:cs typeface="Calibri"/>
              </a:rPr>
              <a:t>60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menit,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detik,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coba isikan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angka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“10:180”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Click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pilih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cells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10" dirty="0">
                <a:latin typeface="Calibri"/>
                <a:cs typeface="Calibri"/>
              </a:rPr>
              <a:t> tab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pilih</a:t>
            </a:r>
            <a:r>
              <a:rPr sz="2400" spc="-10" dirty="0">
                <a:latin typeface="Calibri"/>
                <a:cs typeface="Calibri"/>
              </a:rPr>
              <a:t> item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5" dirty="0">
                <a:latin typeface="Calibri"/>
                <a:cs typeface="Calibri"/>
              </a:rPr>
              <a:t>listbox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disebelah</a:t>
            </a:r>
            <a:r>
              <a:rPr sz="2400" dirty="0">
                <a:latin typeface="Calibri"/>
                <a:cs typeface="Calibri"/>
              </a:rPr>
              <a:t> kiri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Disebelah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kanan, kita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bisa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menentukan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pemformatan,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" dirty="0">
                <a:latin typeface="Calibri"/>
                <a:cs typeface="Calibri"/>
              </a:rPr>
              <a:t> 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listbox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tipe</a:t>
            </a:r>
            <a:r>
              <a:rPr sz="2400" spc="-15" dirty="0">
                <a:latin typeface="Calibri"/>
                <a:cs typeface="Calibri"/>
              </a:rPr>
              <a:t> peformatan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bisa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diterapkan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worksheet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kita.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6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Pilih </a:t>
            </a:r>
            <a:r>
              <a:rPr sz="2400" spc="-10" dirty="0">
                <a:latin typeface="Calibri"/>
                <a:cs typeface="Calibri"/>
              </a:rPr>
              <a:t>lokasi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0" dirty="0">
                <a:latin typeface="Calibri"/>
                <a:cs typeface="Calibri"/>
              </a:rPr>
              <a:t>combo </a:t>
            </a:r>
            <a:r>
              <a:rPr sz="2400" spc="-25" dirty="0">
                <a:latin typeface="Calibri"/>
                <a:cs typeface="Calibri"/>
              </a:rPr>
              <a:t>box</a:t>
            </a:r>
            <a:r>
              <a:rPr sz="2400" spc="-5" dirty="0">
                <a:latin typeface="Calibri"/>
                <a:cs typeface="Calibri"/>
              </a:rPr>
              <a:t> locale</a:t>
            </a:r>
            <a:r>
              <a:rPr sz="2400" spc="-10" dirty="0">
                <a:latin typeface="Calibri"/>
                <a:cs typeface="Calibri"/>
              </a:rPr>
              <a:t> (location)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dengan</a:t>
            </a:r>
            <a:r>
              <a:rPr sz="2400" spc="-5" dirty="0">
                <a:latin typeface="Calibri"/>
                <a:cs typeface="Calibri"/>
              </a:rPr>
              <a:t> Indonesia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 startAt="6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Digroup </a:t>
            </a:r>
            <a:r>
              <a:rPr sz="2400" spc="-5" dirty="0">
                <a:latin typeface="Calibri"/>
                <a:cs typeface="Calibri"/>
              </a:rPr>
              <a:t>sample, </a:t>
            </a: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bisa melihat hasil </a:t>
            </a:r>
            <a:r>
              <a:rPr sz="2400" spc="-15" dirty="0">
                <a:latin typeface="Calibri"/>
                <a:cs typeface="Calibri"/>
              </a:rPr>
              <a:t>peformatan </a:t>
            </a:r>
            <a:r>
              <a:rPr sz="2400" spc="-10" dirty="0">
                <a:latin typeface="Calibri"/>
                <a:cs typeface="Calibri"/>
              </a:rPr>
              <a:t>yang kita </a:t>
            </a:r>
            <a:r>
              <a:rPr sz="2400" spc="-15" dirty="0">
                <a:latin typeface="Calibri"/>
                <a:cs typeface="Calibri"/>
              </a:rPr>
              <a:t>lakukan 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5" dirty="0">
                <a:latin typeface="Calibri"/>
                <a:cs typeface="Calibri"/>
              </a:rPr>
              <a:t>Tekan </a:t>
            </a:r>
            <a:r>
              <a:rPr sz="2400" spc="-10" dirty="0">
                <a:latin typeface="Calibri"/>
                <a:cs typeface="Calibri"/>
              </a:rPr>
              <a:t>tombol </a:t>
            </a:r>
            <a:r>
              <a:rPr sz="2400" spc="-5" dirty="0">
                <a:latin typeface="Calibri"/>
                <a:cs typeface="Calibri"/>
              </a:rPr>
              <a:t>ok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menerapkan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atribut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peformatan </a:t>
            </a:r>
            <a:r>
              <a:rPr sz="2400" spc="-10" dirty="0">
                <a:latin typeface="Calibri"/>
                <a:cs typeface="Calibri"/>
              </a:rPr>
              <a:t>waktu.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41EA7-5534-C0EE-45DA-E5880389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41428" y="533399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B6BA1-39A4-B3A6-AAE6-81CEF554F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350B0-F248-7AB4-2FE9-41F308D30E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AA4B9-74EE-32E8-7035-4B1E6299977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842" y="464946"/>
            <a:ext cx="3780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50" dirty="0"/>
              <a:t> </a:t>
            </a:r>
            <a:r>
              <a:rPr spc="-20" dirty="0"/>
              <a:t>waktu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052" y="997331"/>
            <a:ext cx="5915660" cy="4370070"/>
            <a:chOff x="190119" y="1374266"/>
            <a:chExt cx="5915660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644" y="1383791"/>
              <a:ext cx="5896356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4881" y="1379029"/>
              <a:ext cx="5906135" cy="4360545"/>
            </a:xfrm>
            <a:custGeom>
              <a:avLst/>
              <a:gdLst/>
              <a:ahLst/>
              <a:cxnLst/>
              <a:rect l="l" t="t" r="r" b="b"/>
              <a:pathLst>
                <a:path w="5906135" h="4360545">
                  <a:moveTo>
                    <a:pt x="0" y="4360545"/>
                  </a:moveTo>
                  <a:lnTo>
                    <a:pt x="5905881" y="4360545"/>
                  </a:lnTo>
                  <a:lnTo>
                    <a:pt x="5905881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9160" y="5551154"/>
            <a:ext cx="469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Pemformatan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57327" y="1374203"/>
            <a:ext cx="4967605" cy="1344930"/>
            <a:chOff x="6557327" y="1374203"/>
            <a:chExt cx="4967605" cy="13449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8151" y="1615050"/>
              <a:ext cx="4470542" cy="7708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62090" y="1378966"/>
              <a:ext cx="4958080" cy="1335405"/>
            </a:xfrm>
            <a:custGeom>
              <a:avLst/>
              <a:gdLst/>
              <a:ahLst/>
              <a:cxnLst/>
              <a:rect l="l" t="t" r="r" b="b"/>
              <a:pathLst>
                <a:path w="4958080" h="1335405">
                  <a:moveTo>
                    <a:pt x="0" y="1335404"/>
                  </a:moveTo>
                  <a:lnTo>
                    <a:pt x="4957953" y="1335404"/>
                  </a:lnTo>
                  <a:lnTo>
                    <a:pt x="4957953" y="0"/>
                  </a:lnTo>
                  <a:lnTo>
                    <a:pt x="0" y="0"/>
                  </a:lnTo>
                  <a:lnTo>
                    <a:pt x="0" y="1335404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37881" y="2882646"/>
            <a:ext cx="320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Contoh</a:t>
            </a:r>
            <a:r>
              <a:rPr sz="1800" spc="-15" dirty="0">
                <a:latin typeface="Calibri"/>
                <a:cs typeface="Calibri"/>
              </a:rPr>
              <a:t> Pengaturan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36F92-BF5E-1B7B-6804-4BEBB9927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19954" y="5312229"/>
            <a:ext cx="1545771" cy="1545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88B55-BD5F-C6B6-6CC6-18E7A19C8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D2CE32-B170-B08F-ACB9-8922CE3EC2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0F399-81A0-972F-E04B-C350D843A87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251" y="609676"/>
            <a:ext cx="4876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45" dirty="0"/>
              <a:t> </a:t>
            </a:r>
            <a:r>
              <a:rPr spc="-20" dirty="0"/>
              <a:t>persentase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87" y="1013088"/>
            <a:ext cx="10512425" cy="4418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15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persentase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memungkinkan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menampilkan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seratusan.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Kemampuan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excel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meformat </a:t>
            </a:r>
            <a:r>
              <a:rPr sz="2800" spc="-15" dirty="0">
                <a:latin typeface="Calibri"/>
                <a:cs typeface="Calibri"/>
              </a:rPr>
              <a:t> angka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sangat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mengingat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penulisan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lazim </a:t>
            </a:r>
            <a:r>
              <a:rPr sz="2800" spc="-15" dirty="0">
                <a:latin typeface="Calibri"/>
                <a:cs typeface="Calibri"/>
              </a:rPr>
              <a:t>diperlukan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dunia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bisnis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perkantoran.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meformat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persentase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25" dirty="0">
                <a:latin typeface="Calibri"/>
                <a:cs typeface="Calibri"/>
              </a:rPr>
              <a:t>excel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Pilihlah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15" dirty="0">
                <a:latin typeface="Calibri"/>
                <a:cs typeface="Calibri"/>
              </a:rPr>
              <a:t>worksheet</a:t>
            </a:r>
            <a:endParaRPr sz="2800" dirty="0">
              <a:latin typeface="Calibri"/>
              <a:cs typeface="Calibri"/>
            </a:endParaRPr>
          </a:p>
          <a:p>
            <a:pPr marL="527685" marR="915669" indent="-515620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Isikan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angka-angka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diformat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menjadi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persentse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jendela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percentage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combobox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C517-8AB0-D3E6-0EEC-624DAE48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3559" y="5561330"/>
            <a:ext cx="1296670" cy="1296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CE615-D92A-F6D2-117B-1E6DC55EA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A4575-9BE3-FB2C-7A38-047C44287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C3FB20-3614-8A97-B031-EDE75DA612DC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513080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Meformat</a:t>
            </a:r>
            <a:r>
              <a:rPr spc="-135" dirty="0"/>
              <a:t> </a:t>
            </a:r>
            <a:r>
              <a:rPr spc="-50" dirty="0"/>
              <a:t>persentase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1" y="1066800"/>
            <a:ext cx="5146040" cy="4312285"/>
            <a:chOff x="382143" y="1441322"/>
            <a:chExt cx="5146040" cy="4312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68" y="1450847"/>
              <a:ext cx="5126736" cy="4293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6905" y="1446085"/>
              <a:ext cx="5136515" cy="4302760"/>
            </a:xfrm>
            <a:custGeom>
              <a:avLst/>
              <a:gdLst/>
              <a:ahLst/>
              <a:cxnLst/>
              <a:rect l="l" t="t" r="r" b="b"/>
              <a:pathLst>
                <a:path w="5136515" h="4302760">
                  <a:moveTo>
                    <a:pt x="0" y="4302633"/>
                  </a:moveTo>
                  <a:lnTo>
                    <a:pt x="5136261" y="4302633"/>
                  </a:lnTo>
                  <a:lnTo>
                    <a:pt x="5136261" y="0"/>
                  </a:lnTo>
                  <a:lnTo>
                    <a:pt x="0" y="0"/>
                  </a:lnTo>
                  <a:lnTo>
                    <a:pt x="0" y="4302633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5537109"/>
            <a:ext cx="468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 :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Persentase</a:t>
            </a:r>
            <a:r>
              <a:rPr sz="1800" spc="-5" dirty="0">
                <a:latin typeface="Calibri"/>
                <a:cs typeface="Calibri"/>
              </a:rPr>
              <a:t> 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0044" y="1464945"/>
            <a:ext cx="55829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9415" indent="-3429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Disebelah </a:t>
            </a:r>
            <a:r>
              <a:rPr sz="2400" spc="-10" dirty="0">
                <a:latin typeface="Calibri"/>
                <a:cs typeface="Calibri"/>
              </a:rPr>
              <a:t>kanan </a:t>
            </a:r>
            <a:r>
              <a:rPr sz="2400" spc="-5" dirty="0">
                <a:latin typeface="Calibri"/>
                <a:cs typeface="Calibri"/>
              </a:rPr>
              <a:t>pada numericupdown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 places, </a:t>
            </a: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bisa </a:t>
            </a:r>
            <a:r>
              <a:rPr sz="2400" spc="-10" dirty="0">
                <a:latin typeface="Calibri"/>
                <a:cs typeface="Calibri"/>
              </a:rPr>
              <a:t>menentukan </a:t>
            </a:r>
            <a:r>
              <a:rPr sz="2400" spc="-5" dirty="0">
                <a:latin typeface="Calibri"/>
                <a:cs typeface="Calibri"/>
              </a:rPr>
              <a:t> jumlah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0" dirty="0">
                <a:latin typeface="Calibri"/>
                <a:cs typeface="Calibri"/>
              </a:rPr>
              <a:t>belakang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angka.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 jendela sample, </a:t>
            </a:r>
            <a:r>
              <a:rPr sz="2400" spc="-10" dirty="0">
                <a:latin typeface="Calibri"/>
                <a:cs typeface="Calibri"/>
              </a:rPr>
              <a:t>kita dapat </a:t>
            </a:r>
            <a:r>
              <a:rPr sz="2400" spc="-5" dirty="0">
                <a:latin typeface="Calibri"/>
                <a:cs typeface="Calibri"/>
              </a:rPr>
              <a:t>melihat hasil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pembuatan persentase </a:t>
            </a:r>
            <a:r>
              <a:rPr sz="2400" spc="-5" dirty="0">
                <a:latin typeface="Calibri"/>
                <a:cs typeface="Calibri"/>
              </a:rPr>
              <a:t>sesuai </a:t>
            </a: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atribut </a:t>
            </a:r>
            <a:r>
              <a:rPr sz="2400" spc="-15" dirty="0">
                <a:latin typeface="Calibri"/>
                <a:cs typeface="Calibri"/>
              </a:rPr>
              <a:t>peformatan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telah dipilih.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Tekan</a:t>
            </a:r>
            <a:r>
              <a:rPr sz="2400" spc="-10" dirty="0">
                <a:latin typeface="Calibri"/>
                <a:cs typeface="Calibri"/>
              </a:rPr>
              <a:t> tombol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menerapkan </a:t>
            </a:r>
            <a:r>
              <a:rPr sz="2400" spc="-5" dirty="0">
                <a:latin typeface="Calibri"/>
                <a:cs typeface="Calibri"/>
              </a:rPr>
              <a:t> semua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peformatan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tersebut.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423B9-387D-F16E-466C-D583EA453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44886"/>
            <a:ext cx="1545771" cy="154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F41BC-2C37-3C44-0297-5F4A5E65F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A8BD6-1FA0-E23D-0CB5-CAB3D989FA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4A69E0-D189-99F3-BC05-3E0BE0F876A0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095" y="609676"/>
            <a:ext cx="4322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40" dirty="0"/>
              <a:t> </a:t>
            </a:r>
            <a:r>
              <a:rPr spc="-10" dirty="0"/>
              <a:t>pecahan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672" y="1066800"/>
            <a:ext cx="11082655" cy="4544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Bilangan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lazimnya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ditampilkan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decimal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menggunakan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koma,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11/2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ditulis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1,5.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Apabila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memformat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dalam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pecahannya,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mengikuti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Langkah-Langkah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berikut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Isikan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bilangan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diinginkan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diatas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5" dirty="0">
                <a:latin typeface="Calibri"/>
                <a:cs typeface="Calibri"/>
              </a:rPr>
              <a:t> di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listox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</a:t>
            </a:r>
            <a:endParaRPr sz="2800" dirty="0">
              <a:latin typeface="Calibri"/>
              <a:cs typeface="Calibri"/>
            </a:endParaRPr>
          </a:p>
          <a:p>
            <a:pPr marL="527685" marR="617855" indent="-515620">
              <a:lnSpc>
                <a:spcPts val="3030"/>
              </a:lnSpc>
              <a:spcBef>
                <a:spcPts val="10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terapkan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terhadap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terdapat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range,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20" dirty="0">
                <a:latin typeface="Calibri"/>
                <a:cs typeface="Calibri"/>
              </a:rPr>
              <a:t>tekan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ok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11E2A-5EC6-DA9C-FFAC-1235CB24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41428" y="533399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D320E-7D5A-900B-2733-363EE9587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27DD6-DCEF-551C-9AF9-EA33B381E7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995778-8B8B-6896-DBA0-13F2ADF612F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806" y="888182"/>
            <a:ext cx="845017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Jendela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format</a:t>
            </a:r>
            <a:r>
              <a:rPr spc="-5" dirty="0">
                <a:solidFill>
                  <a:schemeClr val="tx1"/>
                </a:solidFill>
              </a:rPr>
              <a:t> cells </a:t>
            </a:r>
            <a:r>
              <a:rPr spc="-15" dirty="0">
                <a:solidFill>
                  <a:schemeClr val="tx1"/>
                </a:solidFill>
              </a:rPr>
              <a:t>dengan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pilihan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fraction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00183" y="1535811"/>
            <a:ext cx="4815205" cy="4370070"/>
            <a:chOff x="3500183" y="1535811"/>
            <a:chExt cx="4815205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1545336"/>
              <a:ext cx="4796028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04946" y="1540573"/>
              <a:ext cx="4805680" cy="4360545"/>
            </a:xfrm>
            <a:custGeom>
              <a:avLst/>
              <a:gdLst/>
              <a:ahLst/>
              <a:cxnLst/>
              <a:rect l="l" t="t" r="r" b="b"/>
              <a:pathLst>
                <a:path w="4805680" h="4360545">
                  <a:moveTo>
                    <a:pt x="0" y="4360545"/>
                  </a:moveTo>
                  <a:lnTo>
                    <a:pt x="4805553" y="4360545"/>
                  </a:lnTo>
                  <a:lnTo>
                    <a:pt x="4805553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11321" y="5971438"/>
            <a:ext cx="439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1591F-BCB8-6752-D292-6974A3F3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A041C-7F1B-44A3-2289-6671431FD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24377-E31D-16D0-C17E-45006F1E2C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5083D6-3754-B3AD-421C-DE458DE124AA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939" y="609676"/>
            <a:ext cx="37706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Memformat</a:t>
            </a:r>
            <a:r>
              <a:rPr spc="-45" dirty="0"/>
              <a:t> </a:t>
            </a:r>
            <a:r>
              <a:rPr spc="-30" dirty="0"/>
              <a:t>teks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935" y="1263363"/>
            <a:ext cx="10485120" cy="3905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Calibri"/>
                <a:cs typeface="Calibri"/>
              </a:rPr>
              <a:t>Sebuah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seringkali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diperlakukan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seperti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disebuah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 </a:t>
            </a:r>
            <a:r>
              <a:rPr sz="2800" spc="-10" dirty="0">
                <a:latin typeface="Calibri"/>
                <a:cs typeface="Calibri"/>
              </a:rPr>
              <a:t> spreadsheet.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Apabila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menjadikan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diperlakukan </a:t>
            </a:r>
            <a:r>
              <a:rPr sz="2800" spc="-10" dirty="0">
                <a:latin typeface="Calibri"/>
                <a:cs typeface="Calibri"/>
              </a:rPr>
              <a:t> seperti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teks,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meformat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tersebut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teks.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Langkah-langka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memformat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sebagai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-5" dirty="0">
                <a:latin typeface="Calibri"/>
                <a:cs typeface="Calibri"/>
              </a:rPr>
              <a:t> adalah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marR="782955" indent="-515620">
              <a:lnSpc>
                <a:spcPts val="3030"/>
              </a:lnSpc>
              <a:spcBef>
                <a:spcPts val="10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dimana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terdapat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sebagai</a:t>
            </a:r>
            <a:r>
              <a:rPr sz="2800" spc="-20" dirty="0">
                <a:latin typeface="Calibri"/>
                <a:cs typeface="Calibri"/>
              </a:rPr>
              <a:t> teks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65" dirty="0">
                <a:latin typeface="Calibri"/>
                <a:cs typeface="Calibri"/>
              </a:rPr>
              <a:t>Tekan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tombol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 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home</a:t>
            </a:r>
            <a:endParaRPr sz="2800" dirty="0">
              <a:latin typeface="Calibri"/>
              <a:cs typeface="Calibri"/>
            </a:endParaRPr>
          </a:p>
          <a:p>
            <a:pPr marL="527685" marR="172085" indent="-515620">
              <a:lnSpc>
                <a:spcPts val="3030"/>
              </a:lnSpc>
              <a:spcBef>
                <a:spcPts val="10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pada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listbix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 </a:t>
            </a:r>
            <a:r>
              <a:rPr sz="2800" spc="-5" dirty="0">
                <a:latin typeface="Calibri"/>
                <a:cs typeface="Calibri"/>
              </a:rPr>
              <a:t>lalu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tekan</a:t>
            </a:r>
            <a:r>
              <a:rPr sz="2800" spc="-5" dirty="0">
                <a:latin typeface="Calibri"/>
                <a:cs typeface="Calibri"/>
              </a:rPr>
              <a:t> ok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membuat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menerima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teks.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FCE53-1429-61EB-ADCE-A081A49D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51169" y="531222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82E95-259C-6073-9DB0-9018F4F2C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4D8D2-9CAB-7C9C-4082-98BE5B680C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B6E3A3-2FF6-370A-8F74-8B1D0BD29910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2065" y="443611"/>
            <a:ext cx="5546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Format </a:t>
            </a:r>
            <a:r>
              <a:rPr spc="-30" dirty="0"/>
              <a:t>teks</a:t>
            </a:r>
            <a:r>
              <a:rPr spc="-15" dirty="0"/>
              <a:t> </a:t>
            </a:r>
            <a:r>
              <a:rPr spc="-10" dirty="0"/>
              <a:t>untuk</a:t>
            </a:r>
            <a:r>
              <a:rPr spc="-30" dirty="0"/>
              <a:t> </a:t>
            </a:r>
            <a:r>
              <a:rPr spc="-15" dirty="0"/>
              <a:t>angka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2207" y="1453514"/>
            <a:ext cx="4807585" cy="4370070"/>
            <a:chOff x="3692207" y="1453514"/>
            <a:chExt cx="4807585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796" y="1463039"/>
              <a:ext cx="4788408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96970" y="1458277"/>
              <a:ext cx="4798060" cy="4360545"/>
            </a:xfrm>
            <a:custGeom>
              <a:avLst/>
              <a:gdLst/>
              <a:ahLst/>
              <a:cxnLst/>
              <a:rect l="l" t="t" r="r" b="b"/>
              <a:pathLst>
                <a:path w="4798059" h="4360545">
                  <a:moveTo>
                    <a:pt x="0" y="4360545"/>
                  </a:moveTo>
                  <a:lnTo>
                    <a:pt x="4797933" y="4360545"/>
                  </a:lnTo>
                  <a:lnTo>
                    <a:pt x="4797933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2897" y="5915964"/>
            <a:ext cx="4050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teks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3E37D-7158-A380-379E-9EC558E8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D123A-EDCF-B78C-170A-F9DAF1079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99E4D-9A5D-DC60-D5FD-0B5A1DDD40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A5D202-9AF6-D88E-34DE-D61326B5C7E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2863698"/>
            <a:ext cx="266700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pc="-25" dirty="0" err="1"/>
              <a:t>Memformat</a:t>
            </a:r>
            <a:r>
              <a:rPr lang="en-ID" spc="-55" dirty="0"/>
              <a:t> </a:t>
            </a:r>
            <a:r>
              <a:rPr lang="en-ID" dirty="0" err="1"/>
              <a:t>spesial</a:t>
            </a:r>
            <a:endParaRPr lang="en-ID" dirty="0"/>
          </a:p>
        </p:txBody>
      </p:sp>
      <p:sp>
        <p:nvSpPr>
          <p:cNvPr id="3" name="object 3"/>
          <p:cNvSpPr txBox="1"/>
          <p:nvPr/>
        </p:nvSpPr>
        <p:spPr>
          <a:xfrm>
            <a:off x="3657600" y="990600"/>
            <a:ext cx="7487742" cy="4359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400" spc="-10" dirty="0">
                <a:latin typeface="Calibri"/>
                <a:cs typeface="Calibri"/>
              </a:rPr>
              <a:t>Selain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format-format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yang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bersifat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umum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seperti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diatas,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excel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juga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memungkinkan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kita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melakukan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peformatan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seperti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peformatan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nomor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menurut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negara-negara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tertentu,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misalnya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number,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Zip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diamaerika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serikat,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telpon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dirty="0">
                <a:latin typeface="Calibri"/>
                <a:cs typeface="Calibri"/>
              </a:rPr>
              <a:t>inggris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dll.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30" dirty="0">
                <a:latin typeface="Calibri"/>
                <a:cs typeface="Calibri"/>
              </a:rPr>
              <a:t>Peformatan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lakukan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dengan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cara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Pilih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atau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yang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ingin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diberikan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format</a:t>
            </a:r>
            <a:r>
              <a:rPr sz="2400" spc="-5" dirty="0">
                <a:latin typeface="Calibri"/>
                <a:cs typeface="Calibri"/>
              </a:rPr>
              <a:t> khusus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Pilih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tombol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format</a:t>
            </a:r>
            <a:r>
              <a:rPr sz="2400" spc="-5" dirty="0">
                <a:latin typeface="Calibri"/>
                <a:cs typeface="Calibri"/>
              </a:rPr>
              <a:t> cells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5" dirty="0">
                <a:latin typeface="Calibri"/>
                <a:cs typeface="Calibri"/>
              </a:rPr>
              <a:t>group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</a:t>
            </a:r>
            <a:endParaRPr sz="2400" dirty="0">
              <a:latin typeface="Calibri"/>
              <a:cs typeface="Calibri"/>
            </a:endParaRPr>
          </a:p>
          <a:p>
            <a:pPr marL="527685" marR="1078230" indent="-515620">
              <a:lnSpc>
                <a:spcPts val="3020"/>
              </a:lnSpc>
              <a:spcBef>
                <a:spcPts val="10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0" dirty="0">
                <a:latin typeface="Calibri"/>
                <a:cs typeface="Calibri"/>
              </a:rPr>
              <a:t>Dilistbox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sebelah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kiri,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tekan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lalu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pilihlah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negara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groupbox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locale </a:t>
            </a:r>
            <a:r>
              <a:rPr sz="2400" spc="-10" dirty="0">
                <a:latin typeface="Calibri"/>
                <a:cs typeface="Calibri"/>
              </a:rPr>
              <a:t>(location)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62C26-99B8-CCBA-92C2-520605E5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98783-4894-23F5-39DA-5FE2033C5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79209-C943-DB13-4DD0-4BD70591D9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A308BD-8725-7F23-9384-F717E90625E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2863698"/>
            <a:ext cx="26670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Memformat</a:t>
            </a:r>
            <a:r>
              <a:rPr spc="-55" dirty="0"/>
              <a:t> </a:t>
            </a:r>
            <a:r>
              <a:rPr dirty="0"/>
              <a:t>spesial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0409" y="817862"/>
            <a:ext cx="4770755" cy="17322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3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Pilihlah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sesuai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negara </a:t>
            </a:r>
            <a:r>
              <a:rPr sz="2800" spc="-20" dirty="0">
                <a:latin typeface="Calibri"/>
                <a:cs typeface="Calibri"/>
              </a:rPr>
              <a:t> bersangkutan.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Ok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98257" y="2330520"/>
            <a:ext cx="4585872" cy="3954678"/>
            <a:chOff x="6162611" y="1816226"/>
            <a:chExt cx="5020945" cy="4116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199" y="1825751"/>
              <a:ext cx="5001767" cy="4096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67373" y="1820989"/>
              <a:ext cx="5011420" cy="4106545"/>
            </a:xfrm>
            <a:custGeom>
              <a:avLst/>
              <a:gdLst/>
              <a:ahLst/>
              <a:cxnLst/>
              <a:rect l="l" t="t" r="r" b="b"/>
              <a:pathLst>
                <a:path w="5011420" h="4106545">
                  <a:moveTo>
                    <a:pt x="0" y="4106037"/>
                  </a:moveTo>
                  <a:lnTo>
                    <a:pt x="5011293" y="4106037"/>
                  </a:lnTo>
                  <a:lnTo>
                    <a:pt x="5011293" y="0"/>
                  </a:lnTo>
                  <a:lnTo>
                    <a:pt x="0" y="0"/>
                  </a:lnTo>
                  <a:lnTo>
                    <a:pt x="0" y="4106037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11873" y="6394994"/>
            <a:ext cx="435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C6618-C242-1CDE-5CCF-109024C5E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45C67-06DC-57D5-0A29-9BBC6E4C7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1279B-0F47-6450-0820-16535347B4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7D2F1D-FA2A-20A9-F3C7-A421E81E255C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2220686"/>
            <a:ext cx="8534400" cy="185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916430" marR="5080" indent="-1904364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	</a:t>
            </a:r>
            <a:r>
              <a:rPr sz="4000" b="1" spc="-10" dirty="0" err="1">
                <a:solidFill>
                  <a:schemeClr val="tx1"/>
                </a:solidFill>
                <a:latin typeface="Calibri"/>
                <a:cs typeface="Calibri"/>
              </a:rPr>
              <a:t>Penggunaan</a:t>
            </a:r>
            <a:r>
              <a:rPr sz="40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fungsi </a:t>
            </a:r>
            <a:r>
              <a:rPr sz="4000" b="1" spc="-25" dirty="0">
                <a:solidFill>
                  <a:schemeClr val="tx1"/>
                </a:solidFill>
                <a:latin typeface="Calibri"/>
                <a:cs typeface="Calibri"/>
              </a:rPr>
              <a:t>format 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dan</a:t>
            </a:r>
            <a:r>
              <a:rPr lang="en-US"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5" dirty="0" err="1">
                <a:solidFill>
                  <a:schemeClr val="tx1"/>
                </a:solidFill>
                <a:latin typeface="Calibri"/>
                <a:cs typeface="Calibri"/>
              </a:rPr>
              <a:t>fungsi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aritmatika </a:t>
            </a:r>
            <a:r>
              <a:rPr sz="4000" b="1" spc="-8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chemeClr val="tx1"/>
                </a:solidFill>
                <a:latin typeface="Calibri"/>
                <a:cs typeface="Calibri"/>
              </a:rPr>
              <a:t>pada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 aplikasi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chemeClr val="tx1"/>
                </a:solidFill>
                <a:latin typeface="Calibri"/>
                <a:cs typeface="Calibri"/>
              </a:rPr>
              <a:t>pengolah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angka</a:t>
            </a:r>
            <a:r>
              <a:rPr sz="2000" b="1" spc="-15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19359-B0A2-1C4D-7924-7550616C9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24458" y="5344886"/>
            <a:ext cx="1545771" cy="1545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A7907-3921-81A5-2166-E3AC8C2EC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30629"/>
            <a:ext cx="1322112" cy="665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BFEFB-A21F-B5C9-EA46-C5FD80927C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F37E7D-A938-2785-2E9B-E05558AB5B99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754" y="609676"/>
            <a:ext cx="443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Memformat</a:t>
            </a:r>
            <a:r>
              <a:rPr spc="-160" dirty="0"/>
              <a:t> </a:t>
            </a:r>
            <a:r>
              <a:rPr spc="-40" dirty="0"/>
              <a:t>custom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06906"/>
            <a:ext cx="10041890" cy="4418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48309">
              <a:lnSpc>
                <a:spcPts val="3020"/>
              </a:lnSpc>
              <a:spcBef>
                <a:spcPts val="480"/>
              </a:spcBef>
            </a:pPr>
            <a:r>
              <a:rPr sz="2800" spc="-25" dirty="0">
                <a:latin typeface="Calibri"/>
                <a:cs typeface="Calibri"/>
              </a:rPr>
              <a:t>Pemformatan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memungkinkan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membuat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pemformatan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sendiri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sesuai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keinginan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pembuatannya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-10" dirty="0">
                <a:latin typeface="Calibri"/>
                <a:cs typeface="Calibri"/>
              </a:rPr>
              <a:t> hendak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20" dirty="0">
                <a:latin typeface="Calibri"/>
                <a:cs typeface="Calibri"/>
              </a:rPr>
              <a:t>tab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listbox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cateogy</a:t>
            </a:r>
            <a:endParaRPr sz="2800" dirty="0">
              <a:latin typeface="Calibri"/>
              <a:cs typeface="Calibri"/>
            </a:endParaRPr>
          </a:p>
          <a:p>
            <a:pPr marL="527685" marR="124460" indent="-515620">
              <a:lnSpc>
                <a:spcPts val="3030"/>
              </a:lnSpc>
              <a:spcBef>
                <a:spcPts val="10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10" dirty="0">
                <a:latin typeface="Calibri"/>
                <a:cs typeface="Calibri"/>
              </a:rPr>
              <a:t>disebelah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pilihlaj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jenos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telah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tersedia</a:t>
            </a:r>
            <a:r>
              <a:rPr sz="2800" spc="-5" dirty="0">
                <a:latin typeface="Calibri"/>
                <a:cs typeface="Calibri"/>
              </a:rPr>
              <a:t> 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Tipe-tipe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sesuai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keinginan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>
              <a:lnSpc>
                <a:spcPct val="90000"/>
              </a:lnSpc>
              <a:spcBef>
                <a:spcPts val="9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menambahkan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beberapa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sudah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berupa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“Jam”,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“rupiah”,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semisalnya.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31D9E-969A-BED6-E397-071F31EE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B37E2-F031-6D31-C32D-408B5F44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A0E9C-AEA4-629C-2A49-BC3B680252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801114-D632-B707-4531-8C011E258CA7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607" y="609676"/>
            <a:ext cx="4510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Memformat</a:t>
            </a:r>
            <a:r>
              <a:rPr spc="-40" dirty="0"/>
              <a:t> </a:t>
            </a:r>
            <a:r>
              <a:rPr spc="-20" dirty="0"/>
              <a:t>custom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4127" y="1464183"/>
            <a:ext cx="5146040" cy="4370070"/>
            <a:chOff x="3814127" y="1464183"/>
            <a:chExt cx="5146040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3716" y="1473708"/>
              <a:ext cx="5126736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18890" y="1468945"/>
              <a:ext cx="5136515" cy="4360545"/>
            </a:xfrm>
            <a:custGeom>
              <a:avLst/>
              <a:gdLst/>
              <a:ahLst/>
              <a:cxnLst/>
              <a:rect l="l" t="t" r="r" b="b"/>
              <a:pathLst>
                <a:path w="5136515" h="4360545">
                  <a:moveTo>
                    <a:pt x="0" y="4360545"/>
                  </a:moveTo>
                  <a:lnTo>
                    <a:pt x="5136261" y="4360545"/>
                  </a:lnTo>
                  <a:lnTo>
                    <a:pt x="5136261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1746" y="5998565"/>
            <a:ext cx="363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 </a:t>
            </a:r>
            <a:r>
              <a:rPr sz="1800" spc="-5" dirty="0">
                <a:latin typeface="Calibri"/>
                <a:cs typeface="Calibri"/>
              </a:rPr>
              <a:t>di 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0ECF4-9883-A2DD-77FD-B49C4FCC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AC443-53D8-26D1-F54E-ED173AAA2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2A756-DAD7-132F-5CA0-F634BCE5D1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A170F7-6AD7-3637-E7E7-D67284708833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209" y="916257"/>
            <a:ext cx="9026234" cy="67332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64815" marR="5080" indent="-2952750">
              <a:lnSpc>
                <a:spcPts val="4750"/>
              </a:lnSpc>
              <a:spcBef>
                <a:spcPts val="700"/>
              </a:spcBef>
            </a:pPr>
            <a:r>
              <a:rPr spc="-30" dirty="0">
                <a:solidFill>
                  <a:schemeClr val="tx1"/>
                </a:solidFill>
              </a:rPr>
              <a:t>Bekerja </a:t>
            </a:r>
            <a:r>
              <a:rPr spc="-15" dirty="0">
                <a:solidFill>
                  <a:schemeClr val="tx1"/>
                </a:solidFill>
              </a:rPr>
              <a:t>dengan </a:t>
            </a:r>
            <a:r>
              <a:rPr spc="-5" dirty="0">
                <a:solidFill>
                  <a:schemeClr val="tx1"/>
                </a:solidFill>
              </a:rPr>
              <a:t>menggunakan </a:t>
            </a:r>
            <a:r>
              <a:rPr dirty="0">
                <a:solidFill>
                  <a:schemeClr val="tx1"/>
                </a:solidFill>
              </a:rPr>
              <a:t>fungsi </a:t>
            </a:r>
            <a:r>
              <a:rPr spc="-98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Aritmatika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09" y="1999438"/>
            <a:ext cx="10224135" cy="3268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  <a:tabLst>
                <a:tab pos="4645660" algn="l"/>
                <a:tab pos="5948680" algn="l"/>
              </a:tabLst>
            </a:pPr>
            <a:r>
              <a:rPr sz="2800" spc="-10" dirty="0">
                <a:latin typeface="Calibri"/>
                <a:cs typeface="Calibri"/>
              </a:rPr>
              <a:t>Salah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fasilitas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spreadsheet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sejak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awal</a:t>
            </a:r>
            <a:r>
              <a:rPr sz="2800" spc="-10" dirty="0">
                <a:latin typeface="Calibri"/>
                <a:cs typeface="Calibri"/>
              </a:rPr>
              <a:t> mula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diciptakan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 </a:t>
            </a:r>
            <a:r>
              <a:rPr sz="2800" spc="-20" dirty="0">
                <a:latin typeface="Calibri"/>
                <a:cs typeface="Calibri"/>
              </a:rPr>
              <a:t>kemampuannya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menghitung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angka.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Formula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persamaan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melakukan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penhitungan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worksheet,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formula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excel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dimulai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tanda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membuat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formula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15" dirty="0">
                <a:latin typeface="Calibri"/>
                <a:cs typeface="Calibri"/>
              </a:rPr>
              <a:t> mengalikan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	adalah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10" dirty="0">
                <a:latin typeface="Calibri"/>
                <a:cs typeface="Calibri"/>
              </a:rPr>
              <a:t>=4*3</a:t>
            </a:r>
            <a:endParaRPr sz="2800" dirty="0">
              <a:latin typeface="Calibri"/>
              <a:cs typeface="Calibri"/>
            </a:endParaRPr>
          </a:p>
          <a:p>
            <a:pPr marL="12700" marR="208279">
              <a:lnSpc>
                <a:spcPts val="3030"/>
              </a:lnSpc>
              <a:spcBef>
                <a:spcPts val="1050"/>
              </a:spcBef>
            </a:pPr>
            <a:r>
              <a:rPr sz="2800" spc="-5" dirty="0">
                <a:latin typeface="Calibri"/>
                <a:cs typeface="Calibri"/>
              </a:rPr>
              <a:t>Fungsi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aritmatika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digunakan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melakukan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operasi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dasar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matematika,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seperti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penambahan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(+),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penguruangan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(-),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perkalian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(*)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pembagian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(/)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pemangkatan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(^).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B28DC-1169-8234-2B3F-96758379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063BA-9EE5-FA78-3543-A311A9819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A469D-8833-B2E3-92DD-3DEB057EF8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49962C-11AA-513A-C28E-B141BFF5DCE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528" y="1181785"/>
            <a:ext cx="753186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chemeClr val="tx1"/>
                </a:solidFill>
              </a:rPr>
              <a:t>Contoh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menggunakan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fungsi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aritmatika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68766" y="2034285"/>
            <a:ext cx="7807325" cy="3362960"/>
            <a:chOff x="828675" y="2334386"/>
            <a:chExt cx="7807325" cy="3362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343911"/>
              <a:ext cx="6883907" cy="3343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3437" y="2339149"/>
              <a:ext cx="6893559" cy="3353435"/>
            </a:xfrm>
            <a:custGeom>
              <a:avLst/>
              <a:gdLst/>
              <a:ahLst/>
              <a:cxnLst/>
              <a:rect l="l" t="t" r="r" b="b"/>
              <a:pathLst>
                <a:path w="6893559" h="3353435">
                  <a:moveTo>
                    <a:pt x="0" y="3353180"/>
                  </a:moveTo>
                  <a:lnTo>
                    <a:pt x="6893433" y="3353180"/>
                  </a:lnTo>
                  <a:lnTo>
                    <a:pt x="6893433" y="0"/>
                  </a:lnTo>
                  <a:lnTo>
                    <a:pt x="0" y="0"/>
                  </a:lnTo>
                  <a:lnTo>
                    <a:pt x="0" y="3353180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9308" y="2837560"/>
              <a:ext cx="1720850" cy="1375410"/>
            </a:xfrm>
            <a:custGeom>
              <a:avLst/>
              <a:gdLst/>
              <a:ahLst/>
              <a:cxnLst/>
              <a:rect l="l" t="t" r="r" b="b"/>
              <a:pathLst>
                <a:path w="1720850" h="1375410">
                  <a:moveTo>
                    <a:pt x="1720342" y="0"/>
                  </a:moveTo>
                  <a:lnTo>
                    <a:pt x="1510792" y="0"/>
                  </a:lnTo>
                  <a:lnTo>
                    <a:pt x="0" y="1374902"/>
                  </a:lnTo>
                </a:path>
              </a:pathLst>
            </a:custGeom>
            <a:ln w="127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70249" y="1984275"/>
            <a:ext cx="2514600" cy="108077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08915" marR="200660" indent="-2540" algn="ctr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Calibri"/>
                <a:cs typeface="Calibri"/>
              </a:rPr>
              <a:t>Ini </a:t>
            </a:r>
            <a:r>
              <a:rPr sz="1800" spc="-5" dirty="0">
                <a:latin typeface="Calibri"/>
                <a:cs typeface="Calibri"/>
              </a:rPr>
              <a:t>di dapat </a:t>
            </a:r>
            <a:r>
              <a:rPr sz="1800" spc="-10" dirty="0">
                <a:latin typeface="Calibri"/>
                <a:cs typeface="Calibri"/>
              </a:rPr>
              <a:t>dengan </a:t>
            </a:r>
            <a:r>
              <a:rPr sz="1800" spc="-5" dirty="0">
                <a:latin typeface="Calibri"/>
                <a:cs typeface="Calibri"/>
              </a:rPr>
              <a:t> menggunakan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E6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*F6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984" y="5581394"/>
            <a:ext cx="395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contoh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aritmatika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0B034-1987-3502-F8EF-B521B3435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3636C-663D-D0CE-9121-680B1DA8F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6D14B0-A10D-FDD7-EE32-06165048C6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1BEF56-705F-AA37-2873-53DA7652734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8AE9-146C-077D-2B89-AFB54600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  <a:endParaRPr lang="en-ID" sz="9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B6E86-D5AC-21AB-8109-A3696C6C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1322112" cy="66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367B1-1542-6B06-5DA7-8AD60D983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2" y="2819400"/>
            <a:ext cx="595826" cy="6654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16C0D5-C58D-9F7C-57FC-DDC15846812C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46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1CE6930-9E42-E8A0-83F0-C27CCDE146A8}"/>
              </a:ext>
            </a:extLst>
          </p:cNvPr>
          <p:cNvSpPr/>
          <p:nvPr/>
        </p:nvSpPr>
        <p:spPr>
          <a:xfrm>
            <a:off x="713517" y="1624585"/>
            <a:ext cx="297180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4278" y="566133"/>
            <a:ext cx="3669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Meformat</a:t>
            </a:r>
            <a:r>
              <a:rPr spc="-135" dirty="0"/>
              <a:t> </a:t>
            </a:r>
            <a:r>
              <a:rPr spc="-45" dirty="0"/>
              <a:t>angka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338" y="1895792"/>
            <a:ext cx="10431145" cy="319138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  <a:tabLst>
                <a:tab pos="5278120" algn="l"/>
              </a:tabLst>
            </a:pP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komponen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paling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spreadsheet,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bahkan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dikatakan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lebih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daripada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-5" dirty="0">
                <a:latin typeface="Calibri"/>
                <a:cs typeface="Calibri"/>
              </a:rPr>
              <a:t> maupun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ilustrasi.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banyak </a:t>
            </a:r>
            <a:r>
              <a:rPr sz="2800" spc="-20" dirty="0">
                <a:latin typeface="Calibri"/>
                <a:cs typeface="Calibri"/>
              </a:rPr>
              <a:t> pemformatan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dilakukan	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diterapkan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terhadap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20" dirty="0" err="1">
                <a:latin typeface="Calibri"/>
                <a:cs typeface="Calibri"/>
              </a:rPr>
              <a:t>Meformat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uang</a:t>
            </a:r>
            <a:endParaRPr lang="en-US"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5"/>
              </a:spcBef>
              <a:buFont typeface="+mj-lt"/>
              <a:buAutoNum type="arabicPeriod"/>
            </a:pPr>
            <a:r>
              <a:rPr sz="2800" spc="-45" dirty="0" err="1">
                <a:latin typeface="Calibri"/>
                <a:cs typeface="Calibri"/>
              </a:rPr>
              <a:t>Tentukan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5" dirty="0">
                <a:latin typeface="Calibri"/>
                <a:cs typeface="Calibri"/>
              </a:rPr>
              <a:t> yang akan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15" dirty="0" err="1">
                <a:latin typeface="Calibri"/>
                <a:cs typeface="Calibri"/>
              </a:rPr>
              <a:t>berikan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 err="1">
                <a:latin typeface="Calibri"/>
                <a:cs typeface="Calibri"/>
              </a:rPr>
              <a:t>peformatan</a:t>
            </a:r>
            <a:endParaRPr lang="en-US"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5"/>
              </a:spcBef>
              <a:buFont typeface="+mj-lt"/>
              <a:buAutoNum type="arabicPeriod"/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diatas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kemudian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1C3BF-DA6E-ECDF-24AF-2577790F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2385" y="5358385"/>
            <a:ext cx="1499615" cy="1499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25C0F-6D37-EA85-CC1F-51D35DCFD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35FD1-A012-C45F-B350-53D2041849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FC4383-E0D6-B1A4-4D7C-053F4A37E51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619" y="609676"/>
            <a:ext cx="5083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Menformat</a:t>
            </a:r>
            <a:r>
              <a:rPr spc="-35" dirty="0"/>
              <a:t> </a:t>
            </a:r>
            <a:r>
              <a:rPr spc="-30" dirty="0"/>
              <a:t>mata</a:t>
            </a:r>
            <a:r>
              <a:rPr spc="-35" dirty="0"/>
              <a:t> </a:t>
            </a:r>
            <a:r>
              <a:rPr dirty="0"/>
              <a:t>uang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506" y="1619567"/>
            <a:ext cx="5665470" cy="3931285"/>
            <a:chOff x="246506" y="1619567"/>
            <a:chExt cx="5665470" cy="3931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31" y="1629156"/>
              <a:ext cx="5646420" cy="3912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269" y="1624330"/>
              <a:ext cx="5655945" cy="3921760"/>
            </a:xfrm>
            <a:custGeom>
              <a:avLst/>
              <a:gdLst/>
              <a:ahLst/>
              <a:cxnLst/>
              <a:rect l="l" t="t" r="r" b="b"/>
              <a:pathLst>
                <a:path w="5655945" h="3921760">
                  <a:moveTo>
                    <a:pt x="0" y="3921633"/>
                  </a:moveTo>
                  <a:lnTo>
                    <a:pt x="5655945" y="3921633"/>
                  </a:lnTo>
                  <a:lnTo>
                    <a:pt x="5655945" y="0"/>
                  </a:lnTo>
                  <a:lnTo>
                    <a:pt x="0" y="0"/>
                  </a:lnTo>
                  <a:lnTo>
                    <a:pt x="0" y="3921633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235" y="5621528"/>
            <a:ext cx="3527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angka </a:t>
            </a:r>
            <a:r>
              <a:rPr sz="1800" spc="-5" dirty="0">
                <a:latin typeface="Calibri"/>
                <a:cs typeface="Calibri"/>
              </a:rPr>
              <a:t>yang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55575" y="1619567"/>
            <a:ext cx="5665470" cy="3931285"/>
            <a:chOff x="6255575" y="1619567"/>
            <a:chExt cx="5665470" cy="39312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5164" y="1629156"/>
              <a:ext cx="5646420" cy="3912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60338" y="1624330"/>
              <a:ext cx="5655945" cy="3921760"/>
            </a:xfrm>
            <a:custGeom>
              <a:avLst/>
              <a:gdLst/>
              <a:ahLst/>
              <a:cxnLst/>
              <a:rect l="l" t="t" r="r" b="b"/>
              <a:pathLst>
                <a:path w="5655945" h="3921760">
                  <a:moveTo>
                    <a:pt x="0" y="3921633"/>
                  </a:moveTo>
                  <a:lnTo>
                    <a:pt x="5655945" y="3921633"/>
                  </a:lnTo>
                  <a:lnTo>
                    <a:pt x="5655945" y="0"/>
                  </a:lnTo>
                  <a:lnTo>
                    <a:pt x="0" y="0"/>
                  </a:lnTo>
                  <a:lnTo>
                    <a:pt x="0" y="3921633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61403" y="5621528"/>
            <a:ext cx="385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Menampilkan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377639-5765-9D3F-761D-B8BD271F6D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74555" y="5940555"/>
            <a:ext cx="917445" cy="917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48C4C2-1C2D-2F20-1495-93AA32A5E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C35624-5EA7-7C0A-5003-C547672495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922" y="609676"/>
            <a:ext cx="4789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25" dirty="0"/>
              <a:t> </a:t>
            </a:r>
            <a:r>
              <a:rPr spc="-30" dirty="0"/>
              <a:t>mata</a:t>
            </a:r>
            <a:r>
              <a:rPr spc="-20" dirty="0"/>
              <a:t> </a:t>
            </a:r>
            <a:r>
              <a:rPr dirty="0"/>
              <a:t>uang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1482925"/>
            <a:ext cx="5054600" cy="4315460"/>
            <a:chOff x="606170" y="1514475"/>
            <a:chExt cx="5054600" cy="4315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5" y="1524000"/>
              <a:ext cx="5035296" cy="42961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0933" y="1519237"/>
              <a:ext cx="5045075" cy="4305935"/>
            </a:xfrm>
            <a:custGeom>
              <a:avLst/>
              <a:gdLst/>
              <a:ahLst/>
              <a:cxnLst/>
              <a:rect l="l" t="t" r="r" b="b"/>
              <a:pathLst>
                <a:path w="5045075" h="4305935">
                  <a:moveTo>
                    <a:pt x="0" y="4305681"/>
                  </a:moveTo>
                  <a:lnTo>
                    <a:pt x="5044821" y="4305681"/>
                  </a:lnTo>
                  <a:lnTo>
                    <a:pt x="5044821" y="0"/>
                  </a:lnTo>
                  <a:lnTo>
                    <a:pt x="0" y="0"/>
                  </a:lnTo>
                  <a:lnTo>
                    <a:pt x="0" y="430568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2345" y="6023559"/>
            <a:ext cx="2694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Mengatur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perintah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07126" y="1514475"/>
            <a:ext cx="5989955" cy="4315460"/>
            <a:chOff x="5707126" y="1514475"/>
            <a:chExt cx="5989955" cy="4315460"/>
          </a:xfrm>
        </p:grpSpPr>
        <p:sp>
          <p:nvSpPr>
            <p:cNvPr id="8" name="object 8"/>
            <p:cNvSpPr/>
            <p:nvPr/>
          </p:nvSpPr>
          <p:spPr>
            <a:xfrm>
              <a:off x="5713476" y="3208020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394715" y="0"/>
                  </a:moveTo>
                  <a:lnTo>
                    <a:pt x="394715" y="260984"/>
                  </a:lnTo>
                  <a:lnTo>
                    <a:pt x="0" y="260984"/>
                  </a:lnTo>
                  <a:lnTo>
                    <a:pt x="0" y="782954"/>
                  </a:lnTo>
                  <a:lnTo>
                    <a:pt x="394715" y="782954"/>
                  </a:lnTo>
                  <a:lnTo>
                    <a:pt x="394715" y="1043939"/>
                  </a:lnTo>
                  <a:lnTo>
                    <a:pt x="789431" y="521969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3476" y="3208020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0" y="260984"/>
                  </a:moveTo>
                  <a:lnTo>
                    <a:pt x="394715" y="260984"/>
                  </a:lnTo>
                  <a:lnTo>
                    <a:pt x="394715" y="0"/>
                  </a:lnTo>
                  <a:lnTo>
                    <a:pt x="789431" y="521969"/>
                  </a:lnTo>
                  <a:lnTo>
                    <a:pt x="394715" y="1043939"/>
                  </a:lnTo>
                  <a:lnTo>
                    <a:pt x="394715" y="782954"/>
                  </a:lnTo>
                  <a:lnTo>
                    <a:pt x="0" y="782954"/>
                  </a:lnTo>
                  <a:lnTo>
                    <a:pt x="0" y="260984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104" y="1524000"/>
              <a:ext cx="5140452" cy="42961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42278" y="1519237"/>
              <a:ext cx="5150485" cy="4305935"/>
            </a:xfrm>
            <a:custGeom>
              <a:avLst/>
              <a:gdLst/>
              <a:ahLst/>
              <a:cxnLst/>
              <a:rect l="l" t="t" r="r" b="b"/>
              <a:pathLst>
                <a:path w="5150484" h="4305935">
                  <a:moveTo>
                    <a:pt x="0" y="4305681"/>
                  </a:moveTo>
                  <a:lnTo>
                    <a:pt x="5149977" y="4305681"/>
                  </a:lnTo>
                  <a:lnTo>
                    <a:pt x="5149977" y="0"/>
                  </a:lnTo>
                  <a:lnTo>
                    <a:pt x="0" y="0"/>
                  </a:lnTo>
                  <a:lnTo>
                    <a:pt x="0" y="4305681"/>
                  </a:lnTo>
                  <a:close/>
                </a:path>
              </a:pathLst>
            </a:custGeom>
            <a:ln w="952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83932" y="5980017"/>
            <a:ext cx="40151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angka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393BB2-972F-1D38-98EB-11A15208F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77600" y="5854946"/>
            <a:ext cx="1003054" cy="1003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F1624-3837-28E0-BBB1-2E0315085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B022CE-7CB1-5EE5-3996-4AF47AA4D5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678B6C-9987-C077-04ED-3003B6C8D927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206" y="687547"/>
            <a:ext cx="53875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chemeClr val="tx1"/>
                </a:solidFill>
              </a:rPr>
              <a:t>Hasil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peformatan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mata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543" y="1572386"/>
            <a:ext cx="5618480" cy="4112895"/>
            <a:chOff x="153543" y="1572386"/>
            <a:chExt cx="5618480" cy="4112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1581911"/>
              <a:ext cx="5549698" cy="40016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8305" y="1577149"/>
              <a:ext cx="5608955" cy="4103370"/>
            </a:xfrm>
            <a:custGeom>
              <a:avLst/>
              <a:gdLst/>
              <a:ahLst/>
              <a:cxnLst/>
              <a:rect l="l" t="t" r="r" b="b"/>
              <a:pathLst>
                <a:path w="5608955" h="4103370">
                  <a:moveTo>
                    <a:pt x="0" y="4102989"/>
                  </a:moveTo>
                  <a:lnTo>
                    <a:pt x="5608701" y="4102989"/>
                  </a:lnTo>
                  <a:lnTo>
                    <a:pt x="5608701" y="0"/>
                  </a:lnTo>
                  <a:lnTo>
                    <a:pt x="0" y="0"/>
                  </a:lnTo>
                  <a:lnTo>
                    <a:pt x="0" y="4102989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05200" y="5828791"/>
            <a:ext cx="206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6476" y="1581911"/>
            <a:ext cx="4885944" cy="40934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908294" y="3154426"/>
            <a:ext cx="802640" cy="1056640"/>
            <a:chOff x="5908294" y="3154426"/>
            <a:chExt cx="802640" cy="1056640"/>
          </a:xfrm>
        </p:grpSpPr>
        <p:sp>
          <p:nvSpPr>
            <p:cNvPr id="9" name="object 9"/>
            <p:cNvSpPr/>
            <p:nvPr/>
          </p:nvSpPr>
          <p:spPr>
            <a:xfrm>
              <a:off x="5914644" y="3160776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394715" y="0"/>
                  </a:moveTo>
                  <a:lnTo>
                    <a:pt x="394715" y="260985"/>
                  </a:lnTo>
                  <a:lnTo>
                    <a:pt x="0" y="260985"/>
                  </a:lnTo>
                  <a:lnTo>
                    <a:pt x="0" y="782955"/>
                  </a:lnTo>
                  <a:lnTo>
                    <a:pt x="394715" y="782955"/>
                  </a:lnTo>
                  <a:lnTo>
                    <a:pt x="394715" y="1043940"/>
                  </a:lnTo>
                  <a:lnTo>
                    <a:pt x="789431" y="521969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14644" y="3160776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0" y="260985"/>
                  </a:moveTo>
                  <a:lnTo>
                    <a:pt x="394715" y="260985"/>
                  </a:lnTo>
                  <a:lnTo>
                    <a:pt x="394715" y="0"/>
                  </a:lnTo>
                  <a:lnTo>
                    <a:pt x="789431" y="521969"/>
                  </a:lnTo>
                  <a:lnTo>
                    <a:pt x="394715" y="1043940"/>
                  </a:lnTo>
                  <a:lnTo>
                    <a:pt x="394715" y="782955"/>
                  </a:lnTo>
                  <a:lnTo>
                    <a:pt x="0" y="782955"/>
                  </a:lnTo>
                  <a:lnTo>
                    <a:pt x="0" y="260985"/>
                  </a:lnTo>
                  <a:close/>
                </a:path>
              </a:pathLst>
            </a:custGeom>
            <a:ln w="126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79385" y="5828791"/>
            <a:ext cx="3667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Hasil </a:t>
            </a:r>
            <a:r>
              <a:rPr sz="1800" spc="-10" dirty="0">
                <a:latin typeface="Calibri"/>
                <a:cs typeface="Calibri"/>
              </a:rPr>
              <a:t>format dengan </a:t>
            </a:r>
            <a:r>
              <a:rPr sz="1800" spc="-5" dirty="0">
                <a:latin typeface="Calibri"/>
                <a:cs typeface="Calibri"/>
              </a:rPr>
              <a:t>currency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DF38BD-22B6-0FD5-9503-212493267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51946" y="5847953"/>
            <a:ext cx="940054" cy="940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56AAB5-F10D-0DB1-D7C5-83A9E965C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8EC325-6925-7B10-5B01-F2247D336A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0D95F-BD93-AA4A-FBE3-38A3F6963CE3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646" y="163195"/>
            <a:ext cx="541464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88265">
              <a:lnSpc>
                <a:spcPts val="4750"/>
              </a:lnSpc>
              <a:spcBef>
                <a:spcPts val="700"/>
              </a:spcBef>
            </a:pPr>
            <a:r>
              <a:rPr spc="-20" dirty="0"/>
              <a:t>Memformat </a:t>
            </a:r>
            <a:r>
              <a:rPr spc="-30" dirty="0"/>
              <a:t>mata </a:t>
            </a:r>
            <a:r>
              <a:rPr dirty="0"/>
              <a:t>uang </a:t>
            </a:r>
            <a:r>
              <a:rPr spc="-980" dirty="0"/>
              <a:t> </a:t>
            </a:r>
            <a:r>
              <a:rPr spc="-10" dirty="0"/>
              <a:t>(accounting</a:t>
            </a:r>
            <a:r>
              <a:rPr spc="-15" dirty="0"/>
              <a:t> </a:t>
            </a:r>
            <a:r>
              <a:rPr dirty="0"/>
              <a:t>&amp; </a:t>
            </a:r>
            <a:r>
              <a:rPr spc="-10" dirty="0"/>
              <a:t>currency)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657840" cy="3662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0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Perihal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560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Accounting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Tampilan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166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(Rp)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rapih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19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(Rp)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menyesuaikan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dari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angka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ketik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rapat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ke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angka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74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Menentukan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berapa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jumlah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decimal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ingin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tampilkan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diangka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tersebut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5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Menentukan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berapa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jumlah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decimal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ingin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tampilkan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diangka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tersebut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Symbol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8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gunakan,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kita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menyeting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dalam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Indonesia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defaultnya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adalah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Rupiah.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Namun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tidak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bisa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atur pada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regional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setting.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gunakan,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menyeting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dalam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Indonesia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defaultnya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adalah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Rupiah.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Namun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tidak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bisa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atur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pada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regional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setting.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FCE7B8E-EF69-132F-F7E3-9785C1A5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1856" y="5481954"/>
            <a:ext cx="1320144" cy="1320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2D759-FE1C-29D3-B8EB-A6BC9B80B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FB17F-0AEB-F21A-B006-29560925A2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EC533A-B8C6-5DD0-67F7-F401456F6A10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609676"/>
            <a:ext cx="405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50" dirty="0"/>
              <a:t> </a:t>
            </a:r>
            <a:r>
              <a:rPr spc="-15" dirty="0"/>
              <a:t>tanggal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17" y="1242060"/>
            <a:ext cx="6612890" cy="4373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juga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diformat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menjadi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tanggal.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lakukan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menggunakan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Langkah-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Langkah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berikut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 algn="just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20" dirty="0">
                <a:latin typeface="Calibri"/>
                <a:cs typeface="Calibri"/>
              </a:rPr>
              <a:t> 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tertentu</a:t>
            </a:r>
            <a:endParaRPr sz="2800" dirty="0">
              <a:latin typeface="Calibri"/>
              <a:cs typeface="Calibri"/>
            </a:endParaRPr>
          </a:p>
          <a:p>
            <a:pPr marL="527685" marR="328930" indent="-515620" algn="just">
              <a:lnSpc>
                <a:spcPts val="2690"/>
              </a:lnSpc>
              <a:spcBef>
                <a:spcPts val="985"/>
              </a:spcBef>
              <a:buAutoNum type="arabicPeriod"/>
              <a:tabLst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Isikan </a:t>
            </a:r>
            <a:r>
              <a:rPr sz="2800" spc="-10" dirty="0">
                <a:latin typeface="Calibri"/>
                <a:cs typeface="Calibri"/>
              </a:rPr>
              <a:t>dimana hari, bulan, dan </a:t>
            </a:r>
            <a:r>
              <a:rPr sz="2800" spc="-25" dirty="0">
                <a:latin typeface="Calibri"/>
                <a:cs typeface="Calibri"/>
              </a:rPr>
              <a:t>tahunnya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dipisahkan dengan </a:t>
            </a:r>
            <a:r>
              <a:rPr sz="2800" spc="-10" dirty="0">
                <a:latin typeface="Calibri"/>
                <a:cs typeface="Calibri"/>
              </a:rPr>
              <a:t>menggunakan tanda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slash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(garis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miring”/”).</a:t>
            </a:r>
          </a:p>
          <a:p>
            <a:pPr marL="527685" marR="40640" indent="-515620" algn="just">
              <a:lnSpc>
                <a:spcPts val="2690"/>
              </a:lnSpc>
              <a:spcBef>
                <a:spcPts val="990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 </a:t>
            </a:r>
            <a:r>
              <a:rPr sz="2800" spc="-15" dirty="0">
                <a:latin typeface="Calibri"/>
                <a:cs typeface="Calibri"/>
              </a:rPr>
              <a:t>kanan diatas </a:t>
            </a:r>
            <a:r>
              <a:rPr sz="2800" spc="-5" dirty="0">
                <a:latin typeface="Calibri"/>
                <a:cs typeface="Calibri"/>
              </a:rPr>
              <a:t>cell </a:t>
            </a:r>
            <a:r>
              <a:rPr sz="2800" spc="-20" dirty="0">
                <a:latin typeface="Calibri"/>
                <a:cs typeface="Calibri"/>
              </a:rPr>
              <a:t>atau range </a:t>
            </a:r>
            <a:r>
              <a:rPr sz="2800" spc="-15" dirty="0">
                <a:latin typeface="Calibri"/>
                <a:cs typeface="Calibri"/>
              </a:rPr>
              <a:t>tersebut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ilih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cells</a:t>
            </a:r>
            <a:endParaRPr sz="2800" dirty="0">
              <a:latin typeface="Calibri"/>
              <a:cs typeface="Calibri"/>
            </a:endParaRPr>
          </a:p>
          <a:p>
            <a:pPr marL="527685" marR="79375" indent="-515620" algn="just">
              <a:lnSpc>
                <a:spcPct val="80000"/>
              </a:lnSpc>
              <a:spcBef>
                <a:spcPts val="1019"/>
              </a:spcBef>
              <a:buAutoNum type="arabicPeriod"/>
              <a:tabLst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 </a:t>
            </a:r>
            <a:r>
              <a:rPr sz="2800" spc="-20" dirty="0">
                <a:latin typeface="Calibri"/>
                <a:cs typeface="Calibri"/>
              </a:rPr>
              <a:t>tab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10" dirty="0">
                <a:latin typeface="Calibri"/>
                <a:cs typeface="Calibri"/>
              </a:rPr>
              <a:t>pilih item </a:t>
            </a:r>
            <a:r>
              <a:rPr sz="2800" spc="-20" dirty="0">
                <a:latin typeface="Calibri"/>
                <a:cs typeface="Calibri"/>
              </a:rPr>
              <a:t>date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box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sebelah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kiri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2480" y="958291"/>
            <a:ext cx="4460240" cy="4189095"/>
            <a:chOff x="7410767" y="1816226"/>
            <a:chExt cx="4460240" cy="418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56" y="1825751"/>
              <a:ext cx="4440935" cy="4169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15530" y="1820989"/>
              <a:ext cx="4450715" cy="4179570"/>
            </a:xfrm>
            <a:custGeom>
              <a:avLst/>
              <a:gdLst/>
              <a:ahLst/>
              <a:cxnLst/>
              <a:rect l="l" t="t" r="r" b="b"/>
              <a:pathLst>
                <a:path w="4450715" h="4179570">
                  <a:moveTo>
                    <a:pt x="0" y="4179189"/>
                  </a:moveTo>
                  <a:lnTo>
                    <a:pt x="4450460" y="4179189"/>
                  </a:lnTo>
                  <a:lnTo>
                    <a:pt x="4450460" y="0"/>
                  </a:lnTo>
                  <a:lnTo>
                    <a:pt x="0" y="0"/>
                  </a:lnTo>
                  <a:lnTo>
                    <a:pt x="0" y="4179189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03198" y="5312206"/>
            <a:ext cx="282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0344A-BB9D-BC68-BFFD-DB8561982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33237" y="5788351"/>
            <a:ext cx="1058763" cy="105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D37B6-C3A5-805E-D283-D1121FF4F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C2A85-DD90-571C-1E43-758F561738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D9E0CA-0F0E-60ED-89F0-A1BA6F209529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609676"/>
            <a:ext cx="405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50" dirty="0"/>
              <a:t> </a:t>
            </a:r>
            <a:r>
              <a:rPr spc="-15" dirty="0"/>
              <a:t>tanggal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83121" y="1155318"/>
            <a:ext cx="4890135" cy="4093210"/>
            <a:chOff x="6913943" y="1676019"/>
            <a:chExt cx="4890135" cy="4093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532" y="1685544"/>
              <a:ext cx="4870703" cy="40736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8706" y="1680781"/>
              <a:ext cx="4880610" cy="4083685"/>
            </a:xfrm>
            <a:custGeom>
              <a:avLst/>
              <a:gdLst/>
              <a:ahLst/>
              <a:cxnLst/>
              <a:rect l="l" t="t" r="r" b="b"/>
              <a:pathLst>
                <a:path w="4880609" h="4083685">
                  <a:moveTo>
                    <a:pt x="0" y="4083177"/>
                  </a:moveTo>
                  <a:lnTo>
                    <a:pt x="4880229" y="4083177"/>
                  </a:lnTo>
                  <a:lnTo>
                    <a:pt x="4880229" y="0"/>
                  </a:lnTo>
                  <a:lnTo>
                    <a:pt x="0" y="0"/>
                  </a:lnTo>
                  <a:lnTo>
                    <a:pt x="0" y="4083177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2684" y="1190741"/>
            <a:ext cx="5194935" cy="4093210"/>
            <a:chOff x="388238" y="1676019"/>
            <a:chExt cx="5194935" cy="40932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763" y="1685544"/>
              <a:ext cx="5175504" cy="40736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3001" y="1680781"/>
              <a:ext cx="5185410" cy="4083685"/>
            </a:xfrm>
            <a:custGeom>
              <a:avLst/>
              <a:gdLst/>
              <a:ahLst/>
              <a:cxnLst/>
              <a:rect l="l" t="t" r="r" b="b"/>
              <a:pathLst>
                <a:path w="5185410" h="4083685">
                  <a:moveTo>
                    <a:pt x="0" y="4083177"/>
                  </a:moveTo>
                  <a:lnTo>
                    <a:pt x="5185029" y="4083177"/>
                  </a:lnTo>
                  <a:lnTo>
                    <a:pt x="5185029" y="0"/>
                  </a:lnTo>
                  <a:lnTo>
                    <a:pt x="0" y="0"/>
                  </a:lnTo>
                  <a:lnTo>
                    <a:pt x="0" y="4083177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4000" y="5355629"/>
            <a:ext cx="338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Sebelum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 </a:t>
            </a:r>
            <a:r>
              <a:rPr sz="1800" spc="-10" dirty="0">
                <a:latin typeface="Calibri"/>
                <a:cs typeface="Calibri"/>
              </a:rPr>
              <a:t>tanggal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0912" y="5355629"/>
            <a:ext cx="324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setelah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tanggal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5705" y="3195573"/>
            <a:ext cx="800735" cy="1058545"/>
            <a:chOff x="5775705" y="3195573"/>
            <a:chExt cx="800735" cy="1058545"/>
          </a:xfrm>
        </p:grpSpPr>
        <p:sp>
          <p:nvSpPr>
            <p:cNvPr id="12" name="object 12"/>
            <p:cNvSpPr/>
            <p:nvPr/>
          </p:nvSpPr>
          <p:spPr>
            <a:xfrm>
              <a:off x="5782055" y="3201923"/>
              <a:ext cx="788035" cy="1045844"/>
            </a:xfrm>
            <a:custGeom>
              <a:avLst/>
              <a:gdLst/>
              <a:ahLst/>
              <a:cxnLst/>
              <a:rect l="l" t="t" r="r" b="b"/>
              <a:pathLst>
                <a:path w="788034" h="1045845">
                  <a:moveTo>
                    <a:pt x="393954" y="0"/>
                  </a:moveTo>
                  <a:lnTo>
                    <a:pt x="393954" y="261365"/>
                  </a:lnTo>
                  <a:lnTo>
                    <a:pt x="0" y="261365"/>
                  </a:lnTo>
                  <a:lnTo>
                    <a:pt x="0" y="784098"/>
                  </a:lnTo>
                  <a:lnTo>
                    <a:pt x="393954" y="784098"/>
                  </a:lnTo>
                  <a:lnTo>
                    <a:pt x="393954" y="1045463"/>
                  </a:lnTo>
                  <a:lnTo>
                    <a:pt x="787908" y="522731"/>
                  </a:lnTo>
                  <a:lnTo>
                    <a:pt x="3939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2055" y="3201923"/>
              <a:ext cx="788035" cy="1045844"/>
            </a:xfrm>
            <a:custGeom>
              <a:avLst/>
              <a:gdLst/>
              <a:ahLst/>
              <a:cxnLst/>
              <a:rect l="l" t="t" r="r" b="b"/>
              <a:pathLst>
                <a:path w="788034" h="1045845">
                  <a:moveTo>
                    <a:pt x="0" y="261365"/>
                  </a:moveTo>
                  <a:lnTo>
                    <a:pt x="393954" y="261365"/>
                  </a:lnTo>
                  <a:lnTo>
                    <a:pt x="393954" y="0"/>
                  </a:lnTo>
                  <a:lnTo>
                    <a:pt x="787908" y="522731"/>
                  </a:lnTo>
                  <a:lnTo>
                    <a:pt x="393954" y="1045463"/>
                  </a:lnTo>
                  <a:lnTo>
                    <a:pt x="393954" y="784098"/>
                  </a:lnTo>
                  <a:lnTo>
                    <a:pt x="0" y="784098"/>
                  </a:lnTo>
                  <a:lnTo>
                    <a:pt x="0" y="261365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5CE4C01-B739-C45C-6894-28BDEA6FC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98050" y="5355629"/>
            <a:ext cx="1493949" cy="1472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139AC2-6F5A-3380-23A6-307B2418F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D240FD-83AC-2F99-36A8-2CF417DE8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D2F2C3-0239-6F8C-C9C1-4F63C0D4F058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345</TotalTime>
  <Words>1108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Corbel</vt:lpstr>
      <vt:lpstr>Rockwell</vt:lpstr>
      <vt:lpstr>Times New Roman</vt:lpstr>
      <vt:lpstr>Wingdings 2</vt:lpstr>
      <vt:lpstr>Frame</vt:lpstr>
      <vt:lpstr>Aplikasi Perkantoran</vt:lpstr>
      <vt:lpstr> Penggunaan fungsi format dan fungsi aritmatika  pada aplikasi pengolah angka.</vt:lpstr>
      <vt:lpstr>Meformat angka</vt:lpstr>
      <vt:lpstr>Menformat mata uang</vt:lpstr>
      <vt:lpstr>Meformat mata uang</vt:lpstr>
      <vt:lpstr>Hasil peformatan mata uang</vt:lpstr>
      <vt:lpstr>Memformat mata uang  (accounting &amp; currency)</vt:lpstr>
      <vt:lpstr>Meformat tanggal</vt:lpstr>
      <vt:lpstr>Meformat tanggal</vt:lpstr>
      <vt:lpstr>Cara meformat Waktu</vt:lpstr>
      <vt:lpstr>Meformat waktu</vt:lpstr>
      <vt:lpstr>Meformat persentase</vt:lpstr>
      <vt:lpstr>Meformat persentase</vt:lpstr>
      <vt:lpstr>Meformat pecahan</vt:lpstr>
      <vt:lpstr>Jendela format cells dengan pilihan fraction</vt:lpstr>
      <vt:lpstr>Memformat teks</vt:lpstr>
      <vt:lpstr>Format teks untuk angka</vt:lpstr>
      <vt:lpstr>Memformat spesial</vt:lpstr>
      <vt:lpstr>Memformat spesial</vt:lpstr>
      <vt:lpstr>Memformat custom</vt:lpstr>
      <vt:lpstr>Memformat custom</vt:lpstr>
      <vt:lpstr>Bekerja dengan menggunakan fungsi  Aritmatika</vt:lpstr>
      <vt:lpstr>Contoh menggunakan fungsi aritmatika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Dosen 3</cp:lastModifiedBy>
  <cp:revision>1</cp:revision>
  <dcterms:created xsi:type="dcterms:W3CDTF">2022-08-09T07:54:53Z</dcterms:created>
  <dcterms:modified xsi:type="dcterms:W3CDTF">2022-08-09T13:42:56Z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2022-08-09T00:00:00Z</vt:filetime>
  </property>
</Properties>
</file>