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ora"/>
      <p:regular r:id="rId15"/>
      <p:bold r:id="rId16"/>
      <p:italic r:id="rId17"/>
      <p:boldItalic r:id="rId18"/>
    </p:embeddedFon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regular.fntdata"/><Relationship Id="rId14" Type="http://schemas.openxmlformats.org/officeDocument/2006/relationships/slide" Target="slides/slide10.xml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2.xml"/><Relationship Id="rId18" Type="http://schemas.openxmlformats.org/officeDocument/2006/relationships/font" Target="fonts/Lor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36dc6c84a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36dc6c84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36dc6c84a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36dc6c8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36dc6c84a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36dc6c8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36dc6c84a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36dc6c84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6dc6c84a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36dc6c84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36dc6c84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36dc6c84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6dc6c84a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36dc6c84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25" y="2003900"/>
            <a:ext cx="5922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</a:t>
            </a:r>
            <a:r>
              <a:rPr lang="en">
                <a:highlight>
                  <a:schemeClr val="accent1"/>
                </a:highlight>
              </a:rPr>
              <a:t>Aritmatika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Bahasa Pemrograman C++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idx="4294967295" type="subTitle"/>
          </p:nvPr>
        </p:nvSpPr>
        <p:spPr>
          <a:xfrm>
            <a:off x="2923588" y="2025315"/>
            <a:ext cx="50214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Ilham Taufiq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accent1"/>
                </a:highlight>
              </a:rPr>
              <a:t>Digital Designer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12" y="1853100"/>
            <a:ext cx="1437300" cy="14373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Daftar Isi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381250" y="1618700"/>
            <a:ext cx="63939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Apa itu Operator?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Apa itu Operator Artimatika?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Penjumlahan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Pengurangan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Perkalian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Pembagian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Penutup</a:t>
            </a:r>
            <a:endParaRPr sz="1400"/>
          </a:p>
        </p:txBody>
      </p:sp>
      <p:cxnSp>
        <p:nvCxnSpPr>
          <p:cNvPr id="88" name="Google Shape;88;p13"/>
          <p:cNvCxnSpPr/>
          <p:nvPr/>
        </p:nvCxnSpPr>
        <p:spPr>
          <a:xfrm>
            <a:off x="2701625" y="1132238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" name="Google Shape;89;p13"/>
          <p:cNvGrpSpPr/>
          <p:nvPr/>
        </p:nvGrpSpPr>
        <p:grpSpPr>
          <a:xfrm>
            <a:off x="934371" y="1020960"/>
            <a:ext cx="173349" cy="226121"/>
            <a:chOff x="590250" y="244200"/>
            <a:chExt cx="407975" cy="532175"/>
          </a:xfrm>
        </p:grpSpPr>
        <p:sp>
          <p:nvSpPr>
            <p:cNvPr id="90" name="Google Shape;90;p13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Operator?</a:t>
            </a:r>
            <a:endParaRPr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928829" y="1045173"/>
            <a:ext cx="187331" cy="191257"/>
            <a:chOff x="3951850" y="2985350"/>
            <a:chExt cx="407950" cy="416500"/>
          </a:xfrm>
        </p:grpSpPr>
        <p:sp>
          <p:nvSpPr>
            <p:cNvPr id="111" name="Google Shape;111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4"/>
          <p:cNvSpPr txBox="1"/>
          <p:nvPr>
            <p:ph idx="4294967295" type="body"/>
          </p:nvPr>
        </p:nvSpPr>
        <p:spPr>
          <a:xfrm>
            <a:off x="1381250" y="1638975"/>
            <a:ext cx="63912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Operator adalah </a:t>
            </a:r>
            <a:r>
              <a:rPr lang="en" sz="1200">
                <a:highlight>
                  <a:schemeClr val="accent1"/>
                </a:highlight>
              </a:rPr>
              <a:t>sebuah simbol</a:t>
            </a:r>
            <a:r>
              <a:rPr lang="en" sz="1200"/>
              <a:t>. Simbol yang digunakan untuk melakukan operasi tertentu.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Misalnya: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Jika kita ingin menjumlahkan nilai dari variabel x dan y, maka kita bisa menggunakan operator penjumlahan (+).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Contoh:</a:t>
            </a:r>
            <a:endParaRPr sz="1200"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50" y="3493725"/>
            <a:ext cx="742950" cy="50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4"/>
          <p:cNvCxnSpPr/>
          <p:nvPr/>
        </p:nvCxnSpPr>
        <p:spPr>
          <a:xfrm flipH="1" rot="10800000">
            <a:off x="3751725" y="1131775"/>
            <a:ext cx="5392500" cy="4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Operator Aritmatika?</a:t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idx="4294967295" type="body"/>
          </p:nvPr>
        </p:nvSpPr>
        <p:spPr>
          <a:xfrm>
            <a:off x="1381250" y="1638975"/>
            <a:ext cx="63912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Ada </a:t>
            </a:r>
            <a:r>
              <a:rPr lang="en" sz="1200">
                <a:highlight>
                  <a:schemeClr val="accent1"/>
                </a:highlight>
              </a:rPr>
              <a:t>enam jenis</a:t>
            </a:r>
            <a:r>
              <a:rPr lang="en" sz="1200"/>
              <a:t> kelompok operator dalam pemrograman C++, yaitu Operator Artimatika, Operator Penugasan, Operator Pembanding, Operator Logika, Operator Bitwise, dan Operator Lain-lain.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namun yang akan kita bahas kali ini adalah Operator Aritmatika.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1"/>
                </a:highlight>
              </a:rPr>
              <a:t>Operator aritmatika merupakan operator yang digunakan untuk melakukan operasi aritmatika.</a:t>
            </a:r>
            <a:endParaRPr sz="12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Terdiri dari: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Penjumlahan [ + ]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Pengurangan [ - ]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Perkalian [ * ]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Pembagian [ / ]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Sisa Bagi [ % ]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5116600" y="1131775"/>
            <a:ext cx="4027500" cy="4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928829" y="1045173"/>
            <a:ext cx="187331" cy="191257"/>
            <a:chOff x="3951850" y="2985350"/>
            <a:chExt cx="407950" cy="416500"/>
          </a:xfrm>
        </p:grpSpPr>
        <p:sp>
          <p:nvSpPr>
            <p:cNvPr id="127" name="Google Shape;127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Pertambahan di C++</a:t>
            </a:r>
            <a:endParaRPr/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928829" y="1045173"/>
            <a:ext cx="187331" cy="191257"/>
            <a:chOff x="3951850" y="2985350"/>
            <a:chExt cx="407950" cy="416500"/>
          </a:xfrm>
        </p:grpSpPr>
        <p:sp>
          <p:nvSpPr>
            <p:cNvPr id="138" name="Google Shape;138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" name="Google Shape;142;p16"/>
          <p:cNvCxnSpPr/>
          <p:nvPr/>
        </p:nvCxnSpPr>
        <p:spPr>
          <a:xfrm flipH="1" rot="10800000">
            <a:off x="5116600" y="1131775"/>
            <a:ext cx="4027500" cy="4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75" y="1735662"/>
            <a:ext cx="2134250" cy="26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 b="67175" l="0" r="52514" t="0"/>
          <a:stretch/>
        </p:blipFill>
        <p:spPr>
          <a:xfrm>
            <a:off x="5349675" y="2488463"/>
            <a:ext cx="3227626" cy="11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3614200" y="2841025"/>
            <a:ext cx="1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Hasilnya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👉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Pengurangan di C++</a:t>
            </a:r>
            <a:endParaRPr/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928829" y="1045173"/>
            <a:ext cx="187331" cy="191257"/>
            <a:chOff x="3951850" y="2985350"/>
            <a:chExt cx="407950" cy="416500"/>
          </a:xfrm>
        </p:grpSpPr>
        <p:sp>
          <p:nvSpPr>
            <p:cNvPr id="153" name="Google Shape;153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 txBox="1"/>
          <p:nvPr/>
        </p:nvSpPr>
        <p:spPr>
          <a:xfrm>
            <a:off x="3614200" y="2841025"/>
            <a:ext cx="1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Hasilnya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👉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50" y="1735663"/>
            <a:ext cx="2051381" cy="26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675" y="2500362"/>
            <a:ext cx="3488669" cy="11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7"/>
          <p:cNvCxnSpPr/>
          <p:nvPr/>
        </p:nvCxnSpPr>
        <p:spPr>
          <a:xfrm>
            <a:off x="5129400" y="1130650"/>
            <a:ext cx="4764600" cy="27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Perkalian di C++</a:t>
            </a:r>
            <a:endParaRPr/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928829" y="1045173"/>
            <a:ext cx="187331" cy="191257"/>
            <a:chOff x="3951850" y="2985350"/>
            <a:chExt cx="407950" cy="416500"/>
          </a:xfrm>
        </p:grpSpPr>
        <p:sp>
          <p:nvSpPr>
            <p:cNvPr id="168" name="Google Shape;168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2" name="Google Shape;172;p18"/>
          <p:cNvCxnSpPr/>
          <p:nvPr/>
        </p:nvCxnSpPr>
        <p:spPr>
          <a:xfrm>
            <a:off x="4706050" y="1128900"/>
            <a:ext cx="4438200" cy="3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8"/>
          <p:cNvSpPr txBox="1"/>
          <p:nvPr/>
        </p:nvSpPr>
        <p:spPr>
          <a:xfrm>
            <a:off x="3614200" y="2841025"/>
            <a:ext cx="1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Hasilnya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👉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75" y="1735650"/>
            <a:ext cx="2070029" cy="26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450" y="2536875"/>
            <a:ext cx="3634724" cy="1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Pembagian di C++</a:t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2" name="Google Shape;182;p19"/>
          <p:cNvGrpSpPr/>
          <p:nvPr/>
        </p:nvGrpSpPr>
        <p:grpSpPr>
          <a:xfrm>
            <a:off x="928829" y="1045173"/>
            <a:ext cx="187331" cy="191257"/>
            <a:chOff x="3951850" y="2985350"/>
            <a:chExt cx="407950" cy="416500"/>
          </a:xfrm>
        </p:grpSpPr>
        <p:sp>
          <p:nvSpPr>
            <p:cNvPr id="183" name="Google Shape;183;p1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7" name="Google Shape;187;p19"/>
          <p:cNvCxnSpPr/>
          <p:nvPr/>
        </p:nvCxnSpPr>
        <p:spPr>
          <a:xfrm>
            <a:off x="4889500" y="1128900"/>
            <a:ext cx="4254600" cy="3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9"/>
          <p:cNvSpPr txBox="1"/>
          <p:nvPr/>
        </p:nvSpPr>
        <p:spPr>
          <a:xfrm>
            <a:off x="3614200" y="2841025"/>
            <a:ext cx="1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Hasilnya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👉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75" y="1735650"/>
            <a:ext cx="2058680" cy="26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825" y="2531054"/>
            <a:ext cx="3634725" cy="108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idx="4294967295" type="ctrTitle"/>
          </p:nvPr>
        </p:nvSpPr>
        <p:spPr>
          <a:xfrm>
            <a:off x="540450" y="1555117"/>
            <a:ext cx="806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chemeClr val="accent1"/>
                </a:highlight>
              </a:rPr>
              <a:t>Terima Kasih</a:t>
            </a:r>
            <a:endParaRPr sz="9600">
              <a:highlight>
                <a:schemeClr val="accent1"/>
              </a:highlight>
            </a:endParaRPr>
          </a:p>
        </p:txBody>
      </p:sp>
      <p:sp>
        <p:nvSpPr>
          <p:cNvPr id="196" name="Google Shape;196;p20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Kamu hebat sudah membaca sampai akhir.</a:t>
            </a:r>
            <a:endParaRPr sz="1800"/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4415065" y="4344550"/>
            <a:ext cx="313864" cy="295258"/>
            <a:chOff x="5972700" y="2330200"/>
            <a:chExt cx="411625" cy="387275"/>
          </a:xfrm>
        </p:grpSpPr>
        <p:sp>
          <p:nvSpPr>
            <p:cNvPr id="199" name="Google Shape;199;p2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