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5"/>
  </p:notesMasterIdLst>
  <p:sldIdLst>
    <p:sldId id="541" r:id="rId2"/>
    <p:sldId id="562" r:id="rId3"/>
    <p:sldId id="671" r:id="rId4"/>
    <p:sldId id="838" r:id="rId5"/>
    <p:sldId id="861" r:id="rId6"/>
    <p:sldId id="862" r:id="rId7"/>
    <p:sldId id="863" r:id="rId8"/>
    <p:sldId id="864" r:id="rId9"/>
    <p:sldId id="866" r:id="rId10"/>
    <p:sldId id="865" r:id="rId11"/>
    <p:sldId id="867" r:id="rId12"/>
    <p:sldId id="868" r:id="rId13"/>
    <p:sldId id="869" r:id="rId14"/>
    <p:sldId id="870" r:id="rId15"/>
    <p:sldId id="871" r:id="rId16"/>
    <p:sldId id="872" r:id="rId17"/>
    <p:sldId id="873" r:id="rId18"/>
    <p:sldId id="874" r:id="rId19"/>
    <p:sldId id="849" r:id="rId20"/>
    <p:sldId id="823" r:id="rId21"/>
    <p:sldId id="876" r:id="rId22"/>
    <p:sldId id="875" r:id="rId23"/>
    <p:sldId id="850" r:id="rId24"/>
    <p:sldId id="877" r:id="rId25"/>
    <p:sldId id="878" r:id="rId26"/>
    <p:sldId id="879" r:id="rId27"/>
    <p:sldId id="880" r:id="rId28"/>
    <p:sldId id="881" r:id="rId29"/>
    <p:sldId id="882" r:id="rId30"/>
    <p:sldId id="883" r:id="rId31"/>
    <p:sldId id="884" r:id="rId32"/>
    <p:sldId id="622" r:id="rId33"/>
    <p:sldId id="62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74021" autoAdjust="0"/>
  </p:normalViewPr>
  <p:slideViewPr>
    <p:cSldViewPr>
      <p:cViewPr varScale="1">
        <p:scale>
          <a:sx n="67" d="100"/>
          <a:sy n="67" d="100"/>
        </p:scale>
        <p:origin x="1280" y="5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4/21/2020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Giới</a:t>
            </a:r>
            <a:r>
              <a:rPr lang="en-US" baseline="0" dirty="0"/>
              <a:t> </a:t>
            </a:r>
            <a:r>
              <a:rPr lang="en-US" baseline="0" dirty="0" err="1"/>
              <a:t>thiệu</a:t>
            </a:r>
            <a:r>
              <a:rPr lang="en-US" baseline="0" dirty="0"/>
              <a:t> </a:t>
            </a:r>
            <a:r>
              <a:rPr lang="en-US" baseline="0" dirty="0" err="1"/>
              <a:t>ngắn</a:t>
            </a:r>
            <a:r>
              <a:rPr lang="en-US" baseline="0" dirty="0"/>
              <a:t> </a:t>
            </a:r>
            <a:r>
              <a:rPr lang="en-US" baseline="0" dirty="0" err="1"/>
              <a:t>gọn</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phải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kỹ</a:t>
            </a:r>
            <a:r>
              <a:rPr lang="en-US" baseline="0" dirty="0"/>
              <a:t> </a:t>
            </a:r>
            <a:r>
              <a:rPr lang="en-US" baseline="0" dirty="0" err="1"/>
              <a:t>các</a:t>
            </a:r>
            <a:r>
              <a:rPr lang="en-US" baseline="0" dirty="0"/>
              <a:t> </a:t>
            </a:r>
            <a:r>
              <a:rPr lang="en-US" baseline="0" dirty="0" err="1"/>
              <a:t>đặc</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Vì</a:t>
            </a:r>
            <a:r>
              <a:rPr lang="en-US" baseline="0" dirty="0"/>
              <a:t> ở </a:t>
            </a:r>
            <a:r>
              <a:rPr lang="en-US" baseline="0" dirty="0" err="1"/>
              <a:t>thời</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khi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sinh</a:t>
            </a:r>
            <a:r>
              <a:rPr lang="en-US" baseline="0" dirty="0"/>
              <a:t> </a:t>
            </a:r>
            <a:r>
              <a:rPr lang="en-US" baseline="0" dirty="0" err="1"/>
              <a:t>viên</a:t>
            </a:r>
            <a:r>
              <a:rPr lang="en-US" baseline="0" dirty="0"/>
              <a:t> </a:t>
            </a:r>
            <a:r>
              <a:rPr lang="en-US" baseline="0" dirty="0" err="1"/>
              <a:t>vẫn</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hiểu</a:t>
            </a:r>
            <a:r>
              <a:rPr lang="en-US" baseline="0" dirty="0"/>
              <a:t> </a:t>
            </a:r>
            <a:r>
              <a:rPr lang="en-US" baseline="0" dirty="0" err="1"/>
              <a:t>được</a:t>
            </a:r>
            <a:r>
              <a:rPr lang="en-US" baseline="0" dirty="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230577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Giới</a:t>
            </a:r>
            <a:r>
              <a:rPr lang="en-US" baseline="0" dirty="0"/>
              <a:t> </a:t>
            </a:r>
            <a:r>
              <a:rPr lang="en-US" baseline="0" dirty="0" err="1"/>
              <a:t>thiệu</a:t>
            </a:r>
            <a:r>
              <a:rPr lang="en-US" baseline="0" dirty="0"/>
              <a:t> </a:t>
            </a:r>
            <a:r>
              <a:rPr lang="en-US" baseline="0" dirty="0" err="1"/>
              <a:t>ngắn</a:t>
            </a:r>
            <a:r>
              <a:rPr lang="en-US" baseline="0" dirty="0"/>
              <a:t> </a:t>
            </a:r>
            <a:r>
              <a:rPr lang="en-US" baseline="0" dirty="0" err="1"/>
              <a:t>gọn</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phải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kỹ</a:t>
            </a:r>
            <a:r>
              <a:rPr lang="en-US" baseline="0" dirty="0"/>
              <a:t> </a:t>
            </a:r>
            <a:r>
              <a:rPr lang="en-US" baseline="0" dirty="0" err="1"/>
              <a:t>các</a:t>
            </a:r>
            <a:r>
              <a:rPr lang="en-US" baseline="0" dirty="0"/>
              <a:t> </a:t>
            </a:r>
            <a:r>
              <a:rPr lang="en-US" baseline="0" dirty="0" err="1"/>
              <a:t>đặc</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Vì</a:t>
            </a:r>
            <a:r>
              <a:rPr lang="en-US" baseline="0" dirty="0"/>
              <a:t> ở </a:t>
            </a:r>
            <a:r>
              <a:rPr lang="en-US" baseline="0" dirty="0" err="1"/>
              <a:t>thời</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khi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sinh</a:t>
            </a:r>
            <a:r>
              <a:rPr lang="en-US" baseline="0" dirty="0"/>
              <a:t> </a:t>
            </a:r>
            <a:r>
              <a:rPr lang="en-US" baseline="0" dirty="0" err="1"/>
              <a:t>viên</a:t>
            </a:r>
            <a:r>
              <a:rPr lang="en-US" baseline="0" dirty="0"/>
              <a:t> </a:t>
            </a:r>
            <a:r>
              <a:rPr lang="en-US" baseline="0" dirty="0" err="1"/>
              <a:t>vẫn</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hiểu</a:t>
            </a:r>
            <a:r>
              <a:rPr lang="en-US" baseline="0" dirty="0"/>
              <a:t> </a:t>
            </a:r>
            <a:r>
              <a:rPr lang="en-US" baseline="0" dirty="0" err="1"/>
              <a:t>được</a:t>
            </a:r>
            <a:r>
              <a:rPr lang="en-US" baseline="0" dirty="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18</a:t>
            </a:fld>
            <a:endParaRPr lang="en-US"/>
          </a:p>
        </p:txBody>
      </p:sp>
    </p:spTree>
    <p:extLst>
      <p:ext uri="{BB962C8B-B14F-4D97-AF65-F5344CB8AC3E}">
        <p14:creationId xmlns:p14="http://schemas.microsoft.com/office/powerpoint/2010/main" val="375301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Giới</a:t>
            </a:r>
            <a:r>
              <a:rPr lang="en-US" baseline="0" dirty="0"/>
              <a:t> </a:t>
            </a:r>
            <a:r>
              <a:rPr lang="en-US" baseline="0" dirty="0" err="1"/>
              <a:t>thiệu</a:t>
            </a:r>
            <a:r>
              <a:rPr lang="en-US" baseline="0" dirty="0"/>
              <a:t> </a:t>
            </a:r>
            <a:r>
              <a:rPr lang="en-US" baseline="0" dirty="0" err="1"/>
              <a:t>ngắn</a:t>
            </a:r>
            <a:r>
              <a:rPr lang="en-US" baseline="0" dirty="0"/>
              <a:t> </a:t>
            </a:r>
            <a:r>
              <a:rPr lang="en-US" baseline="0" dirty="0" err="1"/>
              <a:t>gọn</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phải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kỹ</a:t>
            </a:r>
            <a:r>
              <a:rPr lang="en-US" baseline="0" dirty="0"/>
              <a:t> </a:t>
            </a:r>
            <a:r>
              <a:rPr lang="en-US" baseline="0" dirty="0" err="1"/>
              <a:t>các</a:t>
            </a:r>
            <a:r>
              <a:rPr lang="en-US" baseline="0" dirty="0"/>
              <a:t> </a:t>
            </a:r>
            <a:r>
              <a:rPr lang="en-US" baseline="0" dirty="0" err="1"/>
              <a:t>đặc</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Vì</a:t>
            </a:r>
            <a:r>
              <a:rPr lang="en-US" baseline="0" dirty="0"/>
              <a:t> ở </a:t>
            </a:r>
            <a:r>
              <a:rPr lang="en-US" baseline="0" dirty="0" err="1"/>
              <a:t>thời</a:t>
            </a:r>
            <a:r>
              <a:rPr lang="en-US" baseline="0" dirty="0"/>
              <a:t> </a:t>
            </a:r>
            <a:r>
              <a:rPr lang="en-US" baseline="0" dirty="0" err="1"/>
              <a:t>điểm</a:t>
            </a:r>
            <a:r>
              <a:rPr lang="en-US" baseline="0" dirty="0"/>
              <a:t> </a:t>
            </a:r>
            <a:r>
              <a:rPr lang="en-US" baseline="0" dirty="0" err="1"/>
              <a:t>này</a:t>
            </a:r>
            <a:r>
              <a:rPr lang="en-US" baseline="0" dirty="0"/>
              <a:t> </a:t>
            </a:r>
            <a:r>
              <a:rPr lang="en-US" baseline="0" dirty="0" err="1"/>
              <a:t>khi</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sinh</a:t>
            </a:r>
            <a:r>
              <a:rPr lang="en-US" baseline="0" dirty="0"/>
              <a:t> </a:t>
            </a:r>
            <a:r>
              <a:rPr lang="en-US" baseline="0" dirty="0" err="1"/>
              <a:t>viên</a:t>
            </a:r>
            <a:r>
              <a:rPr lang="en-US" baseline="0" dirty="0"/>
              <a:t> </a:t>
            </a:r>
            <a:r>
              <a:rPr lang="en-US" baseline="0" dirty="0" err="1"/>
              <a:t>vẫn</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hiểu</a:t>
            </a:r>
            <a:r>
              <a:rPr lang="en-US" baseline="0" dirty="0"/>
              <a:t> </a:t>
            </a:r>
            <a:r>
              <a:rPr lang="en-US" baseline="0" dirty="0" err="1"/>
              <a:t>được</a:t>
            </a:r>
            <a:r>
              <a:rPr lang="en-US" baseline="0" dirty="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31</a:t>
            </a:fld>
            <a:endParaRPr lang="en-US"/>
          </a:p>
        </p:txBody>
      </p:sp>
    </p:spTree>
    <p:extLst>
      <p:ext uri="{BB962C8B-B14F-4D97-AF65-F5344CB8AC3E}">
        <p14:creationId xmlns:p14="http://schemas.microsoft.com/office/powerpoint/2010/main" val="3866330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50292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a:t>Lập</a:t>
            </a:r>
            <a:r>
              <a:rPr lang="en-US" dirty="0"/>
              <a:t> </a:t>
            </a:r>
            <a:r>
              <a:rPr lang="en-US" dirty="0" err="1"/>
              <a:t>trình</a:t>
            </a:r>
            <a:r>
              <a:rPr lang="en-US" dirty="0"/>
              <a:t> java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a:xfrm>
            <a:off x="4114800" y="47244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26" name="Picture 2" descr="Résultat de recherche d'images pour &quot;testing&quo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7041" y="2439665"/>
            <a:ext cx="2120718" cy="203489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9AB9A39-3E3D-4E85-A12D-352FD60A876B}"/>
              </a:ext>
            </a:extLst>
          </p:cNvPr>
          <p:cNvSpPr/>
          <p:nvPr userDrawn="1"/>
        </p:nvSpPr>
        <p:spPr>
          <a:xfrm>
            <a:off x="508262" y="534033"/>
            <a:ext cx="3429000" cy="1371600"/>
          </a:xfrm>
          <a:prstGeom prst="rect">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8" name="Picture 7">
            <a:extLst>
              <a:ext uri="{FF2B5EF4-FFF2-40B4-BE49-F238E27FC236}">
                <a16:creationId xmlns:a16="http://schemas.microsoft.com/office/drawing/2014/main" id="{ABB8AD30-5B21-49B6-8400-B6EB09D1AF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5800" y="534033"/>
            <a:ext cx="3135417" cy="1371600"/>
          </a:xfrm>
          <a:prstGeom prst="rect">
            <a:avLst/>
          </a:prstGeom>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8CB0D5-4A66-4798-89F7-0041E3238EEB}"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6C9DF-BE21-4B47-86BC-8C140673EBDF}"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a:t>Click to edit Master title style</a:t>
            </a:r>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F999B6-1689-45CE-86B7-7E99853858A3}"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66B3F-4656-45ED-87D9-D2431007C468}" type="datetime1">
              <a:rPr lang="en-US" smtClean="0"/>
              <a:t>4/21/2020</a:t>
            </a:fld>
            <a:endParaRPr lang="en-US"/>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41C5A1-6B82-4399-98DC-A3BC571505DF}" type="datetime1">
              <a:rPr lang="en-US" smtClean="0"/>
              <a:t>4/21/2020</a:t>
            </a:fld>
            <a:endParaRPr lang="en-US"/>
          </a:p>
        </p:txBody>
      </p:sp>
      <p:sp>
        <p:nvSpPr>
          <p:cNvPr id="6" name="Footer Placeholder 5"/>
          <p:cNvSpPr>
            <a:spLocks noGrp="1"/>
          </p:cNvSpPr>
          <p:nvPr>
            <p:ph type="ftr" sz="quarter" idx="11"/>
          </p:nvPr>
        </p:nvSpPr>
        <p:spPr/>
        <p:txBody>
          <a:bodyPr/>
          <a:lstStyle/>
          <a:p>
            <a:r>
              <a:rPr lang="vi-VN"/>
              <a:t>Lập trình C#2</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14E6EE-7F92-4AE3-BE58-587A81FE4F53}" type="datetime1">
              <a:rPr lang="en-US" smtClean="0"/>
              <a:t>4/21/2020</a:t>
            </a:fld>
            <a:endParaRPr lang="en-US"/>
          </a:p>
        </p:txBody>
      </p:sp>
      <p:sp>
        <p:nvSpPr>
          <p:cNvPr id="8" name="Footer Placeholder 7"/>
          <p:cNvSpPr>
            <a:spLocks noGrp="1"/>
          </p:cNvSpPr>
          <p:nvPr>
            <p:ph type="ftr" sz="quarter" idx="11"/>
          </p:nvPr>
        </p:nvSpPr>
        <p:spPr/>
        <p:txBody>
          <a:bodyPr/>
          <a:lstStyle/>
          <a:p>
            <a:r>
              <a:rPr lang="vi-VN"/>
              <a:t>Lập trình C#2</a:t>
            </a:r>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8ECD9B-207F-480C-9C95-2F78768D8414}" type="datetime1">
              <a:rPr lang="en-US" smtClean="0"/>
              <a:t>4/21/2020</a:t>
            </a:fld>
            <a:endParaRPr lang="en-US"/>
          </a:p>
        </p:txBody>
      </p:sp>
      <p:sp>
        <p:nvSpPr>
          <p:cNvPr id="4" name="Footer Placeholder 3"/>
          <p:cNvSpPr>
            <a:spLocks noGrp="1"/>
          </p:cNvSpPr>
          <p:nvPr>
            <p:ph type="ftr" sz="quarter" idx="11"/>
          </p:nvPr>
        </p:nvSpPr>
        <p:spPr/>
        <p:txBody>
          <a:bodyPr/>
          <a:lstStyle/>
          <a:p>
            <a:r>
              <a:rPr lang="vi-VN"/>
              <a:t>Lập trình C#2</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7C5CB-1B75-4D8F-86AD-E95A308EAF9F}" type="datetime1">
              <a:rPr lang="en-US" smtClean="0"/>
              <a:t>4/21/2020</a:t>
            </a:fld>
            <a:endParaRPr lang="en-US"/>
          </a:p>
        </p:txBody>
      </p:sp>
      <p:sp>
        <p:nvSpPr>
          <p:cNvPr id="3" name="Footer Placeholder 2"/>
          <p:cNvSpPr>
            <a:spLocks noGrp="1"/>
          </p:cNvSpPr>
          <p:nvPr>
            <p:ph type="ftr" sz="quarter" idx="11"/>
          </p:nvPr>
        </p:nvSpPr>
        <p:spPr/>
        <p:txBody>
          <a:bodyPr/>
          <a:lstStyle/>
          <a:p>
            <a:r>
              <a:rPr lang="vi-VN"/>
              <a:t>Lập trình C#2</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AAE00-9BE1-47FF-8AE9-44D149BAFFD8}" type="datetime1">
              <a:rPr lang="en-US" smtClean="0"/>
              <a:t>4/21/2020</a:t>
            </a:fld>
            <a:endParaRPr lang="en-US"/>
          </a:p>
        </p:txBody>
      </p:sp>
      <p:sp>
        <p:nvSpPr>
          <p:cNvPr id="6" name="Footer Placeholder 5"/>
          <p:cNvSpPr>
            <a:spLocks noGrp="1"/>
          </p:cNvSpPr>
          <p:nvPr>
            <p:ph type="ftr" sz="quarter" idx="11"/>
          </p:nvPr>
        </p:nvSpPr>
        <p:spPr/>
        <p:txBody>
          <a:bodyPr/>
          <a:lstStyle/>
          <a:p>
            <a:r>
              <a:rPr lang="vi-VN"/>
              <a:t>Lập trình C#2</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84AFD8-189A-4C9B-B8B9-29CE254BE37D}" type="datetime1">
              <a:rPr lang="en-US" smtClean="0"/>
              <a:t>4/21/2020</a:t>
            </a:fld>
            <a:endParaRPr lang="en-US"/>
          </a:p>
        </p:txBody>
      </p:sp>
      <p:sp>
        <p:nvSpPr>
          <p:cNvPr id="6" name="Footer Placeholder 5"/>
          <p:cNvSpPr>
            <a:spLocks noGrp="1"/>
          </p:cNvSpPr>
          <p:nvPr>
            <p:ph type="ftr" sz="quarter" idx="11"/>
          </p:nvPr>
        </p:nvSpPr>
        <p:spPr/>
        <p:txBody>
          <a:bodyPr/>
          <a:lstStyle/>
          <a:p>
            <a:r>
              <a:rPr lang="vi-VN"/>
              <a:t>Lập trình C#2</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03821-CD31-4204-9EF2-A6D974644D40}" type="datetime1">
              <a:rPr lang="en-US" smtClean="0"/>
              <a:t>4/21/2020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Lập trình C#2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5.png"/><Relationship Id="rId10" Type="http://schemas.microsoft.com/office/2007/relationships/hdphoto" Target="../media/hdphoto3.wdp"/><Relationship Id="rId4" Type="http://schemas.openxmlformats.org/officeDocument/2006/relationships/image" Target="../media/image17.jpe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microsoft.com/office/2007/relationships/hdphoto" Target="../media/hdphoto1.wdp"/><Relationship Id="rId5" Type="http://schemas.openxmlformats.org/officeDocument/2006/relationships/image" Target="../media/image5.png"/><Relationship Id="rId10" Type="http://schemas.microsoft.com/office/2007/relationships/hdphoto" Target="../media/hdphoto3.wdp"/><Relationship Id="rId4" Type="http://schemas.openxmlformats.org/officeDocument/2006/relationships/image" Target="../media/image17.jpeg"/><Relationship Id="rId9"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 Id="rId6" Type="http://schemas.microsoft.com/office/2007/relationships/hdphoto" Target="../media/hdphoto1.wdp"/><Relationship Id="rId5" Type="http://schemas.openxmlformats.org/officeDocument/2006/relationships/image" Target="../media/image5.png"/><Relationship Id="rId10" Type="http://schemas.microsoft.com/office/2007/relationships/hdphoto" Target="../media/hdphoto3.wdp"/><Relationship Id="rId4" Type="http://schemas.openxmlformats.org/officeDocument/2006/relationships/image" Target="../media/image17.jpeg"/><Relationship Id="rId9"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Lập Trình C# 2</a:t>
            </a:r>
          </a:p>
        </p:txBody>
      </p:sp>
      <p:sp>
        <p:nvSpPr>
          <p:cNvPr id="3" name="Subtitle 2"/>
          <p:cNvSpPr>
            <a:spLocks noGrp="1"/>
          </p:cNvSpPr>
          <p:nvPr>
            <p:ph type="subTitle" idx="1"/>
          </p:nvPr>
        </p:nvSpPr>
        <p:spPr/>
        <p:txBody>
          <a:bodyPr/>
          <a:lstStyle/>
          <a:p>
            <a:r>
              <a:rPr lang="en-US" dirty="0"/>
              <a:t>Bài 1: Static </a:t>
            </a:r>
            <a:r>
              <a:rPr lang="en-US" dirty="0" err="1"/>
              <a:t>class,Partial</a:t>
            </a:r>
            <a:r>
              <a:rPr lang="en-US" dirty="0"/>
              <a:t> class - Generic Namespace </a:t>
            </a:r>
          </a:p>
        </p:txBody>
      </p:sp>
    </p:spTree>
    <p:extLst>
      <p:ext uri="{BB962C8B-B14F-4D97-AF65-F5344CB8AC3E}">
        <p14:creationId xmlns:p14="http://schemas.microsoft.com/office/powerpoint/2010/main" val="248586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10</a:t>
            </a:fld>
            <a:endParaRPr lang="en-US" dirty="0"/>
          </a:p>
        </p:txBody>
      </p:sp>
      <p:sp>
        <p:nvSpPr>
          <p:cNvPr id="9" name="Content Placeholder 8"/>
          <p:cNvSpPr>
            <a:spLocks noGrp="1"/>
          </p:cNvSpPr>
          <p:nvPr>
            <p:ph idx="1"/>
          </p:nvPr>
        </p:nvSpPr>
        <p:spPr>
          <a:xfrm>
            <a:off x="457200" y="1066800"/>
            <a:ext cx="8229600" cy="5257800"/>
          </a:xfrm>
        </p:spPr>
        <p:txBody>
          <a:bodyPr>
            <a:normAutofit lnSpcReduction="10000"/>
          </a:bodyPr>
          <a:lstStyle/>
          <a:p>
            <a:r>
              <a:rPr lang="vi-VN" dirty="0"/>
              <a:t>Phương thức khởi tạo tĩnh:</a:t>
            </a:r>
            <a:endParaRPr lang="en-US" dirty="0"/>
          </a:p>
          <a:p>
            <a:pPr marL="457200" lvl="1" indent="0">
              <a:buNone/>
            </a:pPr>
            <a:endParaRPr lang="en-US" dirty="0"/>
          </a:p>
          <a:p>
            <a:pPr marL="457200" lvl="1" indent="0">
              <a:buNone/>
            </a:pPr>
            <a:endParaRPr lang="en-US" dirty="0"/>
          </a:p>
          <a:p>
            <a:endParaRPr lang="en-US" dirty="0"/>
          </a:p>
          <a:p>
            <a:endParaRPr lang="en-US" dirty="0"/>
          </a:p>
          <a:p>
            <a:r>
              <a:rPr lang="en-US" dirty="0"/>
              <a:t>Một số đặc điểm của </a:t>
            </a:r>
            <a:r>
              <a:rPr lang="vi-VN" b="1" dirty="0"/>
              <a:t>phương thức khởi tạo tĩnh</a:t>
            </a:r>
            <a:r>
              <a:rPr lang="en-US" dirty="0"/>
              <a:t>:</a:t>
            </a:r>
          </a:p>
          <a:p>
            <a:pPr lvl="1"/>
            <a:r>
              <a:rPr lang="vi-VN" dirty="0"/>
              <a:t>Không được phép khai báo phạm vi truy cập</a:t>
            </a:r>
            <a:endParaRPr lang="en-US" dirty="0"/>
          </a:p>
          <a:p>
            <a:pPr lvl="1"/>
            <a:r>
              <a:rPr lang="vi-VN" dirty="0"/>
              <a:t>Static constructor sẽ được gọi một lần duy nhất khi chương trình</a:t>
            </a:r>
            <a:r>
              <a:rPr lang="en-US" dirty="0"/>
              <a:t> đ</a:t>
            </a:r>
            <a:r>
              <a:rPr lang="vi-VN" dirty="0"/>
              <a:t>ư</a:t>
            </a:r>
            <a:r>
              <a:rPr lang="en-US" dirty="0" err="1"/>
              <a:t>ợc</a:t>
            </a:r>
            <a:r>
              <a:rPr lang="en-US" dirty="0"/>
              <a:t> nạp lên.</a:t>
            </a:r>
          </a:p>
          <a:p>
            <a:pPr lvl="1"/>
            <a:r>
              <a:rPr lang="vi-VN" dirty="0"/>
              <a:t>Trong phương thức có sử dụng biến static thì phương thức đó cũng phải được khai báo là static.</a:t>
            </a:r>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08BAB558-DB93-4A60-AF05-5F30A5FC5F45}"/>
              </a:ext>
            </a:extLst>
          </p:cNvPr>
          <p:cNvPicPr>
            <a:picLocks noChangeAspect="1"/>
          </p:cNvPicPr>
          <p:nvPr/>
        </p:nvPicPr>
        <p:blipFill>
          <a:blip r:embed="rId2"/>
          <a:stretch>
            <a:fillRect/>
          </a:stretch>
        </p:blipFill>
        <p:spPr>
          <a:xfrm>
            <a:off x="2819400" y="1447800"/>
            <a:ext cx="4162425" cy="1600200"/>
          </a:xfrm>
          <a:prstGeom prst="rect">
            <a:avLst/>
          </a:prstGeom>
        </p:spPr>
      </p:pic>
    </p:spTree>
    <p:extLst>
      <p:ext uri="{BB962C8B-B14F-4D97-AF65-F5344CB8AC3E}">
        <p14:creationId xmlns:p14="http://schemas.microsoft.com/office/powerpoint/2010/main" val="7896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11</a:t>
            </a:fld>
            <a:endParaRPr lang="en-US" dirty="0"/>
          </a:p>
        </p:txBody>
      </p:sp>
      <p:sp>
        <p:nvSpPr>
          <p:cNvPr id="9" name="Content Placeholder 8"/>
          <p:cNvSpPr>
            <a:spLocks noGrp="1"/>
          </p:cNvSpPr>
          <p:nvPr>
            <p:ph idx="1"/>
          </p:nvPr>
        </p:nvSpPr>
        <p:spPr>
          <a:xfrm>
            <a:off x="457200" y="1066800"/>
            <a:ext cx="8229600" cy="5257800"/>
          </a:xfrm>
        </p:spPr>
        <p:txBody>
          <a:bodyPr>
            <a:normAutofit/>
          </a:bodyPr>
          <a:lstStyle/>
          <a:p>
            <a:r>
              <a:rPr lang="vi-VN" dirty="0"/>
              <a:t>Phương thức khởi tạo tĩnh:</a:t>
            </a:r>
            <a:endParaRPr lang="en-US" dirty="0"/>
          </a:p>
          <a:p>
            <a:pPr marL="457200" lvl="1" indent="0">
              <a:buNone/>
            </a:pPr>
            <a:endParaRPr lang="en-US" dirty="0"/>
          </a:p>
          <a:p>
            <a:pPr marL="457200" lvl="1" indent="0">
              <a:buNone/>
            </a:pPr>
            <a:endParaRPr lang="en-US" dirty="0"/>
          </a:p>
          <a:p>
            <a:endParaRPr lang="en-US" dirty="0"/>
          </a:p>
          <a:p>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26396E62-227B-4B9C-943D-C50C82E03542}"/>
              </a:ext>
            </a:extLst>
          </p:cNvPr>
          <p:cNvPicPr>
            <a:picLocks noChangeAspect="1"/>
          </p:cNvPicPr>
          <p:nvPr/>
        </p:nvPicPr>
        <p:blipFill>
          <a:blip r:embed="rId2"/>
          <a:stretch>
            <a:fillRect/>
          </a:stretch>
        </p:blipFill>
        <p:spPr>
          <a:xfrm>
            <a:off x="1394791" y="1591952"/>
            <a:ext cx="6248400" cy="5266047"/>
          </a:xfrm>
          <a:prstGeom prst="rect">
            <a:avLst/>
          </a:prstGeom>
        </p:spPr>
      </p:pic>
    </p:spTree>
    <p:extLst>
      <p:ext uri="{BB962C8B-B14F-4D97-AF65-F5344CB8AC3E}">
        <p14:creationId xmlns:p14="http://schemas.microsoft.com/office/powerpoint/2010/main" val="223776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12</a:t>
            </a:fld>
            <a:endParaRPr lang="en-US" dirty="0"/>
          </a:p>
        </p:txBody>
      </p:sp>
      <p:sp>
        <p:nvSpPr>
          <p:cNvPr id="9" name="Content Placeholder 8"/>
          <p:cNvSpPr>
            <a:spLocks noGrp="1"/>
          </p:cNvSpPr>
          <p:nvPr>
            <p:ph idx="1"/>
          </p:nvPr>
        </p:nvSpPr>
        <p:spPr>
          <a:xfrm>
            <a:off x="457200" y="1066800"/>
            <a:ext cx="8229600" cy="5257800"/>
          </a:xfrm>
        </p:spPr>
        <p:txBody>
          <a:bodyPr>
            <a:normAutofit/>
          </a:bodyPr>
          <a:lstStyle/>
          <a:p>
            <a:r>
              <a:rPr lang="vi-VN" dirty="0"/>
              <a:t>Lớp tĩnh:</a:t>
            </a:r>
            <a:endParaRPr lang="en-US" dirty="0"/>
          </a:p>
          <a:p>
            <a:pPr lvl="1"/>
            <a:r>
              <a:rPr lang="en-US" dirty="0"/>
              <a:t>static class chỉ </a:t>
            </a:r>
            <a:r>
              <a:rPr lang="en-US" dirty="0" err="1"/>
              <a:t>chứa</a:t>
            </a:r>
            <a:r>
              <a:rPr lang="en-US" dirty="0"/>
              <a:t> thành viên là static</a:t>
            </a:r>
          </a:p>
          <a:p>
            <a:pPr lvl="1"/>
            <a:r>
              <a:rPr lang="en-US" dirty="0"/>
              <a:t>static class không có thể hiện.</a:t>
            </a:r>
          </a:p>
          <a:p>
            <a:pPr lvl="1"/>
            <a:r>
              <a:rPr lang="en-US" dirty="0"/>
              <a:t>static class không </a:t>
            </a:r>
            <a:r>
              <a:rPr lang="en-US" dirty="0" err="1"/>
              <a:t>chứa</a:t>
            </a:r>
            <a:r>
              <a:rPr lang="en-US" dirty="0"/>
              <a:t> hàm xây dựng</a:t>
            </a:r>
            <a:r>
              <a:rPr lang="vi-VN" dirty="0"/>
              <a:t>.</a:t>
            </a:r>
            <a:endParaRPr lang="en-US" dirty="0"/>
          </a:p>
          <a:p>
            <a:pPr lvl="1"/>
            <a:r>
              <a:rPr lang="en-US" dirty="0"/>
              <a:t>s</a:t>
            </a:r>
            <a:r>
              <a:rPr lang="vi-VN" dirty="0"/>
              <a:t>tatic class thường được dùng với mục đích khai báo một lớp tiện ích chứa các hàm tiện ích hoặc hằng số.</a:t>
            </a:r>
            <a:endParaRPr lang="en-US" dirty="0"/>
          </a:p>
          <a:p>
            <a:endParaRPr lang="en-US" dirty="0"/>
          </a:p>
          <a:p>
            <a:pPr marL="0" indent="0">
              <a:buNone/>
            </a:pPr>
            <a:endParaRPr lang="en-US" dirty="0"/>
          </a:p>
        </p:txBody>
      </p:sp>
    </p:spTree>
    <p:extLst>
      <p:ext uri="{BB962C8B-B14F-4D97-AF65-F5344CB8AC3E}">
        <p14:creationId xmlns:p14="http://schemas.microsoft.com/office/powerpoint/2010/main" val="418100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13</a:t>
            </a:fld>
            <a:endParaRPr lang="en-US" dirty="0"/>
          </a:p>
        </p:txBody>
      </p:sp>
      <p:sp>
        <p:nvSpPr>
          <p:cNvPr id="9" name="Content Placeholder 8"/>
          <p:cNvSpPr>
            <a:spLocks noGrp="1"/>
          </p:cNvSpPr>
          <p:nvPr>
            <p:ph idx="1"/>
          </p:nvPr>
        </p:nvSpPr>
        <p:spPr>
          <a:xfrm>
            <a:off x="457200" y="1066800"/>
            <a:ext cx="8229600" cy="5257800"/>
          </a:xfrm>
        </p:spPr>
        <p:txBody>
          <a:bodyPr>
            <a:normAutofit/>
          </a:bodyPr>
          <a:lstStyle/>
          <a:p>
            <a:r>
              <a:rPr lang="vi-VN" dirty="0"/>
              <a:t>Lớp tĩnh:</a:t>
            </a:r>
            <a:endParaRPr lang="en-US" dirty="0"/>
          </a:p>
          <a:p>
            <a:pPr marL="0" indent="0">
              <a:buNone/>
            </a:pPr>
            <a:endParaRPr lang="en-US" dirty="0"/>
          </a:p>
        </p:txBody>
      </p:sp>
      <p:pic>
        <p:nvPicPr>
          <p:cNvPr id="3" name="Picture 2">
            <a:extLst>
              <a:ext uri="{FF2B5EF4-FFF2-40B4-BE49-F238E27FC236}">
                <a16:creationId xmlns:a16="http://schemas.microsoft.com/office/drawing/2014/main" id="{B47D0CAD-360E-4AF7-8E3B-74B885E91C14}"/>
              </a:ext>
            </a:extLst>
          </p:cNvPr>
          <p:cNvPicPr>
            <a:picLocks noChangeAspect="1"/>
          </p:cNvPicPr>
          <p:nvPr/>
        </p:nvPicPr>
        <p:blipFill>
          <a:blip r:embed="rId2"/>
          <a:stretch>
            <a:fillRect/>
          </a:stretch>
        </p:blipFill>
        <p:spPr>
          <a:xfrm>
            <a:off x="1802296" y="1733826"/>
            <a:ext cx="5621111" cy="4629150"/>
          </a:xfrm>
          <a:prstGeom prst="rect">
            <a:avLst/>
          </a:prstGeom>
        </p:spPr>
      </p:pic>
    </p:spTree>
    <p:extLst>
      <p:ext uri="{BB962C8B-B14F-4D97-AF65-F5344CB8AC3E}">
        <p14:creationId xmlns:p14="http://schemas.microsoft.com/office/powerpoint/2010/main" val="249257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t>Static class</a:t>
            </a:r>
          </a:p>
        </p:txBody>
      </p:sp>
      <p:sp>
        <p:nvSpPr>
          <p:cNvPr id="4" name="AutoShape 2"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4"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447800" y="2869949"/>
            <a:ext cx="4943342"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 name="Picture 7" descr="C:\Users\powerpoint.vn\Downloads\1e2cd4b177168ad16ce2e7c504bba4d2.x400.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759"/>
          <a:stretch/>
        </p:blipFill>
        <p:spPr bwMode="auto">
          <a:xfrm>
            <a:off x="1926464" y="914400"/>
            <a:ext cx="5443471" cy="57621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417320" y="3777294"/>
            <a:ext cx="6400800" cy="28810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Tx/>
              <a:buChar char="-"/>
            </a:pPr>
            <a:endParaRPr lang="en-US" sz="2000" dirty="0"/>
          </a:p>
          <a:p>
            <a:pPr marL="342900" indent="-342900">
              <a:buFontTx/>
              <a:buChar char="-"/>
            </a:pPr>
            <a:r>
              <a:rPr lang="en-US" sz="2000" dirty="0"/>
              <a:t>Hiện thực các ví dụ </a:t>
            </a:r>
          </a:p>
          <a:p>
            <a:endParaRPr lang="en-US" sz="2000" dirty="0"/>
          </a:p>
          <a:p>
            <a:endParaRPr lang="en-US" sz="2000" dirty="0"/>
          </a:p>
        </p:txBody>
      </p:sp>
      <p:sp>
        <p:nvSpPr>
          <p:cNvPr id="10" name="Rectangle 9"/>
          <p:cNvSpPr/>
          <p:nvPr/>
        </p:nvSpPr>
        <p:spPr>
          <a:xfrm>
            <a:off x="6391143" y="2871065"/>
            <a:ext cx="1457457"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Content Placeholder 3"/>
          <p:cNvSpPr>
            <a:spLocks noGrp="1"/>
          </p:cNvSpPr>
          <p:nvPr>
            <p:ph idx="4294967295"/>
            <p:custDataLst>
              <p:tags r:id="rId1"/>
            </p:custDataLst>
          </p:nvPr>
        </p:nvSpPr>
        <p:spPr>
          <a:xfrm>
            <a:off x="1969019" y="3476176"/>
            <a:ext cx="5029200" cy="1680248"/>
          </a:xfrm>
          <a:prstGeom prst="rect">
            <a:avLst/>
          </a:prstGeom>
        </p:spPr>
        <p:txBody>
          <a:bodyPr>
            <a:noAutofit/>
          </a:bodyPr>
          <a:lstStyle/>
          <a:p>
            <a:pPr marL="0" indent="0" algn="ctr">
              <a:buNone/>
            </a:pPr>
            <a:r>
              <a:rPr lang="en-US" sz="6600" b="1" dirty="0">
                <a:solidFill>
                  <a:schemeClr val="bg1"/>
                </a:solidFill>
              </a:rPr>
              <a:t>DEM</a:t>
            </a:r>
            <a:r>
              <a:rPr lang="en-US" sz="11500" b="1" dirty="0">
                <a:solidFill>
                  <a:schemeClr val="bg1"/>
                </a:solidFill>
              </a:rPr>
              <a:t>O</a:t>
            </a:r>
          </a:p>
        </p:txBody>
      </p:sp>
      <p:pic>
        <p:nvPicPr>
          <p:cNvPr id="12" name="Picture 2" descr="http://uconndigitalarts.com/wp-content/uploads/2013/04/original.jp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4305300" y="2997792"/>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powerpoint.vn\Downloads\1e2cd4b177168ad16ce2e7c504bba4d2.x400.jpeg"/>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35479" y="914400"/>
            <a:ext cx="5443471" cy="28280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designofsignage.com/application/symbol/hands/image/600x600/hand-press-button-4.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436364" y="3913563"/>
            <a:ext cx="2616710" cy="261671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Lập trình C#2</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14</a:t>
            </a:fld>
            <a:endParaRPr lang="en-US" dirty="0"/>
          </a:p>
        </p:txBody>
      </p:sp>
    </p:spTree>
    <p:extLst>
      <p:ext uri="{BB962C8B-B14F-4D97-AF65-F5344CB8AC3E}">
        <p14:creationId xmlns:p14="http://schemas.microsoft.com/office/powerpoint/2010/main" val="211994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class</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15</a:t>
            </a:fld>
            <a:endParaRPr lang="en-US" dirty="0"/>
          </a:p>
        </p:txBody>
      </p:sp>
      <p:sp>
        <p:nvSpPr>
          <p:cNvPr id="9" name="Content Placeholder 8"/>
          <p:cNvSpPr>
            <a:spLocks noGrp="1"/>
          </p:cNvSpPr>
          <p:nvPr>
            <p:ph idx="1"/>
          </p:nvPr>
        </p:nvSpPr>
        <p:spPr>
          <a:xfrm>
            <a:off x="457200" y="1066800"/>
            <a:ext cx="8229600" cy="5257800"/>
          </a:xfrm>
        </p:spPr>
        <p:txBody>
          <a:bodyPr>
            <a:normAutofit/>
          </a:bodyPr>
          <a:lstStyle/>
          <a:p>
            <a:r>
              <a:rPr lang="en-US" dirty="0"/>
              <a:t>Partial Class trong C# là một tính năng giúp chúng ta chia một class thành </a:t>
            </a:r>
            <a:r>
              <a:rPr lang="en-US" dirty="0" err="1"/>
              <a:t>hai</a:t>
            </a:r>
            <a:r>
              <a:rPr lang="en-US" dirty="0"/>
              <a:t> hay nhiều phần hay file khác nhau.</a:t>
            </a:r>
          </a:p>
          <a:p>
            <a:endParaRPr lang="en-US" dirty="0"/>
          </a:p>
          <a:p>
            <a:pPr marL="0" indent="0">
              <a:buNone/>
            </a:pPr>
            <a:endParaRPr lang="en-US" dirty="0"/>
          </a:p>
        </p:txBody>
      </p:sp>
      <p:pic>
        <p:nvPicPr>
          <p:cNvPr id="3" name="Picture 2">
            <a:extLst>
              <a:ext uri="{FF2B5EF4-FFF2-40B4-BE49-F238E27FC236}">
                <a16:creationId xmlns:a16="http://schemas.microsoft.com/office/drawing/2014/main" id="{723C409A-B1D3-4FA5-9E0D-E9BC47B53437}"/>
              </a:ext>
            </a:extLst>
          </p:cNvPr>
          <p:cNvPicPr>
            <a:picLocks noChangeAspect="1"/>
          </p:cNvPicPr>
          <p:nvPr/>
        </p:nvPicPr>
        <p:blipFill>
          <a:blip r:embed="rId2"/>
          <a:stretch>
            <a:fillRect/>
          </a:stretch>
        </p:blipFill>
        <p:spPr>
          <a:xfrm>
            <a:off x="1315280" y="2519709"/>
            <a:ext cx="6438900" cy="4095750"/>
          </a:xfrm>
          <a:prstGeom prst="rect">
            <a:avLst/>
          </a:prstGeom>
        </p:spPr>
      </p:pic>
    </p:spTree>
    <p:extLst>
      <p:ext uri="{BB962C8B-B14F-4D97-AF65-F5344CB8AC3E}">
        <p14:creationId xmlns:p14="http://schemas.microsoft.com/office/powerpoint/2010/main" val="307374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class</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16</a:t>
            </a:fld>
            <a:endParaRPr lang="en-US" dirty="0"/>
          </a:p>
        </p:txBody>
      </p:sp>
      <p:sp>
        <p:nvSpPr>
          <p:cNvPr id="9" name="Content Placeholder 8"/>
          <p:cNvSpPr>
            <a:spLocks noGrp="1"/>
          </p:cNvSpPr>
          <p:nvPr>
            <p:ph idx="1"/>
          </p:nvPr>
        </p:nvSpPr>
        <p:spPr>
          <a:xfrm>
            <a:off x="457200" y="1066800"/>
            <a:ext cx="8229600" cy="5257800"/>
          </a:xfrm>
        </p:spPr>
        <p:txBody>
          <a:bodyPr>
            <a:normAutofit/>
          </a:bodyPr>
          <a:lstStyle/>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2494173-D93E-49DA-8D91-2EBE21BEE1AD}"/>
              </a:ext>
            </a:extLst>
          </p:cNvPr>
          <p:cNvPicPr>
            <a:picLocks noChangeAspect="1"/>
          </p:cNvPicPr>
          <p:nvPr/>
        </p:nvPicPr>
        <p:blipFill>
          <a:blip r:embed="rId2"/>
          <a:stretch>
            <a:fillRect/>
          </a:stretch>
        </p:blipFill>
        <p:spPr>
          <a:xfrm>
            <a:off x="1532285" y="984390"/>
            <a:ext cx="6134100" cy="5800725"/>
          </a:xfrm>
          <a:prstGeom prst="rect">
            <a:avLst/>
          </a:prstGeom>
        </p:spPr>
      </p:pic>
    </p:spTree>
    <p:extLst>
      <p:ext uri="{BB962C8B-B14F-4D97-AF65-F5344CB8AC3E}">
        <p14:creationId xmlns:p14="http://schemas.microsoft.com/office/powerpoint/2010/main" val="3727484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method</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17</a:t>
            </a:fld>
            <a:endParaRPr lang="en-US" dirty="0"/>
          </a:p>
        </p:txBody>
      </p:sp>
      <p:sp>
        <p:nvSpPr>
          <p:cNvPr id="9" name="Content Placeholder 8"/>
          <p:cNvSpPr>
            <a:spLocks noGrp="1"/>
          </p:cNvSpPr>
          <p:nvPr>
            <p:ph idx="1"/>
          </p:nvPr>
        </p:nvSpPr>
        <p:spPr>
          <a:xfrm>
            <a:off x="457200" y="1066800"/>
            <a:ext cx="8229600" cy="5257800"/>
          </a:xfrm>
        </p:spPr>
        <p:txBody>
          <a:bodyPr>
            <a:normAutofit/>
          </a:bodyPr>
          <a:lstStyle/>
          <a:p>
            <a:r>
              <a:rPr lang="vi-VN" dirty="0"/>
              <a:t>Partial method cho phép code sinh tự động gọi phương thức nhưng không nhất thiết phải xây dựng (implement) phương thức đó</a:t>
            </a:r>
            <a:r>
              <a:rPr lang="en-US" dirty="0"/>
              <a:t>.</a:t>
            </a:r>
          </a:p>
          <a:p>
            <a:pPr marL="0" indent="0">
              <a:buNone/>
            </a:pPr>
            <a:endParaRPr lang="en-US" dirty="0"/>
          </a:p>
        </p:txBody>
      </p:sp>
      <p:pic>
        <p:nvPicPr>
          <p:cNvPr id="6" name="Picture 5">
            <a:extLst>
              <a:ext uri="{FF2B5EF4-FFF2-40B4-BE49-F238E27FC236}">
                <a16:creationId xmlns:a16="http://schemas.microsoft.com/office/drawing/2014/main" id="{3511C99C-E752-4789-9C66-C91DE4040743}"/>
              </a:ext>
            </a:extLst>
          </p:cNvPr>
          <p:cNvPicPr>
            <a:picLocks noChangeAspect="1"/>
          </p:cNvPicPr>
          <p:nvPr/>
        </p:nvPicPr>
        <p:blipFill>
          <a:blip r:embed="rId2"/>
          <a:stretch>
            <a:fillRect/>
          </a:stretch>
        </p:blipFill>
        <p:spPr>
          <a:xfrm>
            <a:off x="990600" y="2488096"/>
            <a:ext cx="7239000" cy="4379843"/>
          </a:xfrm>
          <a:prstGeom prst="rect">
            <a:avLst/>
          </a:prstGeom>
        </p:spPr>
      </p:pic>
    </p:spTree>
    <p:extLst>
      <p:ext uri="{BB962C8B-B14F-4D97-AF65-F5344CB8AC3E}">
        <p14:creationId xmlns:p14="http://schemas.microsoft.com/office/powerpoint/2010/main" val="243605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t>Static class</a:t>
            </a:r>
          </a:p>
        </p:txBody>
      </p:sp>
      <p:sp>
        <p:nvSpPr>
          <p:cNvPr id="4" name="AutoShape 2"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4"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447800" y="2869949"/>
            <a:ext cx="4943342"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 name="Picture 7" descr="C:\Users\powerpoint.vn\Downloads\1e2cd4b177168ad16ce2e7c504bba4d2.x400.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759"/>
          <a:stretch/>
        </p:blipFill>
        <p:spPr bwMode="auto">
          <a:xfrm>
            <a:off x="1926464" y="914400"/>
            <a:ext cx="5443471" cy="57621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417320" y="3777294"/>
            <a:ext cx="6400800" cy="28810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Tx/>
              <a:buChar char="-"/>
            </a:pPr>
            <a:endParaRPr lang="en-US" sz="2000" dirty="0"/>
          </a:p>
          <a:p>
            <a:pPr marL="342900" indent="-342900">
              <a:buFontTx/>
              <a:buChar char="-"/>
            </a:pPr>
            <a:r>
              <a:rPr lang="en-US" sz="2000" dirty="0"/>
              <a:t>Hiện thực các ví dụ </a:t>
            </a:r>
          </a:p>
          <a:p>
            <a:endParaRPr lang="en-US" sz="2000" dirty="0"/>
          </a:p>
          <a:p>
            <a:endParaRPr lang="en-US" sz="2000" dirty="0"/>
          </a:p>
        </p:txBody>
      </p:sp>
      <p:sp>
        <p:nvSpPr>
          <p:cNvPr id="10" name="Rectangle 9"/>
          <p:cNvSpPr/>
          <p:nvPr/>
        </p:nvSpPr>
        <p:spPr>
          <a:xfrm>
            <a:off x="6391143" y="2871065"/>
            <a:ext cx="1457457"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Content Placeholder 3"/>
          <p:cNvSpPr>
            <a:spLocks noGrp="1"/>
          </p:cNvSpPr>
          <p:nvPr>
            <p:ph idx="4294967295"/>
            <p:custDataLst>
              <p:tags r:id="rId1"/>
            </p:custDataLst>
          </p:nvPr>
        </p:nvSpPr>
        <p:spPr>
          <a:xfrm>
            <a:off x="1969019" y="3476176"/>
            <a:ext cx="5029200" cy="1680248"/>
          </a:xfrm>
          <a:prstGeom prst="rect">
            <a:avLst/>
          </a:prstGeom>
        </p:spPr>
        <p:txBody>
          <a:bodyPr>
            <a:noAutofit/>
          </a:bodyPr>
          <a:lstStyle/>
          <a:p>
            <a:pPr marL="0" indent="0" algn="ctr">
              <a:buNone/>
            </a:pPr>
            <a:r>
              <a:rPr lang="en-US" sz="6600" b="1" dirty="0">
                <a:solidFill>
                  <a:schemeClr val="bg1"/>
                </a:solidFill>
              </a:rPr>
              <a:t>DEM</a:t>
            </a:r>
            <a:r>
              <a:rPr lang="en-US" sz="11500" b="1" dirty="0">
                <a:solidFill>
                  <a:schemeClr val="bg1"/>
                </a:solidFill>
              </a:rPr>
              <a:t>O</a:t>
            </a:r>
          </a:p>
        </p:txBody>
      </p:sp>
      <p:pic>
        <p:nvPicPr>
          <p:cNvPr id="12" name="Picture 2" descr="http://uconndigitalarts.com/wp-content/uploads/2013/04/original.jp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4305300" y="2997792"/>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powerpoint.vn\Downloads\1e2cd4b177168ad16ce2e7c504bba4d2.x400.jpeg"/>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35479" y="914400"/>
            <a:ext cx="5443471" cy="28280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designofsignage.com/application/symbol/hands/image/600x600/hand-press-button-4.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436364" y="3913563"/>
            <a:ext cx="2616710" cy="261671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Lập trình C#2</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18</a:t>
            </a:fld>
            <a:endParaRPr lang="en-US" dirty="0"/>
          </a:p>
        </p:txBody>
      </p:sp>
    </p:spTree>
    <p:extLst>
      <p:ext uri="{BB962C8B-B14F-4D97-AF65-F5344CB8AC3E}">
        <p14:creationId xmlns:p14="http://schemas.microsoft.com/office/powerpoint/2010/main" val="627684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Lập Trình C# 2</a:t>
            </a:r>
          </a:p>
        </p:txBody>
      </p:sp>
      <p:sp>
        <p:nvSpPr>
          <p:cNvPr id="3" name="Subtitle 2"/>
          <p:cNvSpPr>
            <a:spLocks noGrp="1"/>
          </p:cNvSpPr>
          <p:nvPr>
            <p:ph type="subTitle" idx="1"/>
          </p:nvPr>
        </p:nvSpPr>
        <p:spPr/>
        <p:txBody>
          <a:bodyPr/>
          <a:lstStyle/>
          <a:p>
            <a:r>
              <a:rPr lang="en-US" dirty="0"/>
              <a:t>Bài 1: Static </a:t>
            </a:r>
            <a:r>
              <a:rPr lang="en-US" dirty="0" err="1"/>
              <a:t>class,Partial</a:t>
            </a:r>
            <a:r>
              <a:rPr lang="en-US" dirty="0"/>
              <a:t> class - Generic Namespace (P2)</a:t>
            </a:r>
          </a:p>
        </p:txBody>
      </p:sp>
    </p:spTree>
    <p:extLst>
      <p:ext uri="{BB962C8B-B14F-4D97-AF65-F5344CB8AC3E}">
        <p14:creationId xmlns:p14="http://schemas.microsoft.com/office/powerpoint/2010/main" val="333421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a:t>Static class, Partial class</a:t>
            </a:r>
          </a:p>
          <a:p>
            <a:pPr>
              <a:buFont typeface="Wingdings" pitchFamily="2" charset="2"/>
              <a:buChar char="¤"/>
            </a:pPr>
            <a:r>
              <a:rPr lang="en-US" dirty="0"/>
              <a:t>Generic Namespace</a:t>
            </a:r>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2</a:t>
            </a:fld>
            <a:endParaRPr lang="en-US" dirty="0"/>
          </a:p>
        </p:txBody>
      </p:sp>
    </p:spTree>
    <p:extLst>
      <p:ext uri="{BB962C8B-B14F-4D97-AF65-F5344CB8AC3E}">
        <p14:creationId xmlns:p14="http://schemas.microsoft.com/office/powerpoint/2010/main" val="8950854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20</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HashSet&lt;T&gt; Class</a:t>
            </a:r>
          </a:p>
          <a:p>
            <a:pPr lvl="1"/>
            <a:r>
              <a:rPr lang="en-US" dirty="0"/>
              <a:t>Biểu </a:t>
            </a:r>
            <a:r>
              <a:rPr lang="en-US" dirty="0" err="1"/>
              <a:t>diễn</a:t>
            </a:r>
            <a:r>
              <a:rPr lang="en-US" dirty="0"/>
              <a:t> một tập hợp các phần tử không trùng nhau.</a:t>
            </a:r>
          </a:p>
          <a:p>
            <a:pPr lvl="1"/>
            <a:r>
              <a:rPr lang="vi-VN" dirty="0"/>
              <a:t>Không truy cập phần tử thông qua index, tức là các phần tử trong set không có thứ tự (order). Do đó 2 set {1, 2, 3} và {3, 1, 2} là như nhau</a:t>
            </a:r>
            <a:r>
              <a:rPr lang="en-US" dirty="0"/>
              <a:t>.</a:t>
            </a:r>
          </a:p>
          <a:p>
            <a:pPr lvl="1"/>
            <a:r>
              <a:rPr lang="en-US" dirty="0"/>
              <a:t>Lớp thuộc namespace </a:t>
            </a:r>
            <a:r>
              <a:rPr lang="en-US" b="1" dirty="0" err="1"/>
              <a:t>System.Collections.Generic</a:t>
            </a:r>
            <a:endParaRPr lang="en-US"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149452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21</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HashSet&lt;T&gt; Class</a:t>
            </a:r>
          </a:p>
          <a:p>
            <a:pPr marL="0" indent="0">
              <a:buNone/>
            </a:pPr>
            <a:endParaRPr lang="en-US" dirty="0"/>
          </a:p>
        </p:txBody>
      </p:sp>
      <p:pic>
        <p:nvPicPr>
          <p:cNvPr id="6" name="Picture 5">
            <a:extLst>
              <a:ext uri="{FF2B5EF4-FFF2-40B4-BE49-F238E27FC236}">
                <a16:creationId xmlns:a16="http://schemas.microsoft.com/office/drawing/2014/main" id="{50394867-FB3B-4502-B237-4C994A155726}"/>
              </a:ext>
            </a:extLst>
          </p:cNvPr>
          <p:cNvPicPr>
            <a:picLocks noChangeAspect="1"/>
          </p:cNvPicPr>
          <p:nvPr/>
        </p:nvPicPr>
        <p:blipFill>
          <a:blip r:embed="rId2"/>
          <a:stretch>
            <a:fillRect/>
          </a:stretch>
        </p:blipFill>
        <p:spPr>
          <a:xfrm>
            <a:off x="1969294" y="1690272"/>
            <a:ext cx="5205412" cy="4395788"/>
          </a:xfrm>
          <a:prstGeom prst="rect">
            <a:avLst/>
          </a:prstGeom>
        </p:spPr>
      </p:pic>
    </p:spTree>
    <p:extLst>
      <p:ext uri="{BB962C8B-B14F-4D97-AF65-F5344CB8AC3E}">
        <p14:creationId xmlns:p14="http://schemas.microsoft.com/office/powerpoint/2010/main" val="3780944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22</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HashSet&lt;T&gt; Class</a:t>
            </a:r>
          </a:p>
          <a:p>
            <a:pPr marL="0" indent="0">
              <a:buNone/>
            </a:pPr>
            <a:endParaRPr lang="en-US" dirty="0"/>
          </a:p>
        </p:txBody>
      </p:sp>
      <p:pic>
        <p:nvPicPr>
          <p:cNvPr id="3" name="Picture 2">
            <a:extLst>
              <a:ext uri="{FF2B5EF4-FFF2-40B4-BE49-F238E27FC236}">
                <a16:creationId xmlns:a16="http://schemas.microsoft.com/office/drawing/2014/main" id="{E9683BB2-CE09-4AD0-AF88-38E4ED0B0562}"/>
              </a:ext>
            </a:extLst>
          </p:cNvPr>
          <p:cNvPicPr>
            <a:picLocks noChangeAspect="1"/>
          </p:cNvPicPr>
          <p:nvPr/>
        </p:nvPicPr>
        <p:blipFill>
          <a:blip r:embed="rId2"/>
          <a:stretch>
            <a:fillRect/>
          </a:stretch>
        </p:blipFill>
        <p:spPr>
          <a:xfrm>
            <a:off x="1368370" y="2286000"/>
            <a:ext cx="6380755" cy="3309938"/>
          </a:xfrm>
          <a:prstGeom prst="rect">
            <a:avLst/>
          </a:prstGeom>
        </p:spPr>
      </p:pic>
    </p:spTree>
    <p:extLst>
      <p:ext uri="{BB962C8B-B14F-4D97-AF65-F5344CB8AC3E}">
        <p14:creationId xmlns:p14="http://schemas.microsoft.com/office/powerpoint/2010/main" val="1434624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23</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LinkedList&lt;T&gt; Class</a:t>
            </a:r>
          </a:p>
          <a:p>
            <a:pPr lvl="1"/>
            <a:r>
              <a:rPr lang="vi-VN" dirty="0"/>
              <a:t>Linked list là một tập hợp của các phần tử trong đó mỗi phần tử được </a:t>
            </a:r>
            <a:r>
              <a:rPr lang="vi-VN" b="1" dirty="0"/>
              <a:t>liên kết</a:t>
            </a:r>
            <a:r>
              <a:rPr lang="vi-VN" dirty="0"/>
              <a:t> (link) với phần tử trước (và sau nó)</a:t>
            </a:r>
            <a:endParaRPr lang="en-US" dirty="0"/>
          </a:p>
          <a:p>
            <a:pPr lvl="1"/>
            <a:r>
              <a:rPr lang="vi-VN" dirty="0"/>
              <a:t>Các phần tử của linked list cũng được gọi là các </a:t>
            </a:r>
            <a:r>
              <a:rPr lang="vi-VN" i="1" dirty="0"/>
              <a:t>node</a:t>
            </a:r>
            <a:r>
              <a:rPr lang="vi-VN" dirty="0"/>
              <a:t>. Mỗi node bao gồm hai phần: phần dữ liệu, và phần tham chiếu</a:t>
            </a:r>
            <a:endParaRPr lang="en-US" dirty="0"/>
          </a:p>
          <a:p>
            <a:pPr lvl="1"/>
            <a:r>
              <a:rPr lang="vi-VN" dirty="0"/>
              <a:t>Phần dữ liệu để lưu trữ dữ liệu (giống như phần tử của mảng). Phần tham chiếu chứa địa chỉ (ô nhớ) của node khác</a:t>
            </a:r>
            <a:endParaRPr lang="en-US"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3437921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24</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LinkedList&lt;T&gt; Class</a:t>
            </a:r>
          </a:p>
          <a:p>
            <a:pPr marL="457200" lvl="1"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A63CA5CA-5798-4079-83D2-689325C2043C}"/>
              </a:ext>
            </a:extLst>
          </p:cNvPr>
          <p:cNvPicPr>
            <a:picLocks noChangeAspect="1"/>
          </p:cNvPicPr>
          <p:nvPr/>
        </p:nvPicPr>
        <p:blipFill>
          <a:blip r:embed="rId2"/>
          <a:stretch>
            <a:fillRect/>
          </a:stretch>
        </p:blipFill>
        <p:spPr>
          <a:xfrm>
            <a:off x="189976" y="2450306"/>
            <a:ext cx="8764047" cy="1957388"/>
          </a:xfrm>
          <a:prstGeom prst="rect">
            <a:avLst/>
          </a:prstGeom>
        </p:spPr>
      </p:pic>
    </p:spTree>
    <p:extLst>
      <p:ext uri="{BB962C8B-B14F-4D97-AF65-F5344CB8AC3E}">
        <p14:creationId xmlns:p14="http://schemas.microsoft.com/office/powerpoint/2010/main" val="3619787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25</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LinkedList&lt;T&gt; Class</a:t>
            </a:r>
          </a:p>
          <a:p>
            <a:pPr lvl="1"/>
            <a:r>
              <a:rPr lang="en-US" dirty="0"/>
              <a:t>Một số Properties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64D7130A-BD88-46DF-B556-397FB0790E93}"/>
              </a:ext>
            </a:extLst>
          </p:cNvPr>
          <p:cNvPicPr>
            <a:picLocks noChangeAspect="1"/>
          </p:cNvPicPr>
          <p:nvPr/>
        </p:nvPicPr>
        <p:blipFill>
          <a:blip r:embed="rId2"/>
          <a:stretch>
            <a:fillRect/>
          </a:stretch>
        </p:blipFill>
        <p:spPr>
          <a:xfrm>
            <a:off x="701853" y="2462213"/>
            <a:ext cx="7740294" cy="2717800"/>
          </a:xfrm>
          <a:prstGeom prst="rect">
            <a:avLst/>
          </a:prstGeom>
        </p:spPr>
      </p:pic>
    </p:spTree>
    <p:extLst>
      <p:ext uri="{BB962C8B-B14F-4D97-AF65-F5344CB8AC3E}">
        <p14:creationId xmlns:p14="http://schemas.microsoft.com/office/powerpoint/2010/main" val="3012146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26</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LinkedList&lt;T&gt; Class</a:t>
            </a:r>
          </a:p>
          <a:p>
            <a:pPr lvl="1"/>
            <a:r>
              <a:rPr lang="en-US" dirty="0"/>
              <a:t>Một số Methods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1A6A2C1E-8CB5-4BDD-A6D0-96F45A0557DA}"/>
              </a:ext>
            </a:extLst>
          </p:cNvPr>
          <p:cNvPicPr>
            <a:picLocks noChangeAspect="1"/>
          </p:cNvPicPr>
          <p:nvPr/>
        </p:nvPicPr>
        <p:blipFill>
          <a:blip r:embed="rId2"/>
          <a:stretch>
            <a:fillRect/>
          </a:stretch>
        </p:blipFill>
        <p:spPr>
          <a:xfrm>
            <a:off x="1295400" y="2001837"/>
            <a:ext cx="6553200" cy="4856163"/>
          </a:xfrm>
          <a:prstGeom prst="rect">
            <a:avLst/>
          </a:prstGeom>
        </p:spPr>
      </p:pic>
    </p:spTree>
    <p:extLst>
      <p:ext uri="{BB962C8B-B14F-4D97-AF65-F5344CB8AC3E}">
        <p14:creationId xmlns:p14="http://schemas.microsoft.com/office/powerpoint/2010/main" val="3066331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27</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LinkedList&lt;T&gt; Class</a:t>
            </a:r>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290DAD2B-7997-4745-8451-49637F245441}"/>
              </a:ext>
            </a:extLst>
          </p:cNvPr>
          <p:cNvPicPr>
            <a:picLocks noChangeAspect="1"/>
          </p:cNvPicPr>
          <p:nvPr/>
        </p:nvPicPr>
        <p:blipFill>
          <a:blip r:embed="rId2"/>
          <a:stretch>
            <a:fillRect/>
          </a:stretch>
        </p:blipFill>
        <p:spPr>
          <a:xfrm>
            <a:off x="1752600" y="1577350"/>
            <a:ext cx="5715000" cy="5257800"/>
          </a:xfrm>
          <a:prstGeom prst="rect">
            <a:avLst/>
          </a:prstGeom>
        </p:spPr>
      </p:pic>
    </p:spTree>
    <p:extLst>
      <p:ext uri="{BB962C8B-B14F-4D97-AF65-F5344CB8AC3E}">
        <p14:creationId xmlns:p14="http://schemas.microsoft.com/office/powerpoint/2010/main" val="4214566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28</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List&lt;T&gt; Class</a:t>
            </a:r>
          </a:p>
          <a:p>
            <a:pPr lvl="1"/>
            <a:r>
              <a:rPr lang="en-US" dirty="0"/>
              <a:t>Đ</a:t>
            </a:r>
            <a:r>
              <a:rPr lang="vi-VN" dirty="0"/>
              <a:t>ại diện cho danh sách các đối tượng có thể được truy cập bởi chỉ mục</a:t>
            </a:r>
            <a:endParaRPr lang="en-US" dirty="0"/>
          </a:p>
          <a:p>
            <a:pPr lvl="1"/>
            <a:r>
              <a:rPr lang="en-US" dirty="0"/>
              <a:t>C</a:t>
            </a:r>
            <a:r>
              <a:rPr lang="vi-VN" dirty="0"/>
              <a:t>ó thể được sử dụng để tạo một tập các loại</a:t>
            </a:r>
            <a:r>
              <a:rPr lang="en-US" dirty="0"/>
              <a:t> đối t</a:t>
            </a:r>
            <a:r>
              <a:rPr lang="vi-VN" dirty="0"/>
              <a:t>ư</a:t>
            </a:r>
            <a:r>
              <a:rPr lang="en-US" dirty="0" err="1"/>
              <a:t>ợng</a:t>
            </a:r>
            <a:r>
              <a:rPr lang="en-US" dirty="0"/>
              <a:t> có </a:t>
            </a:r>
            <a:r>
              <a:rPr lang="en-US" dirty="0" err="1"/>
              <a:t>kiểu</a:t>
            </a:r>
            <a:r>
              <a:rPr lang="en-US" dirty="0"/>
              <a:t> dữ liệu khác </a:t>
            </a:r>
            <a:r>
              <a:rPr lang="vi-VN" dirty="0"/>
              <a:t>nha</a:t>
            </a:r>
            <a:r>
              <a:rPr lang="en-US" dirty="0"/>
              <a:t>u: integers, strings…</a:t>
            </a:r>
          </a:p>
          <a:p>
            <a:pPr lvl="1"/>
            <a:r>
              <a:rPr lang="en-US" dirty="0"/>
              <a:t>Properties:</a:t>
            </a:r>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97F65DDF-4356-4E65-8E0A-456B51424C7C}"/>
              </a:ext>
            </a:extLst>
          </p:cNvPr>
          <p:cNvPicPr>
            <a:picLocks noChangeAspect="1"/>
          </p:cNvPicPr>
          <p:nvPr/>
        </p:nvPicPr>
        <p:blipFill>
          <a:blip r:embed="rId2"/>
          <a:stretch>
            <a:fillRect/>
          </a:stretch>
        </p:blipFill>
        <p:spPr>
          <a:xfrm>
            <a:off x="1495425" y="3822010"/>
            <a:ext cx="6153150" cy="2181225"/>
          </a:xfrm>
          <a:prstGeom prst="rect">
            <a:avLst/>
          </a:prstGeom>
        </p:spPr>
      </p:pic>
    </p:spTree>
    <p:extLst>
      <p:ext uri="{BB962C8B-B14F-4D97-AF65-F5344CB8AC3E}">
        <p14:creationId xmlns:p14="http://schemas.microsoft.com/office/powerpoint/2010/main" val="2644363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29</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List&lt;T&gt; Class</a:t>
            </a:r>
          </a:p>
          <a:p>
            <a:pPr lvl="1"/>
            <a:r>
              <a:rPr lang="en-US" dirty="0"/>
              <a:t>Methods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54B2CBC7-B403-43B9-8F20-C73D2C3CAB1F}"/>
              </a:ext>
            </a:extLst>
          </p:cNvPr>
          <p:cNvPicPr>
            <a:picLocks noChangeAspect="1"/>
          </p:cNvPicPr>
          <p:nvPr/>
        </p:nvPicPr>
        <p:blipFill>
          <a:blip r:embed="rId2"/>
          <a:stretch>
            <a:fillRect/>
          </a:stretch>
        </p:blipFill>
        <p:spPr>
          <a:xfrm>
            <a:off x="2674866" y="1898372"/>
            <a:ext cx="6153150" cy="4939058"/>
          </a:xfrm>
          <a:prstGeom prst="rect">
            <a:avLst/>
          </a:prstGeom>
        </p:spPr>
      </p:pic>
    </p:spTree>
    <p:extLst>
      <p:ext uri="{BB962C8B-B14F-4D97-AF65-F5344CB8AC3E}">
        <p14:creationId xmlns:p14="http://schemas.microsoft.com/office/powerpoint/2010/main" val="386237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pPr>
              <a:buFont typeface="Wingdings" pitchFamily="2" charset="2"/>
              <a:buChar char="&amp;"/>
            </a:pPr>
            <a:r>
              <a:rPr lang="en-US" dirty="0"/>
              <a:t>Phần I: Static class, Partial class</a:t>
            </a:r>
          </a:p>
          <a:p>
            <a:pPr lvl="1">
              <a:buFont typeface="Wingdings" pitchFamily="2" charset="2"/>
              <a:buChar char="&amp;"/>
            </a:pPr>
            <a:r>
              <a:rPr lang="en-US" dirty="0"/>
              <a:t> Static class</a:t>
            </a:r>
          </a:p>
          <a:p>
            <a:pPr lvl="1">
              <a:buFont typeface="Wingdings" pitchFamily="2" charset="2"/>
              <a:buChar char="&amp;"/>
            </a:pPr>
            <a:r>
              <a:rPr lang="en-US" dirty="0"/>
              <a:t> Partial class</a:t>
            </a:r>
          </a:p>
          <a:p>
            <a:pPr>
              <a:buFont typeface="Wingdings" pitchFamily="2" charset="2"/>
              <a:buChar char="&amp;"/>
            </a:pPr>
            <a:r>
              <a:rPr lang="en-US" dirty="0"/>
              <a:t>Phần II: Generic Namespace </a:t>
            </a:r>
          </a:p>
          <a:p>
            <a:pPr lvl="1">
              <a:buFont typeface="Wingdings" pitchFamily="2" charset="2"/>
              <a:buChar char="&amp;"/>
            </a:pPr>
            <a:r>
              <a:rPr lang="en-US" dirty="0"/>
              <a:t>HashSet&lt;T&gt; Class</a:t>
            </a:r>
          </a:p>
          <a:p>
            <a:pPr lvl="1">
              <a:buFont typeface="Wingdings" pitchFamily="2" charset="2"/>
              <a:buChar char="&amp;"/>
            </a:pPr>
            <a:r>
              <a:rPr lang="en-US" dirty="0"/>
              <a:t>LinkedList&lt;T&gt; Class</a:t>
            </a:r>
          </a:p>
          <a:p>
            <a:pPr lvl="1">
              <a:buFont typeface="Wingdings" pitchFamily="2" charset="2"/>
              <a:buChar char="&amp;"/>
            </a:pPr>
            <a:r>
              <a:rPr lang="en-US" dirty="0"/>
              <a:t>List&lt;T&gt; Class</a:t>
            </a:r>
          </a:p>
          <a:p>
            <a:pPr lvl="1">
              <a:buFont typeface="Wingdings" pitchFamily="2" charset="2"/>
              <a:buChar char="&amp;"/>
            </a:pPr>
            <a:endParaRPr lang="en-US" dirty="0"/>
          </a:p>
        </p:txBody>
      </p:sp>
      <p:sp>
        <p:nvSpPr>
          <p:cNvPr id="5" name="Footer Placeholder 4"/>
          <p:cNvSpPr>
            <a:spLocks noGrp="1"/>
          </p:cNvSpPr>
          <p:nvPr>
            <p:ph type="ftr" sz="quarter" idx="11"/>
          </p:nvPr>
        </p:nvSpPr>
        <p:spPr/>
        <p:txBody>
          <a:bodyPr/>
          <a:lstStyle/>
          <a:p>
            <a:r>
              <a:rPr lang="vi-VN"/>
              <a:t>Lập trình C#2</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3</a:t>
            </a:fld>
            <a:endParaRPr lang="en-US" dirty="0"/>
          </a:p>
        </p:txBody>
      </p:sp>
    </p:spTree>
    <p:extLst>
      <p:ext uri="{BB962C8B-B14F-4D97-AF65-F5344CB8AC3E}">
        <p14:creationId xmlns:p14="http://schemas.microsoft.com/office/powerpoint/2010/main" val="14542024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Namespace</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30</a:t>
            </a:fld>
            <a:endParaRPr lang="en-US" dirty="0"/>
          </a:p>
        </p:txBody>
      </p:sp>
      <p:sp>
        <p:nvSpPr>
          <p:cNvPr id="9" name="Content Placeholder 8"/>
          <p:cNvSpPr>
            <a:spLocks noGrp="1"/>
          </p:cNvSpPr>
          <p:nvPr>
            <p:ph idx="1"/>
          </p:nvPr>
        </p:nvSpPr>
        <p:spPr>
          <a:xfrm>
            <a:off x="457200" y="1098550"/>
            <a:ext cx="8229600" cy="5257800"/>
          </a:xfrm>
        </p:spPr>
        <p:txBody>
          <a:bodyPr/>
          <a:lstStyle/>
          <a:p>
            <a:r>
              <a:rPr lang="en-US" dirty="0"/>
              <a:t>List&lt;T&gt; Class</a:t>
            </a:r>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FE014464-CDBE-4339-A3CA-52A8B0ECB064}"/>
              </a:ext>
            </a:extLst>
          </p:cNvPr>
          <p:cNvPicPr>
            <a:picLocks noChangeAspect="1"/>
          </p:cNvPicPr>
          <p:nvPr/>
        </p:nvPicPr>
        <p:blipFill>
          <a:blip r:embed="rId2"/>
          <a:stretch>
            <a:fillRect/>
          </a:stretch>
        </p:blipFill>
        <p:spPr>
          <a:xfrm>
            <a:off x="2294544" y="1825625"/>
            <a:ext cx="4554911" cy="4362450"/>
          </a:xfrm>
          <a:prstGeom prst="rect">
            <a:avLst/>
          </a:prstGeom>
        </p:spPr>
      </p:pic>
    </p:spTree>
    <p:extLst>
      <p:ext uri="{BB962C8B-B14F-4D97-AF65-F5344CB8AC3E}">
        <p14:creationId xmlns:p14="http://schemas.microsoft.com/office/powerpoint/2010/main" val="534113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t>Static class</a:t>
            </a:r>
          </a:p>
        </p:txBody>
      </p:sp>
      <p:sp>
        <p:nvSpPr>
          <p:cNvPr id="4" name="AutoShape 2"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4" descr="http://studio-creator.com/blog/public/html5.jpg"/>
          <p:cNvSpPr>
            <a:spLocks noChangeAspect="1" noChangeArrowheads="1"/>
          </p:cNvSpPr>
          <p:nvPr/>
        </p:nvSpPr>
        <p:spPr bwMode="auto">
          <a:xfrm>
            <a:off x="155575" y="4651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447800" y="2869949"/>
            <a:ext cx="4943342"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 name="Picture 7" descr="C:\Users\powerpoint.vn\Downloads\1e2cd4b177168ad16ce2e7c504bba4d2.x400.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759"/>
          <a:stretch/>
        </p:blipFill>
        <p:spPr bwMode="auto">
          <a:xfrm>
            <a:off x="1926464" y="914400"/>
            <a:ext cx="5443471" cy="57621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417320" y="3777294"/>
            <a:ext cx="6400800" cy="28810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Tx/>
              <a:buChar char="-"/>
            </a:pPr>
            <a:endParaRPr lang="en-US" sz="2000" dirty="0"/>
          </a:p>
          <a:p>
            <a:pPr marL="342900" indent="-342900">
              <a:buFontTx/>
              <a:buChar char="-"/>
            </a:pPr>
            <a:r>
              <a:rPr lang="en-US" sz="2000" dirty="0"/>
              <a:t>Hiện thực các ví dụ </a:t>
            </a:r>
          </a:p>
          <a:p>
            <a:endParaRPr lang="en-US" sz="2000" dirty="0"/>
          </a:p>
          <a:p>
            <a:endParaRPr lang="en-US" sz="2000" dirty="0"/>
          </a:p>
        </p:txBody>
      </p:sp>
      <p:sp>
        <p:nvSpPr>
          <p:cNvPr id="10" name="Rectangle 9"/>
          <p:cNvSpPr/>
          <p:nvPr/>
        </p:nvSpPr>
        <p:spPr>
          <a:xfrm>
            <a:off x="6391143" y="2871065"/>
            <a:ext cx="1457457" cy="10413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Content Placeholder 3"/>
          <p:cNvSpPr>
            <a:spLocks noGrp="1"/>
          </p:cNvSpPr>
          <p:nvPr>
            <p:ph idx="4294967295"/>
            <p:custDataLst>
              <p:tags r:id="rId1"/>
            </p:custDataLst>
          </p:nvPr>
        </p:nvSpPr>
        <p:spPr>
          <a:xfrm>
            <a:off x="1969019" y="3476176"/>
            <a:ext cx="5029200" cy="1680248"/>
          </a:xfrm>
          <a:prstGeom prst="rect">
            <a:avLst/>
          </a:prstGeom>
        </p:spPr>
        <p:txBody>
          <a:bodyPr>
            <a:noAutofit/>
          </a:bodyPr>
          <a:lstStyle/>
          <a:p>
            <a:pPr marL="0" indent="0" algn="ctr">
              <a:buNone/>
            </a:pPr>
            <a:r>
              <a:rPr lang="en-US" sz="6600" b="1" dirty="0">
                <a:solidFill>
                  <a:schemeClr val="bg1"/>
                </a:solidFill>
              </a:rPr>
              <a:t>DEM</a:t>
            </a:r>
            <a:r>
              <a:rPr lang="en-US" sz="11500" b="1" dirty="0">
                <a:solidFill>
                  <a:schemeClr val="bg1"/>
                </a:solidFill>
              </a:rPr>
              <a:t>O</a:t>
            </a:r>
          </a:p>
        </p:txBody>
      </p:sp>
      <p:pic>
        <p:nvPicPr>
          <p:cNvPr id="12" name="Picture 2" descr="http://uconndigitalarts.com/wp-content/uploads/2013/04/original.jp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4305300" y="2997792"/>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powerpoint.vn\Downloads\1e2cd4b177168ad16ce2e7c504bba4d2.x400.jpeg"/>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35479" y="914400"/>
            <a:ext cx="5443471" cy="28280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designofsignage.com/application/symbol/hands/image/600x600/hand-press-button-4.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436364" y="3913563"/>
            <a:ext cx="2616710" cy="261671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Lập trình C#2</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31</a:t>
            </a:fld>
            <a:endParaRPr lang="en-US" dirty="0"/>
          </a:p>
        </p:txBody>
      </p:sp>
    </p:spTree>
    <p:extLst>
      <p:ext uri="{BB962C8B-B14F-4D97-AF65-F5344CB8AC3E}">
        <p14:creationId xmlns:p14="http://schemas.microsoft.com/office/powerpoint/2010/main" val="3603667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Lập trình C#2</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32</a:t>
            </a:fld>
            <a:endParaRPr lang="en-US" dirty="0"/>
          </a:p>
        </p:txBody>
      </p:sp>
      <p:sp>
        <p:nvSpPr>
          <p:cNvPr id="11" name="Rectangle 10"/>
          <p:cNvSpPr/>
          <p:nvPr/>
        </p:nvSpPr>
        <p:spPr>
          <a:xfrm>
            <a:off x="228600" y="1023620"/>
            <a:ext cx="8458200" cy="48437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6"/>
          <p:cNvSpPr/>
          <p:nvPr/>
        </p:nvSpPr>
        <p:spPr>
          <a:xfrm>
            <a:off x="228600" y="533400"/>
            <a:ext cx="5334000" cy="1000760"/>
          </a:xfrm>
          <a:prstGeom prst="rightArrow">
            <a:avLst>
              <a:gd name="adj1" fmla="val 100000"/>
              <a:gd name="adj2" fmla="val 50000"/>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Content Placeholder 2"/>
          <p:cNvSpPr txBox="1">
            <a:spLocks/>
          </p:cNvSpPr>
          <p:nvPr/>
        </p:nvSpPr>
        <p:spPr>
          <a:xfrm>
            <a:off x="543560" y="805180"/>
            <a:ext cx="456184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rPr>
              <a:t>Tổng</a:t>
            </a:r>
            <a:r>
              <a:rPr kumimoji="0" lang="en-US" sz="2800" b="1" i="0" u="none" strike="noStrike" kern="1200" cap="none" spc="0" normalizeH="0" noProof="0" dirty="0">
                <a:ln>
                  <a:noFill/>
                </a:ln>
                <a:solidFill>
                  <a:schemeClr val="accent6"/>
                </a:solidFill>
                <a:effectLst/>
                <a:uLnTx/>
                <a:uFillTx/>
                <a:latin typeface="Segoe UI" pitchFamily="34" charset="0"/>
                <a:ea typeface="Roboto" pitchFamily="2" charset="0"/>
                <a:cs typeface="Segoe UI" pitchFamily="34" charset="0"/>
              </a:rPr>
              <a:t> </a:t>
            </a:r>
            <a:r>
              <a:rPr kumimoji="0" lang="en-US" sz="2800" b="1" i="0" u="none" strike="noStrike" kern="1200" cap="none" spc="0" normalizeH="0" noProof="0" dirty="0" err="1">
                <a:ln>
                  <a:noFill/>
                </a:ln>
                <a:solidFill>
                  <a:schemeClr val="accent6"/>
                </a:solidFill>
                <a:effectLst/>
                <a:uLnTx/>
                <a:uFillTx/>
                <a:latin typeface="Segoe UI" pitchFamily="34" charset="0"/>
                <a:ea typeface="Roboto" pitchFamily="2" charset="0"/>
                <a:cs typeface="Segoe UI" pitchFamily="34" charset="0"/>
              </a:rPr>
              <a:t>kết</a:t>
            </a:r>
            <a:r>
              <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rPr>
              <a:t> </a:t>
            </a:r>
            <a:r>
              <a:rPr lang="en-US" sz="2800" b="1" dirty="0" err="1">
                <a:solidFill>
                  <a:schemeClr val="accent6"/>
                </a:solidFill>
                <a:latin typeface="Segoe UI" pitchFamily="34" charset="0"/>
                <a:ea typeface="Roboto" pitchFamily="2" charset="0"/>
                <a:cs typeface="Segoe UI" pitchFamily="34" charset="0"/>
              </a:rPr>
              <a:t>bài</a:t>
            </a:r>
            <a:r>
              <a:rPr lang="en-US" sz="2800" b="1" dirty="0">
                <a:solidFill>
                  <a:schemeClr val="accent6"/>
                </a:solidFill>
                <a:latin typeface="Segoe UI" pitchFamily="34" charset="0"/>
                <a:ea typeface="Roboto" pitchFamily="2" charset="0"/>
                <a:cs typeface="Segoe UI" pitchFamily="34" charset="0"/>
              </a:rPr>
              <a:t> </a:t>
            </a:r>
            <a:r>
              <a:rPr lang="en-US" sz="2800" b="1" dirty="0" err="1">
                <a:solidFill>
                  <a:schemeClr val="accent6"/>
                </a:solidFill>
                <a:latin typeface="Segoe UI" pitchFamily="34" charset="0"/>
                <a:ea typeface="Roboto" pitchFamily="2" charset="0"/>
                <a:cs typeface="Segoe UI" pitchFamily="34" charset="0"/>
              </a:rPr>
              <a:t>học</a:t>
            </a:r>
            <a:endPar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endParaRPr>
          </a:p>
        </p:txBody>
      </p:sp>
      <p:pic>
        <p:nvPicPr>
          <p:cNvPr id="9" name="Picture 2" descr="D:\Compressed\PSD Collection 2011\WP-201 copy.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082745" y="1371600"/>
            <a:ext cx="3352799" cy="564502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FC7FF7C8-49CD-4805-87F5-F303382E986B}"/>
              </a:ext>
            </a:extLst>
          </p:cNvPr>
          <p:cNvSpPr txBox="1">
            <a:spLocks/>
          </p:cNvSpPr>
          <p:nvPr/>
        </p:nvSpPr>
        <p:spPr>
          <a:xfrm>
            <a:off x="520145" y="1610360"/>
            <a:ext cx="82296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amp;"/>
            </a:pPr>
            <a:r>
              <a:rPr lang="en-US"/>
              <a:t>Phần I: Static class, Partial class</a:t>
            </a:r>
          </a:p>
          <a:p>
            <a:pPr lvl="1">
              <a:buFont typeface="Wingdings" pitchFamily="2" charset="2"/>
              <a:buChar char="&amp;"/>
            </a:pPr>
            <a:r>
              <a:rPr lang="en-US"/>
              <a:t> Static class</a:t>
            </a:r>
          </a:p>
          <a:p>
            <a:pPr lvl="1">
              <a:buFont typeface="Wingdings" pitchFamily="2" charset="2"/>
              <a:buChar char="&amp;"/>
            </a:pPr>
            <a:r>
              <a:rPr lang="en-US"/>
              <a:t> Partial class</a:t>
            </a:r>
          </a:p>
          <a:p>
            <a:pPr>
              <a:buFont typeface="Wingdings" pitchFamily="2" charset="2"/>
              <a:buChar char="&amp;"/>
            </a:pPr>
            <a:r>
              <a:rPr lang="en-US"/>
              <a:t>Phần II: Generic Namespace </a:t>
            </a:r>
          </a:p>
          <a:p>
            <a:pPr lvl="1">
              <a:buFont typeface="Wingdings" pitchFamily="2" charset="2"/>
              <a:buChar char="&amp;"/>
            </a:pPr>
            <a:r>
              <a:rPr lang="en-US"/>
              <a:t>HashSet&lt;T&gt; Class</a:t>
            </a:r>
          </a:p>
          <a:p>
            <a:pPr lvl="1">
              <a:buFont typeface="Wingdings" pitchFamily="2" charset="2"/>
              <a:buChar char="&amp;"/>
            </a:pPr>
            <a:r>
              <a:rPr lang="en-US"/>
              <a:t>LinkedList&lt;T&gt; Class</a:t>
            </a:r>
          </a:p>
          <a:p>
            <a:pPr lvl="1">
              <a:buFont typeface="Wingdings" pitchFamily="2" charset="2"/>
              <a:buChar char="&amp;"/>
            </a:pPr>
            <a:r>
              <a:rPr lang="en-US"/>
              <a:t>List&lt;T&gt; Class</a:t>
            </a:r>
          </a:p>
          <a:p>
            <a:pPr lvl="1">
              <a:buFont typeface="Wingdings" pitchFamily="2" charset="2"/>
              <a:buChar char="&amp;"/>
            </a:pPr>
            <a:endParaRPr lang="en-US" dirty="0"/>
          </a:p>
        </p:txBody>
      </p:sp>
    </p:spTree>
    <p:extLst>
      <p:ext uri="{BB962C8B-B14F-4D97-AF65-F5344CB8AC3E}">
        <p14:creationId xmlns:p14="http://schemas.microsoft.com/office/powerpoint/2010/main" val="4024992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sinh viên polytech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287000" cy="686335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Lập trình C#2</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33</a:t>
            </a:fld>
            <a:endParaRPr lang="en-US"/>
          </a:p>
        </p:txBody>
      </p:sp>
      <p:sp>
        <p:nvSpPr>
          <p:cNvPr id="4" name="Rectangle 3"/>
          <p:cNvSpPr/>
          <p:nvPr/>
        </p:nvSpPr>
        <p:spPr>
          <a:xfrm>
            <a:off x="4000501" y="3449768"/>
            <a:ext cx="4924926" cy="3541295"/>
          </a:xfrm>
          <a:prstGeom prst="rect">
            <a:avLst/>
          </a:prstGeom>
          <a:solidFill>
            <a:schemeClr val="bg1">
              <a:lumMod val="9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vi-VN" sz="4400" b="1" spc="-20" dirty="0">
                <a:solidFill>
                  <a:schemeClr val="tx2"/>
                </a:solidFill>
                <a:latin typeface="Segoe UI" pitchFamily="34" charset="0"/>
                <a:ea typeface="Segoe UI" pitchFamily="34" charset="0"/>
                <a:cs typeface="Segoe UI" pitchFamily="34" charset="0"/>
              </a:rPr>
              <a:t>KẾT THÚC</a:t>
            </a:r>
            <a:endParaRPr lang="en-US" sz="4400" spc="-2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8958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4</a:t>
            </a:fld>
            <a:endParaRPr lang="en-US" dirty="0"/>
          </a:p>
        </p:txBody>
      </p:sp>
      <p:sp>
        <p:nvSpPr>
          <p:cNvPr id="9" name="Content Placeholder 8"/>
          <p:cNvSpPr>
            <a:spLocks noGrp="1"/>
          </p:cNvSpPr>
          <p:nvPr>
            <p:ph idx="1"/>
          </p:nvPr>
        </p:nvSpPr>
        <p:spPr>
          <a:xfrm>
            <a:off x="457200" y="1066800"/>
            <a:ext cx="8229600" cy="5257800"/>
          </a:xfrm>
        </p:spPr>
        <p:txBody>
          <a:bodyPr/>
          <a:lstStyle/>
          <a:p>
            <a:r>
              <a:rPr lang="en-US" dirty="0"/>
              <a:t>Nhắc lại </a:t>
            </a:r>
            <a:r>
              <a:rPr lang="vi-VN" dirty="0"/>
              <a:t>các thuộc tính, phương thức:</a:t>
            </a:r>
            <a:endParaRPr lang="en-US" dirty="0"/>
          </a:p>
          <a:p>
            <a:pPr lvl="1"/>
            <a:r>
              <a:rPr lang="vi-VN" dirty="0"/>
              <a:t>Chỉ có thể sử dụng sau khi khởi tạo đối tượng</a:t>
            </a:r>
            <a:r>
              <a:rPr lang="en-US" dirty="0"/>
              <a:t>. </a:t>
            </a:r>
          </a:p>
          <a:p>
            <a:pPr lvl="1"/>
            <a:r>
              <a:rPr lang="vi-VN" dirty="0"/>
              <a:t>Dữ liệu thuộc về riêng mỗi đối tượng (xét cùng 1 thuộc tính thì các đối tượng khác nhau thì thuộc tính đó sẽ mang các giá trị khác nhau)</a:t>
            </a:r>
            <a:endParaRPr lang="en-US" dirty="0"/>
          </a:p>
          <a:p>
            <a:pPr lvl="1"/>
            <a:r>
              <a:rPr lang="vi-VN" dirty="0"/>
              <a:t>Được gọi thông qua tên của đối tượng</a:t>
            </a:r>
            <a:r>
              <a:rPr lang="en-US" dirty="0"/>
              <a:t>. </a:t>
            </a:r>
          </a:p>
          <a:p>
            <a:pPr lvl="0"/>
            <a:r>
              <a:rPr lang="en-US" dirty="0"/>
              <a:t>M</a:t>
            </a:r>
            <a:r>
              <a:rPr lang="vi-VN" dirty="0"/>
              <a:t>ong muốn </a:t>
            </a:r>
            <a:r>
              <a:rPr lang="vi-VN" b="1" dirty="0"/>
              <a:t>1 thuộc tính nào đó được dùng chung cho mọi đối tượng</a:t>
            </a:r>
            <a:r>
              <a:rPr lang="vi-VN" dirty="0"/>
              <a:t> (chỉ được cấp phát 1 vùng nhớ duy nhất)</a:t>
            </a:r>
            <a:r>
              <a:rPr lang="en-US" dirty="0">
                <a:solidFill>
                  <a:prstClr val="black"/>
                </a:solidFill>
              </a:rPr>
              <a:t> </a:t>
            </a:r>
            <a:r>
              <a:rPr lang="en-US" dirty="0">
                <a:solidFill>
                  <a:prstClr val="black"/>
                </a:solidFill>
                <a:sym typeface="Wingdings" panose="05000000000000000000" pitchFamily="2" charset="2"/>
              </a:rPr>
              <a:t></a:t>
            </a:r>
            <a:r>
              <a:rPr lang="en-US" b="1" dirty="0"/>
              <a:t>thành viên </a:t>
            </a:r>
            <a:r>
              <a:rPr lang="en-US" b="1" dirty="0" err="1"/>
              <a:t>tĩnh</a:t>
            </a:r>
            <a:endParaRPr lang="en-US" dirty="0">
              <a:solidFill>
                <a:prstClr val="black"/>
              </a:solidFill>
            </a:endParaRPr>
          </a:p>
          <a:p>
            <a:pPr marL="457200" lvl="1"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32337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5</a:t>
            </a:fld>
            <a:endParaRPr lang="en-US" dirty="0"/>
          </a:p>
        </p:txBody>
      </p:sp>
      <p:sp>
        <p:nvSpPr>
          <p:cNvPr id="9" name="Content Placeholder 8"/>
          <p:cNvSpPr>
            <a:spLocks noGrp="1"/>
          </p:cNvSpPr>
          <p:nvPr>
            <p:ph idx="1"/>
          </p:nvPr>
        </p:nvSpPr>
        <p:spPr>
          <a:xfrm>
            <a:off x="457200" y="1066800"/>
            <a:ext cx="8229600" cy="5257800"/>
          </a:xfrm>
        </p:spPr>
        <p:txBody>
          <a:bodyPr/>
          <a:lstStyle/>
          <a:p>
            <a:r>
              <a:rPr lang="en-US" dirty="0"/>
              <a:t>Đặc điểm của thành viên </a:t>
            </a:r>
            <a:r>
              <a:rPr lang="en-US" dirty="0" err="1"/>
              <a:t>tĩnh</a:t>
            </a:r>
            <a:r>
              <a:rPr lang="vi-VN" dirty="0"/>
              <a:t>:</a:t>
            </a:r>
            <a:endParaRPr lang="en-US" dirty="0"/>
          </a:p>
          <a:p>
            <a:pPr lvl="1"/>
            <a:r>
              <a:rPr lang="vi-VN" dirty="0"/>
              <a:t>Được khởi tạo 1 lần duy nhất ngay khi biên dịch chương trình</a:t>
            </a:r>
            <a:r>
              <a:rPr lang="en-US" dirty="0"/>
              <a:t>. </a:t>
            </a:r>
          </a:p>
          <a:p>
            <a:pPr lvl="1"/>
            <a:r>
              <a:rPr lang="vi-VN" dirty="0"/>
              <a:t>Có thể dùng chung cho mọi đối tượng.</a:t>
            </a:r>
            <a:endParaRPr lang="en-US" dirty="0"/>
          </a:p>
          <a:p>
            <a:pPr lvl="1"/>
            <a:r>
              <a:rPr lang="vi-VN" dirty="0"/>
              <a:t>Được gọi thông qua tên </a:t>
            </a:r>
            <a:r>
              <a:rPr lang="en-US" dirty="0"/>
              <a:t>lớp. </a:t>
            </a:r>
          </a:p>
          <a:p>
            <a:pPr lvl="1"/>
            <a:r>
              <a:rPr lang="vi-VN" dirty="0"/>
              <a:t>Được huỷ khi kết thúc chương trình.</a:t>
            </a:r>
            <a:endParaRPr lang="en-US" dirty="0"/>
          </a:p>
          <a:p>
            <a:r>
              <a:rPr lang="en-US" dirty="0"/>
              <a:t>Có 4 </a:t>
            </a:r>
            <a:r>
              <a:rPr lang="en-US" dirty="0" err="1"/>
              <a:t>loại</a:t>
            </a:r>
            <a:r>
              <a:rPr lang="en-US" dirty="0"/>
              <a:t> thành viên </a:t>
            </a:r>
            <a:r>
              <a:rPr lang="en-US" dirty="0" err="1"/>
              <a:t>tĩnh</a:t>
            </a:r>
            <a:r>
              <a:rPr lang="en-US" dirty="0"/>
              <a:t> chính:</a:t>
            </a:r>
          </a:p>
          <a:p>
            <a:pPr lvl="1"/>
            <a:r>
              <a:rPr lang="en-US" dirty="0" err="1"/>
              <a:t>Biến</a:t>
            </a:r>
            <a:r>
              <a:rPr lang="en-US" dirty="0"/>
              <a:t> </a:t>
            </a:r>
            <a:r>
              <a:rPr lang="en-US" dirty="0" err="1"/>
              <a:t>tĩnh</a:t>
            </a:r>
            <a:r>
              <a:rPr lang="en-US" dirty="0"/>
              <a:t> (static variable).</a:t>
            </a:r>
          </a:p>
          <a:p>
            <a:pPr lvl="1"/>
            <a:r>
              <a:rPr lang="en-US" dirty="0"/>
              <a:t>Phương thức </a:t>
            </a:r>
            <a:r>
              <a:rPr lang="en-US" dirty="0" err="1"/>
              <a:t>tĩnh</a:t>
            </a:r>
            <a:r>
              <a:rPr lang="en-US" dirty="0"/>
              <a:t> (static method).</a:t>
            </a:r>
          </a:p>
          <a:p>
            <a:pPr lvl="1"/>
            <a:r>
              <a:rPr lang="en-US" dirty="0"/>
              <a:t>Ph</a:t>
            </a:r>
            <a:r>
              <a:rPr lang="vi-VN" dirty="0"/>
              <a:t>ương thức khởi tạo tĩnh (static constructor).</a:t>
            </a:r>
            <a:endParaRPr lang="en-US" dirty="0"/>
          </a:p>
          <a:p>
            <a:pPr lvl="1"/>
            <a:r>
              <a:rPr lang="en-US" dirty="0"/>
              <a:t>Lớp </a:t>
            </a:r>
            <a:r>
              <a:rPr lang="en-US" dirty="0" err="1"/>
              <a:t>tĩnh</a:t>
            </a:r>
            <a:r>
              <a:rPr lang="en-US" dirty="0"/>
              <a:t> (static class).</a:t>
            </a:r>
          </a:p>
          <a:p>
            <a:endParaRPr lang="en-US" dirty="0"/>
          </a:p>
          <a:p>
            <a:pPr marL="0" indent="0">
              <a:buNone/>
            </a:pPr>
            <a:endParaRPr lang="en-US" dirty="0"/>
          </a:p>
        </p:txBody>
      </p:sp>
    </p:spTree>
    <p:extLst>
      <p:ext uri="{BB962C8B-B14F-4D97-AF65-F5344CB8AC3E}">
        <p14:creationId xmlns:p14="http://schemas.microsoft.com/office/powerpoint/2010/main" val="154486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6</a:t>
            </a:fld>
            <a:endParaRPr lang="en-US" dirty="0"/>
          </a:p>
        </p:txBody>
      </p:sp>
      <p:sp>
        <p:nvSpPr>
          <p:cNvPr id="9" name="Content Placeholder 8"/>
          <p:cNvSpPr>
            <a:spLocks noGrp="1"/>
          </p:cNvSpPr>
          <p:nvPr>
            <p:ph idx="1"/>
          </p:nvPr>
        </p:nvSpPr>
        <p:spPr>
          <a:xfrm>
            <a:off x="457200" y="1066800"/>
            <a:ext cx="8229600" cy="5257800"/>
          </a:xfrm>
        </p:spPr>
        <p:txBody>
          <a:bodyPr>
            <a:normAutofit fontScale="92500" lnSpcReduction="10000"/>
          </a:bodyPr>
          <a:lstStyle/>
          <a:p>
            <a:r>
              <a:rPr lang="vi-VN" dirty="0"/>
              <a:t>Biến tĩnh:</a:t>
            </a:r>
            <a:endParaRPr lang="en-US" dirty="0"/>
          </a:p>
          <a:p>
            <a:pPr lvl="1"/>
            <a:endParaRPr lang="en-US" dirty="0"/>
          </a:p>
          <a:p>
            <a:pPr marL="457200" lvl="1" indent="0">
              <a:buNone/>
            </a:pPr>
            <a:endParaRPr lang="en-US" dirty="0"/>
          </a:p>
          <a:p>
            <a:r>
              <a:rPr lang="en-US" dirty="0"/>
              <a:t>Một số đặc điểm của </a:t>
            </a:r>
            <a:r>
              <a:rPr lang="en-US" b="1" dirty="0" err="1"/>
              <a:t>biến</a:t>
            </a:r>
            <a:r>
              <a:rPr lang="en-US" b="1" dirty="0"/>
              <a:t> </a:t>
            </a:r>
            <a:r>
              <a:rPr lang="en-US" b="1" dirty="0" err="1"/>
              <a:t>tĩnh</a:t>
            </a:r>
            <a:r>
              <a:rPr lang="en-US" dirty="0"/>
              <a:t>:</a:t>
            </a:r>
          </a:p>
          <a:p>
            <a:pPr lvl="1"/>
            <a:r>
              <a:rPr lang="vi-VN" b="1" dirty="0"/>
              <a:t>Biến static</a:t>
            </a:r>
            <a:r>
              <a:rPr lang="vi-VN" dirty="0"/>
              <a:t> có thể được khởi tạo bên ngoài hàm thành viên, hoặc ngoài định nghĩa class, hoặc trong định nghĩa class</a:t>
            </a:r>
            <a:r>
              <a:rPr lang="en-US" dirty="0"/>
              <a:t>.</a:t>
            </a:r>
          </a:p>
          <a:p>
            <a:pPr lvl="1"/>
            <a:r>
              <a:rPr lang="vi-VN" dirty="0"/>
              <a:t>Là biến </a:t>
            </a:r>
            <a:r>
              <a:rPr lang="vi-VN" b="1" dirty="0"/>
              <a:t>dùng chung cho mọi đối tượng thuộc lớp</a:t>
            </a:r>
            <a:r>
              <a:rPr lang="en-US" dirty="0"/>
              <a:t>.</a:t>
            </a:r>
          </a:p>
          <a:p>
            <a:pPr lvl="1"/>
            <a:r>
              <a:rPr lang="vi-VN" dirty="0"/>
              <a:t>Được khởi tạo vùng nhớ một lần duy nhất ngay khi chương trình được nạp vào bộ nhớ để thực thi. Và nó có vùng nhớ riêng, không bị thay đổi.</a:t>
            </a:r>
            <a:endParaRPr lang="en-US" dirty="0"/>
          </a:p>
          <a:p>
            <a:pPr lvl="1"/>
            <a:r>
              <a:rPr lang="vi-VN" dirty="0"/>
              <a:t>Được </a:t>
            </a:r>
            <a:r>
              <a:rPr lang="vi-VN" b="1" dirty="0"/>
              <a:t>gọi trực tiếp thông qua tên lớp mà không cần tạo đối tượng của lớp</a:t>
            </a:r>
            <a:r>
              <a:rPr lang="vi-VN" dirty="0"/>
              <a:t>, chính vì điều này mà biến static thường được sử dụng để định nghĩa cho các hằng số (constant).</a:t>
            </a:r>
            <a:r>
              <a:rPr lang="en-US" dirty="0"/>
              <a:t>.</a:t>
            </a:r>
          </a:p>
          <a:p>
            <a:endParaRPr lang="en-US" dirty="0"/>
          </a:p>
          <a:p>
            <a:pPr marL="0" indent="0">
              <a:buNone/>
            </a:pPr>
            <a:endParaRPr lang="en-US" dirty="0"/>
          </a:p>
        </p:txBody>
      </p:sp>
      <p:pic>
        <p:nvPicPr>
          <p:cNvPr id="3" name="Picture 2">
            <a:extLst>
              <a:ext uri="{FF2B5EF4-FFF2-40B4-BE49-F238E27FC236}">
                <a16:creationId xmlns:a16="http://schemas.microsoft.com/office/drawing/2014/main" id="{F8E4F6A3-2C72-4A30-9CDA-0BF46E47E10A}"/>
              </a:ext>
            </a:extLst>
          </p:cNvPr>
          <p:cNvPicPr>
            <a:picLocks noChangeAspect="1"/>
          </p:cNvPicPr>
          <p:nvPr/>
        </p:nvPicPr>
        <p:blipFill>
          <a:blip r:embed="rId2"/>
          <a:stretch>
            <a:fillRect/>
          </a:stretch>
        </p:blipFill>
        <p:spPr>
          <a:xfrm>
            <a:off x="2514600" y="902530"/>
            <a:ext cx="6142383" cy="1400038"/>
          </a:xfrm>
          <a:prstGeom prst="rect">
            <a:avLst/>
          </a:prstGeom>
        </p:spPr>
      </p:pic>
    </p:spTree>
    <p:extLst>
      <p:ext uri="{BB962C8B-B14F-4D97-AF65-F5344CB8AC3E}">
        <p14:creationId xmlns:p14="http://schemas.microsoft.com/office/powerpoint/2010/main" val="238136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7</a:t>
            </a:fld>
            <a:endParaRPr lang="en-US" dirty="0"/>
          </a:p>
        </p:txBody>
      </p:sp>
      <p:sp>
        <p:nvSpPr>
          <p:cNvPr id="9" name="Content Placeholder 8"/>
          <p:cNvSpPr>
            <a:spLocks noGrp="1"/>
          </p:cNvSpPr>
          <p:nvPr>
            <p:ph idx="1"/>
          </p:nvPr>
        </p:nvSpPr>
        <p:spPr>
          <a:xfrm>
            <a:off x="457200" y="1066800"/>
            <a:ext cx="8229600" cy="5257800"/>
          </a:xfrm>
        </p:spPr>
        <p:txBody>
          <a:bodyPr>
            <a:normAutofit/>
          </a:bodyPr>
          <a:lstStyle/>
          <a:p>
            <a:r>
              <a:rPr lang="vi-VN" dirty="0"/>
              <a:t>Biến tĩnh:</a:t>
            </a:r>
            <a:endParaRPr lang="en-US" dirty="0"/>
          </a:p>
          <a:p>
            <a:pPr lvl="1"/>
            <a:endParaRPr lang="en-US" dirty="0"/>
          </a:p>
          <a:p>
            <a:pPr marL="457200" lvl="1"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7BCCF3E-645F-42DA-8A67-798A7A682222}"/>
              </a:ext>
            </a:extLst>
          </p:cNvPr>
          <p:cNvPicPr>
            <a:picLocks noChangeAspect="1"/>
          </p:cNvPicPr>
          <p:nvPr/>
        </p:nvPicPr>
        <p:blipFill>
          <a:blip r:embed="rId2"/>
          <a:stretch>
            <a:fillRect/>
          </a:stretch>
        </p:blipFill>
        <p:spPr>
          <a:xfrm>
            <a:off x="990600" y="1546908"/>
            <a:ext cx="7086600" cy="5311092"/>
          </a:xfrm>
          <a:prstGeom prst="rect">
            <a:avLst/>
          </a:prstGeom>
        </p:spPr>
      </p:pic>
      <p:pic>
        <p:nvPicPr>
          <p:cNvPr id="7" name="Picture 6">
            <a:extLst>
              <a:ext uri="{FF2B5EF4-FFF2-40B4-BE49-F238E27FC236}">
                <a16:creationId xmlns:a16="http://schemas.microsoft.com/office/drawing/2014/main" id="{1E18BC79-8B96-4684-A3C6-961EF233A00E}"/>
              </a:ext>
            </a:extLst>
          </p:cNvPr>
          <p:cNvPicPr>
            <a:picLocks noChangeAspect="1"/>
          </p:cNvPicPr>
          <p:nvPr/>
        </p:nvPicPr>
        <p:blipFill>
          <a:blip r:embed="rId3"/>
          <a:stretch>
            <a:fillRect/>
          </a:stretch>
        </p:blipFill>
        <p:spPr>
          <a:xfrm>
            <a:off x="6248400" y="4225645"/>
            <a:ext cx="2209800" cy="2495830"/>
          </a:xfrm>
          <a:prstGeom prst="rect">
            <a:avLst/>
          </a:prstGeom>
        </p:spPr>
      </p:pic>
    </p:spTree>
    <p:extLst>
      <p:ext uri="{BB962C8B-B14F-4D97-AF65-F5344CB8AC3E}">
        <p14:creationId xmlns:p14="http://schemas.microsoft.com/office/powerpoint/2010/main" val="70891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8</a:t>
            </a:fld>
            <a:endParaRPr lang="en-US" dirty="0"/>
          </a:p>
        </p:txBody>
      </p:sp>
      <p:sp>
        <p:nvSpPr>
          <p:cNvPr id="9" name="Content Placeholder 8"/>
          <p:cNvSpPr>
            <a:spLocks noGrp="1"/>
          </p:cNvSpPr>
          <p:nvPr>
            <p:ph idx="1"/>
          </p:nvPr>
        </p:nvSpPr>
        <p:spPr>
          <a:xfrm>
            <a:off x="457200" y="1066800"/>
            <a:ext cx="8229600" cy="5257800"/>
          </a:xfrm>
        </p:spPr>
        <p:txBody>
          <a:bodyPr>
            <a:normAutofit fontScale="92500" lnSpcReduction="10000"/>
          </a:bodyPr>
          <a:lstStyle/>
          <a:p>
            <a:r>
              <a:rPr lang="vi-VN" dirty="0"/>
              <a:t>Phương thức tĩnh:</a:t>
            </a:r>
            <a:endParaRPr lang="en-US" dirty="0"/>
          </a:p>
          <a:p>
            <a:pPr lvl="1"/>
            <a:endParaRPr lang="en-US" dirty="0"/>
          </a:p>
          <a:p>
            <a:pPr marL="457200" lvl="1" indent="0">
              <a:buNone/>
            </a:pPr>
            <a:endParaRPr lang="en-US" dirty="0"/>
          </a:p>
          <a:p>
            <a:endParaRPr lang="en-US" dirty="0"/>
          </a:p>
          <a:p>
            <a:endParaRPr lang="en-US" dirty="0"/>
          </a:p>
          <a:p>
            <a:r>
              <a:rPr lang="en-US" dirty="0"/>
              <a:t>Một số đặc điểm của </a:t>
            </a:r>
            <a:r>
              <a:rPr lang="vi-VN" b="1" dirty="0"/>
              <a:t>phương thức tĩnh</a:t>
            </a:r>
            <a:r>
              <a:rPr lang="en-US" dirty="0"/>
              <a:t>:</a:t>
            </a:r>
          </a:p>
          <a:p>
            <a:pPr lvl="1"/>
            <a:r>
              <a:rPr lang="vi-VN" b="1" dirty="0"/>
              <a:t>Static method</a:t>
            </a:r>
            <a:r>
              <a:rPr lang="vi-VN" dirty="0"/>
              <a:t> là một phương thức dùng chung của lớp. </a:t>
            </a:r>
            <a:r>
              <a:rPr lang="vi-VN" b="1" dirty="0"/>
              <a:t>Được gọi thông qua tên lớp và không cần khởi tạo bất kỳ đối tượng nào</a:t>
            </a:r>
            <a:r>
              <a:rPr lang="vi-VN" dirty="0"/>
              <a:t>, từ đó tránh việc lãng phí bộ nhớ.</a:t>
            </a:r>
            <a:r>
              <a:rPr lang="en-US" dirty="0"/>
              <a:t>.</a:t>
            </a:r>
          </a:p>
          <a:p>
            <a:pPr lvl="1"/>
            <a:r>
              <a:rPr lang="vi-VN" dirty="0"/>
              <a:t>Hỗ trợ trong việc viết các hàm tiện ích của thư viện để sử dụng lại</a:t>
            </a:r>
            <a:r>
              <a:rPr lang="en-US" dirty="0"/>
              <a:t>.</a:t>
            </a:r>
          </a:p>
          <a:p>
            <a:pPr lvl="1"/>
            <a:r>
              <a:rPr lang="vi-VN" dirty="0"/>
              <a:t>Trong phương thức có sử dụng biến static thì phương thức đó cũng phải được khai báo là static.</a:t>
            </a:r>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113A4855-92A9-455A-9BE2-3FBD8ED86C31}"/>
              </a:ext>
            </a:extLst>
          </p:cNvPr>
          <p:cNvPicPr>
            <a:picLocks noChangeAspect="1"/>
          </p:cNvPicPr>
          <p:nvPr/>
        </p:nvPicPr>
        <p:blipFill>
          <a:blip r:embed="rId2"/>
          <a:stretch>
            <a:fillRect/>
          </a:stretch>
        </p:blipFill>
        <p:spPr>
          <a:xfrm>
            <a:off x="3705225" y="1007164"/>
            <a:ext cx="5286375" cy="2057400"/>
          </a:xfrm>
          <a:prstGeom prst="rect">
            <a:avLst/>
          </a:prstGeom>
        </p:spPr>
      </p:pic>
    </p:spTree>
    <p:extLst>
      <p:ext uri="{BB962C8B-B14F-4D97-AF65-F5344CB8AC3E}">
        <p14:creationId xmlns:p14="http://schemas.microsoft.com/office/powerpoint/2010/main" val="400059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a:t>
            </a:r>
          </a:p>
        </p:txBody>
      </p:sp>
      <p:sp>
        <p:nvSpPr>
          <p:cNvPr id="4" name="Footer Placeholder 3"/>
          <p:cNvSpPr>
            <a:spLocks noGrp="1"/>
          </p:cNvSpPr>
          <p:nvPr>
            <p:ph type="ftr" sz="quarter" idx="11"/>
          </p:nvPr>
        </p:nvSpPr>
        <p:spPr/>
        <p:txBody>
          <a:bodyPr/>
          <a:lstStyle/>
          <a:p>
            <a:r>
              <a:rPr lang="vi-VN"/>
              <a:t>Lập trình C#2</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9</a:t>
            </a:fld>
            <a:endParaRPr lang="en-US" dirty="0"/>
          </a:p>
        </p:txBody>
      </p:sp>
      <p:sp>
        <p:nvSpPr>
          <p:cNvPr id="9" name="Content Placeholder 8"/>
          <p:cNvSpPr>
            <a:spLocks noGrp="1"/>
          </p:cNvSpPr>
          <p:nvPr>
            <p:ph idx="1"/>
          </p:nvPr>
        </p:nvSpPr>
        <p:spPr>
          <a:xfrm>
            <a:off x="457200" y="1066800"/>
            <a:ext cx="8229600" cy="5257800"/>
          </a:xfrm>
        </p:spPr>
        <p:txBody>
          <a:bodyPr>
            <a:normAutofit/>
          </a:bodyPr>
          <a:lstStyle/>
          <a:p>
            <a:r>
              <a:rPr lang="vi-VN" dirty="0"/>
              <a:t>Phương thức tĩnh:</a:t>
            </a:r>
            <a:endParaRPr lang="en-US" dirty="0"/>
          </a:p>
          <a:p>
            <a:pPr lvl="1"/>
            <a:endParaRPr lang="en-US" dirty="0"/>
          </a:p>
          <a:p>
            <a:pPr marL="457200" lvl="1" indent="0">
              <a:buNone/>
            </a:pPr>
            <a:endParaRPr lang="en-US" dirty="0"/>
          </a:p>
          <a:p>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D6344973-E0C8-4B65-B363-EC9AB5370FCE}"/>
              </a:ext>
            </a:extLst>
          </p:cNvPr>
          <p:cNvPicPr>
            <a:picLocks noChangeAspect="1"/>
          </p:cNvPicPr>
          <p:nvPr/>
        </p:nvPicPr>
        <p:blipFill>
          <a:blip r:embed="rId2"/>
          <a:stretch>
            <a:fillRect/>
          </a:stretch>
        </p:blipFill>
        <p:spPr>
          <a:xfrm>
            <a:off x="914400" y="1752600"/>
            <a:ext cx="7315200" cy="4348163"/>
          </a:xfrm>
          <a:prstGeom prst="rect">
            <a:avLst/>
          </a:prstGeom>
        </p:spPr>
      </p:pic>
    </p:spTree>
    <p:extLst>
      <p:ext uri="{BB962C8B-B14F-4D97-AF65-F5344CB8AC3E}">
        <p14:creationId xmlns:p14="http://schemas.microsoft.com/office/powerpoint/2010/main" val="7098265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TXSS_ISORIGINAL" val="9"/>
  <p:tag name="PTXSS_ORIGID" val="5"/>
  <p:tag name="PPTXSS_SETTINGS" val="0,10,10,0,0,3,False,True"/>
</p:tagLst>
</file>

<file path=ppt/tags/tag2.xml><?xml version="1.0" encoding="utf-8"?>
<p:tagLst xmlns:a="http://schemas.openxmlformats.org/drawingml/2006/main" xmlns:r="http://schemas.openxmlformats.org/officeDocument/2006/relationships" xmlns:p="http://schemas.openxmlformats.org/presentationml/2006/main">
  <p:tag name="PTXSS_ISORIGINAL" val="9"/>
  <p:tag name="PTXSS_ORIGID" val="5"/>
  <p:tag name="PPTXSS_SETTINGS" val="0,10,10,0,0,3,False,True"/>
</p:tagLst>
</file>

<file path=ppt/tags/tag3.xml><?xml version="1.0" encoding="utf-8"?>
<p:tagLst xmlns:a="http://schemas.openxmlformats.org/drawingml/2006/main" xmlns:r="http://schemas.openxmlformats.org/officeDocument/2006/relationships" xmlns:p="http://schemas.openxmlformats.org/presentationml/2006/main">
  <p:tag name="PTXSS_ISORIGINAL" val="9"/>
  <p:tag name="PTXSS_ORIGID" val="5"/>
  <p:tag name="PPTXSS_SETTINGS" val="0,10,10,0,0,3,False,True"/>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21065</TotalTime>
  <Words>1298</Words>
  <Application>Microsoft Office PowerPoint</Application>
  <PresentationFormat>On-screen Show (4:3)</PresentationFormat>
  <Paragraphs>307</Paragraphs>
  <Slides>33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Courier New</vt:lpstr>
      <vt:lpstr>Roboto Lt</vt:lpstr>
      <vt:lpstr>Segoe UI</vt:lpstr>
      <vt:lpstr>Wingdings</vt:lpstr>
      <vt:lpstr>Custom Design</vt:lpstr>
      <vt:lpstr>Lập Trình C# 2</vt:lpstr>
      <vt:lpstr>Mục tiêu</vt:lpstr>
      <vt:lpstr>Nội dung</vt:lpstr>
      <vt:lpstr>Static class</vt:lpstr>
      <vt:lpstr>Static class</vt:lpstr>
      <vt:lpstr>Static class</vt:lpstr>
      <vt:lpstr>Static class</vt:lpstr>
      <vt:lpstr>Static class</vt:lpstr>
      <vt:lpstr>Static class</vt:lpstr>
      <vt:lpstr>Static class</vt:lpstr>
      <vt:lpstr>Static class</vt:lpstr>
      <vt:lpstr>Static class</vt:lpstr>
      <vt:lpstr>Static class</vt:lpstr>
      <vt:lpstr>Static class</vt:lpstr>
      <vt:lpstr>Partial class</vt:lpstr>
      <vt:lpstr>Partial class</vt:lpstr>
      <vt:lpstr>Partial method</vt:lpstr>
      <vt:lpstr>Static class</vt:lpstr>
      <vt:lpstr>Lập Trình C# 2</vt:lpstr>
      <vt:lpstr>Generic Namespace</vt:lpstr>
      <vt:lpstr>Generic Namespace</vt:lpstr>
      <vt:lpstr>Generic Namespace</vt:lpstr>
      <vt:lpstr>Generic Namespace</vt:lpstr>
      <vt:lpstr>Generic Namespace</vt:lpstr>
      <vt:lpstr>Generic Namespace</vt:lpstr>
      <vt:lpstr>Generic Namespace</vt:lpstr>
      <vt:lpstr>Generic Namespace</vt:lpstr>
      <vt:lpstr>Generic Namespace</vt:lpstr>
      <vt:lpstr>Generic Namespace</vt:lpstr>
      <vt:lpstr>Generic Namespace</vt:lpstr>
      <vt:lpstr>Static class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admin</cp:lastModifiedBy>
  <cp:revision>1511</cp:revision>
  <dcterms:created xsi:type="dcterms:W3CDTF">2013-04-23T08:05:33Z</dcterms:created>
  <dcterms:modified xsi:type="dcterms:W3CDTF">2020-04-21T04:00:23Z</dcterms:modified>
</cp:coreProperties>
</file>