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3"/>
  </p:notesMasterIdLst>
  <p:sldIdLst>
    <p:sldId id="541" r:id="rId2"/>
    <p:sldId id="562" r:id="rId3"/>
    <p:sldId id="671" r:id="rId4"/>
    <p:sldId id="838" r:id="rId5"/>
    <p:sldId id="885" r:id="rId6"/>
    <p:sldId id="886" r:id="rId7"/>
    <p:sldId id="887" r:id="rId8"/>
    <p:sldId id="888" r:id="rId9"/>
    <p:sldId id="889" r:id="rId10"/>
    <p:sldId id="890" r:id="rId11"/>
    <p:sldId id="891" r:id="rId12"/>
    <p:sldId id="892" r:id="rId13"/>
    <p:sldId id="893" r:id="rId14"/>
    <p:sldId id="870" r:id="rId15"/>
    <p:sldId id="849" r:id="rId16"/>
    <p:sldId id="823" r:id="rId17"/>
    <p:sldId id="894" r:id="rId18"/>
    <p:sldId id="895" r:id="rId19"/>
    <p:sldId id="896" r:id="rId20"/>
    <p:sldId id="897" r:id="rId21"/>
    <p:sldId id="898" r:id="rId22"/>
    <p:sldId id="899" r:id="rId23"/>
    <p:sldId id="900" r:id="rId24"/>
    <p:sldId id="901" r:id="rId25"/>
    <p:sldId id="902" r:id="rId26"/>
    <p:sldId id="903" r:id="rId27"/>
    <p:sldId id="904" r:id="rId28"/>
    <p:sldId id="905" r:id="rId29"/>
    <p:sldId id="884" r:id="rId30"/>
    <p:sldId id="622" r:id="rId31"/>
    <p:sldId id="62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74021" autoAdjust="0"/>
  </p:normalViewPr>
  <p:slideViewPr>
    <p:cSldViewPr>
      <p:cViewPr varScale="1">
        <p:scale>
          <a:sx n="67" d="100"/>
          <a:sy n="67" d="100"/>
        </p:scale>
        <p:origin x="1280" y="5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Giới</a:t>
            </a:r>
            <a:r>
              <a:rPr lang="en-US" baseline="0" dirty="0"/>
              <a:t> </a:t>
            </a:r>
            <a:r>
              <a:rPr lang="en-US" baseline="0" dirty="0" err="1"/>
              <a:t>thiệu</a:t>
            </a:r>
            <a:r>
              <a:rPr lang="en-US" baseline="0" dirty="0"/>
              <a:t> </a:t>
            </a:r>
            <a:r>
              <a:rPr lang="en-US" baseline="0" dirty="0" err="1"/>
              <a:t>ngắn</a:t>
            </a:r>
            <a:r>
              <a:rPr lang="en-US" baseline="0" dirty="0"/>
              <a:t> </a:t>
            </a:r>
            <a:r>
              <a:rPr lang="en-US" baseline="0" dirty="0" err="1"/>
              <a:t>gọn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phải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kỹ</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Vì</a:t>
            </a:r>
            <a:r>
              <a:rPr lang="en-US" baseline="0" dirty="0"/>
              <a:t> ở </a:t>
            </a:r>
            <a:r>
              <a:rPr lang="en-US" baseline="0" dirty="0" err="1"/>
              <a:t>thời</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khi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vẫn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được</a:t>
            </a:r>
            <a:r>
              <a:rPr lang="en-US" baseline="0" dirty="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230577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Giới</a:t>
            </a:r>
            <a:r>
              <a:rPr lang="en-US" baseline="0" dirty="0"/>
              <a:t> </a:t>
            </a:r>
            <a:r>
              <a:rPr lang="en-US" baseline="0" dirty="0" err="1"/>
              <a:t>thiệu</a:t>
            </a:r>
            <a:r>
              <a:rPr lang="en-US" baseline="0" dirty="0"/>
              <a:t> </a:t>
            </a:r>
            <a:r>
              <a:rPr lang="en-US" baseline="0" dirty="0" err="1"/>
              <a:t>ngắn</a:t>
            </a:r>
            <a:r>
              <a:rPr lang="en-US" baseline="0" dirty="0"/>
              <a:t> </a:t>
            </a:r>
            <a:r>
              <a:rPr lang="en-US" baseline="0" dirty="0" err="1"/>
              <a:t>gọn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phải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kỹ</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Vì</a:t>
            </a:r>
            <a:r>
              <a:rPr lang="en-US" baseline="0" dirty="0"/>
              <a:t> ở </a:t>
            </a:r>
            <a:r>
              <a:rPr lang="en-US" baseline="0" dirty="0" err="1"/>
              <a:t>thời</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khi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vẫn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được</a:t>
            </a:r>
            <a:r>
              <a:rPr lang="en-US" baseline="0" dirty="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val="3866330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26" name="Picture 2" descr="Résultat de recherche d'images pour &quot;testing&quo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7041" y="2439665"/>
            <a:ext cx="2120718" cy="203489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9AB9A39-3E3D-4E85-A12D-352FD60A876B}"/>
              </a:ext>
            </a:extLst>
          </p:cNvPr>
          <p:cNvSpPr/>
          <p:nvPr userDrawn="1"/>
        </p:nvSpPr>
        <p:spPr>
          <a:xfrm>
            <a:off x="508262" y="534033"/>
            <a:ext cx="3429000" cy="1371600"/>
          </a:xfrm>
          <a:prstGeom prst="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8" name="Picture 7">
            <a:extLst>
              <a:ext uri="{FF2B5EF4-FFF2-40B4-BE49-F238E27FC236}">
                <a16:creationId xmlns:a16="http://schemas.microsoft.com/office/drawing/2014/main" id="{ABB8AD30-5B21-49B6-8400-B6EB09D1AF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00" y="534033"/>
            <a:ext cx="3135417" cy="1371600"/>
          </a:xfrm>
          <a:prstGeom prst="rect">
            <a:avLst/>
          </a:prstGeom>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8CB0D5-4A66-4798-89F7-0041E3238EEB}"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6C9DF-BE21-4B47-86BC-8C140673EBDF}"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a:t>Click to edit Master title style</a:t>
            </a:r>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F999B6-1689-45CE-86B7-7E99853858A3}"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66B3F-4656-45ED-87D9-D2431007C468}"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41C5A1-6B82-4399-98DC-A3BC571505DF}"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14E6EE-7F92-4AE3-BE58-587A81FE4F53}" type="datetime1">
              <a:rPr lang="en-US" smtClean="0"/>
              <a:t>4/21/2020</a:t>
            </a:fld>
            <a:endParaRPr lang="en-US"/>
          </a:p>
        </p:txBody>
      </p:sp>
      <p:sp>
        <p:nvSpPr>
          <p:cNvPr id="8" name="Footer Placeholder 7"/>
          <p:cNvSpPr>
            <a:spLocks noGrp="1"/>
          </p:cNvSpPr>
          <p:nvPr>
            <p:ph type="ftr" sz="quarter" idx="11"/>
          </p:nvPr>
        </p:nvSpPr>
        <p:spPr/>
        <p:txBody>
          <a:bodyPr/>
          <a:lstStyle/>
          <a:p>
            <a:r>
              <a:rPr lang="vi-VN"/>
              <a:t>Lập trình C#2</a:t>
            </a:r>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8ECD9B-207F-480C-9C95-2F78768D8414}" type="datetime1">
              <a:rPr lang="en-US" smtClean="0"/>
              <a:t>4/21/2020</a:t>
            </a:fld>
            <a:endParaRPr lang="en-US"/>
          </a:p>
        </p:txBody>
      </p:sp>
      <p:sp>
        <p:nvSpPr>
          <p:cNvPr id="4" name="Footer Placeholder 3"/>
          <p:cNvSpPr>
            <a:spLocks noGrp="1"/>
          </p:cNvSpPr>
          <p:nvPr>
            <p:ph type="ftr" sz="quarter" idx="11"/>
          </p:nvPr>
        </p:nvSpPr>
        <p:spPr/>
        <p:txBody>
          <a:bodyPr/>
          <a:lstStyle/>
          <a:p>
            <a:r>
              <a:rPr lang="vi-VN"/>
              <a:t>Lập trình C#2</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7C5CB-1B75-4D8F-86AD-E95A308EAF9F}" type="datetime1">
              <a:rPr lang="en-US" smtClean="0"/>
              <a:t>4/21/2020</a:t>
            </a:fld>
            <a:endParaRPr lang="en-US"/>
          </a:p>
        </p:txBody>
      </p:sp>
      <p:sp>
        <p:nvSpPr>
          <p:cNvPr id="3" name="Footer Placeholder 2"/>
          <p:cNvSpPr>
            <a:spLocks noGrp="1"/>
          </p:cNvSpPr>
          <p:nvPr>
            <p:ph type="ftr" sz="quarter" idx="11"/>
          </p:nvPr>
        </p:nvSpPr>
        <p:spPr/>
        <p:txBody>
          <a:bodyPr/>
          <a:lstStyle/>
          <a:p>
            <a:r>
              <a:rPr lang="vi-VN"/>
              <a:t>Lập trình C#2</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AAE00-9BE1-47FF-8AE9-44D149BAFFD8}"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4AFD8-189A-4C9B-B8B9-29CE254BE37D}"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03821-CD31-4204-9EF2-A6D974644D40}" type="datetime1">
              <a:rPr lang="en-US" smtClean="0"/>
              <a:t>4/21/2020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Lập trình C#2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5.png"/><Relationship Id="rId10" Type="http://schemas.microsoft.com/office/2007/relationships/hdphoto" Target="../media/hdphoto3.wdp"/><Relationship Id="rId4" Type="http://schemas.openxmlformats.org/officeDocument/2006/relationships/image" Target="../media/image29.jpe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microsoft.com/office/2007/relationships/hdphoto" Target="../media/hdphoto1.wdp"/><Relationship Id="rId5" Type="http://schemas.openxmlformats.org/officeDocument/2006/relationships/image" Target="../media/image5.png"/><Relationship Id="rId10" Type="http://schemas.microsoft.com/office/2007/relationships/hdphoto" Target="../media/hdphoto3.wdp"/><Relationship Id="rId4" Type="http://schemas.openxmlformats.org/officeDocument/2006/relationships/image" Target="../media/image29.jpe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Lập Trình C# 2</a:t>
            </a:r>
          </a:p>
        </p:txBody>
      </p:sp>
      <p:sp>
        <p:nvSpPr>
          <p:cNvPr id="3" name="Subtitle 2"/>
          <p:cNvSpPr>
            <a:spLocks noGrp="1"/>
          </p:cNvSpPr>
          <p:nvPr>
            <p:ph type="subTitle" idx="1"/>
          </p:nvPr>
        </p:nvSpPr>
        <p:spPr/>
        <p:txBody>
          <a:bodyPr/>
          <a:lstStyle/>
          <a:p>
            <a:r>
              <a:rPr lang="en-US" dirty="0"/>
              <a:t>Bài 2: </a:t>
            </a:r>
            <a:r>
              <a:rPr lang="en-US" dirty="0" err="1"/>
              <a:t>Implicitly,Dynamic,Nullable</a:t>
            </a:r>
            <a:r>
              <a:rPr lang="en-US" dirty="0"/>
              <a:t>, Anonymous Typed</a:t>
            </a: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động (dynamic type)</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Lập trình C#2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ACEE26-D979-411F-B229-D9F26BAEDF0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Content Placeholder 8"/>
          <p:cNvSpPr>
            <a:spLocks noGrp="1"/>
          </p:cNvSpPr>
          <p:nvPr>
            <p:ph idx="1"/>
          </p:nvPr>
        </p:nvSpPr>
        <p:spPr>
          <a:xfrm>
            <a:off x="457200" y="1066800"/>
            <a:ext cx="8229600" cy="5257800"/>
          </a:xfrm>
        </p:spPr>
        <p:txBody>
          <a:bodyPr/>
          <a:lstStyle/>
          <a:p>
            <a:r>
              <a:rPr lang="en-US" dirty="0"/>
              <a:t>K</a:t>
            </a:r>
            <a:r>
              <a:rPr lang="vi-VN" dirty="0"/>
              <a:t>iểu động - ngầm định - khai báo với từ khóa dynamic, thì kiểu thực sự của biến đó được xác định bằng đối tượng gán vào ở thời điểm chạy (khác với kiểu ngầm định var kiểu xác định ngay thời điểm biên dịch)</a:t>
            </a:r>
            <a:endParaRPr lang="en-US" dirty="0"/>
          </a:p>
          <a:p>
            <a:pPr marL="457200" lvl="1" indent="0">
              <a:buNone/>
            </a:pPr>
            <a:endParaRPr lang="en-US" dirty="0"/>
          </a:p>
          <a:p>
            <a:endParaRPr lang="en-US" dirty="0"/>
          </a:p>
          <a:p>
            <a:pPr marL="0" indent="0">
              <a:buNone/>
            </a:pPr>
            <a:endParaRPr lang="en-US" dirty="0"/>
          </a:p>
        </p:txBody>
      </p:sp>
      <p:pic>
        <p:nvPicPr>
          <p:cNvPr id="10" name="Picture 9">
            <a:extLst>
              <a:ext uri="{FF2B5EF4-FFF2-40B4-BE49-F238E27FC236}">
                <a16:creationId xmlns:a16="http://schemas.microsoft.com/office/drawing/2014/main" id="{B8B4EDC2-5D8C-4D29-91A9-90C4E5CC43C9}"/>
              </a:ext>
            </a:extLst>
          </p:cNvPr>
          <p:cNvPicPr>
            <a:picLocks noChangeAspect="1"/>
          </p:cNvPicPr>
          <p:nvPr/>
        </p:nvPicPr>
        <p:blipFill>
          <a:blip r:embed="rId2"/>
          <a:stretch>
            <a:fillRect/>
          </a:stretch>
        </p:blipFill>
        <p:spPr>
          <a:xfrm>
            <a:off x="2229179" y="3276600"/>
            <a:ext cx="4615568" cy="1219200"/>
          </a:xfrm>
          <a:prstGeom prst="rect">
            <a:avLst/>
          </a:prstGeom>
        </p:spPr>
      </p:pic>
      <p:pic>
        <p:nvPicPr>
          <p:cNvPr id="11" name="Picture 10">
            <a:extLst>
              <a:ext uri="{FF2B5EF4-FFF2-40B4-BE49-F238E27FC236}">
                <a16:creationId xmlns:a16="http://schemas.microsoft.com/office/drawing/2014/main" id="{2F7CA160-BA8F-40E4-A2DB-F65F35507529}"/>
              </a:ext>
            </a:extLst>
          </p:cNvPr>
          <p:cNvPicPr>
            <a:picLocks noChangeAspect="1"/>
          </p:cNvPicPr>
          <p:nvPr/>
        </p:nvPicPr>
        <p:blipFill>
          <a:blip r:embed="rId3"/>
          <a:stretch>
            <a:fillRect/>
          </a:stretch>
        </p:blipFill>
        <p:spPr>
          <a:xfrm>
            <a:off x="496957" y="4800600"/>
            <a:ext cx="8153400" cy="1514061"/>
          </a:xfrm>
          <a:prstGeom prst="rect">
            <a:avLst/>
          </a:prstGeom>
        </p:spPr>
      </p:pic>
    </p:spTree>
    <p:extLst>
      <p:ext uri="{BB962C8B-B14F-4D97-AF65-F5344CB8AC3E}">
        <p14:creationId xmlns:p14="http://schemas.microsoft.com/office/powerpoint/2010/main" val="428085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động (dynamic type)</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Lập trình C#2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ACEE26-D979-411F-B229-D9F26BAEDF0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Content Placeholder 8"/>
          <p:cNvSpPr>
            <a:spLocks noGrp="1"/>
          </p:cNvSpPr>
          <p:nvPr>
            <p:ph idx="1"/>
          </p:nvPr>
        </p:nvSpPr>
        <p:spPr>
          <a:xfrm>
            <a:off x="457200" y="1066800"/>
            <a:ext cx="8229600" cy="5257800"/>
          </a:xfrm>
        </p:spPr>
        <p:txBody>
          <a:bodyPr/>
          <a:lstStyle/>
          <a:p>
            <a:r>
              <a:rPr lang="en-US" dirty="0"/>
              <a:t>Ví dụ Dynamic Type</a:t>
            </a:r>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8B8E6713-FCF0-4727-8777-A6F5534FA258}"/>
              </a:ext>
            </a:extLst>
          </p:cNvPr>
          <p:cNvPicPr>
            <a:picLocks noChangeAspect="1"/>
          </p:cNvPicPr>
          <p:nvPr/>
        </p:nvPicPr>
        <p:blipFill>
          <a:blip r:embed="rId2"/>
          <a:stretch>
            <a:fillRect/>
          </a:stretch>
        </p:blipFill>
        <p:spPr>
          <a:xfrm>
            <a:off x="914400" y="2028203"/>
            <a:ext cx="7053200" cy="3786188"/>
          </a:xfrm>
          <a:prstGeom prst="rect">
            <a:avLst/>
          </a:prstGeom>
        </p:spPr>
      </p:pic>
    </p:spTree>
    <p:extLst>
      <p:ext uri="{BB962C8B-B14F-4D97-AF65-F5344CB8AC3E}">
        <p14:creationId xmlns:p14="http://schemas.microsoft.com/office/powerpoint/2010/main" val="214673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động (dynamic type)</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Lập trình C#2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ACEE26-D979-411F-B229-D9F26BAEDF0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Content Placeholder 8"/>
          <p:cNvSpPr>
            <a:spLocks noGrp="1"/>
          </p:cNvSpPr>
          <p:nvPr>
            <p:ph idx="1"/>
          </p:nvPr>
        </p:nvSpPr>
        <p:spPr>
          <a:xfrm>
            <a:off x="457200" y="1066800"/>
            <a:ext cx="8229600" cy="5257800"/>
          </a:xfrm>
        </p:spPr>
        <p:txBody>
          <a:bodyPr/>
          <a:lstStyle/>
          <a:p>
            <a:r>
              <a:rPr lang="en-US" dirty="0"/>
              <a:t>Ví dụ dùng dynamic Type truyền tham số</a:t>
            </a:r>
          </a:p>
          <a:p>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B4FAF0F8-BA22-4973-8C02-953DAF8500E2}"/>
              </a:ext>
            </a:extLst>
          </p:cNvPr>
          <p:cNvPicPr>
            <a:picLocks noChangeAspect="1"/>
          </p:cNvPicPr>
          <p:nvPr/>
        </p:nvPicPr>
        <p:blipFill>
          <a:blip r:embed="rId2"/>
          <a:stretch>
            <a:fillRect/>
          </a:stretch>
        </p:blipFill>
        <p:spPr>
          <a:xfrm>
            <a:off x="2057400" y="1639888"/>
            <a:ext cx="4975292" cy="4716462"/>
          </a:xfrm>
          <a:prstGeom prst="rect">
            <a:avLst/>
          </a:prstGeom>
        </p:spPr>
      </p:pic>
    </p:spTree>
    <p:extLst>
      <p:ext uri="{BB962C8B-B14F-4D97-AF65-F5344CB8AC3E}">
        <p14:creationId xmlns:p14="http://schemas.microsoft.com/office/powerpoint/2010/main" val="750782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động (dynamic type)</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Lập trình C#2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ACEE26-D979-411F-B229-D9F26BAEDF0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Content Placeholder 8"/>
          <p:cNvSpPr>
            <a:spLocks noGrp="1"/>
          </p:cNvSpPr>
          <p:nvPr>
            <p:ph idx="1"/>
          </p:nvPr>
        </p:nvSpPr>
        <p:spPr>
          <a:xfrm>
            <a:off x="457200" y="1066800"/>
            <a:ext cx="8229600" cy="5257800"/>
          </a:xfrm>
        </p:spPr>
        <p:txBody>
          <a:bodyPr/>
          <a:lstStyle/>
          <a:p>
            <a:r>
              <a:rPr lang="en-US" dirty="0"/>
              <a:t>Gán đối t</a:t>
            </a:r>
            <a:r>
              <a:rPr lang="vi-VN" dirty="0"/>
              <a:t>ư</a:t>
            </a:r>
            <a:r>
              <a:rPr lang="en-US" dirty="0" err="1"/>
              <a:t>ợng</a:t>
            </a:r>
            <a:r>
              <a:rPr lang="en-US" dirty="0"/>
              <a:t> </a:t>
            </a:r>
            <a:r>
              <a:rPr lang="en-US" dirty="0" err="1"/>
              <a:t>cho</a:t>
            </a:r>
            <a:r>
              <a:rPr lang="en-US" dirty="0"/>
              <a:t> dynamic Type</a:t>
            </a:r>
          </a:p>
          <a:p>
            <a:pPr marL="0" indent="0">
              <a:buNone/>
            </a:pPr>
            <a:endParaRPr lang="en-US" dirty="0"/>
          </a:p>
          <a:p>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CD8DB8CC-3E7C-4FC1-8946-8FD12D8E2721}"/>
              </a:ext>
            </a:extLst>
          </p:cNvPr>
          <p:cNvPicPr>
            <a:picLocks noChangeAspect="1"/>
          </p:cNvPicPr>
          <p:nvPr/>
        </p:nvPicPr>
        <p:blipFill>
          <a:blip r:embed="rId2"/>
          <a:stretch>
            <a:fillRect/>
          </a:stretch>
        </p:blipFill>
        <p:spPr>
          <a:xfrm>
            <a:off x="2152732" y="1627244"/>
            <a:ext cx="4732519" cy="4694043"/>
          </a:xfrm>
          <a:prstGeom prst="rect">
            <a:avLst/>
          </a:prstGeom>
        </p:spPr>
      </p:pic>
    </p:spTree>
    <p:extLst>
      <p:ext uri="{BB962C8B-B14F-4D97-AF65-F5344CB8AC3E}">
        <p14:creationId xmlns:p14="http://schemas.microsoft.com/office/powerpoint/2010/main" val="28909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Static class</a:t>
            </a:r>
          </a:p>
        </p:txBody>
      </p:sp>
      <p:sp>
        <p:nvSpPr>
          <p:cNvPr id="4" name="AutoShape 2"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447800" y="2869949"/>
            <a:ext cx="4943342"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descr="C:\Users\powerpoint.vn\Downloads\1e2cd4b177168ad16ce2e7c504bba4d2.x400.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759"/>
          <a:stretch/>
        </p:blipFill>
        <p:spPr bwMode="auto">
          <a:xfrm>
            <a:off x="1926464" y="914400"/>
            <a:ext cx="5443471" cy="5762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17320" y="3777294"/>
            <a:ext cx="6400800" cy="2881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Tx/>
              <a:buChar char="-"/>
            </a:pPr>
            <a:endParaRPr lang="en-US" sz="2000" dirty="0"/>
          </a:p>
          <a:p>
            <a:pPr marL="342900" indent="-342900">
              <a:buFontTx/>
              <a:buChar char="-"/>
            </a:pPr>
            <a:r>
              <a:rPr lang="en-US" sz="2000" dirty="0"/>
              <a:t>Hiện thực các ví dụ </a:t>
            </a:r>
          </a:p>
          <a:p>
            <a:endParaRPr lang="en-US" sz="2000" dirty="0"/>
          </a:p>
          <a:p>
            <a:endParaRPr lang="en-US" sz="2000" dirty="0"/>
          </a:p>
        </p:txBody>
      </p:sp>
      <p:sp>
        <p:nvSpPr>
          <p:cNvPr id="10" name="Rectangle 9"/>
          <p:cNvSpPr/>
          <p:nvPr/>
        </p:nvSpPr>
        <p:spPr>
          <a:xfrm>
            <a:off x="6391143" y="2871065"/>
            <a:ext cx="1457457"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Content Placeholder 3"/>
          <p:cNvSpPr>
            <a:spLocks noGrp="1"/>
          </p:cNvSpPr>
          <p:nvPr>
            <p:ph idx="4294967295"/>
            <p:custDataLst>
              <p:tags r:id="rId1"/>
            </p:custDataLst>
          </p:nvPr>
        </p:nvSpPr>
        <p:spPr>
          <a:xfrm>
            <a:off x="1969019" y="3476176"/>
            <a:ext cx="5029200" cy="1680248"/>
          </a:xfrm>
          <a:prstGeom prst="rect">
            <a:avLst/>
          </a:prstGeom>
        </p:spPr>
        <p:txBody>
          <a:bodyPr>
            <a:noAutofit/>
          </a:bodyPr>
          <a:lstStyle/>
          <a:p>
            <a:pPr marL="0" indent="0" algn="ctr">
              <a:buNone/>
            </a:pPr>
            <a:r>
              <a:rPr lang="en-US" sz="6600" b="1" dirty="0">
                <a:solidFill>
                  <a:schemeClr val="bg1"/>
                </a:solidFill>
              </a:rPr>
              <a:t>DEM</a:t>
            </a:r>
            <a:r>
              <a:rPr lang="en-US" sz="11500" b="1" dirty="0">
                <a:solidFill>
                  <a:schemeClr val="bg1"/>
                </a:solidFill>
              </a:rPr>
              <a:t>O</a:t>
            </a:r>
          </a:p>
        </p:txBody>
      </p:sp>
      <p:pic>
        <p:nvPicPr>
          <p:cNvPr id="12" name="Picture 2" descr="http://uconndigitalarts.com/wp-content/uploads/2013/04/original.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4305300" y="2997792"/>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owerpoint.vn\Downloads\1e2cd4b177168ad16ce2e7c504bba4d2.x400.jpeg"/>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35479" y="914400"/>
            <a:ext cx="5443471" cy="28280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designofsignage.com/application/symbol/hands/image/600x600/hand-press-button-4.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436364" y="3913563"/>
            <a:ext cx="2616710" cy="261671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14</a:t>
            </a:fld>
            <a:endParaRPr lang="en-US" dirty="0"/>
          </a:p>
        </p:txBody>
      </p:sp>
    </p:spTree>
    <p:extLst>
      <p:ext uri="{BB962C8B-B14F-4D97-AF65-F5344CB8AC3E}">
        <p14:creationId xmlns:p14="http://schemas.microsoft.com/office/powerpoint/2010/main" val="211994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Lập Trình C# 2</a:t>
            </a:r>
          </a:p>
        </p:txBody>
      </p:sp>
      <p:sp>
        <p:nvSpPr>
          <p:cNvPr id="3" name="Subtitle 2"/>
          <p:cNvSpPr>
            <a:spLocks noGrp="1"/>
          </p:cNvSpPr>
          <p:nvPr>
            <p:ph type="subTitle" idx="1"/>
          </p:nvPr>
        </p:nvSpPr>
        <p:spPr/>
        <p:txBody>
          <a:bodyPr/>
          <a:lstStyle/>
          <a:p>
            <a:r>
              <a:rPr lang="en-US" dirty="0"/>
              <a:t>Bài 2: </a:t>
            </a:r>
            <a:r>
              <a:rPr lang="en-US" dirty="0" err="1"/>
              <a:t>Implicitly,Dynamic,Nullable</a:t>
            </a:r>
            <a:r>
              <a:rPr lang="en-US" dirty="0"/>
              <a:t>, Anonymous Typed(P2)</a:t>
            </a:r>
          </a:p>
        </p:txBody>
      </p:sp>
    </p:spTree>
    <p:extLst>
      <p:ext uri="{BB962C8B-B14F-4D97-AF65-F5344CB8AC3E}">
        <p14:creationId xmlns:p14="http://schemas.microsoft.com/office/powerpoint/2010/main" val="3334215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Nullable typed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16</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null là một giá trị cố định </a:t>
            </a:r>
            <a:r>
              <a:rPr lang="vi-VN" dirty="0"/>
              <a:t>không có tham chiếu (trỏ) đến đối tượng nào</a:t>
            </a:r>
            <a:r>
              <a:rPr lang="en-US" dirty="0"/>
              <a:t>.</a:t>
            </a:r>
          </a:p>
          <a:p>
            <a:r>
              <a:rPr lang="vi-VN" dirty="0"/>
              <a:t>null chỉ có thể gán được cho các biến kiểu tham chiếu (biến có kiểu dữ liệu là các lớp), không thể gán null cho những biến có kiểu dữ liệu dạng tham trị như int, float, bool ...</a:t>
            </a:r>
            <a:endParaRPr lang="en-US" dirty="0"/>
          </a:p>
          <a:p>
            <a:pPr marL="0" indent="0">
              <a:buNone/>
            </a:pPr>
            <a:endParaRPr lang="en-US" dirty="0"/>
          </a:p>
        </p:txBody>
      </p:sp>
      <p:pic>
        <p:nvPicPr>
          <p:cNvPr id="7" name="Picture 6">
            <a:extLst>
              <a:ext uri="{FF2B5EF4-FFF2-40B4-BE49-F238E27FC236}">
                <a16:creationId xmlns:a16="http://schemas.microsoft.com/office/drawing/2014/main" id="{9AB94C4D-CD85-4B40-B7C6-B3F6C4B1BF3D}"/>
              </a:ext>
            </a:extLst>
          </p:cNvPr>
          <p:cNvPicPr>
            <a:picLocks noChangeAspect="1"/>
          </p:cNvPicPr>
          <p:nvPr/>
        </p:nvPicPr>
        <p:blipFill>
          <a:blip r:embed="rId2"/>
          <a:stretch>
            <a:fillRect/>
          </a:stretch>
        </p:blipFill>
        <p:spPr>
          <a:xfrm>
            <a:off x="152400" y="3886200"/>
            <a:ext cx="4379843" cy="2301875"/>
          </a:xfrm>
          <a:prstGeom prst="rect">
            <a:avLst/>
          </a:prstGeom>
        </p:spPr>
      </p:pic>
      <p:pic>
        <p:nvPicPr>
          <p:cNvPr id="8" name="Picture 7">
            <a:extLst>
              <a:ext uri="{FF2B5EF4-FFF2-40B4-BE49-F238E27FC236}">
                <a16:creationId xmlns:a16="http://schemas.microsoft.com/office/drawing/2014/main" id="{CDC700C2-3078-4E2D-B949-C7462F717DF7}"/>
              </a:ext>
            </a:extLst>
          </p:cNvPr>
          <p:cNvPicPr>
            <a:picLocks noChangeAspect="1"/>
          </p:cNvPicPr>
          <p:nvPr/>
        </p:nvPicPr>
        <p:blipFill>
          <a:blip r:embed="rId3"/>
          <a:stretch>
            <a:fillRect/>
          </a:stretch>
        </p:blipFill>
        <p:spPr>
          <a:xfrm>
            <a:off x="4654412" y="4343400"/>
            <a:ext cx="4379842" cy="1074737"/>
          </a:xfrm>
          <a:prstGeom prst="rect">
            <a:avLst/>
          </a:prstGeom>
        </p:spPr>
      </p:pic>
    </p:spTree>
    <p:extLst>
      <p:ext uri="{BB962C8B-B14F-4D97-AF65-F5344CB8AC3E}">
        <p14:creationId xmlns:p14="http://schemas.microsoft.com/office/powerpoint/2010/main" val="149452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Nullable typed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17</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Ví dụ sử dụng giá trị null</a:t>
            </a:r>
          </a:p>
          <a:p>
            <a:pPr marL="0" indent="0">
              <a:buNone/>
            </a:pPr>
            <a:endParaRPr lang="en-US" dirty="0"/>
          </a:p>
        </p:txBody>
      </p:sp>
      <p:pic>
        <p:nvPicPr>
          <p:cNvPr id="6" name="Picture 5">
            <a:extLst>
              <a:ext uri="{FF2B5EF4-FFF2-40B4-BE49-F238E27FC236}">
                <a16:creationId xmlns:a16="http://schemas.microsoft.com/office/drawing/2014/main" id="{DC5C9CC5-4BAA-4CEF-B664-A633DFB9DE1A}"/>
              </a:ext>
            </a:extLst>
          </p:cNvPr>
          <p:cNvPicPr>
            <a:picLocks noChangeAspect="1"/>
          </p:cNvPicPr>
          <p:nvPr/>
        </p:nvPicPr>
        <p:blipFill>
          <a:blip r:embed="rId2"/>
          <a:stretch>
            <a:fillRect/>
          </a:stretch>
        </p:blipFill>
        <p:spPr>
          <a:xfrm>
            <a:off x="457200" y="1733550"/>
            <a:ext cx="8229600" cy="4514850"/>
          </a:xfrm>
          <a:prstGeom prst="rect">
            <a:avLst/>
          </a:prstGeom>
        </p:spPr>
      </p:pic>
    </p:spTree>
    <p:extLst>
      <p:ext uri="{BB962C8B-B14F-4D97-AF65-F5344CB8AC3E}">
        <p14:creationId xmlns:p14="http://schemas.microsoft.com/office/powerpoint/2010/main" val="113176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Nullable typed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18</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Sử dụng Nullable Types </a:t>
            </a:r>
            <a:r>
              <a:rPr lang="en-US" dirty="0" err="1"/>
              <a:t>cho</a:t>
            </a:r>
            <a:r>
              <a:rPr lang="en-US" dirty="0"/>
              <a:t> </a:t>
            </a:r>
            <a:r>
              <a:rPr lang="en-US" dirty="0" err="1"/>
              <a:t>kiểu</a:t>
            </a:r>
            <a:r>
              <a:rPr lang="en-US" dirty="0"/>
              <a:t> dữ liệu tham trị</a:t>
            </a:r>
          </a:p>
          <a:p>
            <a:r>
              <a:rPr lang="en-US" dirty="0" err="1"/>
              <a:t>Cú</a:t>
            </a:r>
            <a:r>
              <a:rPr lang="en-US" dirty="0"/>
              <a:t> pháp</a:t>
            </a:r>
          </a:p>
          <a:p>
            <a:endParaRPr lang="en-US" dirty="0"/>
          </a:p>
          <a:p>
            <a:endParaRPr lang="en-US" dirty="0"/>
          </a:p>
          <a:p>
            <a:endParaRPr lang="en-US" dirty="0"/>
          </a:p>
          <a:p>
            <a:r>
              <a:rPr lang="en-US" dirty="0"/>
              <a:t>Ví dụ</a:t>
            </a:r>
          </a:p>
          <a:p>
            <a:endParaRPr lang="en-US" dirty="0"/>
          </a:p>
          <a:p>
            <a:endParaRPr lang="en-US" dirty="0"/>
          </a:p>
          <a:p>
            <a:r>
              <a:rPr lang="en-US" dirty="0"/>
              <a:t>Cần gán giá trị khi khai báo  </a:t>
            </a:r>
          </a:p>
          <a:p>
            <a:endParaRPr lang="en-US" dirty="0"/>
          </a:p>
          <a:p>
            <a:pPr marL="0" indent="0">
              <a:buNone/>
            </a:pPr>
            <a:endParaRPr lang="en-US" dirty="0"/>
          </a:p>
        </p:txBody>
      </p:sp>
      <p:pic>
        <p:nvPicPr>
          <p:cNvPr id="3" name="Picture 2">
            <a:extLst>
              <a:ext uri="{FF2B5EF4-FFF2-40B4-BE49-F238E27FC236}">
                <a16:creationId xmlns:a16="http://schemas.microsoft.com/office/drawing/2014/main" id="{37244281-67CD-4467-8C8D-BFF4C9345CD9}"/>
              </a:ext>
            </a:extLst>
          </p:cNvPr>
          <p:cNvPicPr>
            <a:picLocks noChangeAspect="1"/>
          </p:cNvPicPr>
          <p:nvPr/>
        </p:nvPicPr>
        <p:blipFill>
          <a:blip r:embed="rId2"/>
          <a:stretch>
            <a:fillRect/>
          </a:stretch>
        </p:blipFill>
        <p:spPr>
          <a:xfrm>
            <a:off x="2362158" y="1584256"/>
            <a:ext cx="3545048" cy="1804988"/>
          </a:xfrm>
          <a:prstGeom prst="rect">
            <a:avLst/>
          </a:prstGeom>
        </p:spPr>
      </p:pic>
      <p:pic>
        <p:nvPicPr>
          <p:cNvPr id="7" name="Picture 6">
            <a:extLst>
              <a:ext uri="{FF2B5EF4-FFF2-40B4-BE49-F238E27FC236}">
                <a16:creationId xmlns:a16="http://schemas.microsoft.com/office/drawing/2014/main" id="{4CB0969F-AE2E-4B13-B17F-F301650DB899}"/>
              </a:ext>
            </a:extLst>
          </p:cNvPr>
          <p:cNvPicPr>
            <a:picLocks noChangeAspect="1"/>
          </p:cNvPicPr>
          <p:nvPr/>
        </p:nvPicPr>
        <p:blipFill>
          <a:blip r:embed="rId3"/>
          <a:stretch>
            <a:fillRect/>
          </a:stretch>
        </p:blipFill>
        <p:spPr>
          <a:xfrm>
            <a:off x="1816184" y="3411128"/>
            <a:ext cx="4212922" cy="1818240"/>
          </a:xfrm>
          <a:prstGeom prst="rect">
            <a:avLst/>
          </a:prstGeom>
        </p:spPr>
      </p:pic>
      <p:pic>
        <p:nvPicPr>
          <p:cNvPr id="8" name="Picture 7">
            <a:extLst>
              <a:ext uri="{FF2B5EF4-FFF2-40B4-BE49-F238E27FC236}">
                <a16:creationId xmlns:a16="http://schemas.microsoft.com/office/drawing/2014/main" id="{A459843E-9DD3-4241-90E6-81E3BA6CCDCC}"/>
              </a:ext>
            </a:extLst>
          </p:cNvPr>
          <p:cNvPicPr>
            <a:picLocks noChangeAspect="1"/>
          </p:cNvPicPr>
          <p:nvPr/>
        </p:nvPicPr>
        <p:blipFill>
          <a:blip r:embed="rId4"/>
          <a:stretch>
            <a:fillRect/>
          </a:stretch>
        </p:blipFill>
        <p:spPr>
          <a:xfrm>
            <a:off x="5372100" y="5158488"/>
            <a:ext cx="3357563" cy="1291370"/>
          </a:xfrm>
          <a:prstGeom prst="rect">
            <a:avLst/>
          </a:prstGeom>
        </p:spPr>
      </p:pic>
    </p:spTree>
    <p:extLst>
      <p:ext uri="{BB962C8B-B14F-4D97-AF65-F5344CB8AC3E}">
        <p14:creationId xmlns:p14="http://schemas.microsoft.com/office/powerpoint/2010/main" val="219903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Nullable typed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19</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Cần gán giá trị khi khai báo, nếu không sẽ bị error</a:t>
            </a:r>
          </a:p>
          <a:p>
            <a:endParaRPr lang="en-US" dirty="0"/>
          </a:p>
          <a:p>
            <a:endParaRPr lang="en-US" dirty="0"/>
          </a:p>
          <a:p>
            <a:r>
              <a:rPr lang="en-US" dirty="0"/>
              <a:t> Nên kiểm tra giá trị tr</a:t>
            </a:r>
            <a:r>
              <a:rPr lang="vi-VN" dirty="0"/>
              <a:t>ư</a:t>
            </a:r>
            <a:r>
              <a:rPr lang="en-US" dirty="0" err="1"/>
              <a:t>ớc</a:t>
            </a:r>
            <a:r>
              <a:rPr lang="en-US" dirty="0"/>
              <a:t> khi dùng bằng </a:t>
            </a:r>
            <a:r>
              <a:rPr lang="en-US" dirty="0" err="1"/>
              <a:t>HasValue</a:t>
            </a:r>
            <a:endParaRPr lang="en-US" dirty="0"/>
          </a:p>
          <a:p>
            <a:endParaRPr lang="en-US" dirty="0"/>
          </a:p>
          <a:p>
            <a:pPr marL="0" indent="0">
              <a:buNone/>
            </a:pPr>
            <a:endParaRPr lang="en-US" dirty="0"/>
          </a:p>
        </p:txBody>
      </p:sp>
      <p:pic>
        <p:nvPicPr>
          <p:cNvPr id="8" name="Picture 7">
            <a:extLst>
              <a:ext uri="{FF2B5EF4-FFF2-40B4-BE49-F238E27FC236}">
                <a16:creationId xmlns:a16="http://schemas.microsoft.com/office/drawing/2014/main" id="{A459843E-9DD3-4241-90E6-81E3BA6CCDCC}"/>
              </a:ext>
            </a:extLst>
          </p:cNvPr>
          <p:cNvPicPr>
            <a:picLocks noChangeAspect="1"/>
          </p:cNvPicPr>
          <p:nvPr/>
        </p:nvPicPr>
        <p:blipFill>
          <a:blip r:embed="rId2"/>
          <a:stretch>
            <a:fillRect/>
          </a:stretch>
        </p:blipFill>
        <p:spPr>
          <a:xfrm>
            <a:off x="1905004" y="1657875"/>
            <a:ext cx="4267200" cy="1390125"/>
          </a:xfrm>
          <a:prstGeom prst="rect">
            <a:avLst/>
          </a:prstGeom>
        </p:spPr>
      </p:pic>
      <p:pic>
        <p:nvPicPr>
          <p:cNvPr id="6" name="Picture 5">
            <a:extLst>
              <a:ext uri="{FF2B5EF4-FFF2-40B4-BE49-F238E27FC236}">
                <a16:creationId xmlns:a16="http://schemas.microsoft.com/office/drawing/2014/main" id="{67DAC6ED-2B60-45C3-93A9-76160A9770DB}"/>
              </a:ext>
            </a:extLst>
          </p:cNvPr>
          <p:cNvPicPr>
            <a:picLocks noChangeAspect="1"/>
          </p:cNvPicPr>
          <p:nvPr/>
        </p:nvPicPr>
        <p:blipFill>
          <a:blip r:embed="rId3"/>
          <a:stretch>
            <a:fillRect/>
          </a:stretch>
        </p:blipFill>
        <p:spPr>
          <a:xfrm>
            <a:off x="100016" y="4066650"/>
            <a:ext cx="3609975" cy="2266950"/>
          </a:xfrm>
          <a:prstGeom prst="rect">
            <a:avLst/>
          </a:prstGeom>
        </p:spPr>
      </p:pic>
      <p:pic>
        <p:nvPicPr>
          <p:cNvPr id="10" name="Picture 9">
            <a:extLst>
              <a:ext uri="{FF2B5EF4-FFF2-40B4-BE49-F238E27FC236}">
                <a16:creationId xmlns:a16="http://schemas.microsoft.com/office/drawing/2014/main" id="{9DA263BD-644F-4D68-B1FF-A1520FFCA14C}"/>
              </a:ext>
            </a:extLst>
          </p:cNvPr>
          <p:cNvPicPr>
            <a:picLocks noChangeAspect="1"/>
          </p:cNvPicPr>
          <p:nvPr/>
        </p:nvPicPr>
        <p:blipFill>
          <a:blip r:embed="rId4"/>
          <a:stretch>
            <a:fillRect/>
          </a:stretch>
        </p:blipFill>
        <p:spPr>
          <a:xfrm>
            <a:off x="4800600" y="3727450"/>
            <a:ext cx="4267200" cy="2651650"/>
          </a:xfrm>
          <a:prstGeom prst="rect">
            <a:avLst/>
          </a:prstGeom>
        </p:spPr>
      </p:pic>
    </p:spTree>
    <p:extLst>
      <p:ext uri="{BB962C8B-B14F-4D97-AF65-F5344CB8AC3E}">
        <p14:creationId xmlns:p14="http://schemas.microsoft.com/office/powerpoint/2010/main" val="233075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Implicitly, Dynamic</a:t>
            </a:r>
          </a:p>
          <a:p>
            <a:pPr>
              <a:buFont typeface="Wingdings" pitchFamily="2" charset="2"/>
              <a:buChar char="¤"/>
            </a:pPr>
            <a:r>
              <a:rPr lang="en-US" dirty="0"/>
              <a:t>Nullable, Anonymous</a:t>
            </a:r>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2</a:t>
            </a:fld>
            <a:endParaRPr lang="en-US" dirty="0"/>
          </a:p>
        </p:txBody>
      </p:sp>
    </p:spTree>
    <p:extLst>
      <p:ext uri="{BB962C8B-B14F-4D97-AF65-F5344CB8AC3E}">
        <p14:creationId xmlns:p14="http://schemas.microsoft.com/office/powerpoint/2010/main" val="8950854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Nullable typed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20</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err="1"/>
              <a:t>Truy</a:t>
            </a:r>
            <a:r>
              <a:rPr lang="en-US" dirty="0"/>
              <a:t> cập giá trị </a:t>
            </a:r>
            <a:r>
              <a:rPr lang="en-US" dirty="0" err="1"/>
              <a:t>theo</a:t>
            </a:r>
            <a:r>
              <a:rPr lang="en-US" dirty="0"/>
              <a:t> </a:t>
            </a:r>
            <a:r>
              <a:rPr lang="en-US" dirty="0" err="1"/>
              <a:t>cú</a:t>
            </a:r>
            <a:r>
              <a:rPr lang="en-US" dirty="0"/>
              <a:t> pháp </a:t>
            </a:r>
            <a:r>
              <a:rPr lang="en-US" dirty="0" err="1"/>
              <a:t>NullableType.Value</a:t>
            </a:r>
            <a:endParaRPr lang="en-US" dirty="0"/>
          </a:p>
          <a:p>
            <a:endParaRPr lang="en-US" dirty="0"/>
          </a:p>
          <a:p>
            <a:endParaRPr lang="en-US" dirty="0"/>
          </a:p>
          <a:p>
            <a:r>
              <a:rPr lang="en-US" dirty="0"/>
              <a:t>Bị exception nếu giá trị là null</a:t>
            </a:r>
          </a:p>
          <a:p>
            <a:endParaRPr lang="en-US" dirty="0"/>
          </a:p>
          <a:p>
            <a:r>
              <a:rPr lang="en-US" dirty="0"/>
              <a:t>Dùng </a:t>
            </a:r>
            <a:r>
              <a:rPr lang="en-US" dirty="0" err="1"/>
              <a:t>phương</a:t>
            </a:r>
            <a:r>
              <a:rPr lang="en-US" dirty="0"/>
              <a:t> thức </a:t>
            </a:r>
          </a:p>
          <a:p>
            <a:pPr marL="0" indent="0">
              <a:buNone/>
            </a:pPr>
            <a:r>
              <a:rPr lang="en-US" dirty="0" err="1"/>
              <a:t>GetValueOrDefault</a:t>
            </a:r>
            <a:r>
              <a:rPr lang="en-US" dirty="0"/>
              <a:t>()</a:t>
            </a:r>
          </a:p>
          <a:p>
            <a:endParaRPr lang="en-US" dirty="0"/>
          </a:p>
          <a:p>
            <a:pPr marL="0" indent="0">
              <a:buNone/>
            </a:pPr>
            <a:endParaRPr lang="en-US" dirty="0"/>
          </a:p>
        </p:txBody>
      </p:sp>
      <p:pic>
        <p:nvPicPr>
          <p:cNvPr id="3" name="Picture 2">
            <a:extLst>
              <a:ext uri="{FF2B5EF4-FFF2-40B4-BE49-F238E27FC236}">
                <a16:creationId xmlns:a16="http://schemas.microsoft.com/office/drawing/2014/main" id="{91B53678-EAA9-411D-B198-D7614A253219}"/>
              </a:ext>
            </a:extLst>
          </p:cNvPr>
          <p:cNvPicPr>
            <a:picLocks noChangeAspect="1"/>
          </p:cNvPicPr>
          <p:nvPr/>
        </p:nvPicPr>
        <p:blipFill>
          <a:blip r:embed="rId2"/>
          <a:stretch>
            <a:fillRect/>
          </a:stretch>
        </p:blipFill>
        <p:spPr>
          <a:xfrm>
            <a:off x="2438400" y="1679712"/>
            <a:ext cx="4550278" cy="967407"/>
          </a:xfrm>
          <a:prstGeom prst="rect">
            <a:avLst/>
          </a:prstGeom>
        </p:spPr>
      </p:pic>
      <p:pic>
        <p:nvPicPr>
          <p:cNvPr id="7" name="Picture 6">
            <a:extLst>
              <a:ext uri="{FF2B5EF4-FFF2-40B4-BE49-F238E27FC236}">
                <a16:creationId xmlns:a16="http://schemas.microsoft.com/office/drawing/2014/main" id="{49455D18-B897-4F8B-B6E6-7C5CCEEDF11E}"/>
              </a:ext>
            </a:extLst>
          </p:cNvPr>
          <p:cNvPicPr>
            <a:picLocks noChangeAspect="1"/>
          </p:cNvPicPr>
          <p:nvPr/>
        </p:nvPicPr>
        <p:blipFill>
          <a:blip r:embed="rId3"/>
          <a:stretch>
            <a:fillRect/>
          </a:stretch>
        </p:blipFill>
        <p:spPr>
          <a:xfrm>
            <a:off x="5638800" y="2687710"/>
            <a:ext cx="3505200" cy="1543050"/>
          </a:xfrm>
          <a:prstGeom prst="rect">
            <a:avLst/>
          </a:prstGeom>
        </p:spPr>
      </p:pic>
      <p:pic>
        <p:nvPicPr>
          <p:cNvPr id="11" name="Picture 10">
            <a:extLst>
              <a:ext uri="{FF2B5EF4-FFF2-40B4-BE49-F238E27FC236}">
                <a16:creationId xmlns:a16="http://schemas.microsoft.com/office/drawing/2014/main" id="{E3FDEAFD-1F71-417E-BEC9-C8B09D329E99}"/>
              </a:ext>
            </a:extLst>
          </p:cNvPr>
          <p:cNvPicPr>
            <a:picLocks noChangeAspect="1"/>
          </p:cNvPicPr>
          <p:nvPr/>
        </p:nvPicPr>
        <p:blipFill>
          <a:blip r:embed="rId4"/>
          <a:stretch>
            <a:fillRect/>
          </a:stretch>
        </p:blipFill>
        <p:spPr>
          <a:xfrm>
            <a:off x="1905000" y="4772708"/>
            <a:ext cx="5334000" cy="1583641"/>
          </a:xfrm>
          <a:prstGeom prst="rect">
            <a:avLst/>
          </a:prstGeom>
        </p:spPr>
      </p:pic>
    </p:spTree>
    <p:extLst>
      <p:ext uri="{BB962C8B-B14F-4D97-AF65-F5344CB8AC3E}">
        <p14:creationId xmlns:p14="http://schemas.microsoft.com/office/powerpoint/2010/main" val="122863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Nullable typed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21</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Dùng toán tử ?? thực hiện gán </a:t>
            </a:r>
            <a:r>
              <a:rPr lang="fr-FR" dirty="0" err="1"/>
              <a:t>Nullable</a:t>
            </a:r>
            <a:r>
              <a:rPr lang="fr-FR" dirty="0"/>
              <a:t> Type </a:t>
            </a:r>
            <a:r>
              <a:rPr lang="fr-FR" dirty="0" err="1"/>
              <a:t>cho</a:t>
            </a:r>
            <a:r>
              <a:rPr lang="fr-FR" dirty="0"/>
              <a:t> Non-</a:t>
            </a:r>
            <a:r>
              <a:rPr lang="fr-FR" dirty="0" err="1"/>
              <a:t>Nullable</a:t>
            </a:r>
            <a:r>
              <a:rPr lang="fr-FR" dirty="0"/>
              <a:t> Type</a:t>
            </a:r>
          </a:p>
          <a:p>
            <a:pPr marL="0" indent="0">
              <a:buNone/>
            </a:pPr>
            <a:endParaRPr lang="fr-FR"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6E58BC0C-D4A2-4DFF-B0E2-5B291CF8392D}"/>
              </a:ext>
            </a:extLst>
          </p:cNvPr>
          <p:cNvPicPr>
            <a:picLocks noChangeAspect="1"/>
          </p:cNvPicPr>
          <p:nvPr/>
        </p:nvPicPr>
        <p:blipFill>
          <a:blip r:embed="rId2"/>
          <a:stretch>
            <a:fillRect/>
          </a:stretch>
        </p:blipFill>
        <p:spPr>
          <a:xfrm>
            <a:off x="1450707" y="2470219"/>
            <a:ext cx="6242585" cy="3252788"/>
          </a:xfrm>
          <a:prstGeom prst="rect">
            <a:avLst/>
          </a:prstGeom>
        </p:spPr>
      </p:pic>
    </p:spTree>
    <p:extLst>
      <p:ext uri="{BB962C8B-B14F-4D97-AF65-F5344CB8AC3E}">
        <p14:creationId xmlns:p14="http://schemas.microsoft.com/office/powerpoint/2010/main" val="311192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22</a:t>
            </a:fld>
            <a:endParaRPr lang="en-US" dirty="0"/>
          </a:p>
        </p:txBody>
      </p:sp>
      <p:sp>
        <p:nvSpPr>
          <p:cNvPr id="9" name="Content Placeholder 8"/>
          <p:cNvSpPr>
            <a:spLocks noGrp="1"/>
          </p:cNvSpPr>
          <p:nvPr>
            <p:ph idx="1"/>
          </p:nvPr>
        </p:nvSpPr>
        <p:spPr>
          <a:xfrm>
            <a:off x="457200" y="1098550"/>
            <a:ext cx="8229600" cy="5257800"/>
          </a:xfrm>
        </p:spPr>
        <p:txBody>
          <a:bodyPr/>
          <a:lstStyle/>
          <a:p>
            <a:r>
              <a:rPr lang="fr-FR" dirty="0" err="1"/>
              <a:t>Kiểu</a:t>
            </a:r>
            <a:r>
              <a:rPr lang="fr-FR" dirty="0"/>
              <a:t> </a:t>
            </a:r>
            <a:r>
              <a:rPr lang="fr-FR" dirty="0" err="1"/>
              <a:t>ẩn</a:t>
            </a:r>
            <a:r>
              <a:rPr lang="fr-FR" dirty="0"/>
              <a:t> </a:t>
            </a:r>
            <a:r>
              <a:rPr lang="fr-FR" dirty="0" err="1"/>
              <a:t>danh</a:t>
            </a:r>
            <a:r>
              <a:rPr lang="fr-FR" dirty="0"/>
              <a:t> (Anonymous Type) </a:t>
            </a:r>
            <a:r>
              <a:rPr lang="vi-VN" dirty="0"/>
              <a:t>cung cấp một cách thuận tiện để đóng gói (encapsulate) một tập các thuộc tính chỉ đọc (read-only properties) vào một đối tượng mà không cần phải xác định rõ ràng loại (type) của nó ngay lúc viết code</a:t>
            </a:r>
            <a:endParaRPr lang="en-US" dirty="0"/>
          </a:p>
          <a:p>
            <a:r>
              <a:rPr lang="en-US" dirty="0"/>
              <a:t>Cho phép tạo type mới (user-defined) mà không cần xác định tên của nó</a:t>
            </a:r>
          </a:p>
          <a:p>
            <a:r>
              <a:rPr lang="en-US" dirty="0"/>
              <a:t>Tạo các type ẩn danh này bằng cách sử dụng toán tử new</a:t>
            </a:r>
          </a:p>
          <a:p>
            <a:pPr marL="0" indent="0">
              <a:buNone/>
            </a:pPr>
            <a:endParaRPr lang="fr-FR" dirty="0"/>
          </a:p>
          <a:p>
            <a:pPr marL="0" indent="0">
              <a:buNone/>
            </a:pPr>
            <a:endParaRPr lang="fr-FR"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DDD91171-E86B-4713-BE59-7642D6DB3688}"/>
              </a:ext>
            </a:extLst>
          </p:cNvPr>
          <p:cNvPicPr>
            <a:picLocks noChangeAspect="1"/>
          </p:cNvPicPr>
          <p:nvPr/>
        </p:nvPicPr>
        <p:blipFill>
          <a:blip r:embed="rId2"/>
          <a:stretch>
            <a:fillRect/>
          </a:stretch>
        </p:blipFill>
        <p:spPr>
          <a:xfrm>
            <a:off x="457200" y="5461000"/>
            <a:ext cx="8175884" cy="727075"/>
          </a:xfrm>
          <a:prstGeom prst="rect">
            <a:avLst/>
          </a:prstGeom>
        </p:spPr>
      </p:pic>
    </p:spTree>
    <p:extLst>
      <p:ext uri="{BB962C8B-B14F-4D97-AF65-F5344CB8AC3E}">
        <p14:creationId xmlns:p14="http://schemas.microsoft.com/office/powerpoint/2010/main" val="255490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23</a:t>
            </a:fld>
            <a:endParaRPr lang="en-US" dirty="0"/>
          </a:p>
        </p:txBody>
      </p:sp>
      <p:sp>
        <p:nvSpPr>
          <p:cNvPr id="9" name="Content Placeholder 8"/>
          <p:cNvSpPr>
            <a:spLocks noGrp="1"/>
          </p:cNvSpPr>
          <p:nvPr>
            <p:ph idx="1"/>
          </p:nvPr>
        </p:nvSpPr>
        <p:spPr>
          <a:xfrm>
            <a:off x="457200" y="1098550"/>
            <a:ext cx="8229600" cy="5257800"/>
          </a:xfrm>
        </p:spPr>
        <p:txBody>
          <a:bodyPr/>
          <a:lstStyle/>
          <a:p>
            <a:r>
              <a:rPr lang="fr-FR" dirty="0" err="1"/>
              <a:t>Ví</a:t>
            </a:r>
            <a:r>
              <a:rPr lang="fr-FR" dirty="0"/>
              <a:t> </a:t>
            </a:r>
            <a:r>
              <a:rPr lang="fr-FR" dirty="0" err="1"/>
              <a:t>dụ</a:t>
            </a:r>
            <a:endParaRPr lang="fr-FR" dirty="0"/>
          </a:p>
          <a:p>
            <a:pPr marL="0" indent="0">
              <a:buNone/>
            </a:pPr>
            <a:endParaRPr lang="fr-FR" dirty="0"/>
          </a:p>
          <a:p>
            <a:pPr marL="0" indent="0">
              <a:buNone/>
            </a:pPr>
            <a:endParaRPr lang="fr-FR"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7B0B8358-D270-4409-A5ED-97926F717929}"/>
              </a:ext>
            </a:extLst>
          </p:cNvPr>
          <p:cNvPicPr>
            <a:picLocks noChangeAspect="1"/>
          </p:cNvPicPr>
          <p:nvPr/>
        </p:nvPicPr>
        <p:blipFill>
          <a:blip r:embed="rId2"/>
          <a:stretch>
            <a:fillRect/>
          </a:stretch>
        </p:blipFill>
        <p:spPr>
          <a:xfrm>
            <a:off x="1357312" y="2073275"/>
            <a:ext cx="6429375" cy="4114800"/>
          </a:xfrm>
          <a:prstGeom prst="rect">
            <a:avLst/>
          </a:prstGeom>
        </p:spPr>
      </p:pic>
    </p:spTree>
    <p:extLst>
      <p:ext uri="{BB962C8B-B14F-4D97-AF65-F5344CB8AC3E}">
        <p14:creationId xmlns:p14="http://schemas.microsoft.com/office/powerpoint/2010/main" val="412168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24</a:t>
            </a:fld>
            <a:endParaRPr lang="en-US" dirty="0"/>
          </a:p>
        </p:txBody>
      </p:sp>
      <p:sp>
        <p:nvSpPr>
          <p:cNvPr id="9" name="Content Placeholder 8"/>
          <p:cNvSpPr>
            <a:spLocks noGrp="1"/>
          </p:cNvSpPr>
          <p:nvPr>
            <p:ph idx="1"/>
          </p:nvPr>
        </p:nvSpPr>
        <p:spPr>
          <a:xfrm>
            <a:off x="457200" y="1098550"/>
            <a:ext cx="8229600" cy="5257800"/>
          </a:xfrm>
        </p:spPr>
        <p:txBody>
          <a:bodyPr/>
          <a:lstStyle/>
          <a:p>
            <a:r>
              <a:rPr lang="fr-FR" dirty="0" err="1"/>
              <a:t>Ví</a:t>
            </a:r>
            <a:r>
              <a:rPr lang="fr-FR" dirty="0"/>
              <a:t> </a:t>
            </a:r>
            <a:r>
              <a:rPr lang="fr-FR" dirty="0" err="1"/>
              <a:t>dụ</a:t>
            </a:r>
            <a:r>
              <a:rPr lang="fr-FR" dirty="0"/>
              <a:t> </a:t>
            </a:r>
            <a:r>
              <a:rPr lang="fr-FR" dirty="0" err="1"/>
              <a:t>dùng</a:t>
            </a:r>
            <a:r>
              <a:rPr lang="fr-FR" dirty="0"/>
              <a:t> </a:t>
            </a:r>
            <a:r>
              <a:rPr lang="en-US" dirty="0"/>
              <a:t>anonymous types </a:t>
            </a:r>
            <a:r>
              <a:rPr lang="en-US" dirty="0" err="1"/>
              <a:t>lồng</a:t>
            </a:r>
            <a:r>
              <a:rPr lang="en-US" dirty="0"/>
              <a:t> nhau</a:t>
            </a:r>
          </a:p>
          <a:p>
            <a:pPr marL="0" indent="0">
              <a:buNone/>
            </a:pPr>
            <a:endParaRPr lang="fr-FR" dirty="0"/>
          </a:p>
          <a:p>
            <a:pPr marL="0" indent="0">
              <a:buNone/>
            </a:pPr>
            <a:endParaRPr lang="fr-FR" dirty="0"/>
          </a:p>
          <a:p>
            <a:pPr marL="0" indent="0">
              <a:buNone/>
            </a:pPr>
            <a:endParaRPr lang="fr-FR"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F12A6071-9FA5-4200-A850-A203F298B78D}"/>
              </a:ext>
            </a:extLst>
          </p:cNvPr>
          <p:cNvPicPr>
            <a:picLocks noChangeAspect="1"/>
          </p:cNvPicPr>
          <p:nvPr/>
        </p:nvPicPr>
        <p:blipFill>
          <a:blip r:embed="rId2"/>
          <a:stretch>
            <a:fillRect/>
          </a:stretch>
        </p:blipFill>
        <p:spPr>
          <a:xfrm>
            <a:off x="914400" y="1648928"/>
            <a:ext cx="7315200" cy="4707421"/>
          </a:xfrm>
          <a:prstGeom prst="rect">
            <a:avLst/>
          </a:prstGeom>
        </p:spPr>
      </p:pic>
    </p:spTree>
    <p:extLst>
      <p:ext uri="{BB962C8B-B14F-4D97-AF65-F5344CB8AC3E}">
        <p14:creationId xmlns:p14="http://schemas.microsoft.com/office/powerpoint/2010/main" val="1092390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method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25</a:t>
            </a:fld>
            <a:endParaRPr lang="en-US" dirty="0"/>
          </a:p>
        </p:txBody>
      </p:sp>
      <p:sp>
        <p:nvSpPr>
          <p:cNvPr id="9" name="Content Placeholder 8"/>
          <p:cNvSpPr>
            <a:spLocks noGrp="1"/>
          </p:cNvSpPr>
          <p:nvPr>
            <p:ph idx="1"/>
          </p:nvPr>
        </p:nvSpPr>
        <p:spPr>
          <a:xfrm>
            <a:off x="457200" y="1098550"/>
            <a:ext cx="8229600" cy="5257800"/>
          </a:xfrm>
        </p:spPr>
        <p:txBody>
          <a:bodyPr/>
          <a:lstStyle/>
          <a:p>
            <a:r>
              <a:rPr lang="vi-VN" i="1" dirty="0"/>
              <a:t>Phương thức vô danh</a:t>
            </a:r>
            <a:r>
              <a:rPr lang="vi-VN" dirty="0"/>
              <a:t> (anonymous method)</a:t>
            </a:r>
            <a:r>
              <a:rPr lang="en-US" dirty="0"/>
              <a:t> là</a:t>
            </a:r>
            <a:r>
              <a:rPr lang="vi-VN" dirty="0"/>
              <a:t> một phương thức</a:t>
            </a:r>
            <a:r>
              <a:rPr lang="en-US" dirty="0"/>
              <a:t>:</a:t>
            </a:r>
          </a:p>
          <a:p>
            <a:pPr lvl="1"/>
            <a:r>
              <a:rPr lang="en-US" dirty="0"/>
              <a:t>Không cần khai báo tên </a:t>
            </a:r>
            <a:r>
              <a:rPr lang="en-US" dirty="0" err="1"/>
              <a:t>ph</a:t>
            </a:r>
            <a:r>
              <a:rPr lang="vi-VN" dirty="0"/>
              <a:t>ư</a:t>
            </a:r>
            <a:r>
              <a:rPr lang="en-US" dirty="0" err="1"/>
              <a:t>ơng</a:t>
            </a:r>
            <a:r>
              <a:rPr lang="en-US" dirty="0"/>
              <a:t> thức khi định nghĩa </a:t>
            </a:r>
            <a:r>
              <a:rPr lang="en-US" dirty="0" err="1"/>
              <a:t>ph</a:t>
            </a:r>
            <a:r>
              <a:rPr lang="vi-VN" dirty="0"/>
              <a:t>ư</a:t>
            </a:r>
            <a:r>
              <a:rPr lang="en-US" dirty="0" err="1"/>
              <a:t>ơng</a:t>
            </a:r>
            <a:r>
              <a:rPr lang="en-US" dirty="0"/>
              <a:t> thức</a:t>
            </a:r>
          </a:p>
          <a:p>
            <a:pPr lvl="1"/>
            <a:r>
              <a:rPr lang="en-US" dirty="0"/>
              <a:t>Có thể khai báo trực tiếp ở chỗ cần dùng, không cần định nghĩa tr</a:t>
            </a:r>
            <a:r>
              <a:rPr lang="vi-VN" dirty="0"/>
              <a:t>ư</a:t>
            </a:r>
            <a:r>
              <a:rPr lang="en-US" dirty="0" err="1"/>
              <a:t>ớc</a:t>
            </a:r>
            <a:r>
              <a:rPr lang="en-US" dirty="0"/>
              <a:t> </a:t>
            </a:r>
          </a:p>
          <a:p>
            <a:pPr lvl="1"/>
            <a:r>
              <a:rPr lang="en-US" dirty="0"/>
              <a:t>Đươc dùng như tham số của delegate</a:t>
            </a:r>
          </a:p>
          <a:p>
            <a:pPr marL="457200" lvl="1" indent="0">
              <a:buNone/>
            </a:pPr>
            <a:endParaRPr lang="en-US" dirty="0"/>
          </a:p>
          <a:p>
            <a:pPr lvl="1"/>
            <a:endParaRPr lang="fr-FR" dirty="0"/>
          </a:p>
          <a:p>
            <a:pPr marL="0" indent="0">
              <a:buNone/>
            </a:pPr>
            <a:endParaRPr lang="fr-FR" dirty="0"/>
          </a:p>
          <a:p>
            <a:pPr marL="0" indent="0">
              <a:buNone/>
            </a:pPr>
            <a:endParaRPr lang="fr-FR"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D28B4ABD-5338-4B06-8461-C7E3257957FA}"/>
              </a:ext>
            </a:extLst>
          </p:cNvPr>
          <p:cNvPicPr>
            <a:picLocks noChangeAspect="1"/>
          </p:cNvPicPr>
          <p:nvPr/>
        </p:nvPicPr>
        <p:blipFill>
          <a:blip r:embed="rId2"/>
          <a:stretch>
            <a:fillRect/>
          </a:stretch>
        </p:blipFill>
        <p:spPr>
          <a:xfrm>
            <a:off x="1219200" y="4191000"/>
            <a:ext cx="6705600" cy="2667000"/>
          </a:xfrm>
          <a:prstGeom prst="rect">
            <a:avLst/>
          </a:prstGeom>
        </p:spPr>
      </p:pic>
    </p:spTree>
    <p:extLst>
      <p:ext uri="{BB962C8B-B14F-4D97-AF65-F5344CB8AC3E}">
        <p14:creationId xmlns:p14="http://schemas.microsoft.com/office/powerpoint/2010/main" val="2259736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method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26</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Anonymous methods </a:t>
            </a:r>
            <a:r>
              <a:rPr lang="en-US" dirty="0" err="1"/>
              <a:t>truy</a:t>
            </a:r>
            <a:r>
              <a:rPr lang="en-US" dirty="0"/>
              <a:t> cập </a:t>
            </a:r>
            <a:r>
              <a:rPr lang="en-US" dirty="0" err="1"/>
              <a:t>biến</a:t>
            </a:r>
            <a:r>
              <a:rPr lang="en-US" dirty="0"/>
              <a:t> từ bên ngoài</a:t>
            </a:r>
          </a:p>
          <a:p>
            <a:endParaRPr lang="en-US" dirty="0"/>
          </a:p>
          <a:p>
            <a:endParaRPr lang="en-US" dirty="0"/>
          </a:p>
          <a:p>
            <a:endParaRPr lang="en-US" dirty="0"/>
          </a:p>
          <a:p>
            <a:endParaRPr lang="en-US" dirty="0"/>
          </a:p>
          <a:p>
            <a:endParaRPr lang="en-US" dirty="0"/>
          </a:p>
          <a:p>
            <a:pPr lvl="1"/>
            <a:endParaRPr lang="fr-FR" dirty="0"/>
          </a:p>
          <a:p>
            <a:pPr marL="0" indent="0">
              <a:buNone/>
            </a:pPr>
            <a:endParaRPr lang="fr-FR" dirty="0"/>
          </a:p>
          <a:p>
            <a:pPr marL="0" indent="0">
              <a:buNone/>
            </a:pPr>
            <a:endParaRPr lang="fr-FR"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DD690C4C-41F2-4050-89BE-22B98F89753C}"/>
              </a:ext>
            </a:extLst>
          </p:cNvPr>
          <p:cNvPicPr>
            <a:picLocks noChangeAspect="1"/>
          </p:cNvPicPr>
          <p:nvPr/>
        </p:nvPicPr>
        <p:blipFill>
          <a:blip r:embed="rId2"/>
          <a:stretch>
            <a:fillRect/>
          </a:stretch>
        </p:blipFill>
        <p:spPr>
          <a:xfrm>
            <a:off x="1295400" y="2133600"/>
            <a:ext cx="6553200" cy="3236637"/>
          </a:xfrm>
          <a:prstGeom prst="rect">
            <a:avLst/>
          </a:prstGeom>
        </p:spPr>
      </p:pic>
    </p:spTree>
    <p:extLst>
      <p:ext uri="{BB962C8B-B14F-4D97-AF65-F5344CB8AC3E}">
        <p14:creationId xmlns:p14="http://schemas.microsoft.com/office/powerpoint/2010/main" val="2798867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method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27</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Kết hợp Anonymous methods  và delegate truyền tham số </a:t>
            </a:r>
            <a:r>
              <a:rPr lang="en-US" dirty="0" err="1"/>
              <a:t>cho</a:t>
            </a:r>
            <a:r>
              <a:rPr lang="en-US" dirty="0"/>
              <a:t> hàm</a:t>
            </a:r>
          </a:p>
          <a:p>
            <a:pPr lvl="1"/>
            <a:endParaRPr lang="fr-FR" dirty="0"/>
          </a:p>
          <a:p>
            <a:pPr marL="0" indent="0">
              <a:buNone/>
            </a:pPr>
            <a:endParaRPr lang="fr-FR" dirty="0"/>
          </a:p>
          <a:p>
            <a:pPr marL="0" indent="0">
              <a:buNone/>
            </a:pPr>
            <a:endParaRPr lang="fr-FR"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93B7269B-0C26-4366-A675-3F579E683664}"/>
              </a:ext>
            </a:extLst>
          </p:cNvPr>
          <p:cNvPicPr>
            <a:picLocks noChangeAspect="1"/>
          </p:cNvPicPr>
          <p:nvPr/>
        </p:nvPicPr>
        <p:blipFill>
          <a:blip r:embed="rId2"/>
          <a:stretch>
            <a:fillRect/>
          </a:stretch>
        </p:blipFill>
        <p:spPr>
          <a:xfrm>
            <a:off x="0" y="2204207"/>
            <a:ext cx="9143999" cy="3948113"/>
          </a:xfrm>
          <a:prstGeom prst="rect">
            <a:avLst/>
          </a:prstGeom>
        </p:spPr>
      </p:pic>
    </p:spTree>
    <p:extLst>
      <p:ext uri="{BB962C8B-B14F-4D97-AF65-F5344CB8AC3E}">
        <p14:creationId xmlns:p14="http://schemas.microsoft.com/office/powerpoint/2010/main" val="2665662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method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28</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Một số giới hạn Anonymous methods</a:t>
            </a:r>
          </a:p>
          <a:p>
            <a:pPr lvl="1"/>
            <a:r>
              <a:rPr lang="en-US" dirty="0"/>
              <a:t>Không khái báo đ</a:t>
            </a:r>
            <a:r>
              <a:rPr lang="vi-VN" dirty="0"/>
              <a:t>ư</a:t>
            </a:r>
            <a:r>
              <a:rPr lang="en-US" dirty="0" err="1"/>
              <a:t>ợc</a:t>
            </a:r>
            <a:r>
              <a:rPr lang="en-US" dirty="0"/>
              <a:t> các </a:t>
            </a:r>
            <a:r>
              <a:rPr lang="en-US" dirty="0" err="1"/>
              <a:t>lệnh</a:t>
            </a:r>
            <a:r>
              <a:rPr lang="en-US" dirty="0"/>
              <a:t> </a:t>
            </a:r>
            <a:r>
              <a:rPr lang="en-US" dirty="0" err="1"/>
              <a:t>goto</a:t>
            </a:r>
            <a:r>
              <a:rPr lang="en-US" dirty="0"/>
              <a:t>, break or continue bên trong </a:t>
            </a:r>
            <a:r>
              <a:rPr lang="en-US" dirty="0" err="1"/>
              <a:t>ph</a:t>
            </a:r>
            <a:r>
              <a:rPr lang="vi-VN" dirty="0"/>
              <a:t>ư</a:t>
            </a:r>
            <a:r>
              <a:rPr lang="en-US" dirty="0" err="1"/>
              <a:t>ơng</a:t>
            </a:r>
            <a:r>
              <a:rPr lang="en-US" dirty="0"/>
              <a:t> thức</a:t>
            </a:r>
          </a:p>
          <a:p>
            <a:pPr lvl="1"/>
            <a:r>
              <a:rPr lang="en-US" dirty="0"/>
              <a:t>Không </a:t>
            </a:r>
            <a:r>
              <a:rPr lang="en-US" dirty="0" err="1"/>
              <a:t>truy</a:t>
            </a:r>
            <a:r>
              <a:rPr lang="en-US" dirty="0"/>
              <a:t> cập đ</a:t>
            </a:r>
            <a:r>
              <a:rPr lang="vi-VN" dirty="0"/>
              <a:t>ư</a:t>
            </a:r>
            <a:r>
              <a:rPr lang="en-US" dirty="0" err="1"/>
              <a:t>ợc</a:t>
            </a:r>
            <a:r>
              <a:rPr lang="en-US" dirty="0"/>
              <a:t> các tham số ref hoặc out bên ngoài</a:t>
            </a:r>
          </a:p>
          <a:p>
            <a:pPr lvl="1"/>
            <a:r>
              <a:rPr lang="en-US" dirty="0"/>
              <a:t>Phải đ</a:t>
            </a:r>
            <a:r>
              <a:rPr lang="vi-VN" dirty="0"/>
              <a:t>ư</a:t>
            </a:r>
            <a:r>
              <a:rPr lang="en-US" dirty="0" err="1"/>
              <a:t>ợc</a:t>
            </a:r>
            <a:r>
              <a:rPr lang="en-US" dirty="0"/>
              <a:t> dùng kết hợp với delegate</a:t>
            </a:r>
            <a:endParaRPr lang="fr-FR" dirty="0"/>
          </a:p>
          <a:p>
            <a:pPr marL="0" indent="0">
              <a:buNone/>
            </a:pPr>
            <a:endParaRPr lang="fr-FR" dirty="0"/>
          </a:p>
          <a:p>
            <a:pPr marL="0" indent="0">
              <a:buNone/>
            </a:pPr>
            <a:endParaRPr lang="fr-FR" dirty="0"/>
          </a:p>
          <a:p>
            <a:endParaRPr lang="en-US" dirty="0"/>
          </a:p>
          <a:p>
            <a:pPr marL="0" indent="0">
              <a:buNone/>
            </a:pPr>
            <a:endParaRPr lang="en-US" dirty="0"/>
          </a:p>
        </p:txBody>
      </p:sp>
    </p:spTree>
    <p:extLst>
      <p:ext uri="{BB962C8B-B14F-4D97-AF65-F5344CB8AC3E}">
        <p14:creationId xmlns:p14="http://schemas.microsoft.com/office/powerpoint/2010/main" val="2387934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Static class</a:t>
            </a:r>
          </a:p>
        </p:txBody>
      </p:sp>
      <p:sp>
        <p:nvSpPr>
          <p:cNvPr id="4" name="AutoShape 2"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447800" y="2869949"/>
            <a:ext cx="4943342"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descr="C:\Users\powerpoint.vn\Downloads\1e2cd4b177168ad16ce2e7c504bba4d2.x400.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759"/>
          <a:stretch/>
        </p:blipFill>
        <p:spPr bwMode="auto">
          <a:xfrm>
            <a:off x="1926464" y="914400"/>
            <a:ext cx="5443471" cy="5762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17320" y="3777294"/>
            <a:ext cx="6400800" cy="2881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Tx/>
              <a:buChar char="-"/>
            </a:pPr>
            <a:endParaRPr lang="en-US" sz="2000" dirty="0"/>
          </a:p>
          <a:p>
            <a:pPr marL="342900" indent="-342900">
              <a:buFontTx/>
              <a:buChar char="-"/>
            </a:pPr>
            <a:r>
              <a:rPr lang="en-US" sz="2000" dirty="0"/>
              <a:t>Hiện thực các ví dụ </a:t>
            </a:r>
          </a:p>
          <a:p>
            <a:endParaRPr lang="en-US" sz="2000" dirty="0"/>
          </a:p>
          <a:p>
            <a:endParaRPr lang="en-US" sz="2000" dirty="0"/>
          </a:p>
        </p:txBody>
      </p:sp>
      <p:sp>
        <p:nvSpPr>
          <p:cNvPr id="10" name="Rectangle 9"/>
          <p:cNvSpPr/>
          <p:nvPr/>
        </p:nvSpPr>
        <p:spPr>
          <a:xfrm>
            <a:off x="6391143" y="2871065"/>
            <a:ext cx="1457457"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Content Placeholder 3"/>
          <p:cNvSpPr>
            <a:spLocks noGrp="1"/>
          </p:cNvSpPr>
          <p:nvPr>
            <p:ph idx="4294967295"/>
            <p:custDataLst>
              <p:tags r:id="rId1"/>
            </p:custDataLst>
          </p:nvPr>
        </p:nvSpPr>
        <p:spPr>
          <a:xfrm>
            <a:off x="1969019" y="3476176"/>
            <a:ext cx="5029200" cy="1680248"/>
          </a:xfrm>
          <a:prstGeom prst="rect">
            <a:avLst/>
          </a:prstGeom>
        </p:spPr>
        <p:txBody>
          <a:bodyPr>
            <a:noAutofit/>
          </a:bodyPr>
          <a:lstStyle/>
          <a:p>
            <a:pPr marL="0" indent="0" algn="ctr">
              <a:buNone/>
            </a:pPr>
            <a:r>
              <a:rPr lang="en-US" sz="6600" b="1" dirty="0">
                <a:solidFill>
                  <a:schemeClr val="bg1"/>
                </a:solidFill>
              </a:rPr>
              <a:t>DEM</a:t>
            </a:r>
            <a:r>
              <a:rPr lang="en-US" sz="11500" b="1" dirty="0">
                <a:solidFill>
                  <a:schemeClr val="bg1"/>
                </a:solidFill>
              </a:rPr>
              <a:t>O</a:t>
            </a:r>
          </a:p>
        </p:txBody>
      </p:sp>
      <p:pic>
        <p:nvPicPr>
          <p:cNvPr id="12" name="Picture 2" descr="http://uconndigitalarts.com/wp-content/uploads/2013/04/original.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4305300" y="2997792"/>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owerpoint.vn\Downloads\1e2cd4b177168ad16ce2e7c504bba4d2.x400.jpeg"/>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35479" y="914400"/>
            <a:ext cx="5443471" cy="28280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designofsignage.com/application/symbol/hands/image/600x600/hand-press-button-4.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436364" y="3913563"/>
            <a:ext cx="2616710" cy="261671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29</a:t>
            </a:fld>
            <a:endParaRPr lang="en-US" dirty="0"/>
          </a:p>
        </p:txBody>
      </p:sp>
    </p:spTree>
    <p:extLst>
      <p:ext uri="{BB962C8B-B14F-4D97-AF65-F5344CB8AC3E}">
        <p14:creationId xmlns:p14="http://schemas.microsoft.com/office/powerpoint/2010/main" val="360366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a:buFont typeface="Wingdings" pitchFamily="2" charset="2"/>
              <a:buChar char="&amp;"/>
            </a:pPr>
            <a:r>
              <a:rPr lang="en-US" dirty="0"/>
              <a:t>Phần I: </a:t>
            </a:r>
            <a:r>
              <a:rPr lang="en-US" dirty="0" err="1"/>
              <a:t>Implicitly,Dynamic</a:t>
            </a:r>
            <a:endParaRPr lang="en-US" dirty="0"/>
          </a:p>
          <a:p>
            <a:pPr lvl="1">
              <a:buFont typeface="Wingdings" pitchFamily="2" charset="2"/>
              <a:buChar char="&amp;"/>
            </a:pPr>
            <a:r>
              <a:rPr lang="en-US" dirty="0"/>
              <a:t> Implicitly</a:t>
            </a:r>
          </a:p>
          <a:p>
            <a:pPr lvl="1">
              <a:buFont typeface="Wingdings" pitchFamily="2" charset="2"/>
              <a:buChar char="&amp;"/>
            </a:pPr>
            <a:r>
              <a:rPr lang="en-US" dirty="0"/>
              <a:t> Dynamic</a:t>
            </a:r>
          </a:p>
          <a:p>
            <a:pPr>
              <a:buFont typeface="Wingdings" pitchFamily="2" charset="2"/>
              <a:buChar char="&amp;"/>
            </a:pPr>
            <a:r>
              <a:rPr lang="en-US" dirty="0"/>
              <a:t>Phần II: Nullable, Anonymous </a:t>
            </a:r>
          </a:p>
          <a:p>
            <a:pPr lvl="1">
              <a:buFont typeface="Wingdings" pitchFamily="2" charset="2"/>
              <a:buChar char="&amp;"/>
            </a:pPr>
            <a:r>
              <a:rPr lang="en-US" dirty="0"/>
              <a:t>Nullable</a:t>
            </a:r>
          </a:p>
          <a:p>
            <a:pPr lvl="1">
              <a:buFont typeface="Wingdings" pitchFamily="2" charset="2"/>
              <a:buChar char="&amp;"/>
            </a:pPr>
            <a:r>
              <a:rPr lang="en-US" dirty="0"/>
              <a:t>Anonymous</a:t>
            </a:r>
          </a:p>
          <a:p>
            <a:pPr lvl="1">
              <a:buFont typeface="Wingdings" pitchFamily="2" charset="2"/>
              <a:buChar char="&amp;"/>
            </a:pPr>
            <a:endParaRPr lang="en-US" dirty="0"/>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3</a:t>
            </a:fld>
            <a:endParaRPr lang="en-US" dirty="0"/>
          </a:p>
        </p:txBody>
      </p:sp>
    </p:spTree>
    <p:extLst>
      <p:ext uri="{BB962C8B-B14F-4D97-AF65-F5344CB8AC3E}">
        <p14:creationId xmlns:p14="http://schemas.microsoft.com/office/powerpoint/2010/main" val="14542024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Lập trình C#2</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30</a:t>
            </a:fld>
            <a:endParaRPr lang="en-US" dirty="0"/>
          </a:p>
        </p:txBody>
      </p:sp>
      <p:sp>
        <p:nvSpPr>
          <p:cNvPr id="11" name="Rectangle 10"/>
          <p:cNvSpPr/>
          <p:nvPr/>
        </p:nvSpPr>
        <p:spPr>
          <a:xfrm>
            <a:off x="228600" y="1023620"/>
            <a:ext cx="8458200" cy="48437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6"/>
          <p:cNvSpPr/>
          <p:nvPr/>
        </p:nvSpPr>
        <p:spPr>
          <a:xfrm>
            <a:off x="228600" y="533400"/>
            <a:ext cx="5334000" cy="1000760"/>
          </a:xfrm>
          <a:prstGeom prst="rightArrow">
            <a:avLst>
              <a:gd name="adj1" fmla="val 100000"/>
              <a:gd name="adj2" fmla="val 50000"/>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p:cNvSpPr txBox="1">
            <a:spLocks/>
          </p:cNvSpPr>
          <p:nvPr/>
        </p:nvSpPr>
        <p:spPr>
          <a:xfrm>
            <a:off x="543560" y="805180"/>
            <a:ext cx="456184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rPr>
              <a:t>Tổng</a:t>
            </a:r>
            <a:r>
              <a:rPr kumimoji="0" lang="en-US" sz="2800" b="1" i="0" u="none" strike="noStrike" kern="1200" cap="none" spc="0" normalizeH="0" noProof="0" dirty="0">
                <a:ln>
                  <a:noFill/>
                </a:ln>
                <a:solidFill>
                  <a:schemeClr val="accent6"/>
                </a:solidFill>
                <a:effectLst/>
                <a:uLnTx/>
                <a:uFillTx/>
                <a:latin typeface="Segoe UI" pitchFamily="34" charset="0"/>
                <a:ea typeface="Roboto" pitchFamily="2" charset="0"/>
                <a:cs typeface="Segoe UI" pitchFamily="34" charset="0"/>
              </a:rPr>
              <a:t> </a:t>
            </a:r>
            <a:r>
              <a:rPr kumimoji="0" lang="en-US" sz="2800" b="1" i="0" u="none" strike="noStrike" kern="1200" cap="none" spc="0" normalizeH="0" noProof="0" dirty="0" err="1">
                <a:ln>
                  <a:noFill/>
                </a:ln>
                <a:solidFill>
                  <a:schemeClr val="accent6"/>
                </a:solidFill>
                <a:effectLst/>
                <a:uLnTx/>
                <a:uFillTx/>
                <a:latin typeface="Segoe UI" pitchFamily="34" charset="0"/>
                <a:ea typeface="Roboto" pitchFamily="2" charset="0"/>
                <a:cs typeface="Segoe UI" pitchFamily="34" charset="0"/>
              </a:rPr>
              <a:t>kết</a:t>
            </a:r>
            <a:r>
              <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rPr>
              <a:t> </a:t>
            </a:r>
            <a:r>
              <a:rPr lang="en-US" sz="2800" b="1" dirty="0" err="1">
                <a:solidFill>
                  <a:schemeClr val="accent6"/>
                </a:solidFill>
                <a:latin typeface="Segoe UI" pitchFamily="34" charset="0"/>
                <a:ea typeface="Roboto" pitchFamily="2" charset="0"/>
                <a:cs typeface="Segoe UI" pitchFamily="34" charset="0"/>
              </a:rPr>
              <a:t>bài</a:t>
            </a:r>
            <a:r>
              <a:rPr lang="en-US" sz="2800" b="1" dirty="0">
                <a:solidFill>
                  <a:schemeClr val="accent6"/>
                </a:solidFill>
                <a:latin typeface="Segoe UI" pitchFamily="34" charset="0"/>
                <a:ea typeface="Roboto" pitchFamily="2" charset="0"/>
                <a:cs typeface="Segoe UI" pitchFamily="34" charset="0"/>
              </a:rPr>
              <a:t> </a:t>
            </a:r>
            <a:r>
              <a:rPr lang="en-US" sz="2800" b="1" dirty="0" err="1">
                <a:solidFill>
                  <a:schemeClr val="accent6"/>
                </a:solidFill>
                <a:latin typeface="Segoe UI" pitchFamily="34" charset="0"/>
                <a:ea typeface="Roboto" pitchFamily="2" charset="0"/>
                <a:cs typeface="Segoe UI" pitchFamily="34" charset="0"/>
              </a:rPr>
              <a:t>học</a:t>
            </a:r>
            <a:endPar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endParaRPr>
          </a:p>
        </p:txBody>
      </p:sp>
      <p:pic>
        <p:nvPicPr>
          <p:cNvPr id="9" name="Picture 2" descr="D:\Compressed\PSD Collection 2011\WP-201 copy.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082745" y="1371600"/>
            <a:ext cx="3352799" cy="564502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9CF8C0E9-235F-4497-92B1-F7665E9C6A0B}"/>
              </a:ext>
            </a:extLst>
          </p:cNvPr>
          <p:cNvSpPr txBox="1">
            <a:spLocks/>
          </p:cNvSpPr>
          <p:nvPr/>
        </p:nvSpPr>
        <p:spPr>
          <a:xfrm>
            <a:off x="457200" y="1742882"/>
            <a:ext cx="82296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amp;"/>
            </a:pPr>
            <a:r>
              <a:rPr lang="en-US"/>
              <a:t>Phần I: Implicitly,Dynamic</a:t>
            </a:r>
          </a:p>
          <a:p>
            <a:pPr lvl="1">
              <a:buFont typeface="Wingdings" pitchFamily="2" charset="2"/>
              <a:buChar char="&amp;"/>
            </a:pPr>
            <a:r>
              <a:rPr lang="en-US"/>
              <a:t> Implicitly</a:t>
            </a:r>
          </a:p>
          <a:p>
            <a:pPr lvl="1">
              <a:buFont typeface="Wingdings" pitchFamily="2" charset="2"/>
              <a:buChar char="&amp;"/>
            </a:pPr>
            <a:r>
              <a:rPr lang="en-US"/>
              <a:t> Dynamic</a:t>
            </a:r>
          </a:p>
          <a:p>
            <a:pPr>
              <a:buFont typeface="Wingdings" pitchFamily="2" charset="2"/>
              <a:buChar char="&amp;"/>
            </a:pPr>
            <a:r>
              <a:rPr lang="en-US"/>
              <a:t>Phần II: Nullable, Anonymous </a:t>
            </a:r>
          </a:p>
          <a:p>
            <a:pPr lvl="1">
              <a:buFont typeface="Wingdings" pitchFamily="2" charset="2"/>
              <a:buChar char="&amp;"/>
            </a:pPr>
            <a:r>
              <a:rPr lang="en-US"/>
              <a:t>Nullable</a:t>
            </a:r>
          </a:p>
          <a:p>
            <a:pPr lvl="1">
              <a:buFont typeface="Wingdings" pitchFamily="2" charset="2"/>
              <a:buChar char="&amp;"/>
            </a:pPr>
            <a:r>
              <a:rPr lang="en-US"/>
              <a:t>Anonymous</a:t>
            </a:r>
          </a:p>
          <a:p>
            <a:pPr lvl="1">
              <a:buFont typeface="Wingdings" pitchFamily="2" charset="2"/>
              <a:buChar char="&amp;"/>
            </a:pPr>
            <a:endParaRPr lang="en-US" dirty="0"/>
          </a:p>
        </p:txBody>
      </p:sp>
    </p:spTree>
    <p:extLst>
      <p:ext uri="{BB962C8B-B14F-4D97-AF65-F5344CB8AC3E}">
        <p14:creationId xmlns:p14="http://schemas.microsoft.com/office/powerpoint/2010/main" val="402499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287000" cy="686335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31</a:t>
            </a:fld>
            <a:endParaRPr lang="en-US"/>
          </a:p>
        </p:txBody>
      </p:sp>
      <p:sp>
        <p:nvSpPr>
          <p:cNvPr id="4" name="Rectangle 3"/>
          <p:cNvSpPr/>
          <p:nvPr/>
        </p:nvSpPr>
        <p:spPr>
          <a:xfrm>
            <a:off x="4000501" y="3449768"/>
            <a:ext cx="4924926" cy="3541295"/>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vi-VN" sz="4400" b="1" spc="-20" dirty="0">
                <a:solidFill>
                  <a:schemeClr val="tx2"/>
                </a:solidFill>
                <a:latin typeface="Segoe UI" pitchFamily="34" charset="0"/>
                <a:ea typeface="Segoe UI" pitchFamily="34" charset="0"/>
                <a:cs typeface="Segoe UI" pitchFamily="34" charset="0"/>
              </a:rPr>
              <a:t>KẾT THÚC</a:t>
            </a:r>
            <a:endParaRPr lang="en-US" sz="4400" spc="-2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895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Kiều</a:t>
            </a:r>
            <a:r>
              <a:rPr lang="en-US" dirty="0"/>
              <a:t> </a:t>
            </a:r>
            <a:r>
              <a:rPr lang="en-US" dirty="0" err="1"/>
              <a:t>ngầm</a:t>
            </a:r>
            <a:r>
              <a:rPr lang="en-US" dirty="0"/>
              <a:t> định (Implicitly type)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4</a:t>
            </a:fld>
            <a:endParaRPr lang="en-US" dirty="0"/>
          </a:p>
        </p:txBody>
      </p:sp>
      <p:sp>
        <p:nvSpPr>
          <p:cNvPr id="9" name="Content Placeholder 8"/>
          <p:cNvSpPr>
            <a:spLocks noGrp="1"/>
          </p:cNvSpPr>
          <p:nvPr>
            <p:ph idx="1"/>
          </p:nvPr>
        </p:nvSpPr>
        <p:spPr>
          <a:xfrm>
            <a:off x="457200" y="1066800"/>
            <a:ext cx="8229600" cy="5257800"/>
          </a:xfrm>
        </p:spPr>
        <p:txBody>
          <a:bodyPr/>
          <a:lstStyle/>
          <a:p>
            <a:r>
              <a:rPr lang="vi-VN" dirty="0"/>
              <a:t>Khai báo biến kiểu ngầm định (khai báo không tường minh) là </a:t>
            </a:r>
            <a:r>
              <a:rPr lang="vi-VN" b="1" dirty="0"/>
              <a:t>biến được khai báo mà không cần phải chỉ ra kiểu dữ liệu </a:t>
            </a:r>
            <a:endParaRPr lang="en-US" b="1" dirty="0"/>
          </a:p>
          <a:p>
            <a:r>
              <a:rPr lang="vi-VN" dirty="0"/>
              <a:t>Kiểu dữ liệu của biến sẽ được xác định bởi trình biên dịch dựa vào biểu thức được gán khi khai báo biến</a:t>
            </a:r>
            <a:endParaRPr lang="en-US" b="1" dirty="0"/>
          </a:p>
          <a:p>
            <a:r>
              <a:rPr lang="en-US" dirty="0"/>
              <a:t>Sử dụng từ khóa “var” khi khai báo và cần </a:t>
            </a:r>
            <a:r>
              <a:rPr lang="en-US" dirty="0" err="1"/>
              <a:t>khởi</a:t>
            </a:r>
            <a:r>
              <a:rPr lang="en-US" dirty="0"/>
              <a:t> tạo giá trị</a:t>
            </a:r>
          </a:p>
          <a:p>
            <a:pPr marL="0" indent="0">
              <a:buNone/>
            </a:pPr>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D2926D7B-7876-4BDD-923C-C2BBB54F3470}"/>
              </a:ext>
            </a:extLst>
          </p:cNvPr>
          <p:cNvPicPr>
            <a:picLocks noChangeAspect="1"/>
          </p:cNvPicPr>
          <p:nvPr/>
        </p:nvPicPr>
        <p:blipFill>
          <a:blip r:embed="rId2"/>
          <a:stretch>
            <a:fillRect/>
          </a:stretch>
        </p:blipFill>
        <p:spPr>
          <a:xfrm>
            <a:off x="2785592" y="4257263"/>
            <a:ext cx="3599320" cy="866775"/>
          </a:xfrm>
          <a:prstGeom prst="rect">
            <a:avLst/>
          </a:prstGeom>
        </p:spPr>
      </p:pic>
      <p:pic>
        <p:nvPicPr>
          <p:cNvPr id="6" name="Picture 5">
            <a:extLst>
              <a:ext uri="{FF2B5EF4-FFF2-40B4-BE49-F238E27FC236}">
                <a16:creationId xmlns:a16="http://schemas.microsoft.com/office/drawing/2014/main" id="{E227B11E-1838-4171-9009-F94FF7FB59CE}"/>
              </a:ext>
            </a:extLst>
          </p:cNvPr>
          <p:cNvPicPr>
            <a:picLocks noChangeAspect="1"/>
          </p:cNvPicPr>
          <p:nvPr/>
        </p:nvPicPr>
        <p:blipFill>
          <a:blip r:embed="rId3"/>
          <a:stretch>
            <a:fillRect/>
          </a:stretch>
        </p:blipFill>
        <p:spPr>
          <a:xfrm>
            <a:off x="2057400" y="5163794"/>
            <a:ext cx="4907033" cy="1154596"/>
          </a:xfrm>
          <a:prstGeom prst="rect">
            <a:avLst/>
          </a:prstGeom>
        </p:spPr>
      </p:pic>
    </p:spTree>
    <p:extLst>
      <p:ext uri="{BB962C8B-B14F-4D97-AF65-F5344CB8AC3E}">
        <p14:creationId xmlns:p14="http://schemas.microsoft.com/office/powerpoint/2010/main" val="33233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Kiều</a:t>
            </a:r>
            <a:r>
              <a:rPr lang="en-US" dirty="0"/>
              <a:t> </a:t>
            </a:r>
            <a:r>
              <a:rPr lang="en-US" dirty="0" err="1"/>
              <a:t>ngầm</a:t>
            </a:r>
            <a:r>
              <a:rPr lang="en-US" dirty="0"/>
              <a:t> định (Implicitly type)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5</a:t>
            </a:fld>
            <a:endParaRPr lang="en-US" dirty="0"/>
          </a:p>
        </p:txBody>
      </p:sp>
      <p:sp>
        <p:nvSpPr>
          <p:cNvPr id="9" name="Content Placeholder 8"/>
          <p:cNvSpPr>
            <a:spLocks noGrp="1"/>
          </p:cNvSpPr>
          <p:nvPr>
            <p:ph idx="1"/>
          </p:nvPr>
        </p:nvSpPr>
        <p:spPr>
          <a:xfrm>
            <a:off x="457200" y="1066800"/>
            <a:ext cx="8229600" cy="5257800"/>
          </a:xfrm>
        </p:spPr>
        <p:txBody>
          <a:bodyPr/>
          <a:lstStyle/>
          <a:p>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9799E7D5-B253-4542-A580-54C51DC80E6D}"/>
              </a:ext>
            </a:extLst>
          </p:cNvPr>
          <p:cNvPicPr>
            <a:picLocks noChangeAspect="1"/>
          </p:cNvPicPr>
          <p:nvPr/>
        </p:nvPicPr>
        <p:blipFill>
          <a:blip r:embed="rId2"/>
          <a:stretch>
            <a:fillRect/>
          </a:stretch>
        </p:blipFill>
        <p:spPr>
          <a:xfrm>
            <a:off x="762000" y="1371600"/>
            <a:ext cx="7566093" cy="4676775"/>
          </a:xfrm>
          <a:prstGeom prst="rect">
            <a:avLst/>
          </a:prstGeom>
        </p:spPr>
      </p:pic>
    </p:spTree>
    <p:extLst>
      <p:ext uri="{BB962C8B-B14F-4D97-AF65-F5344CB8AC3E}">
        <p14:creationId xmlns:p14="http://schemas.microsoft.com/office/powerpoint/2010/main" val="135352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Kiều</a:t>
            </a:r>
            <a:r>
              <a:rPr lang="en-US" dirty="0"/>
              <a:t> </a:t>
            </a:r>
            <a:r>
              <a:rPr lang="en-US" dirty="0" err="1"/>
              <a:t>ngầm</a:t>
            </a:r>
            <a:r>
              <a:rPr lang="en-US" dirty="0"/>
              <a:t> định (Implicitly type)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6</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Các hạn chế khi dùng từ khóa “var”</a:t>
            </a:r>
            <a:endParaRPr lang="en-US" b="1" dirty="0"/>
          </a:p>
          <a:p>
            <a:pPr lvl="1"/>
            <a:r>
              <a:rPr lang="en-US" dirty="0"/>
              <a:t>Không thể sử dụng từ khóa var bên ngoài </a:t>
            </a:r>
            <a:r>
              <a:rPr lang="en-US" dirty="0" err="1"/>
              <a:t>phạm</a:t>
            </a:r>
            <a:r>
              <a:rPr lang="en-US" dirty="0"/>
              <a:t> vi của một method</a:t>
            </a:r>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C45D8578-3B5B-4D26-B38F-BBAB4B141901}"/>
              </a:ext>
            </a:extLst>
          </p:cNvPr>
          <p:cNvPicPr>
            <a:picLocks noChangeAspect="1"/>
          </p:cNvPicPr>
          <p:nvPr/>
        </p:nvPicPr>
        <p:blipFill>
          <a:blip r:embed="rId2"/>
          <a:stretch>
            <a:fillRect/>
          </a:stretch>
        </p:blipFill>
        <p:spPr>
          <a:xfrm>
            <a:off x="2180703" y="2590800"/>
            <a:ext cx="4782593" cy="3482975"/>
          </a:xfrm>
          <a:prstGeom prst="rect">
            <a:avLst/>
          </a:prstGeom>
        </p:spPr>
      </p:pic>
    </p:spTree>
    <p:extLst>
      <p:ext uri="{BB962C8B-B14F-4D97-AF65-F5344CB8AC3E}">
        <p14:creationId xmlns:p14="http://schemas.microsoft.com/office/powerpoint/2010/main" val="368172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Kiều</a:t>
            </a:r>
            <a:r>
              <a:rPr lang="en-US" dirty="0"/>
              <a:t> </a:t>
            </a:r>
            <a:r>
              <a:rPr lang="en-US" dirty="0" err="1"/>
              <a:t>ngầm</a:t>
            </a:r>
            <a:r>
              <a:rPr lang="en-US" dirty="0"/>
              <a:t> định (Implicitly type)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7</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Các hạn chế khi dùng từ khóa “var”</a:t>
            </a:r>
            <a:endParaRPr lang="en-US" b="1" dirty="0"/>
          </a:p>
          <a:p>
            <a:pPr lvl="1"/>
            <a:r>
              <a:rPr lang="en-US" dirty="0"/>
              <a:t>Không thể </a:t>
            </a:r>
            <a:r>
              <a:rPr lang="en-US" dirty="0" err="1"/>
              <a:t>khởi</a:t>
            </a:r>
            <a:r>
              <a:rPr lang="en-US" dirty="0"/>
              <a:t> tạo giá trị là null.</a:t>
            </a:r>
          </a:p>
          <a:p>
            <a:pPr lvl="1"/>
            <a:endParaRPr lang="en-US" dirty="0"/>
          </a:p>
          <a:p>
            <a:pPr lvl="1"/>
            <a:endParaRPr lang="en-US" dirty="0"/>
          </a:p>
          <a:p>
            <a:pPr lvl="1"/>
            <a:r>
              <a:rPr lang="vi-VN" dirty="0"/>
              <a:t>Biến phải được khởi tạo giá trị khi nó được khai báo</a:t>
            </a:r>
            <a:endParaRPr lang="en-US" dirty="0"/>
          </a:p>
          <a:p>
            <a:pPr lvl="1"/>
            <a:endParaRPr lang="en-US" dirty="0"/>
          </a:p>
          <a:p>
            <a:pPr lvl="1"/>
            <a:endParaRPr lang="en-US" dirty="0"/>
          </a:p>
          <a:p>
            <a:pPr lvl="1"/>
            <a:r>
              <a:rPr lang="vi-VN" dirty="0"/>
              <a:t>Nếu biến được gán giá trị, thì kiểu dữ liệu phải giống nhau</a:t>
            </a:r>
            <a:endParaRPr lang="en-US" dirty="0"/>
          </a:p>
          <a:p>
            <a:pPr marL="457200" lvl="1" indent="0">
              <a:buNone/>
            </a:pPr>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66C3F099-4A86-44B3-A37A-15EC37C9A83C}"/>
              </a:ext>
            </a:extLst>
          </p:cNvPr>
          <p:cNvPicPr>
            <a:picLocks noChangeAspect="1"/>
          </p:cNvPicPr>
          <p:nvPr/>
        </p:nvPicPr>
        <p:blipFill>
          <a:blip r:embed="rId2"/>
          <a:stretch>
            <a:fillRect/>
          </a:stretch>
        </p:blipFill>
        <p:spPr>
          <a:xfrm>
            <a:off x="2286000" y="2057400"/>
            <a:ext cx="4842013" cy="752475"/>
          </a:xfrm>
          <a:prstGeom prst="rect">
            <a:avLst/>
          </a:prstGeom>
        </p:spPr>
      </p:pic>
      <p:pic>
        <p:nvPicPr>
          <p:cNvPr id="6" name="Picture 5">
            <a:extLst>
              <a:ext uri="{FF2B5EF4-FFF2-40B4-BE49-F238E27FC236}">
                <a16:creationId xmlns:a16="http://schemas.microsoft.com/office/drawing/2014/main" id="{CAF4C747-F556-464B-A59B-18DA7673DD4F}"/>
              </a:ext>
            </a:extLst>
          </p:cNvPr>
          <p:cNvPicPr>
            <a:picLocks noChangeAspect="1"/>
          </p:cNvPicPr>
          <p:nvPr/>
        </p:nvPicPr>
        <p:blipFill>
          <a:blip r:embed="rId3"/>
          <a:stretch>
            <a:fillRect/>
          </a:stretch>
        </p:blipFill>
        <p:spPr>
          <a:xfrm>
            <a:off x="2276062" y="3319462"/>
            <a:ext cx="4851952" cy="752475"/>
          </a:xfrm>
          <a:prstGeom prst="rect">
            <a:avLst/>
          </a:prstGeom>
        </p:spPr>
      </p:pic>
      <p:pic>
        <p:nvPicPr>
          <p:cNvPr id="8" name="Picture 7">
            <a:extLst>
              <a:ext uri="{FF2B5EF4-FFF2-40B4-BE49-F238E27FC236}">
                <a16:creationId xmlns:a16="http://schemas.microsoft.com/office/drawing/2014/main" id="{001D5A41-D763-4BFC-B6B9-910FCF6C72D5}"/>
              </a:ext>
            </a:extLst>
          </p:cNvPr>
          <p:cNvPicPr>
            <a:picLocks noChangeAspect="1"/>
          </p:cNvPicPr>
          <p:nvPr/>
        </p:nvPicPr>
        <p:blipFill>
          <a:blip r:embed="rId4"/>
          <a:stretch>
            <a:fillRect/>
          </a:stretch>
        </p:blipFill>
        <p:spPr>
          <a:xfrm>
            <a:off x="2285999" y="5112233"/>
            <a:ext cx="4842013" cy="907567"/>
          </a:xfrm>
          <a:prstGeom prst="rect">
            <a:avLst/>
          </a:prstGeom>
        </p:spPr>
      </p:pic>
    </p:spTree>
    <p:extLst>
      <p:ext uri="{BB962C8B-B14F-4D97-AF65-F5344CB8AC3E}">
        <p14:creationId xmlns:p14="http://schemas.microsoft.com/office/powerpoint/2010/main" val="292367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Kiều</a:t>
            </a:r>
            <a:r>
              <a:rPr lang="en-US" dirty="0"/>
              <a:t> </a:t>
            </a:r>
            <a:r>
              <a:rPr lang="en-US" dirty="0" err="1"/>
              <a:t>ngầm</a:t>
            </a:r>
            <a:r>
              <a:rPr lang="en-US" dirty="0"/>
              <a:t> định (Implicitly type)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8</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Các hạn chế khi dùng từ khóa “var”</a:t>
            </a:r>
            <a:endParaRPr lang="en-US" b="1" dirty="0"/>
          </a:p>
          <a:p>
            <a:pPr lvl="1"/>
            <a:r>
              <a:rPr lang="vi-VN" dirty="0"/>
              <a:t>Giá trị khởi tạo phải là một biểu thức. Giá trị khởi tạo không được là một đối tượng hay tập hợp các giá trị. Nhưng nó có thể sử dụng toán tử new bởi một đối tượng hoặc tập hợp các giá trị.</a:t>
            </a:r>
            <a:endParaRPr lang="en-US" dirty="0"/>
          </a:p>
          <a:p>
            <a:pPr lvl="1"/>
            <a:endParaRPr lang="en-US" dirty="0"/>
          </a:p>
          <a:p>
            <a:pPr marL="457200" lvl="1" indent="0">
              <a:buNone/>
            </a:pPr>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DCB00CC0-59AE-4FC2-8972-25FD15CEB1EA}"/>
              </a:ext>
            </a:extLst>
          </p:cNvPr>
          <p:cNvPicPr>
            <a:picLocks noChangeAspect="1"/>
          </p:cNvPicPr>
          <p:nvPr/>
        </p:nvPicPr>
        <p:blipFill>
          <a:blip r:embed="rId2"/>
          <a:stretch>
            <a:fillRect/>
          </a:stretch>
        </p:blipFill>
        <p:spPr>
          <a:xfrm>
            <a:off x="2080591" y="3682448"/>
            <a:ext cx="5151357" cy="1452563"/>
          </a:xfrm>
          <a:prstGeom prst="rect">
            <a:avLst/>
          </a:prstGeom>
        </p:spPr>
      </p:pic>
    </p:spTree>
    <p:extLst>
      <p:ext uri="{BB962C8B-B14F-4D97-AF65-F5344CB8AC3E}">
        <p14:creationId xmlns:p14="http://schemas.microsoft.com/office/powerpoint/2010/main" val="376913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Kiều</a:t>
            </a:r>
            <a:r>
              <a:rPr lang="en-US" dirty="0"/>
              <a:t> </a:t>
            </a:r>
            <a:r>
              <a:rPr lang="en-US" dirty="0" err="1"/>
              <a:t>ngầm</a:t>
            </a:r>
            <a:r>
              <a:rPr lang="en-US" dirty="0"/>
              <a:t> định (Implicitly type)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9</a:t>
            </a:fld>
            <a:endParaRPr lang="en-US" dirty="0"/>
          </a:p>
        </p:txBody>
      </p:sp>
      <p:sp>
        <p:nvSpPr>
          <p:cNvPr id="9" name="Content Placeholder 8"/>
          <p:cNvSpPr>
            <a:spLocks noGrp="1"/>
          </p:cNvSpPr>
          <p:nvPr>
            <p:ph idx="1"/>
          </p:nvPr>
        </p:nvSpPr>
        <p:spPr>
          <a:xfrm>
            <a:off x="457200" y="1066800"/>
            <a:ext cx="8229600" cy="5257800"/>
          </a:xfrm>
        </p:spPr>
        <p:txBody>
          <a:bodyPr>
            <a:normAutofit lnSpcReduction="10000"/>
          </a:bodyPr>
          <a:lstStyle/>
          <a:p>
            <a:r>
              <a:rPr lang="en-US" dirty="0"/>
              <a:t>Cho biết kết quả khi chạy từng dòng </a:t>
            </a:r>
            <a:r>
              <a:rPr lang="en-US" dirty="0" err="1"/>
              <a:t>lệnh</a:t>
            </a:r>
            <a:r>
              <a:rPr lang="en-US" dirty="0"/>
              <a:t> bên d</a:t>
            </a:r>
            <a:r>
              <a:rPr lang="vi-VN" dirty="0"/>
              <a:t>ư</a:t>
            </a:r>
            <a:r>
              <a:rPr lang="en-US" dirty="0"/>
              <a:t>ới là valid hay Invalid?</a:t>
            </a:r>
          </a:p>
          <a:p>
            <a:pPr marL="0" indent="0">
              <a:buNone/>
            </a:pPr>
            <a:r>
              <a:rPr lang="en-US" sz="1800" dirty="0">
                <a:solidFill>
                  <a:srgbClr val="0000FF"/>
                </a:solidFill>
                <a:latin typeface="Consolas" panose="020B0609020204030204" pitchFamily="49" charset="0"/>
              </a:rPr>
              <a:t>var</a:t>
            </a:r>
            <a:r>
              <a:rPr lang="en-US" sz="1800" dirty="0">
                <a:solidFill>
                  <a:srgbClr val="333333"/>
                </a:solidFill>
                <a:latin typeface="Consolas" panose="020B0609020204030204" pitchFamily="49" charset="0"/>
              </a:rPr>
              <a:t> x = 10;</a:t>
            </a:r>
            <a:r>
              <a:rPr lang="en-US" sz="1800" dirty="0">
                <a:solidFill>
                  <a:srgbClr val="008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var</a:t>
            </a:r>
            <a:r>
              <a:rPr lang="en-US" sz="1800" dirty="0">
                <a:solidFill>
                  <a:srgbClr val="333333"/>
                </a:solidFill>
                <a:latin typeface="Consolas" panose="020B0609020204030204" pitchFamily="49" charset="0"/>
              </a:rPr>
              <a:t> y; y = 10; </a:t>
            </a:r>
            <a:endParaRPr lang="en-US" sz="1400" dirty="0">
              <a:solidFill>
                <a:srgbClr val="333333"/>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var</a:t>
            </a:r>
            <a:r>
              <a:rPr lang="en-US" sz="1800" dirty="0">
                <a:solidFill>
                  <a:srgbClr val="333333"/>
                </a:solidFill>
                <a:latin typeface="Consolas" panose="020B0609020204030204" pitchFamily="49" charset="0"/>
              </a:rPr>
              <a:t> z = </a:t>
            </a:r>
            <a:r>
              <a:rPr lang="en-US" sz="1800" dirty="0">
                <a:solidFill>
                  <a:srgbClr val="0000FF"/>
                </a:solidFill>
                <a:latin typeface="Consolas" panose="020B0609020204030204" pitchFamily="49" charset="0"/>
              </a:rPr>
              <a:t>null</a:t>
            </a:r>
            <a:r>
              <a:rPr lang="en-US" sz="1800" dirty="0">
                <a:solidFill>
                  <a:srgbClr val="333333"/>
                </a:solidFill>
                <a:latin typeface="Consolas" panose="020B0609020204030204" pitchFamily="49" charset="0"/>
              </a:rPr>
              <a:t>; </a:t>
            </a:r>
            <a:endParaRPr lang="en-US" sz="1400" dirty="0">
              <a:solidFill>
                <a:srgbClr val="008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var x = 10, y = 20, z = 30;</a:t>
            </a:r>
            <a:r>
              <a:rPr lang="en-US" sz="1400" dirty="0">
                <a:solidFill>
                  <a:srgbClr val="333333"/>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var x = 10; </a:t>
            </a:r>
            <a:endParaRPr lang="en-US" sz="1400" dirty="0">
              <a:solidFill>
                <a:srgbClr val="333333"/>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var y = 20; </a:t>
            </a:r>
            <a:endParaRPr lang="en-US" sz="1400" dirty="0">
              <a:solidFill>
                <a:srgbClr val="333333"/>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var z = 30; </a:t>
            </a:r>
            <a:endParaRPr lang="en-US" sz="1400" dirty="0">
              <a:solidFill>
                <a:srgbClr val="333333"/>
              </a:solidFill>
              <a:latin typeface="Consolas" panose="020B0609020204030204" pitchFamily="49" charset="0"/>
            </a:endParaRPr>
          </a:p>
          <a:p>
            <a:pPr marL="0" indent="0">
              <a:buNone/>
            </a:pPr>
            <a:r>
              <a:rPr lang="en-US" sz="1400" dirty="0">
                <a:solidFill>
                  <a:srgbClr val="008000"/>
                </a:solidFill>
                <a:latin typeface="Consolas" panose="020B0609020204030204" pitchFamily="49" charset="0"/>
              </a:rPr>
              <a:t>// var variable as function Parameter</a:t>
            </a:r>
            <a:endParaRPr lang="en-US" sz="1400" dirty="0">
              <a:solidFill>
                <a:srgbClr val="333333"/>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void </a:t>
            </a:r>
            <a:r>
              <a:rPr lang="en-US" sz="1800" dirty="0" err="1">
                <a:solidFill>
                  <a:srgbClr val="0000FF"/>
                </a:solidFill>
                <a:latin typeface="Consolas" panose="020B0609020204030204" pitchFamily="49" charset="0"/>
              </a:rPr>
              <a:t>GetDetails</a:t>
            </a:r>
            <a:r>
              <a:rPr lang="en-US" sz="1800" dirty="0">
                <a:solidFill>
                  <a:srgbClr val="0000FF"/>
                </a:solidFill>
                <a:latin typeface="Consolas" panose="020B0609020204030204" pitchFamily="49" charset="0"/>
              </a:rPr>
              <a:t>(var x)</a:t>
            </a:r>
            <a:r>
              <a:rPr lang="en-US" sz="1400" dirty="0">
                <a:solidFill>
                  <a:srgbClr val="333333"/>
                </a:solidFill>
                <a:latin typeface="Consolas" panose="020B0609020204030204" pitchFamily="49" charset="0"/>
              </a:rPr>
              <a:t> </a:t>
            </a:r>
          </a:p>
          <a:p>
            <a:pPr marL="0" indent="0">
              <a:buNone/>
            </a:pPr>
            <a:r>
              <a:rPr lang="en-US" sz="1400" dirty="0">
                <a:solidFill>
                  <a:srgbClr val="333333"/>
                </a:solidFill>
                <a:latin typeface="Consolas" panose="020B0609020204030204" pitchFamily="49" charset="0"/>
              </a:rPr>
              <a:t>{</a:t>
            </a:r>
          </a:p>
          <a:p>
            <a:pPr marL="0" indent="0">
              <a:buNone/>
            </a:pPr>
            <a:r>
              <a:rPr lang="en-US" sz="1400" dirty="0">
                <a:solidFill>
                  <a:srgbClr val="008000"/>
                </a:solidFill>
                <a:latin typeface="Consolas" panose="020B0609020204030204" pitchFamily="49" charset="0"/>
              </a:rPr>
              <a:t>// your code</a:t>
            </a:r>
            <a:endParaRPr lang="en-US" sz="1400" dirty="0">
              <a:solidFill>
                <a:srgbClr val="333333"/>
              </a:solidFill>
              <a:latin typeface="Consolas" panose="020B0609020204030204" pitchFamily="49" charset="0"/>
            </a:endParaRPr>
          </a:p>
          <a:p>
            <a:pPr marL="0" indent="0">
              <a:buNone/>
            </a:pPr>
            <a:r>
              <a:rPr lang="en-US" sz="1400" dirty="0">
                <a:solidFill>
                  <a:srgbClr val="333333"/>
                </a:solidFill>
                <a:latin typeface="Consolas" panose="020B0609020204030204" pitchFamily="49" charset="0"/>
              </a:rPr>
              <a:t>}</a:t>
            </a:r>
          </a:p>
          <a:p>
            <a:pPr marL="0" indent="0">
              <a:buNone/>
            </a:pPr>
            <a:r>
              <a:rPr lang="es-ES" sz="1800" dirty="0" err="1">
                <a:solidFill>
                  <a:srgbClr val="0000FF"/>
                </a:solidFill>
                <a:latin typeface="Consolas" panose="020B0609020204030204" pitchFamily="49" charset="0"/>
              </a:rPr>
              <a:t>int</a:t>
            </a:r>
            <a:r>
              <a:rPr lang="es-ES" sz="1800" dirty="0">
                <a:solidFill>
                  <a:srgbClr val="0000FF"/>
                </a:solidFill>
                <a:latin typeface="Consolas" panose="020B0609020204030204" pitchFamily="49" charset="0"/>
              </a:rPr>
              <a:t> x = (x = 20); </a:t>
            </a:r>
            <a:endParaRPr lang="es-ES" sz="1400" dirty="0">
              <a:solidFill>
                <a:srgbClr val="333333"/>
              </a:solidFill>
              <a:latin typeface="Consolas" panose="020B0609020204030204" pitchFamily="49" charset="0"/>
            </a:endParaRPr>
          </a:p>
          <a:p>
            <a:pPr marL="0" indent="0">
              <a:buNone/>
            </a:pPr>
            <a:r>
              <a:rPr lang="es-ES" sz="1800" dirty="0" err="1">
                <a:solidFill>
                  <a:srgbClr val="0000FF"/>
                </a:solidFill>
                <a:latin typeface="Consolas" panose="020B0609020204030204" pitchFamily="49" charset="0"/>
              </a:rPr>
              <a:t>var</a:t>
            </a:r>
            <a:r>
              <a:rPr lang="es-ES" sz="1800" dirty="0">
                <a:solidFill>
                  <a:srgbClr val="0000FF"/>
                </a:solidFill>
                <a:latin typeface="Consolas" panose="020B0609020204030204" pitchFamily="49" charset="0"/>
              </a:rPr>
              <a:t> y = (y = 20); </a:t>
            </a:r>
            <a:endParaRPr lang="es-ES" sz="1400" dirty="0">
              <a:solidFill>
                <a:srgbClr val="333333"/>
              </a:solidFill>
              <a:latin typeface="Consolas" panose="020B0609020204030204" pitchFamily="49" charset="0"/>
            </a:endParaRPr>
          </a:p>
          <a:p>
            <a:pPr marL="0" indent="0">
              <a:buNone/>
            </a:pPr>
            <a:endParaRPr lang="en-US" sz="1400" dirty="0">
              <a:solidFill>
                <a:srgbClr val="333333"/>
              </a:solidFill>
              <a:latin typeface="Consolas" panose="020B0609020204030204" pitchFamily="49" charset="0"/>
            </a:endParaRPr>
          </a:p>
          <a:p>
            <a:pPr marL="0" indent="0">
              <a:buNone/>
            </a:pPr>
            <a:endParaRPr lang="en-US" sz="1400" dirty="0">
              <a:solidFill>
                <a:srgbClr val="008000"/>
              </a:solidFill>
              <a:latin typeface="Consolas" panose="020B0609020204030204" pitchFamily="49" charset="0"/>
            </a:endParaRPr>
          </a:p>
          <a:p>
            <a:pPr marL="457200" lvl="1" indent="0">
              <a:buNone/>
            </a:pPr>
            <a:endParaRPr lang="en-US" sz="1200" dirty="0">
              <a:solidFill>
                <a:srgbClr val="008000"/>
              </a:solidFill>
              <a:latin typeface="Consolas" panose="020B0609020204030204" pitchFamily="49" charset="0"/>
            </a:endParaRPr>
          </a:p>
          <a:p>
            <a:pPr marL="457200" lvl="1" indent="0">
              <a:buNone/>
            </a:pPr>
            <a:endParaRPr lang="en-US" dirty="0"/>
          </a:p>
          <a:p>
            <a:endParaRPr lang="en-US" dirty="0"/>
          </a:p>
          <a:p>
            <a:pPr marL="0" indent="0">
              <a:buNone/>
            </a:pPr>
            <a:endParaRPr lang="en-US" dirty="0"/>
          </a:p>
        </p:txBody>
      </p:sp>
      <p:sp>
        <p:nvSpPr>
          <p:cNvPr id="8" name="Rectangle 7">
            <a:extLst>
              <a:ext uri="{FF2B5EF4-FFF2-40B4-BE49-F238E27FC236}">
                <a16:creationId xmlns:a16="http://schemas.microsoft.com/office/drawing/2014/main" id="{EF1D9B39-58D8-439E-BF8C-7785A0BA1B58}"/>
              </a:ext>
            </a:extLst>
          </p:cNvPr>
          <p:cNvSpPr/>
          <p:nvPr/>
        </p:nvSpPr>
        <p:spPr>
          <a:xfrm>
            <a:off x="457200" y="1905000"/>
            <a:ext cx="8001000" cy="434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3D3E9A8-FD4B-4379-B48A-107F0A282D8C}"/>
              </a:ext>
            </a:extLst>
          </p:cNvPr>
          <p:cNvPicPr>
            <a:picLocks noChangeAspect="1"/>
          </p:cNvPicPr>
          <p:nvPr/>
        </p:nvPicPr>
        <p:blipFill>
          <a:blip r:embed="rId2"/>
          <a:stretch>
            <a:fillRect/>
          </a:stretch>
        </p:blipFill>
        <p:spPr>
          <a:xfrm>
            <a:off x="1905000" y="1981200"/>
            <a:ext cx="762000" cy="228600"/>
          </a:xfrm>
          <a:prstGeom prst="rect">
            <a:avLst/>
          </a:prstGeom>
        </p:spPr>
      </p:pic>
      <p:pic>
        <p:nvPicPr>
          <p:cNvPr id="11" name="Picture 10">
            <a:extLst>
              <a:ext uri="{FF2B5EF4-FFF2-40B4-BE49-F238E27FC236}">
                <a16:creationId xmlns:a16="http://schemas.microsoft.com/office/drawing/2014/main" id="{AD7F4CBC-BF81-4D00-AE0F-BA42E6525F10}"/>
              </a:ext>
            </a:extLst>
          </p:cNvPr>
          <p:cNvPicPr>
            <a:picLocks noChangeAspect="1"/>
          </p:cNvPicPr>
          <p:nvPr/>
        </p:nvPicPr>
        <p:blipFill>
          <a:blip r:embed="rId3"/>
          <a:stretch>
            <a:fillRect/>
          </a:stretch>
        </p:blipFill>
        <p:spPr>
          <a:xfrm>
            <a:off x="2286000" y="2194349"/>
            <a:ext cx="4724400" cy="339301"/>
          </a:xfrm>
          <a:prstGeom prst="rect">
            <a:avLst/>
          </a:prstGeom>
        </p:spPr>
      </p:pic>
      <p:pic>
        <p:nvPicPr>
          <p:cNvPr id="12" name="Picture 11">
            <a:extLst>
              <a:ext uri="{FF2B5EF4-FFF2-40B4-BE49-F238E27FC236}">
                <a16:creationId xmlns:a16="http://schemas.microsoft.com/office/drawing/2014/main" id="{F0B5BF16-E811-463F-9821-975712780CE7}"/>
              </a:ext>
            </a:extLst>
          </p:cNvPr>
          <p:cNvPicPr>
            <a:picLocks noChangeAspect="1"/>
          </p:cNvPicPr>
          <p:nvPr/>
        </p:nvPicPr>
        <p:blipFill>
          <a:blip r:embed="rId4"/>
          <a:stretch>
            <a:fillRect/>
          </a:stretch>
        </p:blipFill>
        <p:spPr>
          <a:xfrm>
            <a:off x="2251816" y="2517085"/>
            <a:ext cx="6053984" cy="339301"/>
          </a:xfrm>
          <a:prstGeom prst="rect">
            <a:avLst/>
          </a:prstGeom>
        </p:spPr>
      </p:pic>
      <p:pic>
        <p:nvPicPr>
          <p:cNvPr id="13" name="Picture 12">
            <a:extLst>
              <a:ext uri="{FF2B5EF4-FFF2-40B4-BE49-F238E27FC236}">
                <a16:creationId xmlns:a16="http://schemas.microsoft.com/office/drawing/2014/main" id="{890D8159-3A09-4414-8C37-07E2FFB4B14E}"/>
              </a:ext>
            </a:extLst>
          </p:cNvPr>
          <p:cNvPicPr>
            <a:picLocks noChangeAspect="1"/>
          </p:cNvPicPr>
          <p:nvPr/>
        </p:nvPicPr>
        <p:blipFill>
          <a:blip r:embed="rId5"/>
          <a:stretch>
            <a:fillRect/>
          </a:stretch>
        </p:blipFill>
        <p:spPr>
          <a:xfrm>
            <a:off x="3981450" y="2884823"/>
            <a:ext cx="2781300" cy="215790"/>
          </a:xfrm>
          <a:prstGeom prst="rect">
            <a:avLst/>
          </a:prstGeom>
        </p:spPr>
      </p:pic>
      <p:pic>
        <p:nvPicPr>
          <p:cNvPr id="14" name="Picture 13">
            <a:extLst>
              <a:ext uri="{FF2B5EF4-FFF2-40B4-BE49-F238E27FC236}">
                <a16:creationId xmlns:a16="http://schemas.microsoft.com/office/drawing/2014/main" id="{DCD0FD6D-594B-4108-8125-3BAD2001E76D}"/>
              </a:ext>
            </a:extLst>
          </p:cNvPr>
          <p:cNvPicPr>
            <a:picLocks noChangeAspect="1"/>
          </p:cNvPicPr>
          <p:nvPr/>
        </p:nvPicPr>
        <p:blipFill>
          <a:blip r:embed="rId6"/>
          <a:stretch>
            <a:fillRect/>
          </a:stretch>
        </p:blipFill>
        <p:spPr>
          <a:xfrm>
            <a:off x="1905000" y="3161186"/>
            <a:ext cx="928687" cy="889447"/>
          </a:xfrm>
          <a:prstGeom prst="rect">
            <a:avLst/>
          </a:prstGeom>
        </p:spPr>
      </p:pic>
      <p:pic>
        <p:nvPicPr>
          <p:cNvPr id="15" name="Picture 14">
            <a:extLst>
              <a:ext uri="{FF2B5EF4-FFF2-40B4-BE49-F238E27FC236}">
                <a16:creationId xmlns:a16="http://schemas.microsoft.com/office/drawing/2014/main" id="{C49906A8-6B72-4507-A6B9-D60DCD520D4D}"/>
              </a:ext>
            </a:extLst>
          </p:cNvPr>
          <p:cNvPicPr>
            <a:picLocks noChangeAspect="1"/>
          </p:cNvPicPr>
          <p:nvPr/>
        </p:nvPicPr>
        <p:blipFill>
          <a:blip r:embed="rId7"/>
          <a:stretch>
            <a:fillRect/>
          </a:stretch>
        </p:blipFill>
        <p:spPr>
          <a:xfrm>
            <a:off x="3505200" y="4350821"/>
            <a:ext cx="2685387" cy="215790"/>
          </a:xfrm>
          <a:prstGeom prst="rect">
            <a:avLst/>
          </a:prstGeom>
        </p:spPr>
      </p:pic>
      <p:pic>
        <p:nvPicPr>
          <p:cNvPr id="16" name="Picture 15">
            <a:extLst>
              <a:ext uri="{FF2B5EF4-FFF2-40B4-BE49-F238E27FC236}">
                <a16:creationId xmlns:a16="http://schemas.microsoft.com/office/drawing/2014/main" id="{9620D734-91D4-45AD-8222-440C8AABE245}"/>
              </a:ext>
            </a:extLst>
          </p:cNvPr>
          <p:cNvPicPr>
            <a:picLocks noChangeAspect="1"/>
          </p:cNvPicPr>
          <p:nvPr/>
        </p:nvPicPr>
        <p:blipFill>
          <a:blip r:embed="rId8"/>
          <a:stretch>
            <a:fillRect/>
          </a:stretch>
        </p:blipFill>
        <p:spPr>
          <a:xfrm>
            <a:off x="2680252" y="5300841"/>
            <a:ext cx="1095375" cy="534951"/>
          </a:xfrm>
          <a:prstGeom prst="rect">
            <a:avLst/>
          </a:prstGeom>
        </p:spPr>
      </p:pic>
    </p:spTree>
    <p:extLst>
      <p:ext uri="{BB962C8B-B14F-4D97-AF65-F5344CB8AC3E}">
        <p14:creationId xmlns:p14="http://schemas.microsoft.com/office/powerpoint/2010/main" val="9121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TXSS_ISORIGINAL" val="9"/>
  <p:tag name="PTXSS_ORIGID" val="5"/>
  <p:tag name="PPTXSS_SETTINGS" val="0,10,10,0,0,3,False,True"/>
</p:tagLst>
</file>

<file path=ppt/tags/tag2.xml><?xml version="1.0" encoding="utf-8"?>
<p:tagLst xmlns:a="http://schemas.openxmlformats.org/drawingml/2006/main" xmlns:r="http://schemas.openxmlformats.org/officeDocument/2006/relationships" xmlns:p="http://schemas.openxmlformats.org/presentationml/2006/main">
  <p:tag name="PTXSS_ISORIGINAL" val="9"/>
  <p:tag name="PTXSS_ORIGID" val="5"/>
  <p:tag name="PPTXSS_SETTINGS" val="0,10,10,0,0,3,False,Tru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23820</TotalTime>
  <Words>1151</Words>
  <Application>Microsoft Office PowerPoint</Application>
  <PresentationFormat>On-screen Show (4:3)</PresentationFormat>
  <Paragraphs>232</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Courier New</vt:lpstr>
      <vt:lpstr>Roboto Lt</vt:lpstr>
      <vt:lpstr>Segoe UI</vt:lpstr>
      <vt:lpstr>Wingdings</vt:lpstr>
      <vt:lpstr>Custom Design</vt:lpstr>
      <vt:lpstr>Lập Trình C# 2</vt:lpstr>
      <vt:lpstr>Mục tiêu</vt:lpstr>
      <vt:lpstr>Nội dung</vt:lpstr>
      <vt:lpstr>Kiều ngầm định (Implicitly type)</vt:lpstr>
      <vt:lpstr>Kiều ngầm định (Implicitly type)</vt:lpstr>
      <vt:lpstr>Kiều ngầm định (Implicitly type)</vt:lpstr>
      <vt:lpstr>Kiều ngầm định (Implicitly type)</vt:lpstr>
      <vt:lpstr>Kiều ngầm định (Implicitly type)</vt:lpstr>
      <vt:lpstr>Kiều ngầm định (Implicitly type)</vt:lpstr>
      <vt:lpstr>Kiểu động (dynamic type)</vt:lpstr>
      <vt:lpstr>Kiểu động (dynamic type)</vt:lpstr>
      <vt:lpstr>Kiểu động (dynamic type)</vt:lpstr>
      <vt:lpstr>Kiểu động (dynamic type)</vt:lpstr>
      <vt:lpstr>Static class</vt:lpstr>
      <vt:lpstr>Lập Trình C# 2</vt:lpstr>
      <vt:lpstr>Nullable typed</vt:lpstr>
      <vt:lpstr>Nullable typed</vt:lpstr>
      <vt:lpstr>Nullable typed</vt:lpstr>
      <vt:lpstr>Nullable typed</vt:lpstr>
      <vt:lpstr>Nullable typed</vt:lpstr>
      <vt:lpstr>Nullable typed</vt:lpstr>
      <vt:lpstr>Anonymous typed</vt:lpstr>
      <vt:lpstr>Anonymous typed</vt:lpstr>
      <vt:lpstr>Anonymous typed</vt:lpstr>
      <vt:lpstr>Anonymous method</vt:lpstr>
      <vt:lpstr>Anonymous method</vt:lpstr>
      <vt:lpstr>Anonymous method</vt:lpstr>
      <vt:lpstr>Anonymous method</vt:lpstr>
      <vt:lpstr>Static class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admin</cp:lastModifiedBy>
  <cp:revision>1563</cp:revision>
  <dcterms:created xsi:type="dcterms:W3CDTF">2013-04-23T08:05:33Z</dcterms:created>
  <dcterms:modified xsi:type="dcterms:W3CDTF">2020-04-21T04:00:39Z</dcterms:modified>
</cp:coreProperties>
</file>