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3"/>
  </p:notesMasterIdLst>
  <p:sldIdLst>
    <p:sldId id="541" r:id="rId2"/>
    <p:sldId id="562" r:id="rId3"/>
    <p:sldId id="838" r:id="rId4"/>
    <p:sldId id="908" r:id="rId5"/>
    <p:sldId id="906" r:id="rId6"/>
    <p:sldId id="907" r:id="rId7"/>
    <p:sldId id="909" r:id="rId8"/>
    <p:sldId id="910" r:id="rId9"/>
    <p:sldId id="911" r:id="rId10"/>
    <p:sldId id="912" r:id="rId11"/>
    <p:sldId id="913" r:id="rId12"/>
    <p:sldId id="914" r:id="rId13"/>
    <p:sldId id="915" r:id="rId14"/>
    <p:sldId id="870" r:id="rId15"/>
    <p:sldId id="929" r:id="rId16"/>
    <p:sldId id="823" r:id="rId17"/>
    <p:sldId id="917" r:id="rId18"/>
    <p:sldId id="918" r:id="rId19"/>
    <p:sldId id="919" r:id="rId20"/>
    <p:sldId id="920" r:id="rId21"/>
    <p:sldId id="921" r:id="rId22"/>
    <p:sldId id="922" r:id="rId23"/>
    <p:sldId id="923" r:id="rId24"/>
    <p:sldId id="924" r:id="rId25"/>
    <p:sldId id="925" r:id="rId26"/>
    <p:sldId id="926" r:id="rId27"/>
    <p:sldId id="927" r:id="rId28"/>
    <p:sldId id="928" r:id="rId29"/>
    <p:sldId id="884" r:id="rId30"/>
    <p:sldId id="622" r:id="rId31"/>
    <p:sldId id="62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74021" autoAdjust="0"/>
  </p:normalViewPr>
  <p:slideViewPr>
    <p:cSldViewPr>
      <p:cViewPr varScale="1">
        <p:scale>
          <a:sx n="67" d="100"/>
          <a:sy n="67" d="100"/>
        </p:scale>
        <p:origin x="1280" y="5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30577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3866330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Résultat de recherche d'images pour &quot;testing&quo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7041" y="2439665"/>
            <a:ext cx="2120718" cy="20348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AB9A39-3E3D-4E85-A12D-352FD60A876B}"/>
              </a:ext>
            </a:extLst>
          </p:cNvPr>
          <p:cNvSpPr/>
          <p:nvPr userDrawn="1"/>
        </p:nvSpPr>
        <p:spPr>
          <a:xfrm>
            <a:off x="508262" y="534033"/>
            <a:ext cx="3429000" cy="1371600"/>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8" name="Picture 7">
            <a:extLst>
              <a:ext uri="{FF2B5EF4-FFF2-40B4-BE49-F238E27FC236}">
                <a16:creationId xmlns:a16="http://schemas.microsoft.com/office/drawing/2014/main" id="{ABB8AD30-5B21-49B6-8400-B6EB09D1AF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534033"/>
            <a:ext cx="3135417" cy="1371600"/>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8CB0D5-4A66-4798-89F7-0041E3238EEB}"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6C9DF-BE21-4B47-86BC-8C140673EBDF}"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F999B6-1689-45CE-86B7-7E99853858A3}"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66B3F-4656-45ED-87D9-D2431007C468}"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41C5A1-6B82-4399-98DC-A3BC571505DF}"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14E6EE-7F92-4AE3-BE58-587A81FE4F53}" type="datetime1">
              <a:rPr lang="en-US" smtClean="0"/>
              <a:t>4/21/2020</a:t>
            </a:fld>
            <a:endParaRPr lang="en-US"/>
          </a:p>
        </p:txBody>
      </p:sp>
      <p:sp>
        <p:nvSpPr>
          <p:cNvPr id="8" name="Footer Placeholder 7"/>
          <p:cNvSpPr>
            <a:spLocks noGrp="1"/>
          </p:cNvSpPr>
          <p:nvPr>
            <p:ph type="ftr" sz="quarter" idx="11"/>
          </p:nvPr>
        </p:nvSpPr>
        <p:spPr/>
        <p:txBody>
          <a:bodyPr/>
          <a:lstStyle/>
          <a:p>
            <a:r>
              <a:rPr lang="vi-VN"/>
              <a:t>Lập trình C#2</a:t>
            </a:r>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ECD9B-207F-480C-9C95-2F78768D8414}" type="datetime1">
              <a:rPr lang="en-US" smtClean="0"/>
              <a:t>4/21/2020</a:t>
            </a:fld>
            <a:endParaRPr lang="en-US"/>
          </a:p>
        </p:txBody>
      </p:sp>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7C5CB-1B75-4D8F-86AD-E95A308EAF9F}" type="datetime1">
              <a:rPr lang="en-US" smtClean="0"/>
              <a:t>4/21/2020</a:t>
            </a:fld>
            <a:endParaRPr lang="en-US"/>
          </a:p>
        </p:txBody>
      </p:sp>
      <p:sp>
        <p:nvSpPr>
          <p:cNvPr id="3" name="Footer Placeholder 2"/>
          <p:cNvSpPr>
            <a:spLocks noGrp="1"/>
          </p:cNvSpPr>
          <p:nvPr>
            <p:ph type="ftr" sz="quarter" idx="11"/>
          </p:nvPr>
        </p:nvSpPr>
        <p:spPr/>
        <p:txBody>
          <a:bodyPr/>
          <a:lstStyle/>
          <a:p>
            <a:r>
              <a:rPr lang="vi-VN"/>
              <a:t>Lập trình C#2</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AAE00-9BE1-47FF-8AE9-44D149BAFFD8}"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4AFD8-189A-4C9B-B8B9-29CE254BE37D}"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03821-CD31-4204-9EF2-A6D974644D40}" type="datetime1">
              <a:rPr lang="en-US" smtClean="0"/>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Lập trình C#2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19.jpe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19.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3: </a:t>
            </a:r>
            <a:r>
              <a:rPr lang="vi-VN" dirty="0"/>
              <a:t>Thao tác với tập tin và thư mục </a:t>
            </a:r>
            <a:r>
              <a:rPr lang="en-US" dirty="0"/>
              <a:t> </a:t>
            </a: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FileStream</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10</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Đọc file với </a:t>
            </a:r>
            <a:r>
              <a:rPr lang="en-US" dirty="0" err="1"/>
              <a:t>FileStream</a:t>
            </a:r>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D5B2D62E-68B4-496F-BDD2-7D8BCE6146C1}"/>
              </a:ext>
            </a:extLst>
          </p:cNvPr>
          <p:cNvPicPr>
            <a:picLocks noChangeAspect="1"/>
          </p:cNvPicPr>
          <p:nvPr/>
        </p:nvPicPr>
        <p:blipFill>
          <a:blip r:embed="rId2"/>
          <a:stretch>
            <a:fillRect/>
          </a:stretch>
        </p:blipFill>
        <p:spPr>
          <a:xfrm>
            <a:off x="1066801" y="1570382"/>
            <a:ext cx="6934200" cy="5257800"/>
          </a:xfrm>
          <a:prstGeom prst="rect">
            <a:avLst/>
          </a:prstGeom>
        </p:spPr>
      </p:pic>
    </p:spTree>
    <p:extLst>
      <p:ext uri="{BB962C8B-B14F-4D97-AF65-F5344CB8AC3E}">
        <p14:creationId xmlns:p14="http://schemas.microsoft.com/office/powerpoint/2010/main" val="2487337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TextWriter</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11</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err="1"/>
              <a:t>TextWriter</a:t>
            </a:r>
            <a:r>
              <a:rPr lang="en-US" dirty="0"/>
              <a:t> là lớp c</a:t>
            </a:r>
            <a:r>
              <a:rPr lang="vi-VN" dirty="0"/>
              <a:t>ơ</a:t>
            </a:r>
            <a:r>
              <a:rPr lang="en-US" dirty="0"/>
              <a:t> sở </a:t>
            </a:r>
            <a:r>
              <a:rPr lang="en-US" dirty="0" err="1"/>
              <a:t>trừu</a:t>
            </a:r>
            <a:r>
              <a:rPr lang="en-US" dirty="0"/>
              <a:t> t</a:t>
            </a:r>
            <a:r>
              <a:rPr lang="vi-VN" dirty="0"/>
              <a:t>ư</a:t>
            </a:r>
            <a:r>
              <a:rPr lang="en-US" dirty="0" err="1"/>
              <a:t>ợng</a:t>
            </a:r>
            <a:r>
              <a:rPr lang="en-US" dirty="0"/>
              <a:t> của </a:t>
            </a:r>
            <a:r>
              <a:rPr lang="en-US" dirty="0" err="1"/>
              <a:t>StreamWriter</a:t>
            </a:r>
            <a:r>
              <a:rPr lang="en-US" dirty="0"/>
              <a:t> và </a:t>
            </a:r>
            <a:r>
              <a:rPr lang="en-US" dirty="0" err="1"/>
              <a:t>StringWriter</a:t>
            </a:r>
            <a:r>
              <a:rPr lang="en-US" dirty="0"/>
              <a:t>, dùng ghi một </a:t>
            </a:r>
            <a:r>
              <a:rPr lang="en-US" dirty="0" err="1"/>
              <a:t>chuỗi</a:t>
            </a:r>
            <a:r>
              <a:rPr lang="en-US" dirty="0"/>
              <a:t> ký tự hoặc text</a:t>
            </a:r>
          </a:p>
          <a:p>
            <a:pPr marL="0" indent="0">
              <a:buNone/>
            </a:pPr>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2484823-23A2-4A81-9E8D-B3B7616AC88E}"/>
              </a:ext>
            </a:extLst>
          </p:cNvPr>
          <p:cNvPicPr>
            <a:picLocks noChangeAspect="1"/>
          </p:cNvPicPr>
          <p:nvPr/>
        </p:nvPicPr>
        <p:blipFill>
          <a:blip r:embed="rId2"/>
          <a:stretch>
            <a:fillRect/>
          </a:stretch>
        </p:blipFill>
        <p:spPr>
          <a:xfrm>
            <a:off x="1295401" y="2514601"/>
            <a:ext cx="6553200" cy="4343400"/>
          </a:xfrm>
          <a:prstGeom prst="rect">
            <a:avLst/>
          </a:prstGeom>
        </p:spPr>
      </p:pic>
    </p:spTree>
    <p:extLst>
      <p:ext uri="{BB962C8B-B14F-4D97-AF65-F5344CB8AC3E}">
        <p14:creationId xmlns:p14="http://schemas.microsoft.com/office/powerpoint/2010/main" val="271820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TEXTREADER</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12</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err="1"/>
              <a:t>TextReader</a:t>
            </a:r>
            <a:r>
              <a:rPr lang="en-US" dirty="0"/>
              <a:t> là lớp </a:t>
            </a:r>
            <a:r>
              <a:rPr lang="en-US" dirty="0" err="1"/>
              <a:t>trừu</a:t>
            </a:r>
            <a:r>
              <a:rPr lang="en-US" dirty="0"/>
              <a:t> t</a:t>
            </a:r>
            <a:r>
              <a:rPr lang="vi-VN" dirty="0"/>
              <a:t>ư</a:t>
            </a:r>
            <a:r>
              <a:rPr lang="en-US" dirty="0" err="1"/>
              <a:t>ợng</a:t>
            </a:r>
            <a:r>
              <a:rPr lang="en-US" dirty="0"/>
              <a:t> cung cấp các </a:t>
            </a:r>
            <a:r>
              <a:rPr lang="en-US" dirty="0" err="1"/>
              <a:t>ph</a:t>
            </a:r>
            <a:r>
              <a:rPr lang="vi-VN" dirty="0"/>
              <a:t>ư</a:t>
            </a:r>
            <a:r>
              <a:rPr lang="en-US" dirty="0" err="1"/>
              <a:t>ơng</a:t>
            </a:r>
            <a:r>
              <a:rPr lang="en-US" dirty="0"/>
              <a:t> thức có khả năng đọc một </a:t>
            </a:r>
            <a:r>
              <a:rPr lang="en-US" dirty="0" err="1"/>
              <a:t>chuỗi</a:t>
            </a:r>
            <a:r>
              <a:rPr lang="en-US" dirty="0"/>
              <a:t> ký tự hoặc text.</a:t>
            </a:r>
          </a:p>
          <a:p>
            <a:r>
              <a:rPr lang="en-US" dirty="0"/>
              <a:t>Không thể tạo đối t</a:t>
            </a:r>
            <a:r>
              <a:rPr lang="vi-VN" dirty="0"/>
              <a:t>ư</a:t>
            </a:r>
            <a:r>
              <a:rPr lang="en-US" dirty="0" err="1"/>
              <a:t>ợng</a:t>
            </a:r>
            <a:r>
              <a:rPr lang="en-US" dirty="0"/>
              <a:t> trực tiếp từ lớp </a:t>
            </a:r>
            <a:r>
              <a:rPr lang="en-US" dirty="0" err="1"/>
              <a:t>TextReader</a:t>
            </a:r>
            <a:endParaRPr lang="en-US" dirty="0"/>
          </a:p>
          <a:p>
            <a:r>
              <a:rPr lang="en-US" dirty="0"/>
              <a:t>Sau khi đọc hoặc ghi dữ liệu đều cần phải giải </a:t>
            </a:r>
            <a:r>
              <a:rPr lang="en-US" dirty="0" err="1"/>
              <a:t>phóng</a:t>
            </a:r>
            <a:r>
              <a:rPr lang="en-US" dirty="0"/>
              <a:t> </a:t>
            </a:r>
            <a:r>
              <a:rPr lang="en-US" dirty="0" err="1"/>
              <a:t>vùng</a:t>
            </a:r>
            <a:r>
              <a:rPr lang="en-US" dirty="0"/>
              <a:t> nhớ trực tiếp hoặc gián tiếp:</a:t>
            </a:r>
          </a:p>
          <a:p>
            <a:pPr lvl="1"/>
            <a:r>
              <a:rPr lang="en-US" dirty="0"/>
              <a:t>Trực tiếp dùng </a:t>
            </a:r>
            <a:r>
              <a:rPr lang="en-US" dirty="0" err="1"/>
              <a:t>ph</a:t>
            </a:r>
            <a:r>
              <a:rPr lang="vi-VN" dirty="0"/>
              <a:t>ư</a:t>
            </a:r>
            <a:r>
              <a:rPr lang="en-US" dirty="0" err="1"/>
              <a:t>ơng</a:t>
            </a:r>
            <a:r>
              <a:rPr lang="en-US" dirty="0"/>
              <a:t> thức Dispose trong </a:t>
            </a:r>
            <a:r>
              <a:rPr lang="en-US" dirty="0" err="1"/>
              <a:t>khối</a:t>
            </a:r>
            <a:r>
              <a:rPr lang="en-US" dirty="0"/>
              <a:t> try/catch</a:t>
            </a:r>
          </a:p>
          <a:p>
            <a:pPr lvl="1"/>
            <a:r>
              <a:rPr lang="en-US" dirty="0"/>
              <a:t>Gián tiếp dùng </a:t>
            </a:r>
            <a:r>
              <a:rPr lang="en-US" dirty="0" err="1"/>
              <a:t>khối</a:t>
            </a:r>
            <a:r>
              <a:rPr lang="en-US" dirty="0"/>
              <a:t> “using”</a:t>
            </a:r>
          </a:p>
          <a:p>
            <a:pPr lvl="1"/>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85132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TEXTREADER</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13</a:t>
            </a:fld>
            <a:endParaRPr lang="en-US" dirty="0"/>
          </a:p>
        </p:txBody>
      </p:sp>
      <p:sp>
        <p:nvSpPr>
          <p:cNvPr id="9" name="Content Placeholder 8"/>
          <p:cNvSpPr>
            <a:spLocks noGrp="1"/>
          </p:cNvSpPr>
          <p:nvPr>
            <p:ph idx="1"/>
          </p:nvPr>
        </p:nvSpPr>
        <p:spPr>
          <a:xfrm>
            <a:off x="457200" y="1066800"/>
            <a:ext cx="8229600" cy="5257800"/>
          </a:xfrm>
        </p:spPr>
        <p:txBody>
          <a:bodyPr/>
          <a:lstStyle/>
          <a:p>
            <a:pPr marL="457200" lvl="1"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B07465E4-4FBE-4663-AFFF-0717D1C477C8}"/>
              </a:ext>
            </a:extLst>
          </p:cNvPr>
          <p:cNvPicPr>
            <a:picLocks noChangeAspect="1"/>
          </p:cNvPicPr>
          <p:nvPr/>
        </p:nvPicPr>
        <p:blipFill>
          <a:blip r:embed="rId2"/>
          <a:stretch>
            <a:fillRect/>
          </a:stretch>
        </p:blipFill>
        <p:spPr>
          <a:xfrm>
            <a:off x="1885950" y="907084"/>
            <a:ext cx="5372100" cy="5950916"/>
          </a:xfrm>
          <a:prstGeom prst="rect">
            <a:avLst/>
          </a:prstGeom>
        </p:spPr>
      </p:pic>
    </p:spTree>
    <p:extLst>
      <p:ext uri="{BB962C8B-B14F-4D97-AF65-F5344CB8AC3E}">
        <p14:creationId xmlns:p14="http://schemas.microsoft.com/office/powerpoint/2010/main" val="301288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14</a:t>
            </a:fld>
            <a:endParaRPr lang="en-US" dirty="0"/>
          </a:p>
        </p:txBody>
      </p:sp>
      <p:sp>
        <p:nvSpPr>
          <p:cNvPr id="16" name="Title 15">
            <a:extLst>
              <a:ext uri="{FF2B5EF4-FFF2-40B4-BE49-F238E27FC236}">
                <a16:creationId xmlns:a16="http://schemas.microsoft.com/office/drawing/2014/main" id="{831281E4-E9ED-41AA-A93C-59243EB82FB0}"/>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1994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3: </a:t>
            </a:r>
            <a:r>
              <a:rPr lang="vi-VN" dirty="0"/>
              <a:t>Thao tác với tập tin và thư mục </a:t>
            </a:r>
            <a:r>
              <a:rPr lang="en-US" dirty="0"/>
              <a:t> (P2)</a:t>
            </a:r>
          </a:p>
        </p:txBody>
      </p:sp>
    </p:spTree>
    <p:extLst>
      <p:ext uri="{BB962C8B-B14F-4D97-AF65-F5344CB8AC3E}">
        <p14:creationId xmlns:p14="http://schemas.microsoft.com/office/powerpoint/2010/main" val="366844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BinaryWriter</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16</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Hỗ trơ ghi dữ liệu thuộc các </a:t>
            </a:r>
            <a:r>
              <a:rPr lang="en-US" dirty="0" err="1"/>
              <a:t>kiểu</a:t>
            </a:r>
            <a:r>
              <a:rPr lang="en-US" dirty="0"/>
              <a:t> nguyên thủy </a:t>
            </a:r>
            <a:r>
              <a:rPr lang="en-US" dirty="0" err="1"/>
              <a:t>nh</a:t>
            </a:r>
            <a:r>
              <a:rPr lang="vi-VN" dirty="0"/>
              <a:t>ư</a:t>
            </a:r>
            <a:r>
              <a:rPr lang="en-US" dirty="0"/>
              <a:t> int, </a:t>
            </a:r>
            <a:r>
              <a:rPr lang="en-US" dirty="0" err="1"/>
              <a:t>unint</a:t>
            </a:r>
            <a:r>
              <a:rPr lang="en-US" dirty="0"/>
              <a:t>, char…và cả </a:t>
            </a:r>
            <a:r>
              <a:rPr lang="en-US" dirty="0" err="1"/>
              <a:t>kiểu</a:t>
            </a:r>
            <a:r>
              <a:rPr lang="en-US" dirty="0"/>
              <a:t> </a:t>
            </a:r>
            <a:r>
              <a:rPr lang="en-US" dirty="0" err="1"/>
              <a:t>chuỗi</a:t>
            </a:r>
            <a:r>
              <a:rPr lang="en-US" dirty="0"/>
              <a:t> string</a:t>
            </a:r>
          </a:p>
        </p:txBody>
      </p:sp>
      <p:pic>
        <p:nvPicPr>
          <p:cNvPr id="3" name="Picture 2">
            <a:extLst>
              <a:ext uri="{FF2B5EF4-FFF2-40B4-BE49-F238E27FC236}">
                <a16:creationId xmlns:a16="http://schemas.microsoft.com/office/drawing/2014/main" id="{3B363B94-40E7-4A2F-BF7A-A61F2809C997}"/>
              </a:ext>
            </a:extLst>
          </p:cNvPr>
          <p:cNvPicPr>
            <a:picLocks noChangeAspect="1"/>
          </p:cNvPicPr>
          <p:nvPr/>
        </p:nvPicPr>
        <p:blipFill>
          <a:blip r:embed="rId2"/>
          <a:stretch>
            <a:fillRect/>
          </a:stretch>
        </p:blipFill>
        <p:spPr>
          <a:xfrm>
            <a:off x="838200" y="2057400"/>
            <a:ext cx="7543800" cy="4777409"/>
          </a:xfrm>
          <a:prstGeom prst="rect">
            <a:avLst/>
          </a:prstGeom>
        </p:spPr>
      </p:pic>
    </p:spTree>
    <p:extLst>
      <p:ext uri="{BB962C8B-B14F-4D97-AF65-F5344CB8AC3E}">
        <p14:creationId xmlns:p14="http://schemas.microsoft.com/office/powerpoint/2010/main" val="149452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BinaryReader</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Đọc các file </a:t>
            </a:r>
            <a:r>
              <a:rPr lang="en-US" dirty="0" err="1"/>
              <a:t>nhị</a:t>
            </a:r>
            <a:r>
              <a:rPr lang="en-US" dirty="0"/>
              <a:t> phân (.bin)</a:t>
            </a:r>
          </a:p>
          <a:p>
            <a:pPr marL="0" indent="0">
              <a:buNone/>
            </a:pPr>
            <a:endParaRPr lang="en-US" dirty="0"/>
          </a:p>
        </p:txBody>
      </p:sp>
      <p:pic>
        <p:nvPicPr>
          <p:cNvPr id="7" name="Picture 6">
            <a:extLst>
              <a:ext uri="{FF2B5EF4-FFF2-40B4-BE49-F238E27FC236}">
                <a16:creationId xmlns:a16="http://schemas.microsoft.com/office/drawing/2014/main" id="{7ACF4B0C-DC30-46A6-937F-6D6846B6DC7C}"/>
              </a:ext>
            </a:extLst>
          </p:cNvPr>
          <p:cNvPicPr>
            <a:picLocks noChangeAspect="1"/>
          </p:cNvPicPr>
          <p:nvPr/>
        </p:nvPicPr>
        <p:blipFill>
          <a:blip r:embed="rId2"/>
          <a:stretch>
            <a:fillRect/>
          </a:stretch>
        </p:blipFill>
        <p:spPr>
          <a:xfrm>
            <a:off x="1109662" y="1600200"/>
            <a:ext cx="6924675" cy="5257800"/>
          </a:xfrm>
          <a:prstGeom prst="rect">
            <a:avLst/>
          </a:prstGeom>
        </p:spPr>
      </p:pic>
    </p:spTree>
    <p:extLst>
      <p:ext uri="{BB962C8B-B14F-4D97-AF65-F5344CB8AC3E}">
        <p14:creationId xmlns:p14="http://schemas.microsoft.com/office/powerpoint/2010/main" val="135122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Writer và </a:t>
            </a:r>
            <a:r>
              <a:rPr lang="en-US" dirty="0" err="1"/>
              <a:t>StringReader</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Sử dụng </a:t>
            </a:r>
            <a:r>
              <a:rPr lang="en-US" dirty="0" err="1"/>
              <a:t>StringReader</a:t>
            </a:r>
            <a:r>
              <a:rPr lang="en-US" dirty="0"/>
              <a:t> và </a:t>
            </a:r>
            <a:r>
              <a:rPr lang="en-US" dirty="0" err="1"/>
              <a:t>StringWriter</a:t>
            </a:r>
            <a:r>
              <a:rPr lang="en-US" dirty="0"/>
              <a:t> l</a:t>
            </a:r>
            <a:r>
              <a:rPr lang="vi-VN" dirty="0"/>
              <a:t>ư</a:t>
            </a:r>
            <a:r>
              <a:rPr lang="en-US" dirty="0"/>
              <a:t>u </a:t>
            </a:r>
            <a:r>
              <a:rPr lang="en-US" dirty="0" err="1"/>
              <a:t>trữ</a:t>
            </a:r>
            <a:r>
              <a:rPr lang="en-US" dirty="0"/>
              <a:t> và đọc dữ liệu </a:t>
            </a:r>
            <a:r>
              <a:rPr lang="en-US" dirty="0" err="1"/>
              <a:t>chuỗi</a:t>
            </a:r>
            <a:endParaRPr lang="en-US" dirty="0"/>
          </a:p>
          <a:p>
            <a:pPr marL="0" indent="0">
              <a:buNone/>
            </a:pPr>
            <a:endParaRPr lang="en-US" dirty="0"/>
          </a:p>
        </p:txBody>
      </p:sp>
      <p:pic>
        <p:nvPicPr>
          <p:cNvPr id="3" name="Picture 2">
            <a:extLst>
              <a:ext uri="{FF2B5EF4-FFF2-40B4-BE49-F238E27FC236}">
                <a16:creationId xmlns:a16="http://schemas.microsoft.com/office/drawing/2014/main" id="{0251640C-F261-46DA-A937-E4ACED130E03}"/>
              </a:ext>
            </a:extLst>
          </p:cNvPr>
          <p:cNvPicPr>
            <a:picLocks noChangeAspect="1"/>
          </p:cNvPicPr>
          <p:nvPr/>
        </p:nvPicPr>
        <p:blipFill>
          <a:blip r:embed="rId2"/>
          <a:stretch>
            <a:fillRect/>
          </a:stretch>
        </p:blipFill>
        <p:spPr>
          <a:xfrm>
            <a:off x="914400" y="2209800"/>
            <a:ext cx="7238999" cy="4648200"/>
          </a:xfrm>
          <a:prstGeom prst="rect">
            <a:avLst/>
          </a:prstGeom>
        </p:spPr>
      </p:pic>
    </p:spTree>
    <p:extLst>
      <p:ext uri="{BB962C8B-B14F-4D97-AF65-F5344CB8AC3E}">
        <p14:creationId xmlns:p14="http://schemas.microsoft.com/office/powerpoint/2010/main" val="12055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19</a:t>
            </a:fld>
            <a:endParaRPr lang="en-US" dirty="0"/>
          </a:p>
        </p:txBody>
      </p:sp>
      <p:sp>
        <p:nvSpPr>
          <p:cNvPr id="9" name="Content Placeholder 8"/>
          <p:cNvSpPr>
            <a:spLocks noGrp="1"/>
          </p:cNvSpPr>
          <p:nvPr>
            <p:ph idx="1"/>
          </p:nvPr>
        </p:nvSpPr>
        <p:spPr>
          <a:xfrm>
            <a:off x="457200" y="1098550"/>
            <a:ext cx="8229600" cy="5257800"/>
          </a:xfrm>
        </p:spPr>
        <p:txBody>
          <a:bodyPr/>
          <a:lstStyle/>
          <a:p>
            <a:r>
              <a:rPr lang="vi-VN" dirty="0"/>
              <a:t>Sơ đồ quan hệ thừa kế giữa các class</a:t>
            </a:r>
            <a:endParaRPr lang="en-US" dirty="0"/>
          </a:p>
          <a:p>
            <a:pPr marL="0" indent="0">
              <a:buNone/>
            </a:pPr>
            <a:endParaRPr lang="en-US" dirty="0"/>
          </a:p>
        </p:txBody>
      </p:sp>
      <p:pic>
        <p:nvPicPr>
          <p:cNvPr id="8194" name="Picture 2">
            <a:extLst>
              <a:ext uri="{FF2B5EF4-FFF2-40B4-BE49-F238E27FC236}">
                <a16:creationId xmlns:a16="http://schemas.microsoft.com/office/drawing/2014/main" id="{00DC022D-047F-4866-A96F-6E1DFA7C8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1993900"/>
            <a:ext cx="8505825"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9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C# System.IO Namespace</a:t>
            </a:r>
          </a:p>
          <a:p>
            <a:pPr>
              <a:buFont typeface="Wingdings" pitchFamily="2" charset="2"/>
              <a:buChar char="¤"/>
            </a:pPr>
            <a:r>
              <a:rPr lang="en-US" dirty="0"/>
              <a:t>Class File và Directory</a:t>
            </a:r>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8950854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
        <p:nvSpPr>
          <p:cNvPr id="9" name="Content Placeholder 8"/>
          <p:cNvSpPr>
            <a:spLocks noGrp="1"/>
          </p:cNvSpPr>
          <p:nvPr>
            <p:ph idx="1"/>
          </p:nvPr>
        </p:nvSpPr>
        <p:spPr>
          <a:xfrm>
            <a:off x="457200" y="1098550"/>
            <a:ext cx="8229600" cy="5257800"/>
          </a:xfrm>
        </p:spPr>
        <p:txBody>
          <a:bodyPr>
            <a:normAutofit lnSpcReduction="10000"/>
          </a:bodyPr>
          <a:lstStyle/>
          <a:p>
            <a:r>
              <a:rPr lang="vi-VN" dirty="0"/>
              <a:t>Lớp Directory có nhiều phương thức dành cho việc tạo, di chuyển, duyệt thư mục</a:t>
            </a:r>
            <a:endParaRPr lang="en-US" dirty="0"/>
          </a:p>
          <a:p>
            <a:r>
              <a:rPr lang="vi-VN" dirty="0"/>
              <a:t>Các phương thức trong lớp Directory đều là method static</a:t>
            </a:r>
            <a:endParaRPr lang="en-US" dirty="0"/>
          </a:p>
          <a:p>
            <a:r>
              <a:rPr lang="vi-VN" dirty="0"/>
              <a:t>Lớp DirectoryInfo cũng cung cấp những phương thức mà lớp Directory có, đồng thời bổ sung thêm nhiều phương thức hữu ích hơn cho việc duyệt cấu trúc cây thư mục</a:t>
            </a:r>
            <a:endParaRPr lang="en-US" dirty="0"/>
          </a:p>
          <a:p>
            <a:r>
              <a:rPr lang="vi-VN" dirty="0"/>
              <a:t> Lớp </a:t>
            </a:r>
            <a:r>
              <a:rPr lang="vi-VN" i="1" dirty="0"/>
              <a:t>DirectoryInfo</a:t>
            </a:r>
            <a:r>
              <a:rPr lang="vi-VN" dirty="0"/>
              <a:t> không có phương thức </a:t>
            </a:r>
            <a:r>
              <a:rPr lang="vi-VN" i="1" dirty="0"/>
              <a:t>static</a:t>
            </a:r>
            <a:r>
              <a:rPr lang="vi-VN" dirty="0"/>
              <a:t>, vì vậy muốn sử dụng các method cần tạo object với tham số cần truyền vào cho </a:t>
            </a:r>
            <a:r>
              <a:rPr lang="vi-VN" i="1" dirty="0"/>
              <a:t>DirectoryInfo</a:t>
            </a:r>
            <a:r>
              <a:rPr lang="vi-VN" dirty="0"/>
              <a:t> là path của folder.</a:t>
            </a:r>
            <a:endParaRPr lang="en-US" dirty="0"/>
          </a:p>
          <a:p>
            <a:pPr marL="0" indent="0">
              <a:buNone/>
            </a:pPr>
            <a:endParaRPr lang="en-US" dirty="0"/>
          </a:p>
        </p:txBody>
      </p:sp>
    </p:spTree>
    <p:extLst>
      <p:ext uri="{BB962C8B-B14F-4D97-AF65-F5344CB8AC3E}">
        <p14:creationId xmlns:p14="http://schemas.microsoft.com/office/powerpoint/2010/main" val="89378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21</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vi-VN" dirty="0"/>
              <a:t>Một số phương thức quan trọng của class Directory</a:t>
            </a:r>
            <a:endParaRPr lang="en-US" dirty="0"/>
          </a:p>
        </p:txBody>
      </p:sp>
      <p:pic>
        <p:nvPicPr>
          <p:cNvPr id="3" name="Picture 2">
            <a:extLst>
              <a:ext uri="{FF2B5EF4-FFF2-40B4-BE49-F238E27FC236}">
                <a16:creationId xmlns:a16="http://schemas.microsoft.com/office/drawing/2014/main" id="{F978E6C2-F5C1-425A-992A-EC718E6954DD}"/>
              </a:ext>
            </a:extLst>
          </p:cNvPr>
          <p:cNvPicPr>
            <a:picLocks noChangeAspect="1"/>
          </p:cNvPicPr>
          <p:nvPr/>
        </p:nvPicPr>
        <p:blipFill>
          <a:blip r:embed="rId2"/>
          <a:stretch>
            <a:fillRect/>
          </a:stretch>
        </p:blipFill>
        <p:spPr>
          <a:xfrm>
            <a:off x="1457325" y="2066925"/>
            <a:ext cx="6229350" cy="4791075"/>
          </a:xfrm>
          <a:prstGeom prst="rect">
            <a:avLst/>
          </a:prstGeom>
        </p:spPr>
      </p:pic>
    </p:spTree>
    <p:extLst>
      <p:ext uri="{BB962C8B-B14F-4D97-AF65-F5344CB8AC3E}">
        <p14:creationId xmlns:p14="http://schemas.microsoft.com/office/powerpoint/2010/main" val="334196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22</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en-US" dirty="0"/>
              <a:t>Một số Method / Property của class </a:t>
            </a:r>
            <a:r>
              <a:rPr lang="en-US" dirty="0" err="1"/>
              <a:t>DirectoryInfo</a:t>
            </a:r>
            <a:endParaRPr lang="en-US" dirty="0"/>
          </a:p>
          <a:p>
            <a:pPr marL="0" indent="0">
              <a:buNone/>
            </a:pPr>
            <a:endParaRPr lang="en-US" dirty="0"/>
          </a:p>
        </p:txBody>
      </p:sp>
      <p:pic>
        <p:nvPicPr>
          <p:cNvPr id="6" name="Picture 5">
            <a:extLst>
              <a:ext uri="{FF2B5EF4-FFF2-40B4-BE49-F238E27FC236}">
                <a16:creationId xmlns:a16="http://schemas.microsoft.com/office/drawing/2014/main" id="{32EE449E-50EE-4C38-922D-890B2FF8319A}"/>
              </a:ext>
            </a:extLst>
          </p:cNvPr>
          <p:cNvPicPr>
            <a:picLocks noChangeAspect="1"/>
          </p:cNvPicPr>
          <p:nvPr/>
        </p:nvPicPr>
        <p:blipFill>
          <a:blip r:embed="rId2"/>
          <a:stretch>
            <a:fillRect/>
          </a:stretch>
        </p:blipFill>
        <p:spPr>
          <a:xfrm>
            <a:off x="866775" y="1981200"/>
            <a:ext cx="7410450" cy="4843670"/>
          </a:xfrm>
          <a:prstGeom prst="rect">
            <a:avLst/>
          </a:prstGeom>
        </p:spPr>
      </p:pic>
    </p:spTree>
    <p:extLst>
      <p:ext uri="{BB962C8B-B14F-4D97-AF65-F5344CB8AC3E}">
        <p14:creationId xmlns:p14="http://schemas.microsoft.com/office/powerpoint/2010/main" val="251603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23</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en-US" dirty="0"/>
              <a:t>Ví dụ tạo directory</a:t>
            </a:r>
          </a:p>
        </p:txBody>
      </p:sp>
      <p:pic>
        <p:nvPicPr>
          <p:cNvPr id="3" name="Picture 2">
            <a:extLst>
              <a:ext uri="{FF2B5EF4-FFF2-40B4-BE49-F238E27FC236}">
                <a16:creationId xmlns:a16="http://schemas.microsoft.com/office/drawing/2014/main" id="{DB62226C-AC68-449D-93DF-9CC3A7253148}"/>
              </a:ext>
            </a:extLst>
          </p:cNvPr>
          <p:cNvPicPr>
            <a:picLocks noChangeAspect="1"/>
          </p:cNvPicPr>
          <p:nvPr/>
        </p:nvPicPr>
        <p:blipFill>
          <a:blip r:embed="rId2"/>
          <a:stretch>
            <a:fillRect/>
          </a:stretch>
        </p:blipFill>
        <p:spPr>
          <a:xfrm>
            <a:off x="1447800" y="1677020"/>
            <a:ext cx="6095999" cy="4624388"/>
          </a:xfrm>
          <a:prstGeom prst="rect">
            <a:avLst/>
          </a:prstGeom>
        </p:spPr>
      </p:pic>
    </p:spTree>
    <p:extLst>
      <p:ext uri="{BB962C8B-B14F-4D97-AF65-F5344CB8AC3E}">
        <p14:creationId xmlns:p14="http://schemas.microsoft.com/office/powerpoint/2010/main" val="604845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24</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en-US" dirty="0"/>
              <a:t>Ví dụ copy directory</a:t>
            </a:r>
          </a:p>
        </p:txBody>
      </p:sp>
      <p:pic>
        <p:nvPicPr>
          <p:cNvPr id="6" name="Picture 5">
            <a:extLst>
              <a:ext uri="{FF2B5EF4-FFF2-40B4-BE49-F238E27FC236}">
                <a16:creationId xmlns:a16="http://schemas.microsoft.com/office/drawing/2014/main" id="{759F1B0D-1BF6-4BA0-B54D-535F1E57E5BA}"/>
              </a:ext>
            </a:extLst>
          </p:cNvPr>
          <p:cNvPicPr>
            <a:picLocks noChangeAspect="1"/>
          </p:cNvPicPr>
          <p:nvPr/>
        </p:nvPicPr>
        <p:blipFill>
          <a:blip r:embed="rId2"/>
          <a:stretch>
            <a:fillRect/>
          </a:stretch>
        </p:blipFill>
        <p:spPr>
          <a:xfrm>
            <a:off x="1371600" y="1600200"/>
            <a:ext cx="6400800" cy="5257800"/>
          </a:xfrm>
          <a:prstGeom prst="rect">
            <a:avLst/>
          </a:prstGeom>
        </p:spPr>
      </p:pic>
    </p:spTree>
    <p:extLst>
      <p:ext uri="{BB962C8B-B14F-4D97-AF65-F5344CB8AC3E}">
        <p14:creationId xmlns:p14="http://schemas.microsoft.com/office/powerpoint/2010/main" val="4051899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25</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vi-VN" dirty="0"/>
              <a:t>Một số phương thức quan trọng của class File</a:t>
            </a:r>
            <a:endParaRPr lang="en-US" dirty="0"/>
          </a:p>
        </p:txBody>
      </p:sp>
      <p:pic>
        <p:nvPicPr>
          <p:cNvPr id="3" name="Picture 2">
            <a:extLst>
              <a:ext uri="{FF2B5EF4-FFF2-40B4-BE49-F238E27FC236}">
                <a16:creationId xmlns:a16="http://schemas.microsoft.com/office/drawing/2014/main" id="{E495E4CA-3A8B-4FF0-BFAA-CBAF606C46BF}"/>
              </a:ext>
            </a:extLst>
          </p:cNvPr>
          <p:cNvPicPr>
            <a:picLocks noChangeAspect="1"/>
          </p:cNvPicPr>
          <p:nvPr/>
        </p:nvPicPr>
        <p:blipFill>
          <a:blip r:embed="rId2"/>
          <a:stretch>
            <a:fillRect/>
          </a:stretch>
        </p:blipFill>
        <p:spPr>
          <a:xfrm>
            <a:off x="928687" y="1567070"/>
            <a:ext cx="7286625" cy="5257800"/>
          </a:xfrm>
          <a:prstGeom prst="rect">
            <a:avLst/>
          </a:prstGeom>
        </p:spPr>
      </p:pic>
    </p:spTree>
    <p:extLst>
      <p:ext uri="{BB962C8B-B14F-4D97-AF65-F5344CB8AC3E}">
        <p14:creationId xmlns:p14="http://schemas.microsoft.com/office/powerpoint/2010/main" val="153944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26</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en-US" dirty="0"/>
              <a:t>Một số Method / Property của class </a:t>
            </a:r>
            <a:r>
              <a:rPr lang="en-US" dirty="0" err="1"/>
              <a:t>FileInfo</a:t>
            </a:r>
            <a:endParaRPr lang="en-US" dirty="0"/>
          </a:p>
        </p:txBody>
      </p:sp>
      <p:pic>
        <p:nvPicPr>
          <p:cNvPr id="6" name="Picture 5">
            <a:extLst>
              <a:ext uri="{FF2B5EF4-FFF2-40B4-BE49-F238E27FC236}">
                <a16:creationId xmlns:a16="http://schemas.microsoft.com/office/drawing/2014/main" id="{4A0AE889-7542-47BB-ABAB-2A8377995317}"/>
              </a:ext>
            </a:extLst>
          </p:cNvPr>
          <p:cNvPicPr>
            <a:picLocks noChangeAspect="1"/>
          </p:cNvPicPr>
          <p:nvPr/>
        </p:nvPicPr>
        <p:blipFill>
          <a:blip r:embed="rId2"/>
          <a:stretch>
            <a:fillRect/>
          </a:stretch>
        </p:blipFill>
        <p:spPr>
          <a:xfrm>
            <a:off x="952500" y="1600200"/>
            <a:ext cx="7239000" cy="5257800"/>
          </a:xfrm>
          <a:prstGeom prst="rect">
            <a:avLst/>
          </a:prstGeom>
        </p:spPr>
      </p:pic>
    </p:spTree>
    <p:extLst>
      <p:ext uri="{BB962C8B-B14F-4D97-AF65-F5344CB8AC3E}">
        <p14:creationId xmlns:p14="http://schemas.microsoft.com/office/powerpoint/2010/main" val="16292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27</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en-US" dirty="0"/>
              <a:t>Ví dụ tạo file</a:t>
            </a:r>
          </a:p>
        </p:txBody>
      </p:sp>
      <p:pic>
        <p:nvPicPr>
          <p:cNvPr id="3" name="Picture 2">
            <a:extLst>
              <a:ext uri="{FF2B5EF4-FFF2-40B4-BE49-F238E27FC236}">
                <a16:creationId xmlns:a16="http://schemas.microsoft.com/office/drawing/2014/main" id="{9F445988-538E-4850-8C19-0613073DDBCA}"/>
              </a:ext>
            </a:extLst>
          </p:cNvPr>
          <p:cNvPicPr>
            <a:picLocks noChangeAspect="1"/>
          </p:cNvPicPr>
          <p:nvPr/>
        </p:nvPicPr>
        <p:blipFill>
          <a:blip r:embed="rId2"/>
          <a:stretch>
            <a:fillRect/>
          </a:stretch>
        </p:blipFill>
        <p:spPr>
          <a:xfrm>
            <a:off x="1905000" y="1676400"/>
            <a:ext cx="5410200" cy="4679950"/>
          </a:xfrm>
          <a:prstGeom prst="rect">
            <a:avLst/>
          </a:prstGeom>
        </p:spPr>
      </p:pic>
    </p:spTree>
    <p:extLst>
      <p:ext uri="{BB962C8B-B14F-4D97-AF65-F5344CB8AC3E}">
        <p14:creationId xmlns:p14="http://schemas.microsoft.com/office/powerpoint/2010/main" val="391233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File và Directory</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28</a:t>
            </a:fld>
            <a:endParaRPr lang="en-US" dirty="0"/>
          </a:p>
        </p:txBody>
      </p:sp>
      <p:sp>
        <p:nvSpPr>
          <p:cNvPr id="9" name="Content Placeholder 8"/>
          <p:cNvSpPr>
            <a:spLocks noGrp="1"/>
          </p:cNvSpPr>
          <p:nvPr>
            <p:ph idx="1"/>
          </p:nvPr>
        </p:nvSpPr>
        <p:spPr>
          <a:xfrm>
            <a:off x="457200" y="1098550"/>
            <a:ext cx="8229600" cy="5257800"/>
          </a:xfrm>
        </p:spPr>
        <p:txBody>
          <a:bodyPr>
            <a:normAutofit/>
          </a:bodyPr>
          <a:lstStyle/>
          <a:p>
            <a:r>
              <a:rPr lang="en-US" dirty="0"/>
              <a:t>Ví dụ đọc file</a:t>
            </a:r>
          </a:p>
        </p:txBody>
      </p:sp>
      <p:pic>
        <p:nvPicPr>
          <p:cNvPr id="6" name="Picture 5">
            <a:extLst>
              <a:ext uri="{FF2B5EF4-FFF2-40B4-BE49-F238E27FC236}">
                <a16:creationId xmlns:a16="http://schemas.microsoft.com/office/drawing/2014/main" id="{C677CE54-B008-43A9-BA66-3392A6E88801}"/>
              </a:ext>
            </a:extLst>
          </p:cNvPr>
          <p:cNvPicPr>
            <a:picLocks noChangeAspect="1"/>
          </p:cNvPicPr>
          <p:nvPr/>
        </p:nvPicPr>
        <p:blipFill>
          <a:blip r:embed="rId2"/>
          <a:stretch>
            <a:fillRect/>
          </a:stretch>
        </p:blipFill>
        <p:spPr>
          <a:xfrm>
            <a:off x="1371600" y="1676400"/>
            <a:ext cx="6477000" cy="4706454"/>
          </a:xfrm>
          <a:prstGeom prst="rect">
            <a:avLst/>
          </a:prstGeom>
        </p:spPr>
      </p:pic>
    </p:spTree>
    <p:extLst>
      <p:ext uri="{BB962C8B-B14F-4D97-AF65-F5344CB8AC3E}">
        <p14:creationId xmlns:p14="http://schemas.microsoft.com/office/powerpoint/2010/main" val="7210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a:t>Demo</a:t>
            </a:r>
            <a:endParaRPr lang="en-US" dirty="0"/>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29</a:t>
            </a:fld>
            <a:endParaRPr lang="en-US" dirty="0"/>
          </a:p>
        </p:txBody>
      </p:sp>
    </p:spTree>
    <p:extLst>
      <p:ext uri="{BB962C8B-B14F-4D97-AF65-F5344CB8AC3E}">
        <p14:creationId xmlns:p14="http://schemas.microsoft.com/office/powerpoint/2010/main" val="360366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System.IO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3</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System.IO Namespace </a:t>
            </a:r>
            <a:r>
              <a:rPr lang="vi-VN" dirty="0"/>
              <a:t>có các lớp khác nhau được sử dụng để thực hiện nhiều hoạt động với các tập tin, chẳng hạn như việc tạo và xóa các tập tin, đọc hoặc viết vào một tập tin, đóng một tập tin</a:t>
            </a:r>
            <a:r>
              <a:rPr lang="en-US" dirty="0"/>
              <a:t>.</a:t>
            </a:r>
          </a:p>
          <a:p>
            <a:r>
              <a:rPr lang="vi-VN" dirty="0"/>
              <a:t>Một tập tin là một tập hợp các dữ liệu được lưu trữ trong một đĩa với một tên cụ thể và một đường dẫn thư mục. Khi một tập tin được mở để đọc hoặc viết, nó sẽ trở thành một luồng tin.</a:t>
            </a:r>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233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30</a:t>
            </a:fld>
            <a:endParaRPr lang="en-US" dirty="0"/>
          </a:p>
        </p:txBody>
      </p:sp>
      <p:sp>
        <p:nvSpPr>
          <p:cNvPr id="11" name="Rectangle 10"/>
          <p:cNvSpPr/>
          <p:nvPr/>
        </p:nvSpPr>
        <p:spPr>
          <a:xfrm>
            <a:off x="228600" y="1023620"/>
            <a:ext cx="8458200" cy="4843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6"/>
          <p:cNvSpPr/>
          <p:nvPr/>
        </p:nvSpPr>
        <p:spPr>
          <a:xfrm>
            <a:off x="228600" y="533400"/>
            <a:ext cx="5334000" cy="1000760"/>
          </a:xfrm>
          <a:prstGeom prst="rightArrow">
            <a:avLst>
              <a:gd name="adj1" fmla="val 100000"/>
              <a:gd name="adj2" fmla="val 50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p:cNvSpPr txBox="1">
            <a:spLocks/>
          </p:cNvSpPr>
          <p:nvPr/>
        </p:nvSpPr>
        <p:spPr>
          <a:xfrm>
            <a:off x="543560" y="805180"/>
            <a:ext cx="456184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Tổng</a:t>
            </a:r>
            <a:r>
              <a:rPr kumimoji="0" lang="en-US" sz="2800" b="1" i="0" u="none" strike="noStrike" kern="1200" cap="none" spc="0" normalizeH="0" noProof="0" dirty="0">
                <a:ln>
                  <a:noFill/>
                </a:ln>
                <a:solidFill>
                  <a:schemeClr val="accent6"/>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noProof="0" dirty="0" err="1">
                <a:ln>
                  <a:noFill/>
                </a:ln>
                <a:solidFill>
                  <a:schemeClr val="accent6"/>
                </a:solidFill>
                <a:effectLst/>
                <a:uLnTx/>
                <a:uFillTx/>
                <a:latin typeface="Segoe UI" pitchFamily="34" charset="0"/>
                <a:ea typeface="Roboto" pitchFamily="2" charset="0"/>
                <a:cs typeface="Segoe UI" pitchFamily="34" charset="0"/>
              </a:rPr>
              <a:t>kết</a:t>
            </a: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bài</a:t>
            </a:r>
            <a:r>
              <a:rPr lang="en-US" sz="2800" b="1" dirty="0">
                <a:solidFill>
                  <a:schemeClr val="accent6"/>
                </a:solidFill>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học</a:t>
            </a:r>
            <a:endPar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endParaRPr>
          </a:p>
        </p:txBody>
      </p:sp>
      <p:pic>
        <p:nvPicPr>
          <p:cNvPr id="9" name="Picture 2" descr="D:\Compressed\PSD Collection 2011\WP-201 copy.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082745" y="1371600"/>
            <a:ext cx="3352799" cy="564502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F13AC4ED-5D41-4288-8426-59C0E76EF0CB}"/>
              </a:ext>
            </a:extLst>
          </p:cNvPr>
          <p:cNvSpPr txBox="1">
            <a:spLocks/>
          </p:cNvSpPr>
          <p:nvPr/>
        </p:nvSpPr>
        <p:spPr>
          <a:xfrm>
            <a:off x="342900" y="1600200"/>
            <a:ext cx="82296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n-US"/>
              <a:t>C# System.IO Namespace</a:t>
            </a:r>
          </a:p>
          <a:p>
            <a:pPr>
              <a:buFont typeface="Wingdings" pitchFamily="2" charset="2"/>
              <a:buChar char="¤"/>
            </a:pPr>
            <a:r>
              <a:rPr lang="en-US"/>
              <a:t>Class File và Directory</a:t>
            </a:r>
            <a:endParaRPr lang="en-US" dirty="0"/>
          </a:p>
        </p:txBody>
      </p:sp>
    </p:spTree>
    <p:extLst>
      <p:ext uri="{BB962C8B-B14F-4D97-AF65-F5344CB8AC3E}">
        <p14:creationId xmlns:p14="http://schemas.microsoft.com/office/powerpoint/2010/main" val="402499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287000" cy="686335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31</a:t>
            </a:fld>
            <a:endParaRPr lang="en-US"/>
          </a:p>
        </p:txBody>
      </p:sp>
      <p:sp>
        <p:nvSpPr>
          <p:cNvPr id="4" name="Rectangle 3"/>
          <p:cNvSpPr/>
          <p:nvPr/>
        </p:nvSpPr>
        <p:spPr>
          <a:xfrm>
            <a:off x="4000501" y="3449768"/>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dirty="0">
                <a:solidFill>
                  <a:schemeClr val="tx2"/>
                </a:solidFill>
                <a:latin typeface="Segoe UI" pitchFamily="34" charset="0"/>
                <a:ea typeface="Segoe UI" pitchFamily="34" charset="0"/>
                <a:cs typeface="Segoe UI" pitchFamily="34" charset="0"/>
              </a:rPr>
              <a:t>KẾT THÚC</a:t>
            </a:r>
            <a:endParaRPr lang="en-US" sz="4400" spc="-2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5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System.IO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4</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M</a:t>
            </a:r>
            <a:r>
              <a:rPr lang="vi-VN" dirty="0"/>
              <a:t>ột số lớp</a:t>
            </a:r>
            <a:r>
              <a:rPr lang="en-US" dirty="0"/>
              <a:t> </a:t>
            </a:r>
            <a:r>
              <a:rPr lang="vi-VN" dirty="0"/>
              <a:t>thường sử dụng trong</a:t>
            </a:r>
            <a:r>
              <a:rPr lang="en-US" dirty="0"/>
              <a:t> </a:t>
            </a:r>
            <a:r>
              <a:rPr lang="vi-VN" dirty="0"/>
              <a:t>System.IO</a:t>
            </a:r>
            <a:endParaRPr lang="en-US" dirty="0"/>
          </a:p>
          <a:p>
            <a:pPr marL="0" indent="0">
              <a:buNone/>
            </a:pPr>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5DC12F6E-901A-4EB2-ACB3-CAD6D34A9C89}"/>
              </a:ext>
            </a:extLst>
          </p:cNvPr>
          <p:cNvPicPr>
            <a:picLocks noChangeAspect="1"/>
          </p:cNvPicPr>
          <p:nvPr/>
        </p:nvPicPr>
        <p:blipFill>
          <a:blip r:embed="rId2"/>
          <a:stretch>
            <a:fillRect/>
          </a:stretch>
        </p:blipFill>
        <p:spPr>
          <a:xfrm>
            <a:off x="652668" y="1976437"/>
            <a:ext cx="7742724" cy="3814763"/>
          </a:xfrm>
          <a:prstGeom prst="rect">
            <a:avLst/>
          </a:prstGeom>
        </p:spPr>
      </p:pic>
    </p:spTree>
    <p:extLst>
      <p:ext uri="{BB962C8B-B14F-4D97-AF65-F5344CB8AC3E}">
        <p14:creationId xmlns:p14="http://schemas.microsoft.com/office/powerpoint/2010/main" val="352924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System.IO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M</a:t>
            </a:r>
            <a:r>
              <a:rPr lang="vi-VN" dirty="0"/>
              <a:t>ột số lớp</a:t>
            </a:r>
            <a:r>
              <a:rPr lang="en-US" dirty="0"/>
              <a:t> </a:t>
            </a:r>
            <a:r>
              <a:rPr lang="vi-VN" dirty="0"/>
              <a:t>thường sử dụng trong</a:t>
            </a:r>
            <a:r>
              <a:rPr lang="en-US" dirty="0"/>
              <a:t> </a:t>
            </a:r>
            <a:r>
              <a:rPr lang="vi-VN" dirty="0"/>
              <a:t>System.IO</a:t>
            </a:r>
            <a:endParaRPr lang="en-US" dirty="0"/>
          </a:p>
          <a:p>
            <a:pPr marL="0" indent="0">
              <a:buNone/>
            </a:pPr>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ABADB7F5-7D9A-4E36-8AC6-CE9C28B75520}"/>
              </a:ext>
            </a:extLst>
          </p:cNvPr>
          <p:cNvPicPr>
            <a:picLocks noChangeAspect="1"/>
          </p:cNvPicPr>
          <p:nvPr/>
        </p:nvPicPr>
        <p:blipFill>
          <a:blip r:embed="rId2"/>
          <a:stretch>
            <a:fillRect/>
          </a:stretch>
        </p:blipFill>
        <p:spPr>
          <a:xfrm>
            <a:off x="990600" y="1540012"/>
            <a:ext cx="7238999" cy="5317987"/>
          </a:xfrm>
          <a:prstGeom prst="rect">
            <a:avLst/>
          </a:prstGeom>
        </p:spPr>
      </p:pic>
    </p:spTree>
    <p:extLst>
      <p:ext uri="{BB962C8B-B14F-4D97-AF65-F5344CB8AC3E}">
        <p14:creationId xmlns:p14="http://schemas.microsoft.com/office/powerpoint/2010/main" val="330580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FileStream</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6</a:t>
            </a:fld>
            <a:endParaRPr lang="en-US" dirty="0"/>
          </a:p>
        </p:txBody>
      </p:sp>
      <p:sp>
        <p:nvSpPr>
          <p:cNvPr id="9" name="Content Placeholder 8"/>
          <p:cNvSpPr>
            <a:spLocks noGrp="1"/>
          </p:cNvSpPr>
          <p:nvPr>
            <p:ph idx="1"/>
          </p:nvPr>
        </p:nvSpPr>
        <p:spPr>
          <a:xfrm>
            <a:off x="457200" y="1066800"/>
            <a:ext cx="8229600" cy="5257800"/>
          </a:xfrm>
        </p:spPr>
        <p:txBody>
          <a:bodyPr/>
          <a:lstStyle/>
          <a:p>
            <a:r>
              <a:rPr lang="vi-VN" dirty="0"/>
              <a:t>Các lớp FileStream trong namespace System.IO giúp đọc, ghi và đóng file. Lớp này xuất phát từ lớp trừu tượng Stream.</a:t>
            </a:r>
            <a:endParaRPr lang="en-US" dirty="0"/>
          </a:p>
          <a:p>
            <a:r>
              <a:rPr lang="en-US" dirty="0"/>
              <a:t>Mối liên hệ </a:t>
            </a:r>
            <a:r>
              <a:rPr lang="en-US" dirty="0" err="1"/>
              <a:t>thừa</a:t>
            </a:r>
            <a:r>
              <a:rPr lang="en-US" dirty="0"/>
              <a:t> kế các class trong System.IO</a:t>
            </a:r>
          </a:p>
          <a:p>
            <a:endParaRPr lang="en-US" dirty="0"/>
          </a:p>
          <a:p>
            <a:endParaRPr lang="en-US" dirty="0"/>
          </a:p>
          <a:p>
            <a:endParaRPr lang="en-US" dirty="0"/>
          </a:p>
          <a:p>
            <a:pPr marL="0" indent="0">
              <a:buNone/>
            </a:pPr>
            <a:endParaRPr lang="en-US" dirty="0"/>
          </a:p>
        </p:txBody>
      </p:sp>
      <p:pic>
        <p:nvPicPr>
          <p:cNvPr id="1028" name="Picture 4" descr="Kết quả hình ảnh cho filestream c#">
            <a:extLst>
              <a:ext uri="{FF2B5EF4-FFF2-40B4-BE49-F238E27FC236}">
                <a16:creationId xmlns:a16="http://schemas.microsoft.com/office/drawing/2014/main" id="{78CCCE60-12D6-4A82-9F64-8EC8B863B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95600"/>
            <a:ext cx="5334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FileStream</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7</a:t>
            </a:fld>
            <a:endParaRPr lang="en-US" dirty="0"/>
          </a:p>
        </p:txBody>
      </p:sp>
      <p:sp>
        <p:nvSpPr>
          <p:cNvPr id="9" name="Content Placeholder 8"/>
          <p:cNvSpPr>
            <a:spLocks noGrp="1"/>
          </p:cNvSpPr>
          <p:nvPr>
            <p:ph idx="1"/>
          </p:nvPr>
        </p:nvSpPr>
        <p:spPr>
          <a:xfrm>
            <a:off x="457200" y="1066800"/>
            <a:ext cx="8229600" cy="5257800"/>
          </a:xfrm>
        </p:spPr>
        <p:txBody>
          <a:bodyPr/>
          <a:lstStyle/>
          <a:p>
            <a:r>
              <a:rPr lang="vi-VN" dirty="0"/>
              <a:t>Bạn cần phải tạo ra một đối tượng FileStream để tạo ra một tập tin mới hoặc mở một tập tin hiện có. Cú pháp để tạo một đối tượng FileStream là như sau:</a:t>
            </a:r>
            <a:endParaRPr lang="en-US" dirty="0"/>
          </a:p>
          <a:p>
            <a:endParaRPr lang="en-US" dirty="0"/>
          </a:p>
          <a:p>
            <a:endParaRPr lang="en-US" dirty="0"/>
          </a:p>
          <a:p>
            <a:r>
              <a:rPr lang="vi-VN" dirty="0"/>
              <a:t>Ví dụ, chúng ta tạo ra một đối tượng FileStream F cho đọc một tập tin có tên sample.text như sau:</a:t>
            </a:r>
            <a:endParaRPr lang="en-US" dirty="0"/>
          </a:p>
          <a:p>
            <a:pPr marL="0" indent="0">
              <a:buNone/>
            </a:pPr>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91D55BAA-B266-431B-B334-B0C8EFBA4C5B}"/>
              </a:ext>
            </a:extLst>
          </p:cNvPr>
          <p:cNvPicPr>
            <a:picLocks noChangeAspect="1"/>
          </p:cNvPicPr>
          <p:nvPr/>
        </p:nvPicPr>
        <p:blipFill>
          <a:blip r:embed="rId2"/>
          <a:stretch>
            <a:fillRect/>
          </a:stretch>
        </p:blipFill>
        <p:spPr>
          <a:xfrm>
            <a:off x="9939" y="2981394"/>
            <a:ext cx="9127435" cy="661988"/>
          </a:xfrm>
          <a:prstGeom prst="rect">
            <a:avLst/>
          </a:prstGeom>
        </p:spPr>
      </p:pic>
      <p:pic>
        <p:nvPicPr>
          <p:cNvPr id="6" name="Picture 5">
            <a:extLst>
              <a:ext uri="{FF2B5EF4-FFF2-40B4-BE49-F238E27FC236}">
                <a16:creationId xmlns:a16="http://schemas.microsoft.com/office/drawing/2014/main" id="{B2A513CE-C935-430C-B7CB-C9EB19BB0F96}"/>
              </a:ext>
            </a:extLst>
          </p:cNvPr>
          <p:cNvPicPr>
            <a:picLocks noChangeAspect="1"/>
          </p:cNvPicPr>
          <p:nvPr/>
        </p:nvPicPr>
        <p:blipFill>
          <a:blip r:embed="rId3"/>
          <a:stretch>
            <a:fillRect/>
          </a:stretch>
        </p:blipFill>
        <p:spPr>
          <a:xfrm>
            <a:off x="6626" y="5544380"/>
            <a:ext cx="9127435" cy="647700"/>
          </a:xfrm>
          <a:prstGeom prst="rect">
            <a:avLst/>
          </a:prstGeom>
        </p:spPr>
      </p:pic>
    </p:spTree>
    <p:extLst>
      <p:ext uri="{BB962C8B-B14F-4D97-AF65-F5344CB8AC3E}">
        <p14:creationId xmlns:p14="http://schemas.microsoft.com/office/powerpoint/2010/main" val="412604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FileStream</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8</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Các tham số trong </a:t>
            </a:r>
            <a:r>
              <a:rPr lang="en-US" dirty="0" err="1"/>
              <a:t>FileStream</a:t>
            </a: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F9F5849-E1A3-4E70-9640-1D47DB5F2127}"/>
              </a:ext>
            </a:extLst>
          </p:cNvPr>
          <p:cNvPicPr>
            <a:picLocks noChangeAspect="1"/>
          </p:cNvPicPr>
          <p:nvPr/>
        </p:nvPicPr>
        <p:blipFill>
          <a:blip r:embed="rId2"/>
          <a:stretch>
            <a:fillRect/>
          </a:stretch>
        </p:blipFill>
        <p:spPr>
          <a:xfrm>
            <a:off x="1219200" y="1576382"/>
            <a:ext cx="6705600" cy="5257800"/>
          </a:xfrm>
          <a:prstGeom prst="rect">
            <a:avLst/>
          </a:prstGeom>
        </p:spPr>
      </p:pic>
    </p:spTree>
    <p:extLst>
      <p:ext uri="{BB962C8B-B14F-4D97-AF65-F5344CB8AC3E}">
        <p14:creationId xmlns:p14="http://schemas.microsoft.com/office/powerpoint/2010/main" val="16482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FileStream</a:t>
            </a:r>
            <a:endParaRPr lang="en-US" dirty="0"/>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Ghi file với </a:t>
            </a:r>
            <a:r>
              <a:rPr lang="en-US" dirty="0" err="1"/>
              <a:t>FileStream</a:t>
            </a:r>
            <a:endParaRPr lang="en-US"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4AF3AB68-80B9-4CC7-94B0-F80052590925}"/>
              </a:ext>
            </a:extLst>
          </p:cNvPr>
          <p:cNvPicPr>
            <a:picLocks noChangeAspect="1"/>
          </p:cNvPicPr>
          <p:nvPr/>
        </p:nvPicPr>
        <p:blipFill>
          <a:blip r:embed="rId2"/>
          <a:stretch>
            <a:fillRect/>
          </a:stretch>
        </p:blipFill>
        <p:spPr>
          <a:xfrm>
            <a:off x="1447800" y="1581977"/>
            <a:ext cx="6172200" cy="5257799"/>
          </a:xfrm>
          <a:prstGeom prst="rect">
            <a:avLst/>
          </a:prstGeom>
        </p:spPr>
      </p:pic>
    </p:spTree>
    <p:extLst>
      <p:ext uri="{BB962C8B-B14F-4D97-AF65-F5344CB8AC3E}">
        <p14:creationId xmlns:p14="http://schemas.microsoft.com/office/powerpoint/2010/main" val="22917923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ags/tag2.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26926</TotalTime>
  <Words>903</Words>
  <Application>Microsoft Office PowerPoint</Application>
  <PresentationFormat>On-screen Show (4:3)</PresentationFormat>
  <Paragraphs>182</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Roboto Lt</vt:lpstr>
      <vt:lpstr>Segoe UI</vt:lpstr>
      <vt:lpstr>Wingdings</vt:lpstr>
      <vt:lpstr>Custom Design</vt:lpstr>
      <vt:lpstr>Lập Trình C# 2</vt:lpstr>
      <vt:lpstr>Mục tiêu</vt:lpstr>
      <vt:lpstr>System.IO Namespace</vt:lpstr>
      <vt:lpstr>System.IO Namespace</vt:lpstr>
      <vt:lpstr>System.IO Namespace</vt:lpstr>
      <vt:lpstr>FileStream</vt:lpstr>
      <vt:lpstr>FileStream</vt:lpstr>
      <vt:lpstr>FileStream</vt:lpstr>
      <vt:lpstr>FileStream</vt:lpstr>
      <vt:lpstr>FileStream</vt:lpstr>
      <vt:lpstr>TextWriter</vt:lpstr>
      <vt:lpstr>TEXTREADER</vt:lpstr>
      <vt:lpstr>TEXTREADER</vt:lpstr>
      <vt:lpstr>Demo</vt:lpstr>
      <vt:lpstr>Lập Trình C# 2</vt:lpstr>
      <vt:lpstr>BinaryWriter</vt:lpstr>
      <vt:lpstr>BinaryReader</vt:lpstr>
      <vt:lpstr>String Writer và StringReader</vt:lpstr>
      <vt:lpstr>class File và Directory</vt:lpstr>
      <vt:lpstr>class File và Directory</vt:lpstr>
      <vt:lpstr>class File và Directory</vt:lpstr>
      <vt:lpstr>class File và Directory</vt:lpstr>
      <vt:lpstr>class File và Directory</vt:lpstr>
      <vt:lpstr>class File và Directory</vt:lpstr>
      <vt:lpstr>class File và Directory</vt:lpstr>
      <vt:lpstr>class File và Directory</vt:lpstr>
      <vt:lpstr>class File và Directory</vt:lpstr>
      <vt:lpstr>class File và Directory</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admin</cp:lastModifiedBy>
  <cp:revision>1601</cp:revision>
  <dcterms:created xsi:type="dcterms:W3CDTF">2013-04-23T08:05:33Z</dcterms:created>
  <dcterms:modified xsi:type="dcterms:W3CDTF">2020-04-21T04:01:12Z</dcterms:modified>
</cp:coreProperties>
</file>