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7"/>
  </p:notesMasterIdLst>
  <p:sldIdLst>
    <p:sldId id="541" r:id="rId2"/>
    <p:sldId id="562" r:id="rId3"/>
    <p:sldId id="838" r:id="rId4"/>
    <p:sldId id="978" r:id="rId5"/>
    <p:sldId id="979" r:id="rId6"/>
    <p:sldId id="980" r:id="rId7"/>
    <p:sldId id="981" r:id="rId8"/>
    <p:sldId id="982" r:id="rId9"/>
    <p:sldId id="983" r:id="rId10"/>
    <p:sldId id="984" r:id="rId11"/>
    <p:sldId id="985" r:id="rId12"/>
    <p:sldId id="986" r:id="rId13"/>
    <p:sldId id="987" r:id="rId14"/>
    <p:sldId id="988" r:id="rId15"/>
    <p:sldId id="989" r:id="rId16"/>
    <p:sldId id="990" r:id="rId17"/>
    <p:sldId id="991" r:id="rId18"/>
    <p:sldId id="962" r:id="rId19"/>
    <p:sldId id="929" r:id="rId20"/>
    <p:sldId id="823" r:id="rId21"/>
    <p:sldId id="992" r:id="rId22"/>
    <p:sldId id="993" r:id="rId23"/>
    <p:sldId id="994" r:id="rId24"/>
    <p:sldId id="995" r:id="rId25"/>
    <p:sldId id="996" r:id="rId26"/>
    <p:sldId id="997" r:id="rId27"/>
    <p:sldId id="998" r:id="rId28"/>
    <p:sldId id="999" r:id="rId29"/>
    <p:sldId id="1000" r:id="rId30"/>
    <p:sldId id="1001" r:id="rId31"/>
    <p:sldId id="1002" r:id="rId32"/>
    <p:sldId id="1003" r:id="rId33"/>
    <p:sldId id="884" r:id="rId34"/>
    <p:sldId id="622" r:id="rId35"/>
    <p:sldId id="628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5A33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74021" autoAdjust="0"/>
  </p:normalViewPr>
  <p:slideViewPr>
    <p:cSldViewPr>
      <p:cViewPr varScale="1">
        <p:scale>
          <a:sx n="67" d="100"/>
          <a:sy n="67" d="100"/>
        </p:scale>
        <p:origin x="12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Giới</a:t>
            </a:r>
            <a:r>
              <a:rPr lang="en-US" baseline="0" dirty="0"/>
              <a:t> </a:t>
            </a:r>
            <a:r>
              <a:rPr lang="en-US" baseline="0" dirty="0" err="1"/>
              <a:t>thiệu</a:t>
            </a:r>
            <a:r>
              <a:rPr lang="en-US" baseline="0" dirty="0"/>
              <a:t> </a:t>
            </a:r>
            <a:r>
              <a:rPr lang="en-US" baseline="0" dirty="0" err="1"/>
              <a:t>ngắn</a:t>
            </a:r>
            <a:r>
              <a:rPr lang="en-US" baseline="0" dirty="0"/>
              <a:t> </a:t>
            </a:r>
            <a:r>
              <a:rPr lang="en-US" baseline="0" dirty="0" err="1"/>
              <a:t>gọn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giải</a:t>
            </a:r>
            <a:r>
              <a:rPr lang="en-US" baseline="0" dirty="0"/>
              <a:t> </a:t>
            </a:r>
            <a:r>
              <a:rPr lang="en-US" baseline="0" dirty="0" err="1"/>
              <a:t>thích</a:t>
            </a:r>
            <a:r>
              <a:rPr lang="en-US" baseline="0" dirty="0"/>
              <a:t> </a:t>
            </a:r>
            <a:r>
              <a:rPr lang="en-US" baseline="0" dirty="0" err="1"/>
              <a:t>kỹ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. </a:t>
            </a:r>
            <a:r>
              <a:rPr lang="en-US" baseline="0" dirty="0" err="1"/>
              <a:t>Vì</a:t>
            </a:r>
            <a:r>
              <a:rPr lang="en-US" baseline="0" dirty="0"/>
              <a:t> ở </a:t>
            </a:r>
            <a:r>
              <a:rPr lang="en-US" baseline="0" dirty="0" err="1"/>
              <a:t>thời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giải</a:t>
            </a:r>
            <a:r>
              <a:rPr lang="en-US" baseline="0" dirty="0"/>
              <a:t> </a:t>
            </a:r>
            <a:r>
              <a:rPr lang="en-US" baseline="0" dirty="0" err="1"/>
              <a:t>thích</a:t>
            </a:r>
            <a:r>
              <a:rPr lang="en-US" baseline="0" dirty="0"/>
              <a:t> </a:t>
            </a:r>
            <a:r>
              <a:rPr lang="en-US" baseline="0" dirty="0" err="1"/>
              <a:t>sinh</a:t>
            </a:r>
            <a:r>
              <a:rPr lang="en-US" baseline="0" dirty="0"/>
              <a:t> </a:t>
            </a:r>
            <a:r>
              <a:rPr lang="en-US" baseline="0" dirty="0" err="1"/>
              <a:t>viên</a:t>
            </a:r>
            <a:r>
              <a:rPr lang="en-US" baseline="0" dirty="0"/>
              <a:t> </a:t>
            </a:r>
            <a:r>
              <a:rPr lang="en-US" baseline="0" dirty="0" err="1"/>
              <a:t>vẫn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hiểu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90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Giới</a:t>
            </a:r>
            <a:r>
              <a:rPr lang="en-US" baseline="0" dirty="0"/>
              <a:t> </a:t>
            </a:r>
            <a:r>
              <a:rPr lang="en-US" baseline="0" dirty="0" err="1"/>
              <a:t>thiệu</a:t>
            </a:r>
            <a:r>
              <a:rPr lang="en-US" baseline="0" dirty="0"/>
              <a:t> </a:t>
            </a:r>
            <a:r>
              <a:rPr lang="en-US" baseline="0" dirty="0" err="1"/>
              <a:t>ngắn</a:t>
            </a:r>
            <a:r>
              <a:rPr lang="en-US" baseline="0" dirty="0"/>
              <a:t> </a:t>
            </a:r>
            <a:r>
              <a:rPr lang="en-US" baseline="0" dirty="0" err="1"/>
              <a:t>gọn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giải</a:t>
            </a:r>
            <a:r>
              <a:rPr lang="en-US" baseline="0" dirty="0"/>
              <a:t> </a:t>
            </a:r>
            <a:r>
              <a:rPr lang="en-US" baseline="0" dirty="0" err="1"/>
              <a:t>thích</a:t>
            </a:r>
            <a:r>
              <a:rPr lang="en-US" baseline="0" dirty="0"/>
              <a:t> </a:t>
            </a:r>
            <a:r>
              <a:rPr lang="en-US" baseline="0" dirty="0" err="1"/>
              <a:t>kỹ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. </a:t>
            </a:r>
            <a:r>
              <a:rPr lang="en-US" baseline="0" dirty="0" err="1"/>
              <a:t>Vì</a:t>
            </a:r>
            <a:r>
              <a:rPr lang="en-US" baseline="0" dirty="0"/>
              <a:t> ở </a:t>
            </a:r>
            <a:r>
              <a:rPr lang="en-US" baseline="0" dirty="0" err="1"/>
              <a:t>thời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giải</a:t>
            </a:r>
            <a:r>
              <a:rPr lang="en-US" baseline="0" dirty="0"/>
              <a:t> </a:t>
            </a:r>
            <a:r>
              <a:rPr lang="en-US" baseline="0" dirty="0" err="1"/>
              <a:t>thích</a:t>
            </a:r>
            <a:r>
              <a:rPr lang="en-US" baseline="0" dirty="0"/>
              <a:t> </a:t>
            </a:r>
            <a:r>
              <a:rPr lang="en-US" baseline="0" dirty="0" err="1"/>
              <a:t>sinh</a:t>
            </a:r>
            <a:r>
              <a:rPr lang="en-US" baseline="0" dirty="0"/>
              <a:t> </a:t>
            </a:r>
            <a:r>
              <a:rPr lang="en-US" baseline="0" dirty="0" err="1"/>
              <a:t>viên</a:t>
            </a:r>
            <a:r>
              <a:rPr lang="en-US" baseline="0" dirty="0"/>
              <a:t> </a:t>
            </a:r>
            <a:r>
              <a:rPr lang="en-US" baseline="0" dirty="0" err="1"/>
              <a:t>vẫn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hiểu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30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5029200" cy="830884"/>
          </a:xfrm>
        </p:spPr>
        <p:txBody>
          <a:bodyPr>
            <a:normAutofit/>
          </a:bodyPr>
          <a:lstStyle>
            <a:lvl1pPr algn="l">
              <a:defRPr sz="36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java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7244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 descr="Résultat de recherche d'images pour &quot;testing&quot;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41" y="2439665"/>
            <a:ext cx="2120718" cy="203489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AB9A39-3E3D-4E85-A12D-352FD60A876B}"/>
              </a:ext>
            </a:extLst>
          </p:cNvPr>
          <p:cNvSpPr/>
          <p:nvPr userDrawn="1"/>
        </p:nvSpPr>
        <p:spPr>
          <a:xfrm>
            <a:off x="508262" y="534033"/>
            <a:ext cx="3429000" cy="1371600"/>
          </a:xfrm>
          <a:prstGeom prst="rect">
            <a:avLst/>
          </a:prstGeom>
          <a:solidFill>
            <a:srgbClr val="F26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B8AD30-5B21-49B6-8400-B6EB09D1AF9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34033"/>
            <a:ext cx="3135417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B0D5-4A66-4798-89F7-0041E3238EEB}" type="datetime1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C9DF-BE21-4B47-86BC-8C140673EBDF}" type="datetime1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99B6-1689-45CE-86B7-7E99853858A3}" type="datetime1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6B3F-4656-45ED-87D9-D2431007C468}" type="datetime1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C5A1-6B82-4399-98DC-A3BC571505DF}" type="datetime1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E6EE-7F92-4AE3-BE58-587A81FE4F53}" type="datetime1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ECD9B-207F-480C-9C95-2F78768D8414}" type="datetime1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5CB-1B75-4D8F-86AD-E95A308EAF9F}" type="datetime1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AE00-9BE1-47FF-8AE9-44D149BAFFD8}" type="datetime1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AFD8-189A-4C9B-B8B9-29CE254BE37D}" type="datetime1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03821-CD31-4204-9EF2-A6D974644D40}" type="datetime1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25.jpeg"/><Relationship Id="rId9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25.jpeg"/><Relationship Id="rId9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Lập Trình C#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Bài 6: LINQ Element, Join, Set </a:t>
            </a:r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Element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LINQ </a:t>
            </a:r>
            <a:r>
              <a:rPr lang="en-US" dirty="0" err="1"/>
              <a:t>LastOrDefault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D4B6F6-09BC-4A94-A617-C7D1AB008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00199"/>
            <a:ext cx="6857999" cy="25852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5524E4-676D-4867-9566-24DB7C282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343400"/>
            <a:ext cx="6858000" cy="213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Element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LINQ </a:t>
            </a:r>
            <a:r>
              <a:rPr lang="en-US" dirty="0" err="1"/>
              <a:t>ElementAt</a:t>
            </a:r>
            <a:r>
              <a:rPr lang="en-US" dirty="0"/>
              <a:t>(): trả về các phần tử </a:t>
            </a:r>
            <a:r>
              <a:rPr lang="en-US" dirty="0" err="1"/>
              <a:t>theo</a:t>
            </a:r>
            <a:r>
              <a:rPr lang="en-US" dirty="0"/>
              <a:t> chỉ số index trong danh sách/tập hợp</a:t>
            </a:r>
          </a:p>
          <a:p>
            <a:r>
              <a:rPr lang="en-US" dirty="0" err="1"/>
              <a:t>ElementAtOrDefault</a:t>
            </a:r>
            <a:r>
              <a:rPr lang="en-US" dirty="0"/>
              <a:t>: trả về các phần tử </a:t>
            </a:r>
            <a:r>
              <a:rPr lang="en-US" dirty="0" err="1"/>
              <a:t>theo</a:t>
            </a:r>
            <a:r>
              <a:rPr lang="en-US" dirty="0"/>
              <a:t> chỉ số index trong danh sách/tập hợp và trả về giá tri mặc định nếu index không </a:t>
            </a:r>
            <a:r>
              <a:rPr lang="en-US" dirty="0" err="1"/>
              <a:t>tồn</a:t>
            </a:r>
            <a:r>
              <a:rPr lang="en-US" dirty="0"/>
              <a:t> tại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16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Element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Ví dụ </a:t>
            </a:r>
            <a:r>
              <a:rPr lang="en-US" dirty="0" err="1"/>
              <a:t>ElementAt</a:t>
            </a:r>
            <a:r>
              <a:rPr lang="en-US" dirty="0"/>
              <a:t>() và </a:t>
            </a:r>
            <a:r>
              <a:rPr lang="en-US" dirty="0" err="1"/>
              <a:t>ElementAtOrDefault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0FB7EB-C6C5-4A7D-8856-EC18EFB5D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1733824"/>
            <a:ext cx="7553325" cy="51241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916C22-2A64-4E93-8A23-EE95D79C3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5" y="4565374"/>
            <a:ext cx="46196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6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Element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LINQ Single(): </a:t>
            </a:r>
          </a:p>
          <a:p>
            <a:pPr lvl="1"/>
            <a:r>
              <a:rPr lang="en-US" dirty="0"/>
              <a:t>Trả về chỉ một phần tử có hoặc không có điều kiện trong danh sách/tập hợp</a:t>
            </a:r>
          </a:p>
          <a:p>
            <a:pPr lvl="1"/>
            <a:r>
              <a:rPr lang="en-US" dirty="0"/>
              <a:t>Trả về exception “</a:t>
            </a:r>
            <a:r>
              <a:rPr lang="en-US" dirty="0" err="1"/>
              <a:t>InvalidOperationException</a:t>
            </a:r>
            <a:r>
              <a:rPr lang="en-US" dirty="0"/>
              <a:t>” nếu không </a:t>
            </a:r>
            <a:r>
              <a:rPr lang="en-US" dirty="0" err="1"/>
              <a:t>tồn</a:t>
            </a:r>
            <a:r>
              <a:rPr lang="en-US" dirty="0"/>
              <a:t> tại phần tử hoặc có nhiều h</a:t>
            </a:r>
            <a:r>
              <a:rPr lang="vi-VN" dirty="0"/>
              <a:t>ơ</a:t>
            </a:r>
            <a:r>
              <a:rPr lang="en-US" dirty="0"/>
              <a:t>n một phần tử thỏa điều kiện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3CAEC4-E0D1-433F-A45C-D7306F0B6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33801"/>
            <a:ext cx="7391400" cy="262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38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Element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LINQ </a:t>
            </a:r>
            <a:r>
              <a:rPr lang="en-US" dirty="0" err="1"/>
              <a:t>SingleOrDefault</a:t>
            </a:r>
            <a:r>
              <a:rPr lang="en-US" dirty="0"/>
              <a:t>(): </a:t>
            </a:r>
          </a:p>
          <a:p>
            <a:pPr lvl="1"/>
            <a:r>
              <a:rPr lang="en-US" dirty="0"/>
              <a:t>Trả về chỉ một phần tử có hoặc không có điều kiện trong danh sách/tập hợp</a:t>
            </a:r>
          </a:p>
          <a:p>
            <a:pPr lvl="1"/>
            <a:r>
              <a:rPr lang="en-US" dirty="0"/>
              <a:t>Trả về exception “</a:t>
            </a:r>
            <a:r>
              <a:rPr lang="en-US" dirty="0" err="1"/>
              <a:t>InvalidOperationException</a:t>
            </a:r>
            <a:r>
              <a:rPr lang="en-US" dirty="0"/>
              <a:t>” nếu có nhiều h</a:t>
            </a:r>
            <a:r>
              <a:rPr lang="vi-VN" dirty="0"/>
              <a:t>ơ</a:t>
            </a:r>
            <a:r>
              <a:rPr lang="en-US" dirty="0"/>
              <a:t>n một phần tử thỏa điều kiện hoặc danh sách/tập hợp </a:t>
            </a:r>
            <a:r>
              <a:rPr lang="en-US" dirty="0" err="1"/>
              <a:t>chứa</a:t>
            </a:r>
            <a:r>
              <a:rPr lang="en-US" dirty="0"/>
              <a:t> nhiều h</a:t>
            </a:r>
            <a:r>
              <a:rPr lang="vi-VN" dirty="0"/>
              <a:t>ơ</a:t>
            </a:r>
            <a:r>
              <a:rPr lang="en-US" dirty="0"/>
              <a:t>n một phần tử</a:t>
            </a:r>
          </a:p>
          <a:p>
            <a:pPr lvl="1"/>
            <a:r>
              <a:rPr lang="en-US" dirty="0"/>
              <a:t>Trả về giá trị mặc định khi không có phần tử nào thỏa điều kiện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99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Element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LINQ </a:t>
            </a:r>
            <a:r>
              <a:rPr lang="en-US" dirty="0" err="1"/>
              <a:t>SingleOrDefault</a:t>
            </a:r>
            <a:r>
              <a:rPr lang="en-US" dirty="0"/>
              <a:t>():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515D77-B75D-4883-A46A-DA7AC62C2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60" y="1610966"/>
            <a:ext cx="77724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75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Element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LINQ </a:t>
            </a:r>
            <a:r>
              <a:rPr lang="en-US" dirty="0" err="1"/>
              <a:t>DefaultIfEmpty</a:t>
            </a:r>
            <a:r>
              <a:rPr lang="en-US" dirty="0"/>
              <a:t>(): Trả về các giá trị mặc định của một danh sách/tập hợp </a:t>
            </a:r>
            <a:r>
              <a:rPr lang="en-US" dirty="0" err="1"/>
              <a:t>cho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rỗng</a:t>
            </a:r>
            <a:r>
              <a:rPr lang="en-US" dirty="0"/>
              <a:t> hoặc null. Ng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lại trả về các giá trị của danh sách/tập hợp </a:t>
            </a:r>
            <a:r>
              <a:rPr lang="en-US" dirty="0" err="1"/>
              <a:t>cho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406CED-B6B3-495B-A89E-8630F693F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1" y="2819400"/>
            <a:ext cx="4190999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40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Element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17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A5B1D2-28D4-4658-84D3-CC3AA384F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95401"/>
            <a:ext cx="80010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57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465137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465137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47800" y="2869949"/>
            <a:ext cx="4943342" cy="10413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8" name="Picture 7" descr="C:\Users\powerpoint.vn\Downloads\1e2cd4b177168ad16ce2e7c504bba4d2.x400.jpe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59"/>
          <a:stretch/>
        </p:blipFill>
        <p:spPr bwMode="auto">
          <a:xfrm>
            <a:off x="1926464" y="914400"/>
            <a:ext cx="5443471" cy="57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417320" y="3777294"/>
            <a:ext cx="6400800" cy="2881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Hiện thực các ví dụ 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6391143" y="2871065"/>
            <a:ext cx="1457457" cy="10413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Content Placeholder 3"/>
          <p:cNvSpPr>
            <a:spLocks noGrp="1"/>
          </p:cNvSpPr>
          <p:nvPr>
            <p:ph idx="4294967295"/>
            <p:custDataLst>
              <p:tags r:id="rId1"/>
            </p:custDataLst>
          </p:nvPr>
        </p:nvSpPr>
        <p:spPr>
          <a:xfrm>
            <a:off x="1969019" y="3476176"/>
            <a:ext cx="5029200" cy="16802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6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</p:txBody>
      </p:sp>
      <p:pic>
        <p:nvPicPr>
          <p:cNvPr id="12" name="Picture 2" descr="http://uconndigitalarts.com/wp-content/uploads/2013/04/original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4305300" y="2997792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powerpoint.vn\Downloads\1e2cd4b177168ad16ce2e7c504bba4d2.x400.jpe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35479" y="9144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designofsignage.com/application/symbol/hands/image/600x600/hand-press-button-4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364" y="3913563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18</a:t>
            </a:fld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831281E4-E9ED-41AA-A93C-59243EB8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84526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Lập Trình C#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Bài 6: LINQ Element, Join, Set(P2)</a:t>
            </a:r>
          </a:p>
        </p:txBody>
      </p:sp>
    </p:spTree>
    <p:extLst>
      <p:ext uri="{BB962C8B-B14F-4D97-AF65-F5344CB8AC3E}">
        <p14:creationId xmlns:p14="http://schemas.microsoft.com/office/powerpoint/2010/main" val="3668447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¤"/>
            </a:pPr>
            <a:r>
              <a:rPr lang="en-US" dirty="0"/>
              <a:t>LINQ Element Operators </a:t>
            </a:r>
          </a:p>
          <a:p>
            <a:pPr>
              <a:buFont typeface="Wingdings" pitchFamily="2" charset="2"/>
              <a:buChar char="¤"/>
            </a:pPr>
            <a:r>
              <a:rPr lang="en-US" dirty="0"/>
              <a:t>LINQ Join Operators</a:t>
            </a:r>
          </a:p>
          <a:p>
            <a:pPr>
              <a:buFont typeface="Wingdings" pitchFamily="2" charset="2"/>
              <a:buChar char="¤"/>
            </a:pPr>
            <a:r>
              <a:rPr lang="en-US" dirty="0"/>
              <a:t>LINQ Set Operations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20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257800"/>
          </a:xfrm>
        </p:spPr>
        <p:txBody>
          <a:bodyPr/>
          <a:lstStyle/>
          <a:p>
            <a:r>
              <a:rPr lang="en-US" dirty="0"/>
              <a:t>Sử dụng LINQ Join() Operators kết hợp </a:t>
            </a:r>
            <a:r>
              <a:rPr lang="en-US" dirty="0" err="1"/>
              <a:t>hai</a:t>
            </a:r>
            <a:r>
              <a:rPr lang="en-US" dirty="0"/>
              <a:t> hay nhiều danh sách/tập hợp dựa trên các tiêu </a:t>
            </a:r>
            <a:r>
              <a:rPr lang="en-US" dirty="0" err="1"/>
              <a:t>chí</a:t>
            </a:r>
            <a:r>
              <a:rPr lang="en-US" dirty="0"/>
              <a:t> xác định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026" name="Picture 2" descr="LINQ Join() Operators">
            <a:extLst>
              <a:ext uri="{FF2B5EF4-FFF2-40B4-BE49-F238E27FC236}">
                <a16:creationId xmlns:a16="http://schemas.microsoft.com/office/drawing/2014/main" id="{C2E2BE3D-E318-4E4A-B511-379780046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291" y="2233543"/>
            <a:ext cx="474345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521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21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257800"/>
          </a:xfrm>
        </p:spPr>
        <p:txBody>
          <a:bodyPr/>
          <a:lstStyle/>
          <a:p>
            <a:r>
              <a:rPr lang="en-US" dirty="0"/>
              <a:t>LINQ Inner Join</a:t>
            </a:r>
          </a:p>
          <a:p>
            <a:pPr lvl="1"/>
            <a:r>
              <a:rPr lang="en-US" dirty="0"/>
              <a:t> Trả về một tập kết quả từ nhiều tập hợp/danh sách</a:t>
            </a:r>
          </a:p>
          <a:p>
            <a:pPr lvl="1"/>
            <a:r>
              <a:rPr lang="vi-VN" dirty="0"/>
              <a:t>Tập kết quả này là giao của các tập hợp được kết dựa trên giá trị (</a:t>
            </a:r>
            <a:r>
              <a:rPr lang="en-US" dirty="0"/>
              <a:t>điều kiện</a:t>
            </a:r>
            <a:r>
              <a:rPr lang="vi-VN" dirty="0"/>
              <a:t>) so sánh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83F1B97-B2BD-480B-9EC7-ED433B141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12" y="3429000"/>
            <a:ext cx="269557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641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22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257800"/>
          </a:xfrm>
        </p:spPr>
        <p:txBody>
          <a:bodyPr/>
          <a:lstStyle/>
          <a:p>
            <a:r>
              <a:rPr lang="en-US" dirty="0"/>
              <a:t>LINQ Inner Join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3DBF2A-9B79-45E3-9777-1BED6A25C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1" y="898524"/>
            <a:ext cx="5410200" cy="5959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BC5A3C-3F7A-4E99-8D4C-A72A0785D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2" y="2667000"/>
            <a:ext cx="3110948" cy="2438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A61B4F-1DCB-4D30-9442-7D6D0D271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5410200"/>
            <a:ext cx="2786063" cy="141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0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23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257800"/>
          </a:xfrm>
        </p:spPr>
        <p:txBody>
          <a:bodyPr/>
          <a:lstStyle/>
          <a:p>
            <a:r>
              <a:rPr lang="en-US" dirty="0"/>
              <a:t>LINQ Left Join: trả về toàn bộ các dữ liệu trong danh sách bên trái và các dữ liệu bên phải khớp với điều kiện kết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E0DC9B8-B1B3-45E8-90CA-BFB08A2E8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784" y="2841625"/>
            <a:ext cx="3444431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393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24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257800"/>
          </a:xfrm>
        </p:spPr>
        <p:txBody>
          <a:bodyPr/>
          <a:lstStyle/>
          <a:p>
            <a:r>
              <a:rPr lang="en-US" dirty="0"/>
              <a:t>LINQ Left Join: 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702B69-554F-4239-8735-8B7EB404D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275" y="899698"/>
            <a:ext cx="5419725" cy="59583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5A79E6-4974-4F29-953D-7147E97E8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" y="3141662"/>
            <a:ext cx="3454014" cy="150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8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25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257800"/>
          </a:xfrm>
        </p:spPr>
        <p:txBody>
          <a:bodyPr/>
          <a:lstStyle/>
          <a:p>
            <a:r>
              <a:rPr lang="en-US" dirty="0"/>
              <a:t>LINQ Group Join</a:t>
            </a:r>
          </a:p>
          <a:p>
            <a:pPr lvl="1"/>
            <a:r>
              <a:rPr lang="en-US" dirty="0"/>
              <a:t>K</a:t>
            </a:r>
            <a:r>
              <a:rPr lang="vi-VN" dirty="0"/>
              <a:t>ết hợp join và into, ta có thể kết nhiều tập dữ liệu và kết quả trả về sẽ được nằm trong một cấu trúc phân cấp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</a:t>
            </a:r>
            <a:r>
              <a:rPr lang="vi-VN" dirty="0"/>
              <a:t>ập dữ liệu bên trái sẽ được lấy tất cả, không quan tâm chúng có được so khớp trùng với tập dữ liệu bên phải hay không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92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26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257800"/>
          </a:xfrm>
        </p:spPr>
        <p:txBody>
          <a:bodyPr/>
          <a:lstStyle/>
          <a:p>
            <a:r>
              <a:rPr lang="en-US" dirty="0"/>
              <a:t>LINQ Group Join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7272D0-BBD8-46CA-ABD2-CBC72E03E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900112"/>
            <a:ext cx="5334000" cy="59578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8B9A72-A3D4-4B4A-A962-6EE0B4BB0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10" y="2590800"/>
            <a:ext cx="2619789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92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Set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27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257800"/>
          </a:xfrm>
        </p:spPr>
        <p:txBody>
          <a:bodyPr/>
          <a:lstStyle/>
          <a:p>
            <a:r>
              <a:rPr lang="en-US" dirty="0"/>
              <a:t>LINQ Set Operations</a:t>
            </a:r>
          </a:p>
          <a:p>
            <a:pPr lvl="1"/>
            <a:r>
              <a:rPr lang="en-US" dirty="0"/>
              <a:t>T</a:t>
            </a:r>
            <a:r>
              <a:rPr lang="vi-VN" dirty="0"/>
              <a:t>ạo ra một tập kết quả dựa trên sự hiện diện hay vắng mặt của các yếu tố tương đương trong cùng một </a:t>
            </a:r>
            <a:r>
              <a:rPr lang="en-US" dirty="0"/>
              <a:t>danh sách hoặc khác danh sách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122" name="Picture 2" descr="LINQ Set Operations">
            <a:extLst>
              <a:ext uri="{FF2B5EF4-FFF2-40B4-BE49-F238E27FC236}">
                <a16:creationId xmlns:a16="http://schemas.microsoft.com/office/drawing/2014/main" id="{51C8B8D0-35BD-4FF0-BB25-B837AFB50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437" y="2819400"/>
            <a:ext cx="3407238" cy="391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592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Set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28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257800"/>
          </a:xfrm>
        </p:spPr>
        <p:txBody>
          <a:bodyPr/>
          <a:lstStyle/>
          <a:p>
            <a:r>
              <a:rPr lang="en-US" dirty="0"/>
              <a:t>LINQ union: trả về tập kết quả kết hợp từ nhiều danh sách, các phần tử chỉ xuất hiện một lần duy nhất trong tập kết quả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D3C45E-6916-45AF-A762-CBE306182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138" y="2944813"/>
            <a:ext cx="4773724" cy="281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79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Set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29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257800"/>
          </a:xfrm>
        </p:spPr>
        <p:txBody>
          <a:bodyPr/>
          <a:lstStyle/>
          <a:p>
            <a:r>
              <a:rPr lang="en-US" dirty="0"/>
              <a:t>LINQ union: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721CFA-AB0B-4BD2-B9DF-CFF2DD479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86" y="1606618"/>
            <a:ext cx="7628827" cy="515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77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Element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LINQ Element Operators: trả </a:t>
            </a:r>
            <a:r>
              <a:rPr lang="en-US" dirty="0" err="1"/>
              <a:t>vể</a:t>
            </a:r>
            <a:r>
              <a:rPr lang="en-US" dirty="0"/>
              <a:t> các phần tử đầu hoặc cuối hoặc </a:t>
            </a:r>
            <a:r>
              <a:rPr lang="en-US" dirty="0" err="1"/>
              <a:t>theo</a:t>
            </a:r>
            <a:r>
              <a:rPr lang="en-US" dirty="0"/>
              <a:t> vị trí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chỉ định trong danh sách/tập hợp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ED6602-54F3-45FE-BB94-57EBDD8DE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743200"/>
            <a:ext cx="58769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756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Set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30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257800"/>
          </a:xfrm>
        </p:spPr>
        <p:txBody>
          <a:bodyPr/>
          <a:lstStyle/>
          <a:p>
            <a:r>
              <a:rPr lang="en-US" dirty="0"/>
              <a:t>LINQ Intersect: </a:t>
            </a:r>
          </a:p>
          <a:p>
            <a:pPr lvl="1"/>
            <a:r>
              <a:rPr lang="en-US" dirty="0"/>
              <a:t>Trả về kết quả là tập các phần tử đồng thời xuất hiện ở tất cả các danh sách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8E2666-821E-42C3-8D1B-24886B21C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970" y="2896393"/>
            <a:ext cx="4536060" cy="267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27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Set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31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257800"/>
          </a:xfrm>
        </p:spPr>
        <p:txBody>
          <a:bodyPr/>
          <a:lstStyle/>
          <a:p>
            <a:r>
              <a:rPr lang="en-US" dirty="0"/>
              <a:t>LINQ Intersect: </a:t>
            </a:r>
          </a:p>
          <a:p>
            <a:pPr lvl="1"/>
            <a:r>
              <a:rPr lang="en-US" dirty="0"/>
              <a:t>Trả về kết quả là tập các phần tử đồng thời xuất hiện ở tất cả các danh sách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C94BAB-D2B2-4EE9-8ED6-227268F0C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2424940"/>
            <a:ext cx="6477000" cy="443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24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Set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32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257800"/>
          </a:xfrm>
        </p:spPr>
        <p:txBody>
          <a:bodyPr/>
          <a:lstStyle/>
          <a:p>
            <a:r>
              <a:rPr lang="en-US" dirty="0"/>
              <a:t>LINQ Distinct : </a:t>
            </a:r>
          </a:p>
          <a:p>
            <a:pPr lvl="1"/>
            <a:r>
              <a:rPr lang="en-US" dirty="0"/>
              <a:t>Trả về kết quả là tập các phần tử không trùng </a:t>
            </a:r>
            <a:r>
              <a:rPr lang="en-US" dirty="0" err="1"/>
              <a:t>lặp</a:t>
            </a:r>
            <a:r>
              <a:rPr lang="en-US" dirty="0"/>
              <a:t> lại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5D531D-FDEC-41D1-98C9-7352D6CB6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025065"/>
            <a:ext cx="6202137" cy="1766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3DF6EB-BBCC-4956-87E5-C421B892D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558" y="3810000"/>
            <a:ext cx="38385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06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Demo</a:t>
            </a:r>
            <a:endParaRPr lang="en-US" dirty="0"/>
          </a:p>
        </p:txBody>
      </p:sp>
      <p:sp>
        <p:nvSpPr>
          <p:cNvPr id="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465137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465137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47800" y="2869949"/>
            <a:ext cx="4943342" cy="10413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8" name="Picture 7" descr="C:\Users\powerpoint.vn\Downloads\1e2cd4b177168ad16ce2e7c504bba4d2.x400.jpe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59"/>
          <a:stretch/>
        </p:blipFill>
        <p:spPr bwMode="auto">
          <a:xfrm>
            <a:off x="1926464" y="914400"/>
            <a:ext cx="5443471" cy="57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417320" y="3777294"/>
            <a:ext cx="6400800" cy="2881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Hiện thực các ví dụ 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6391143" y="2871065"/>
            <a:ext cx="1457457" cy="10413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Content Placeholder 3"/>
          <p:cNvSpPr>
            <a:spLocks noGrp="1"/>
          </p:cNvSpPr>
          <p:nvPr>
            <p:ph idx="4294967295"/>
            <p:custDataLst>
              <p:tags r:id="rId1"/>
            </p:custDataLst>
          </p:nvPr>
        </p:nvSpPr>
        <p:spPr>
          <a:xfrm>
            <a:off x="1969019" y="3476176"/>
            <a:ext cx="5029200" cy="16802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6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</p:txBody>
      </p:sp>
      <p:pic>
        <p:nvPicPr>
          <p:cNvPr id="12" name="Picture 2" descr="http://uconndigitalarts.com/wp-content/uploads/2013/04/original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4305300" y="2997792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powerpoint.vn\Downloads\1e2cd4b177168ad16ce2e7c504bba4d2.x400.jpe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35479" y="9144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designofsignage.com/application/symbol/hands/image/600x600/hand-press-button-4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364" y="3913563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667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34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1007110"/>
            <a:ext cx="8458200" cy="4843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6"/>
          <p:cNvSpPr/>
          <p:nvPr/>
        </p:nvSpPr>
        <p:spPr>
          <a:xfrm>
            <a:off x="228600" y="533400"/>
            <a:ext cx="5334000" cy="1000760"/>
          </a:xfrm>
          <a:prstGeom prst="rightArrow">
            <a:avLst>
              <a:gd name="adj1" fmla="val 100000"/>
              <a:gd name="adj2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43560" y="805180"/>
            <a:ext cx="456184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Tổng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kumimoji="0" lang="en-US" sz="2800" b="1" i="0" u="none" strike="noStrike" kern="1200" cap="none" spc="0" normalizeH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kết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bài</a:t>
            </a:r>
            <a:r>
              <a:rPr lang="en-US" sz="2800" b="1" dirty="0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học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pic>
        <p:nvPicPr>
          <p:cNvPr id="9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082745" y="1371600"/>
            <a:ext cx="3352799" cy="564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0E314E9-ADF6-4F5C-9602-E077FEF6556A}"/>
              </a:ext>
            </a:extLst>
          </p:cNvPr>
          <p:cNvSpPr txBox="1">
            <a:spLocks/>
          </p:cNvSpPr>
          <p:nvPr/>
        </p:nvSpPr>
        <p:spPr>
          <a:xfrm>
            <a:off x="342900" y="1600200"/>
            <a:ext cx="82296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¤"/>
            </a:pPr>
            <a:r>
              <a:rPr lang="en-US"/>
              <a:t>LINQ Element Operators </a:t>
            </a:r>
          </a:p>
          <a:p>
            <a:pPr>
              <a:buFont typeface="Wingdings" pitchFamily="2" charset="2"/>
              <a:buChar char="¤"/>
            </a:pPr>
            <a:r>
              <a:rPr lang="en-US"/>
              <a:t>LINQ Join Operators</a:t>
            </a:r>
          </a:p>
          <a:p>
            <a:pPr>
              <a:buFont typeface="Wingdings" pitchFamily="2" charset="2"/>
              <a:buChar char="¤"/>
            </a:pPr>
            <a:r>
              <a:rPr lang="en-US"/>
              <a:t>LINQ Set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2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 for sinh viên polytech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0"/>
            <a:ext cx="10287000" cy="686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35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00501" y="3449768"/>
            <a:ext cx="4924926" cy="35412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vi-VN" sz="4400" b="1" spc="-2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KẾT THÚC</a:t>
            </a:r>
            <a:endParaRPr lang="en-US" sz="4400" spc="-20" dirty="0">
              <a:solidFill>
                <a:schemeClr val="tx2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5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Element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LINQ First()</a:t>
            </a:r>
          </a:p>
          <a:p>
            <a:pPr lvl="1"/>
            <a:r>
              <a:rPr lang="en-US" dirty="0"/>
              <a:t>Trả về giá trị đầu tiên trong danh sách/tập hợp</a:t>
            </a:r>
          </a:p>
          <a:p>
            <a:pPr lvl="1"/>
            <a:r>
              <a:rPr lang="en-US" dirty="0"/>
              <a:t>Trả về Exception nếu không tìm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giá trị thỏa điều kiện hoặc nếu danh sách/tập hợp </a:t>
            </a:r>
            <a:r>
              <a:rPr lang="en-US" dirty="0" err="1"/>
              <a:t>rỗng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21C2CA-8AA5-4474-8741-B7A681A99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13" y="2938668"/>
            <a:ext cx="7534275" cy="3276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75A708-CA20-4B3B-8345-5A51970E6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5181601"/>
            <a:ext cx="51816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3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Element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LINQ </a:t>
            </a:r>
            <a:r>
              <a:rPr lang="en-US" dirty="0" err="1"/>
              <a:t>FirstOrDefault</a:t>
            </a:r>
            <a:endParaRPr lang="en-US" dirty="0"/>
          </a:p>
          <a:p>
            <a:pPr lvl="1"/>
            <a:r>
              <a:rPr lang="en-US" dirty="0"/>
              <a:t>Trả về giá trị đầu tiên trong danh sách/tập hợp</a:t>
            </a:r>
          </a:p>
          <a:p>
            <a:pPr lvl="1"/>
            <a:r>
              <a:rPr lang="en-US" dirty="0"/>
              <a:t>Trả về giá trị mặc định khi tập hợp/ danh sách </a:t>
            </a:r>
            <a:r>
              <a:rPr lang="en-US" dirty="0" err="1"/>
              <a:t>rỗng</a:t>
            </a:r>
            <a:r>
              <a:rPr lang="en-US" dirty="0"/>
              <a:t> hoặc giá trị không tìm thấy</a:t>
            </a:r>
          </a:p>
          <a:p>
            <a:pPr lvl="1"/>
            <a:r>
              <a:rPr lang="en-US" dirty="0"/>
              <a:t>Nếu phần tử đầu tiên trong danh sách/tập hơp là null và sử dụng LINQ </a:t>
            </a:r>
            <a:r>
              <a:rPr lang="en-US" dirty="0" err="1"/>
              <a:t>FirstOrDefault</a:t>
            </a:r>
            <a:r>
              <a:rPr lang="en-US" dirty="0"/>
              <a:t> có điều kiện sẽ gây ra exception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CB3663-1E96-4A67-BE74-2E50F5022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4" y="3886200"/>
            <a:ext cx="6086476" cy="297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Element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LINQ </a:t>
            </a:r>
            <a:r>
              <a:rPr lang="en-US" dirty="0" err="1"/>
              <a:t>FirstOrDefault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0AC710-0368-4578-9C0B-FE898EEC2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677987"/>
            <a:ext cx="4686300" cy="2562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40BE12-1FA2-47D9-9B7C-2CFE56A3B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262" y="4603750"/>
            <a:ext cx="64674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0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Element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LINQ Last() Method</a:t>
            </a:r>
          </a:p>
          <a:p>
            <a:pPr lvl="1"/>
            <a:r>
              <a:rPr lang="en-US" dirty="0"/>
              <a:t>Trả về giá trị cuối cùng trong danh sách/tập hợp</a:t>
            </a:r>
          </a:p>
          <a:p>
            <a:pPr lvl="1"/>
            <a:r>
              <a:rPr lang="en-US" dirty="0"/>
              <a:t>Trả về Exception nếu không tìm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giá trị thỏa điều kiện hoặc nếu danh sách/tập hợp </a:t>
            </a:r>
            <a:r>
              <a:rPr lang="en-US" dirty="0" err="1"/>
              <a:t>rỗng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38142D-8720-4F6F-8853-798F5EEB1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048000"/>
            <a:ext cx="7315200" cy="330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62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Element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LINQ </a:t>
            </a:r>
            <a:r>
              <a:rPr lang="en-US" dirty="0" err="1"/>
              <a:t>LastOrDefault</a:t>
            </a:r>
            <a:endParaRPr lang="en-US" dirty="0"/>
          </a:p>
          <a:p>
            <a:pPr lvl="1"/>
            <a:r>
              <a:rPr lang="en-US" dirty="0"/>
              <a:t>Trả về giá trị cuối cùng trong danh sách/tập hợp</a:t>
            </a:r>
          </a:p>
          <a:p>
            <a:pPr lvl="1"/>
            <a:r>
              <a:rPr lang="en-US" dirty="0"/>
              <a:t>Trả về giá trị mặc định khi tập hợp/ danh sách </a:t>
            </a:r>
            <a:r>
              <a:rPr lang="en-US" dirty="0" err="1"/>
              <a:t>rỗng</a:t>
            </a:r>
            <a:r>
              <a:rPr lang="en-US" dirty="0"/>
              <a:t> hoặc giá trị không tìm thấy</a:t>
            </a:r>
          </a:p>
          <a:p>
            <a:pPr lvl="1"/>
            <a:r>
              <a:rPr lang="en-US" dirty="0"/>
              <a:t>Nếu phần tử cuối cùng trong danh sách/tập hơp là null và sử dụng LINQ </a:t>
            </a:r>
            <a:r>
              <a:rPr lang="en-US" dirty="0" err="1"/>
              <a:t>LastOrDefault</a:t>
            </a:r>
            <a:r>
              <a:rPr lang="en-US" dirty="0"/>
              <a:t> có điều kiện sẽ gây ra exception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73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Element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LINQ </a:t>
            </a:r>
            <a:r>
              <a:rPr lang="en-US" dirty="0" err="1"/>
              <a:t>LastOrDefault</a:t>
            </a:r>
            <a:endParaRPr lang="en-US" dirty="0"/>
          </a:p>
          <a:p>
            <a:pPr lvl="1"/>
            <a:r>
              <a:rPr lang="en-US" dirty="0"/>
              <a:t>Trả về giá trị cuối cùng trong danh sách/tập hợp</a:t>
            </a:r>
          </a:p>
          <a:p>
            <a:pPr lvl="1"/>
            <a:r>
              <a:rPr lang="en-US" dirty="0"/>
              <a:t>Trả về giá trị mặc định khi tập hợp/ danh sách </a:t>
            </a:r>
            <a:r>
              <a:rPr lang="en-US" dirty="0" err="1"/>
              <a:t>rỗng</a:t>
            </a:r>
            <a:r>
              <a:rPr lang="en-US" dirty="0"/>
              <a:t> hoặc giá trị không tìm thấy</a:t>
            </a:r>
          </a:p>
          <a:p>
            <a:pPr lvl="1"/>
            <a:r>
              <a:rPr lang="en-US" dirty="0"/>
              <a:t>Nếu phần tử cuối cùng trong danh sách/tập hơp là null và sử dụng LINQ </a:t>
            </a:r>
            <a:r>
              <a:rPr lang="en-US" dirty="0" err="1"/>
              <a:t>LastOrDefault</a:t>
            </a:r>
            <a:r>
              <a:rPr lang="en-US" dirty="0"/>
              <a:t> có điều kiện sẽ gây ra exception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CC227D-598A-4769-A0CD-A536CA4E4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350" y="3695700"/>
            <a:ext cx="52006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893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TXSS_ISORIGINAL" val="9"/>
  <p:tag name="PTXSS_ORIGID" val="5"/>
  <p:tag name="PPTXSS_SETTINGS" val="0,10,10,0,0,3,False,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TXSS_ISORIGINAL" val="9"/>
  <p:tag name="PTXSS_ORIGID" val="5"/>
  <p:tag name="PPTXSS_SETTINGS" val="0,10,10,0,0,3,False,True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31247</TotalTime>
  <Words>1192</Words>
  <Application>Microsoft Office PowerPoint</Application>
  <PresentationFormat>On-screen Show (4:3)</PresentationFormat>
  <Paragraphs>197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Courier New</vt:lpstr>
      <vt:lpstr>Roboto Lt</vt:lpstr>
      <vt:lpstr>Segoe UI</vt:lpstr>
      <vt:lpstr>Wingdings</vt:lpstr>
      <vt:lpstr>Custom Design</vt:lpstr>
      <vt:lpstr>Lập Trình C# 2</vt:lpstr>
      <vt:lpstr>Mục tiêu</vt:lpstr>
      <vt:lpstr>LINQ Element Operators</vt:lpstr>
      <vt:lpstr>LINQ Element Operators</vt:lpstr>
      <vt:lpstr>LINQ Element Operators</vt:lpstr>
      <vt:lpstr>LINQ Element Operators</vt:lpstr>
      <vt:lpstr>LINQ Element Operators</vt:lpstr>
      <vt:lpstr>LINQ Element Operators</vt:lpstr>
      <vt:lpstr>LINQ Element Operators</vt:lpstr>
      <vt:lpstr>LINQ Element Operators</vt:lpstr>
      <vt:lpstr>LINQ Element Operators</vt:lpstr>
      <vt:lpstr>LINQ Element Operators</vt:lpstr>
      <vt:lpstr>LINQ Element Operators</vt:lpstr>
      <vt:lpstr>LINQ Element Operators</vt:lpstr>
      <vt:lpstr>LINQ Element Operators</vt:lpstr>
      <vt:lpstr>LINQ Element Operators</vt:lpstr>
      <vt:lpstr>LINQ Element Operators</vt:lpstr>
      <vt:lpstr>Demo</vt:lpstr>
      <vt:lpstr>Lập Trình C# 2</vt:lpstr>
      <vt:lpstr>Join Operators</vt:lpstr>
      <vt:lpstr>Join Operators</vt:lpstr>
      <vt:lpstr>Join Operators</vt:lpstr>
      <vt:lpstr>Join Operators</vt:lpstr>
      <vt:lpstr>Join Operators</vt:lpstr>
      <vt:lpstr>Join Operators</vt:lpstr>
      <vt:lpstr>Join Operators</vt:lpstr>
      <vt:lpstr>LINQ Set Operations</vt:lpstr>
      <vt:lpstr>LINQ Set Operations</vt:lpstr>
      <vt:lpstr>LINQ Set Operations</vt:lpstr>
      <vt:lpstr>LINQ Set Operations</vt:lpstr>
      <vt:lpstr>LINQ Set Operations</vt:lpstr>
      <vt:lpstr>LINQ Set Operations</vt:lpstr>
      <vt:lpstr>Demo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admin</cp:lastModifiedBy>
  <cp:revision>1762</cp:revision>
  <dcterms:created xsi:type="dcterms:W3CDTF">2013-04-23T08:05:33Z</dcterms:created>
  <dcterms:modified xsi:type="dcterms:W3CDTF">2020-04-21T04:03:30Z</dcterms:modified>
</cp:coreProperties>
</file>