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0"/>
  </p:notesMasterIdLst>
  <p:sldIdLst>
    <p:sldId id="541" r:id="rId2"/>
    <p:sldId id="562" r:id="rId3"/>
    <p:sldId id="838" r:id="rId4"/>
    <p:sldId id="963" r:id="rId5"/>
    <p:sldId id="964" r:id="rId6"/>
    <p:sldId id="965" r:id="rId7"/>
    <p:sldId id="966" r:id="rId8"/>
    <p:sldId id="967" r:id="rId9"/>
    <p:sldId id="962" r:id="rId10"/>
    <p:sldId id="929" r:id="rId11"/>
    <p:sldId id="823" r:id="rId12"/>
    <p:sldId id="968" r:id="rId13"/>
    <p:sldId id="969" r:id="rId14"/>
    <p:sldId id="970" r:id="rId15"/>
    <p:sldId id="971" r:id="rId16"/>
    <p:sldId id="972" r:id="rId17"/>
    <p:sldId id="973" r:id="rId18"/>
    <p:sldId id="974" r:id="rId19"/>
    <p:sldId id="975" r:id="rId20"/>
    <p:sldId id="976" r:id="rId21"/>
    <p:sldId id="977" r:id="rId22"/>
    <p:sldId id="978" r:id="rId23"/>
    <p:sldId id="979" r:id="rId24"/>
    <p:sldId id="980" r:id="rId25"/>
    <p:sldId id="981" r:id="rId26"/>
    <p:sldId id="884" r:id="rId27"/>
    <p:sldId id="622" r:id="rId28"/>
    <p:sldId id="62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5A33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74021" autoAdjust="0"/>
  </p:normalViewPr>
  <p:slideViewPr>
    <p:cSldViewPr>
      <p:cViewPr varScale="1">
        <p:scale>
          <a:sx n="67" d="100"/>
          <a:sy n="67" d="100"/>
        </p:scale>
        <p:origin x="12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Giới</a:t>
            </a:r>
            <a:r>
              <a:rPr lang="en-US" baseline="0" dirty="0"/>
              <a:t> </a:t>
            </a:r>
            <a:r>
              <a:rPr lang="en-US" baseline="0" dirty="0" err="1"/>
              <a:t>thiệu</a:t>
            </a:r>
            <a:r>
              <a:rPr lang="en-US" baseline="0" dirty="0"/>
              <a:t> </a:t>
            </a:r>
            <a:r>
              <a:rPr lang="en-US" baseline="0" dirty="0" err="1"/>
              <a:t>ngắn</a:t>
            </a:r>
            <a:r>
              <a:rPr lang="en-US" baseline="0" dirty="0"/>
              <a:t> </a:t>
            </a:r>
            <a:r>
              <a:rPr lang="en-US" baseline="0" dirty="0" err="1"/>
              <a:t>gọn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giải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kỹ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. </a:t>
            </a:r>
            <a:r>
              <a:rPr lang="en-US" baseline="0" dirty="0" err="1"/>
              <a:t>Vì</a:t>
            </a:r>
            <a:r>
              <a:rPr lang="en-US" baseline="0" dirty="0"/>
              <a:t> ở </a:t>
            </a:r>
            <a:r>
              <a:rPr lang="en-US" baseline="0" dirty="0" err="1"/>
              <a:t>thời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giải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sinh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 </a:t>
            </a:r>
            <a:r>
              <a:rPr lang="en-US" baseline="0" dirty="0" err="1"/>
              <a:t>vẫn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hiểu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90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Giới</a:t>
            </a:r>
            <a:r>
              <a:rPr lang="en-US" baseline="0" dirty="0"/>
              <a:t> </a:t>
            </a:r>
            <a:r>
              <a:rPr lang="en-US" baseline="0" dirty="0" err="1"/>
              <a:t>thiệu</a:t>
            </a:r>
            <a:r>
              <a:rPr lang="en-US" baseline="0" dirty="0"/>
              <a:t> </a:t>
            </a:r>
            <a:r>
              <a:rPr lang="en-US" baseline="0" dirty="0" err="1"/>
              <a:t>ngắn</a:t>
            </a:r>
            <a:r>
              <a:rPr lang="en-US" baseline="0" dirty="0"/>
              <a:t> </a:t>
            </a:r>
            <a:r>
              <a:rPr lang="en-US" baseline="0" dirty="0" err="1"/>
              <a:t>gọn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phải</a:t>
            </a:r>
            <a:r>
              <a:rPr lang="en-US" baseline="0" dirty="0"/>
              <a:t> </a:t>
            </a:r>
            <a:r>
              <a:rPr lang="en-US" baseline="0" dirty="0" err="1"/>
              <a:t>giải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kỹ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. </a:t>
            </a:r>
            <a:r>
              <a:rPr lang="en-US" baseline="0" dirty="0" err="1"/>
              <a:t>Vì</a:t>
            </a:r>
            <a:r>
              <a:rPr lang="en-US" baseline="0" dirty="0"/>
              <a:t> ở </a:t>
            </a:r>
            <a:r>
              <a:rPr lang="en-US" baseline="0" dirty="0" err="1"/>
              <a:t>thời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giải</a:t>
            </a:r>
            <a:r>
              <a:rPr lang="en-US" baseline="0" dirty="0"/>
              <a:t> </a:t>
            </a:r>
            <a:r>
              <a:rPr lang="en-US" baseline="0" dirty="0" err="1"/>
              <a:t>thích</a:t>
            </a:r>
            <a:r>
              <a:rPr lang="en-US" baseline="0" dirty="0"/>
              <a:t> </a:t>
            </a:r>
            <a:r>
              <a:rPr lang="en-US" baseline="0" dirty="0" err="1"/>
              <a:t>sinh</a:t>
            </a:r>
            <a:r>
              <a:rPr lang="en-US" baseline="0" dirty="0"/>
              <a:t> </a:t>
            </a:r>
            <a:r>
              <a:rPr lang="en-US" baseline="0" dirty="0" err="1"/>
              <a:t>viên</a:t>
            </a:r>
            <a:r>
              <a:rPr lang="en-US" baseline="0" dirty="0"/>
              <a:t> </a:t>
            </a:r>
            <a:r>
              <a:rPr lang="en-US" baseline="0" dirty="0" err="1"/>
              <a:t>vẫn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hiểu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30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5029200" cy="830884"/>
          </a:xfrm>
        </p:spPr>
        <p:txBody>
          <a:bodyPr>
            <a:normAutofit/>
          </a:bodyPr>
          <a:lstStyle>
            <a:lvl1pPr algn="l">
              <a:defRPr sz="36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java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7244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 descr="Résultat de recherche d'images pour &quot;testing&quot;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41" y="2439665"/>
            <a:ext cx="2120718" cy="203489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AB9A39-3E3D-4E85-A12D-352FD60A876B}"/>
              </a:ext>
            </a:extLst>
          </p:cNvPr>
          <p:cNvSpPr/>
          <p:nvPr userDrawn="1"/>
        </p:nvSpPr>
        <p:spPr>
          <a:xfrm>
            <a:off x="533400" y="609600"/>
            <a:ext cx="3429000" cy="1371600"/>
          </a:xfrm>
          <a:prstGeom prst="rect">
            <a:avLst/>
          </a:prstGeom>
          <a:solidFill>
            <a:srgbClr val="F26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B8AD30-5B21-49B6-8400-B6EB09D1AF9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609600"/>
            <a:ext cx="3022862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B0D5-4A66-4798-89F7-0041E3238EEB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C9DF-BE21-4B47-86BC-8C140673EBDF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99B6-1689-45CE-86B7-7E99853858A3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6B3F-4656-45ED-87D9-D2431007C468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1C5A1-6B82-4399-98DC-A3BC571505DF}" type="datetime1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E6EE-7F92-4AE3-BE58-587A81FE4F53}" type="datetime1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ECD9B-207F-480C-9C95-2F78768D8414}" type="datetime1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5CB-1B75-4D8F-86AD-E95A308EAF9F}" type="datetime1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AE00-9BE1-47FF-8AE9-44D149BAFFD8}" type="datetime1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AFD8-189A-4C9B-B8B9-29CE254BE37D}" type="datetime1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03821-CD31-4204-9EF2-A6D974644D40}" type="datetime1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16.jpeg"/><Relationship Id="rId9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16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Lập Trình C#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Bài 7 : LINQ To Object, SQL </a:t>
            </a: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Lập Trình C#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Bài 7: LINQ To Object, SQL (P2)</a:t>
            </a:r>
          </a:p>
        </p:txBody>
      </p:sp>
    </p:spTree>
    <p:extLst>
      <p:ext uri="{BB962C8B-B14F-4D97-AF65-F5344CB8AC3E}">
        <p14:creationId xmlns:p14="http://schemas.microsoft.com/office/powerpoint/2010/main" val="3668447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SQL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257800"/>
          </a:xfrm>
        </p:spPr>
        <p:txBody>
          <a:bodyPr/>
          <a:lstStyle/>
          <a:p>
            <a:r>
              <a:rPr lang="en-US" dirty="0"/>
              <a:t>Kiến trúc LINQ to SQL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4FC8A6-CB31-4CE7-8399-37C85E342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610" y="1749149"/>
            <a:ext cx="35052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21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SQL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vi-VN" dirty="0"/>
              <a:t>LINQ to SQL là thành phần của .NET Framework phiên bản 3.5. </a:t>
            </a:r>
            <a:r>
              <a:rPr lang="en-US" dirty="0"/>
              <a:t>C</a:t>
            </a:r>
            <a:r>
              <a:rPr lang="vi-VN" dirty="0"/>
              <a:t>ung </a:t>
            </a:r>
            <a:r>
              <a:rPr lang="en-US" dirty="0"/>
              <a:t>cấp cách thức </a:t>
            </a:r>
            <a:r>
              <a:rPr lang="en-US" dirty="0" err="1"/>
              <a:t>cho</a:t>
            </a:r>
            <a:r>
              <a:rPr lang="en-US" dirty="0"/>
              <a:t> phép tại thời điểm runtime có thể</a:t>
            </a:r>
            <a:r>
              <a:rPr lang="vi-VN" dirty="0"/>
              <a:t> quản lý dữ liệu quan hệ dưới dạng đối tượng</a:t>
            </a:r>
            <a:r>
              <a:rPr lang="en-US" dirty="0"/>
              <a:t>.</a:t>
            </a:r>
          </a:p>
          <a:p>
            <a:r>
              <a:rPr lang="vi-VN" dirty="0"/>
              <a:t>Sử dụng phương pháp ánh xạ giữa các đối tượng database và đối tượng trong lập trình (ORM)</a:t>
            </a:r>
            <a:endParaRPr lang="en-US" dirty="0"/>
          </a:p>
          <a:p>
            <a:r>
              <a:rPr lang="vi-VN" dirty="0"/>
              <a:t>Mô hình dữ liệu của cơ sở dữ liệu quan hệ được ánh xạ tới mô hình đối tượng</a:t>
            </a:r>
            <a:r>
              <a:rPr lang="en-US" dirty="0"/>
              <a:t>.</a:t>
            </a:r>
          </a:p>
          <a:p>
            <a:r>
              <a:rPr lang="vi-VN" dirty="0"/>
              <a:t>Khi ứng dụng chạy, LINQ to SQL sẽ dịch các truy vấn LINQ thành SQL và gửi chúng đến cơ sở dữ liệu để thực thi.</a:t>
            </a:r>
            <a:endParaRPr lang="en-US" dirty="0"/>
          </a:p>
          <a:p>
            <a:r>
              <a:rPr lang="vi-VN" dirty="0"/>
              <a:t>Khi cơ sở dữ liệu trả về kết quả, LINQ to SQL sẽ chuyển chúng trở lại các đối tượ</a:t>
            </a:r>
            <a:r>
              <a:rPr lang="en-US" dirty="0"/>
              <a:t>ng.</a:t>
            </a:r>
          </a:p>
        </p:txBody>
      </p:sp>
    </p:spTree>
    <p:extLst>
      <p:ext uri="{BB962C8B-B14F-4D97-AF65-F5344CB8AC3E}">
        <p14:creationId xmlns:p14="http://schemas.microsoft.com/office/powerpoint/2010/main" val="3510692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SQL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13</a:t>
            </a:fld>
            <a:endParaRPr lang="en-US" dirty="0"/>
          </a:p>
        </p:txBody>
      </p:sp>
      <p:pic>
        <p:nvPicPr>
          <p:cNvPr id="2052" name="Picture 4" descr="Kết quả hình ảnh cho linq to sql example">
            <a:extLst>
              <a:ext uri="{FF2B5EF4-FFF2-40B4-BE49-F238E27FC236}">
                <a16:creationId xmlns:a16="http://schemas.microsoft.com/office/drawing/2014/main" id="{91A3B684-1657-42DF-9294-6DB4FC3D3B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378" y="1098550"/>
            <a:ext cx="5585243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034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SQL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9B83-2163-4D1F-A9B2-1DE745F43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DataContext</a:t>
            </a:r>
            <a:r>
              <a:rPr lang="en-US" dirty="0"/>
              <a:t>: </a:t>
            </a:r>
          </a:p>
          <a:p>
            <a:pPr lvl="1"/>
            <a:r>
              <a:rPr lang="vi-VN" dirty="0"/>
              <a:t>DataContext được dùng để thiết lập kết nối với database</a:t>
            </a:r>
            <a:r>
              <a:rPr lang="en-US" dirty="0"/>
              <a:t>.</a:t>
            </a:r>
          </a:p>
          <a:p>
            <a:pPr lvl="1"/>
            <a:r>
              <a:rPr lang="vi-VN" dirty="0"/>
              <a:t>Có thể coi DataContext là một đối tượng đại diện cho toàn bộ database</a:t>
            </a:r>
            <a:endParaRPr lang="en-US" dirty="0"/>
          </a:p>
          <a:p>
            <a:pPr lvl="1"/>
            <a:r>
              <a:rPr lang="en-US" dirty="0"/>
              <a:t>Đại diện là </a:t>
            </a:r>
            <a:r>
              <a:rPr lang="en-US" dirty="0" err="1"/>
              <a:t>file.dbml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5EC46-229C-48EA-8A12-B789019C2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1" y="3846100"/>
            <a:ext cx="4278474" cy="260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16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SQL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9B83-2163-4D1F-A9B2-1DE745F43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Class</a:t>
            </a:r>
          </a:p>
          <a:p>
            <a:pPr lvl="1"/>
            <a:r>
              <a:rPr lang="en-US" dirty="0"/>
              <a:t>Ánh </a:t>
            </a:r>
            <a:r>
              <a:rPr lang="en-US" dirty="0" err="1"/>
              <a:t>xạ</a:t>
            </a:r>
            <a:r>
              <a:rPr lang="en-US" dirty="0"/>
              <a:t> một table trong database thành một lớp</a:t>
            </a:r>
          </a:p>
          <a:p>
            <a:pPr lvl="1"/>
            <a:r>
              <a:rPr lang="en-US" dirty="0"/>
              <a:t>Ví dụ ánh </a:t>
            </a:r>
            <a:r>
              <a:rPr lang="en-US" dirty="0" err="1"/>
              <a:t>xạ</a:t>
            </a:r>
            <a:r>
              <a:rPr lang="en-US" dirty="0"/>
              <a:t> table Customers tạo</a:t>
            </a:r>
          </a:p>
          <a:p>
            <a:pPr marL="457200" lvl="1" indent="0">
              <a:buNone/>
            </a:pPr>
            <a:r>
              <a:rPr lang="en-US" dirty="0"/>
              <a:t>Ra lớp Customer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60132F-0BC0-4DD6-A48F-1B2320522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99" y="3429000"/>
            <a:ext cx="3176588" cy="33411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685583-686F-46E5-A8C1-367D73E0F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387" y="2237046"/>
            <a:ext cx="3376613" cy="465739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FC29C1-50B0-49D5-8661-8DE330E08D82}"/>
              </a:ext>
            </a:extLst>
          </p:cNvPr>
          <p:cNvCxnSpPr/>
          <p:nvPr/>
        </p:nvCxnSpPr>
        <p:spPr>
          <a:xfrm flipV="1">
            <a:off x="5372100" y="5257800"/>
            <a:ext cx="8763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012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SQL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9B83-2163-4D1F-A9B2-1DE745F43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EntityAssociation</a:t>
            </a:r>
            <a:endParaRPr lang="en-US" dirty="0"/>
          </a:p>
          <a:p>
            <a:pPr lvl="1"/>
            <a:r>
              <a:rPr lang="en-US" dirty="0"/>
              <a:t>Thể hiện mối quan hệ giữa các entity class dựa </a:t>
            </a:r>
            <a:r>
              <a:rPr lang="en-US" dirty="0" err="1"/>
              <a:t>theo</a:t>
            </a:r>
            <a:r>
              <a:rPr lang="en-US" dirty="0"/>
              <a:t> mối quan hệ primary key và foreign key của table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1447B7-12E5-4D41-9AEC-1DB2571AD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283" y="3181350"/>
            <a:ext cx="3714750" cy="2609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68DB46-B2B2-4F97-B368-AB032F8EC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0" y="3429000"/>
            <a:ext cx="4076700" cy="1981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88C6E4-EA90-4B28-AED6-8EAFFEC397F4}"/>
              </a:ext>
            </a:extLst>
          </p:cNvPr>
          <p:cNvSpPr txBox="1"/>
          <p:nvPr/>
        </p:nvSpPr>
        <p:spPr>
          <a:xfrm>
            <a:off x="457200" y="2895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 hệ trên database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2A747F-75EE-418C-AE89-965056863999}"/>
              </a:ext>
            </a:extLst>
          </p:cNvPr>
          <p:cNvSpPr txBox="1"/>
          <p:nvPr/>
        </p:nvSpPr>
        <p:spPr>
          <a:xfrm>
            <a:off x="6019800" y="2743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 hệ trên </a:t>
            </a:r>
            <a:r>
              <a:rPr lang="en-US" dirty="0" err="1"/>
              <a:t>DataContext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D66B0B-671C-42D7-8377-15CB1E0363E1}"/>
              </a:ext>
            </a:extLst>
          </p:cNvPr>
          <p:cNvCxnSpPr/>
          <p:nvPr/>
        </p:nvCxnSpPr>
        <p:spPr>
          <a:xfrm>
            <a:off x="4343400" y="4419600"/>
            <a:ext cx="857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36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SQL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9B83-2163-4D1F-A9B2-1DE745F43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First: xây dựng </a:t>
            </a:r>
            <a:r>
              <a:rPr lang="en-US" dirty="0" err="1"/>
              <a:t>DataContext</a:t>
            </a:r>
            <a:r>
              <a:rPr lang="en-US" dirty="0"/>
              <a:t>, Entity Class và Association dựa trên database </a:t>
            </a:r>
            <a:r>
              <a:rPr lang="en-US" dirty="0" err="1"/>
              <a:t>tồn</a:t>
            </a:r>
            <a:r>
              <a:rPr lang="en-US" dirty="0"/>
              <a:t> tại sẵn.</a:t>
            </a:r>
          </a:p>
          <a:p>
            <a:r>
              <a:rPr lang="en-US" dirty="0"/>
              <a:t>Ví dụ sử dụng LINQ to SQL Classes trên database ‘</a:t>
            </a:r>
            <a:r>
              <a:rPr lang="en-US" dirty="0" err="1"/>
              <a:t>northwind</a:t>
            </a:r>
            <a:r>
              <a:rPr lang="en-US" dirty="0"/>
              <a:t>’ và giao diện console</a:t>
            </a:r>
          </a:p>
          <a:p>
            <a:pPr lvl="1"/>
            <a:r>
              <a:rPr lang="en-US" dirty="0"/>
              <a:t>Tạo ứng dụng console</a:t>
            </a:r>
          </a:p>
          <a:p>
            <a:pPr lvl="1"/>
            <a:r>
              <a:rPr lang="en-US" dirty="0"/>
              <a:t>Để tạo </a:t>
            </a:r>
            <a:r>
              <a:rPr lang="en-US" dirty="0" err="1"/>
              <a:t>file.DBML</a:t>
            </a:r>
            <a:r>
              <a:rPr lang="en-US" dirty="0"/>
              <a:t> : right click on your project → Go to Add → select New Item → select LINQ to SQL class</a:t>
            </a:r>
          </a:p>
          <a:p>
            <a:pPr lvl="1"/>
            <a:r>
              <a:rPr lang="en-US" dirty="0" err="1"/>
              <a:t>File.dbml</a:t>
            </a:r>
            <a:r>
              <a:rPr lang="en-US" dirty="0"/>
              <a:t> tạo thành công sẽ có lớp </a:t>
            </a:r>
            <a:r>
              <a:rPr lang="en-US" dirty="0" err="1"/>
              <a:t>Datacontext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ứng</a:t>
            </a:r>
          </a:p>
        </p:txBody>
      </p:sp>
    </p:spTree>
    <p:extLst>
      <p:ext uri="{BB962C8B-B14F-4D97-AF65-F5344CB8AC3E}">
        <p14:creationId xmlns:p14="http://schemas.microsoft.com/office/powerpoint/2010/main" val="1972145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SQL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9B83-2163-4D1F-A9B2-1DE745F43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First: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7837EC-6396-444A-B943-42505E00A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6948"/>
            <a:ext cx="5486400" cy="5257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2F07CD-46A3-4957-B5BB-1025F6BED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287" y="2209800"/>
            <a:ext cx="3019425" cy="334552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B21D20-9F83-42B3-AB0F-D95280C4D85A}"/>
              </a:ext>
            </a:extLst>
          </p:cNvPr>
          <p:cNvCxnSpPr/>
          <p:nvPr/>
        </p:nvCxnSpPr>
        <p:spPr>
          <a:xfrm flipV="1">
            <a:off x="2438400" y="4343400"/>
            <a:ext cx="4953000" cy="228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15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SQL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9B83-2163-4D1F-A9B2-1DE745F43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First:</a:t>
            </a:r>
          </a:p>
          <a:p>
            <a:pPr lvl="1"/>
            <a:r>
              <a:rPr lang="en-US" dirty="0"/>
              <a:t>Kết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csdl</a:t>
            </a:r>
            <a:r>
              <a:rPr lang="en-US" dirty="0"/>
              <a:t> lên </a:t>
            </a:r>
            <a:r>
              <a:rPr lang="en-US" dirty="0" err="1"/>
              <a:t>localDB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314" name="Picture 2" descr="Add new database connection in visual studio server explorer">
            <a:extLst>
              <a:ext uri="{FF2B5EF4-FFF2-40B4-BE49-F238E27FC236}">
                <a16:creationId xmlns:a16="http://schemas.microsoft.com/office/drawing/2014/main" id="{A237771A-29A9-4912-8489-D7E4FFBD8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411480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EFD782-2423-4ABF-A1D9-C414BAF6E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685" y="1963807"/>
            <a:ext cx="3714750" cy="44386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707F58-C114-4806-B326-DBE8357374F5}"/>
              </a:ext>
            </a:extLst>
          </p:cNvPr>
          <p:cNvCxnSpPr/>
          <p:nvPr/>
        </p:nvCxnSpPr>
        <p:spPr>
          <a:xfrm>
            <a:off x="4429125" y="3200400"/>
            <a:ext cx="600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99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¤"/>
            </a:pPr>
            <a:r>
              <a:rPr lang="en-US" dirty="0"/>
              <a:t>LINQ to Object </a:t>
            </a:r>
          </a:p>
          <a:p>
            <a:pPr>
              <a:buFont typeface="Wingdings" pitchFamily="2" charset="2"/>
              <a:buChar char="¤"/>
            </a:pPr>
            <a:r>
              <a:rPr lang="en-US" dirty="0"/>
              <a:t>LINQ to SQL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SQL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9B83-2163-4D1F-A9B2-1DE745F43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First:</a:t>
            </a:r>
          </a:p>
          <a:p>
            <a:pPr lvl="1"/>
            <a:r>
              <a:rPr lang="en-US" dirty="0"/>
              <a:t>Kết </a:t>
            </a:r>
            <a:r>
              <a:rPr lang="en-US" dirty="0" err="1"/>
              <a:t>nối</a:t>
            </a:r>
            <a:r>
              <a:rPr lang="en-US" dirty="0"/>
              <a:t> thành công thì có thể chọn các table bên phải kéo vào </a:t>
            </a:r>
            <a:r>
              <a:rPr lang="en-US" dirty="0" err="1"/>
              <a:t>file.dbml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27F2C0-E489-4722-AF76-C6B44E474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362200"/>
            <a:ext cx="8229600" cy="435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33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SQL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9B83-2163-4D1F-A9B2-1DE745F43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First:</a:t>
            </a:r>
          </a:p>
          <a:p>
            <a:pPr lvl="1"/>
            <a:r>
              <a:rPr lang="en-US" dirty="0"/>
              <a:t>Sử dụng lớp </a:t>
            </a:r>
            <a:r>
              <a:rPr lang="en-US" dirty="0" err="1"/>
              <a:t>datacontext</a:t>
            </a:r>
            <a:r>
              <a:rPr lang="en-US" dirty="0"/>
              <a:t> tương tác lấy dữ liệu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Data Source: địa chỉ server</a:t>
            </a:r>
          </a:p>
          <a:p>
            <a:pPr lvl="1"/>
            <a:r>
              <a:rPr lang="en-US" dirty="0"/>
              <a:t>Integrated Security: chứng thực người dùng</a:t>
            </a:r>
          </a:p>
          <a:p>
            <a:pPr lvl="1"/>
            <a:r>
              <a:rPr lang="en-US" dirty="0"/>
              <a:t>Initial  Catalog: Tên của database cần kết </a:t>
            </a:r>
            <a:r>
              <a:rPr lang="en-US" dirty="0" err="1"/>
              <a:t>nối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F9C2DD-7A31-4F31-BF9A-ADBDA2898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944756"/>
            <a:ext cx="6696075" cy="262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29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SQL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9B83-2163-4D1F-A9B2-1DE745F43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First:</a:t>
            </a:r>
          </a:p>
          <a:p>
            <a:pPr lvl="1"/>
            <a:r>
              <a:rPr lang="en-US" dirty="0"/>
              <a:t>Sử dụng lớp </a:t>
            </a:r>
            <a:r>
              <a:rPr lang="en-US" dirty="0" err="1"/>
              <a:t>datacontext</a:t>
            </a:r>
            <a:r>
              <a:rPr lang="en-US" dirty="0"/>
              <a:t> tương tác thêm dữ liệu với </a:t>
            </a:r>
            <a:r>
              <a:rPr lang="en-US" dirty="0" err="1"/>
              <a:t>InsertOnSubmit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4C2B77-6F7B-4307-854F-405F5CAF7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419350"/>
            <a:ext cx="7238999" cy="2686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3C0CEB-889A-4E0D-BCA3-E9D3FE5BB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4876800"/>
            <a:ext cx="52578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45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SQL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9B83-2163-4D1F-A9B2-1DE745F43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First:</a:t>
            </a:r>
          </a:p>
          <a:p>
            <a:pPr lvl="1"/>
            <a:r>
              <a:rPr lang="en-US" dirty="0"/>
              <a:t>Sử dụng lớp </a:t>
            </a:r>
            <a:r>
              <a:rPr lang="en-US" dirty="0" err="1"/>
              <a:t>datacontext</a:t>
            </a:r>
            <a:r>
              <a:rPr lang="en-US" dirty="0"/>
              <a:t> tương tác cập nhật dữ liệu với </a:t>
            </a:r>
            <a:r>
              <a:rPr lang="en-US" dirty="0" err="1"/>
              <a:t>SubmitChanges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DCC389-E792-48FF-867E-CA8ED9098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819400"/>
            <a:ext cx="7696200" cy="283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30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SQL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9B83-2163-4D1F-A9B2-1DE745F43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First:</a:t>
            </a:r>
          </a:p>
          <a:p>
            <a:pPr lvl="1"/>
            <a:r>
              <a:rPr lang="en-US" dirty="0"/>
              <a:t>Sử dụng lớp </a:t>
            </a:r>
            <a:r>
              <a:rPr lang="en-US" dirty="0" err="1"/>
              <a:t>datacontext</a:t>
            </a:r>
            <a:r>
              <a:rPr lang="en-US" dirty="0"/>
              <a:t> tương tác xóa dữ liệu với </a:t>
            </a:r>
            <a:r>
              <a:rPr lang="en-US" dirty="0" err="1"/>
              <a:t>DeleteOnSubmit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C793C6-7B47-497C-BA6A-8832442AC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802213"/>
            <a:ext cx="7696200" cy="299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54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SQL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9B83-2163-4D1F-A9B2-1DE745F43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First: sử dụng LINQ to SQL Inner Join liên kết các bảng dữ liệu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4B87A2-9012-4CAE-9DD9-C8B2FF483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286000"/>
            <a:ext cx="7696200" cy="381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69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Demo</a:t>
            </a:r>
            <a:endParaRPr lang="en-US" dirty="0"/>
          </a:p>
        </p:txBody>
      </p:sp>
      <p:sp>
        <p:nvSpPr>
          <p:cNvPr id="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4651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4651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47800" y="2869949"/>
            <a:ext cx="4943342" cy="1041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8" name="Picture 7" descr="C:\Users\powerpoint.vn\Downloads\1e2cd4b177168ad16ce2e7c504bba4d2.x400.jpe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59"/>
          <a:stretch/>
        </p:blipFill>
        <p:spPr bwMode="auto">
          <a:xfrm>
            <a:off x="1926464" y="914400"/>
            <a:ext cx="5443471" cy="57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417320" y="3777294"/>
            <a:ext cx="6400800" cy="2881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Hiện thực các ví dụ 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6391143" y="2871065"/>
            <a:ext cx="1457457" cy="1041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Content Placeholder 3"/>
          <p:cNvSpPr>
            <a:spLocks noGrp="1"/>
          </p:cNvSpPr>
          <p:nvPr>
            <p:ph idx="4294967295"/>
            <p:custDataLst>
              <p:tags r:id="rId1"/>
            </p:custDataLst>
          </p:nvPr>
        </p:nvSpPr>
        <p:spPr>
          <a:xfrm>
            <a:off x="1969019" y="3476176"/>
            <a:ext cx="5029200" cy="16802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</p:txBody>
      </p:sp>
      <p:pic>
        <p:nvPicPr>
          <p:cNvPr id="12" name="Picture 2" descr="http://uconndigitalarts.com/wp-content/uploads/2013/04/original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4305300" y="2997792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powerpoint.vn\Downloads\1e2cd4b177168ad16ce2e7c504bba4d2.x400.jpe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35479" y="9144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designofsignage.com/application/symbol/hands/image/600x600/hand-press-button-4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364" y="3913563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67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27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1007110"/>
            <a:ext cx="8458200" cy="4843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6"/>
          <p:cNvSpPr/>
          <p:nvPr/>
        </p:nvSpPr>
        <p:spPr>
          <a:xfrm>
            <a:off x="228600" y="533400"/>
            <a:ext cx="5334000" cy="1000760"/>
          </a:xfrm>
          <a:prstGeom prst="rightArrow">
            <a:avLst>
              <a:gd name="adj1" fmla="val 100000"/>
              <a:gd name="adj2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43560" y="805180"/>
            <a:ext cx="456184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Tổng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kết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bài</a:t>
            </a:r>
            <a:r>
              <a:rPr lang="en-US" sz="2800" b="1" dirty="0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học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pic>
        <p:nvPicPr>
          <p:cNvPr id="9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082745" y="1371600"/>
            <a:ext cx="3352799" cy="564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651E286-CDC5-4174-9CE8-36B9BB5A620E}"/>
              </a:ext>
            </a:extLst>
          </p:cNvPr>
          <p:cNvSpPr txBox="1">
            <a:spLocks/>
          </p:cNvSpPr>
          <p:nvPr/>
        </p:nvSpPr>
        <p:spPr>
          <a:xfrm>
            <a:off x="440635" y="1696278"/>
            <a:ext cx="82296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¤"/>
            </a:pPr>
            <a:r>
              <a:rPr lang="en-US"/>
              <a:t>LINQ to Object </a:t>
            </a:r>
          </a:p>
          <a:p>
            <a:pPr>
              <a:buFont typeface="Wingdings" pitchFamily="2" charset="2"/>
              <a:buChar char="¤"/>
            </a:pPr>
            <a:r>
              <a:rPr lang="en-US"/>
              <a:t>LINQ to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2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0"/>
            <a:ext cx="10287000" cy="686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28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00501" y="3449768"/>
            <a:ext cx="4924926" cy="3541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vi-VN" sz="4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KẾT THÚC</a:t>
            </a:r>
            <a:endParaRPr lang="en-US" sz="4400" spc="-20" dirty="0">
              <a:solidFill>
                <a:schemeClr val="tx2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Objects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LINQ to Objects</a:t>
            </a:r>
          </a:p>
          <a:p>
            <a:pPr lvl="1"/>
            <a:r>
              <a:rPr lang="en-US" dirty="0"/>
              <a:t>L</a:t>
            </a:r>
            <a:r>
              <a:rPr lang="vi-VN" dirty="0"/>
              <a:t>àm việc với các tập chứa các đối tượng (collection) như mảng (array) hay danh sách (list)</a:t>
            </a:r>
            <a:endParaRPr lang="en-US" dirty="0"/>
          </a:p>
          <a:p>
            <a:pPr lvl="1"/>
            <a:r>
              <a:rPr lang="vi-VN" dirty="0"/>
              <a:t>LINQ to Objects trả về các biến kiểu IEnumerable&lt;T&gt; và không cần LINQ provider (API) như LINQ to SQL hay LINQ to XML</a:t>
            </a:r>
            <a:endParaRPr lang="en-US" dirty="0"/>
          </a:p>
          <a:p>
            <a:pPr lvl="1"/>
            <a:r>
              <a:rPr lang="en-US" dirty="0"/>
              <a:t>LINQ to Objects thay thế các đoạn mã </a:t>
            </a:r>
            <a:r>
              <a:rPr lang="en-US" dirty="0" err="1"/>
              <a:t>lặp</a:t>
            </a:r>
            <a:r>
              <a:rPr lang="en-US" dirty="0"/>
              <a:t> bằng các câu </a:t>
            </a:r>
            <a:r>
              <a:rPr lang="en-US" dirty="0" err="1"/>
              <a:t>truy</a:t>
            </a:r>
            <a:r>
              <a:rPr lang="en-US" dirty="0"/>
              <a:t> vấn ngắn gọn, dễ đọc, </a:t>
            </a:r>
            <a:r>
              <a:rPr lang="en-US" dirty="0" err="1"/>
              <a:t>hiệu</a:t>
            </a:r>
            <a:r>
              <a:rPr lang="en-US" dirty="0"/>
              <a:t> quả.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LINQ to Objects">
            <a:extLst>
              <a:ext uri="{FF2B5EF4-FFF2-40B4-BE49-F238E27FC236}">
                <a16:creationId xmlns:a16="http://schemas.microsoft.com/office/drawing/2014/main" id="{990653C8-E99E-40AC-AF14-08DF148C6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181" y="3962400"/>
            <a:ext cx="3199638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37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Objects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LINQ to Strings: Hỗ trợ các </a:t>
            </a:r>
            <a:r>
              <a:rPr lang="en-US" dirty="0" err="1"/>
              <a:t>phương</a:t>
            </a:r>
            <a:r>
              <a:rPr lang="en-US" dirty="0"/>
              <a:t> thức </a:t>
            </a:r>
            <a:r>
              <a:rPr lang="en-US" dirty="0" err="1"/>
              <a:t>truy</a:t>
            </a:r>
            <a:r>
              <a:rPr lang="en-US" dirty="0"/>
              <a:t> vấn dữ liệu trong các đối tượng </a:t>
            </a:r>
            <a:r>
              <a:rPr lang="en-US" dirty="0" err="1"/>
              <a:t>chuỗi</a:t>
            </a:r>
            <a:endParaRPr lang="en-US" dirty="0"/>
          </a:p>
          <a:p>
            <a:pPr lvl="1"/>
            <a:r>
              <a:rPr lang="en-US" dirty="0"/>
              <a:t>Ví dụ viết </a:t>
            </a:r>
            <a:r>
              <a:rPr lang="en-US" dirty="0" err="1"/>
              <a:t>truy</a:t>
            </a:r>
            <a:r>
              <a:rPr lang="en-US" dirty="0"/>
              <a:t> vấn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06BE1E-2556-418B-B000-35568B0A8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56" y="2667000"/>
            <a:ext cx="7601094" cy="297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3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Objects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LINQ to String Array : Hỗ trợ các </a:t>
            </a:r>
            <a:r>
              <a:rPr lang="en-US" dirty="0" err="1"/>
              <a:t>phương</a:t>
            </a:r>
            <a:r>
              <a:rPr lang="en-US" dirty="0"/>
              <a:t> thức </a:t>
            </a:r>
            <a:r>
              <a:rPr lang="en-US" dirty="0" err="1"/>
              <a:t>truy</a:t>
            </a:r>
            <a:r>
              <a:rPr lang="en-US" dirty="0"/>
              <a:t> vấn dữ liệu trong các đối tượng mảng </a:t>
            </a:r>
            <a:r>
              <a:rPr lang="en-US" dirty="0" err="1"/>
              <a:t>chuỗi</a:t>
            </a:r>
            <a:endParaRPr lang="en-US" dirty="0"/>
          </a:p>
          <a:p>
            <a:pPr lvl="1"/>
            <a:r>
              <a:rPr lang="en-US" dirty="0"/>
              <a:t>Ví dụ dùng LINQ to String Array viết </a:t>
            </a:r>
            <a:r>
              <a:rPr lang="en-US" dirty="0" err="1"/>
              <a:t>truy</a:t>
            </a:r>
            <a:r>
              <a:rPr lang="en-US" dirty="0"/>
              <a:t> vấn các phần tử có name bắt đầu bằng “f”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1C9858-8282-4153-8F64-F4C80A1AF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971800"/>
            <a:ext cx="76835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6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Objects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LINQ to Int Array: Hỗ trợ các </a:t>
            </a:r>
            <a:r>
              <a:rPr lang="en-US" dirty="0" err="1"/>
              <a:t>phương</a:t>
            </a:r>
            <a:r>
              <a:rPr lang="en-US" dirty="0"/>
              <a:t> thức </a:t>
            </a:r>
            <a:r>
              <a:rPr lang="en-US" dirty="0" err="1"/>
              <a:t>truy</a:t>
            </a:r>
            <a:r>
              <a:rPr lang="en-US" dirty="0"/>
              <a:t> vấn dữ liệu trong mảng các đối tượng số nguyên</a:t>
            </a:r>
          </a:p>
          <a:p>
            <a:pPr lvl="1"/>
            <a:r>
              <a:rPr lang="en-US" dirty="0"/>
              <a:t>Ví dụ dùng LINQ to Int Array viết </a:t>
            </a:r>
            <a:r>
              <a:rPr lang="en-US" dirty="0" err="1"/>
              <a:t>truy</a:t>
            </a:r>
            <a:r>
              <a:rPr lang="en-US" dirty="0"/>
              <a:t> vấn 3 phần tử có giá trị lớn nhất :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B44C02-9FC9-4AC0-ABDE-12150649F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831" y="2872412"/>
            <a:ext cx="5896337" cy="345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17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Objects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LINQ to File Directories: Hỗ trợ các </a:t>
            </a:r>
            <a:r>
              <a:rPr lang="en-US" dirty="0" err="1"/>
              <a:t>phương</a:t>
            </a:r>
            <a:r>
              <a:rPr lang="en-US" dirty="0"/>
              <a:t> thức </a:t>
            </a:r>
            <a:r>
              <a:rPr lang="en-US" dirty="0" err="1"/>
              <a:t>truy</a:t>
            </a:r>
            <a:r>
              <a:rPr lang="en-US" dirty="0"/>
              <a:t> vấn đối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tập tin và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mục</a:t>
            </a:r>
          </a:p>
          <a:p>
            <a:pPr lvl="1"/>
            <a:r>
              <a:rPr lang="en-US" dirty="0"/>
              <a:t>Ví dụ dùng LINQ to File Directories viết </a:t>
            </a:r>
            <a:r>
              <a:rPr lang="en-US" dirty="0" err="1"/>
              <a:t>truy</a:t>
            </a:r>
            <a:r>
              <a:rPr lang="en-US" dirty="0"/>
              <a:t> vấn đọc nội dung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mục “E:\Images”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81E412-3320-45E1-81CE-CA9284BD3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24200"/>
            <a:ext cx="8092966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73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Objects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LINQ to Lists/Collections: Hỗ trợ các </a:t>
            </a:r>
            <a:r>
              <a:rPr lang="en-US" dirty="0" err="1"/>
              <a:t>phương</a:t>
            </a:r>
            <a:r>
              <a:rPr lang="en-US" dirty="0"/>
              <a:t> thức </a:t>
            </a:r>
            <a:r>
              <a:rPr lang="en-US" dirty="0" err="1"/>
              <a:t>truy</a:t>
            </a:r>
            <a:r>
              <a:rPr lang="en-US" dirty="0"/>
              <a:t> vấn dữ liệu trong Lists/Collections</a:t>
            </a:r>
          </a:p>
          <a:p>
            <a:pPr lvl="1"/>
            <a:r>
              <a:rPr lang="en-US" dirty="0"/>
              <a:t>Ví dụ dùng </a:t>
            </a:r>
            <a:r>
              <a:rPr lang="en-US" dirty="0" err="1"/>
              <a:t>Linq</a:t>
            </a:r>
            <a:r>
              <a:rPr lang="en-US" dirty="0"/>
              <a:t> to Lists/Collections viết </a:t>
            </a:r>
            <a:r>
              <a:rPr lang="en-US" dirty="0" err="1"/>
              <a:t>truy</a:t>
            </a:r>
            <a:r>
              <a:rPr lang="en-US" dirty="0"/>
              <a:t> vấn đọc nội dung trong List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423857-5929-41AB-937A-F6B1CFCF7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02143"/>
            <a:ext cx="7010400" cy="4038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44DA3F-E604-4D88-9363-6C5BB6B56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037" y="4541147"/>
            <a:ext cx="29146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63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4651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465137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47800" y="2869949"/>
            <a:ext cx="4943342" cy="1041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8" name="Picture 7" descr="C:\Users\powerpoint.vn\Downloads\1e2cd4b177168ad16ce2e7c504bba4d2.x400.jpe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59"/>
          <a:stretch/>
        </p:blipFill>
        <p:spPr bwMode="auto">
          <a:xfrm>
            <a:off x="1926464" y="914400"/>
            <a:ext cx="5443471" cy="57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417320" y="3777294"/>
            <a:ext cx="6400800" cy="28810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/>
              <a:t>Hiện thực các ví dụ 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6391143" y="2871065"/>
            <a:ext cx="1457457" cy="10413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Content Placeholder 3"/>
          <p:cNvSpPr>
            <a:spLocks noGrp="1"/>
          </p:cNvSpPr>
          <p:nvPr>
            <p:ph idx="4294967295"/>
            <p:custDataLst>
              <p:tags r:id="rId1"/>
            </p:custDataLst>
          </p:nvPr>
        </p:nvSpPr>
        <p:spPr>
          <a:xfrm>
            <a:off x="1969019" y="3476176"/>
            <a:ext cx="5029200" cy="168024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</p:txBody>
      </p:sp>
      <p:pic>
        <p:nvPicPr>
          <p:cNvPr id="12" name="Picture 2" descr="http://uconndigitalarts.com/wp-content/uploads/2013/04/original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4305300" y="2997792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powerpoint.vn\Downloads\1e2cd4b177168ad16ce2e7c504bba4d2.x400.jpe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35479" y="9144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www.designofsignage.com/application/symbol/hands/image/600x600/hand-press-button-4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364" y="3913563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Lập trình C#2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9</a:t>
            </a:fld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831281E4-E9ED-41AA-A93C-59243EB8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845267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TXSS_ISORIGINAL" val="9"/>
  <p:tag name="PTXSS_ORIGID" val="5"/>
  <p:tag name="PPTXSS_SETTINGS" val="0,10,10,0,0,3,False,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TXSS_ISORIGINAL" val="9"/>
  <p:tag name="PTXSS_ORIGID" val="5"/>
  <p:tag name="PPTXSS_SETTINGS" val="0,10,10,0,0,3,False,True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37275</TotalTime>
  <Words>1030</Words>
  <Application>Microsoft Office PowerPoint</Application>
  <PresentationFormat>On-screen Show (4:3)</PresentationFormat>
  <Paragraphs>181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Courier New</vt:lpstr>
      <vt:lpstr>Roboto Lt</vt:lpstr>
      <vt:lpstr>Segoe UI</vt:lpstr>
      <vt:lpstr>Wingdings</vt:lpstr>
      <vt:lpstr>Custom Design</vt:lpstr>
      <vt:lpstr>Lập Trình C# 2</vt:lpstr>
      <vt:lpstr>Mục tiêu</vt:lpstr>
      <vt:lpstr>LINQ to Objects</vt:lpstr>
      <vt:lpstr>LINQ to Objects</vt:lpstr>
      <vt:lpstr>LINQ to Objects</vt:lpstr>
      <vt:lpstr>LINQ to Objects</vt:lpstr>
      <vt:lpstr>LINQ to Objects</vt:lpstr>
      <vt:lpstr>LINQ to Objects</vt:lpstr>
      <vt:lpstr>Demo</vt:lpstr>
      <vt:lpstr>Lập Trình C# 2</vt:lpstr>
      <vt:lpstr>LINQ to SQL</vt:lpstr>
      <vt:lpstr>LINQ to SQL</vt:lpstr>
      <vt:lpstr>LINQ to SQL</vt:lpstr>
      <vt:lpstr>LINQ to SQL</vt:lpstr>
      <vt:lpstr>LINQ to SQL</vt:lpstr>
      <vt:lpstr>LINQ to SQL</vt:lpstr>
      <vt:lpstr>LINQ to SQL</vt:lpstr>
      <vt:lpstr>LINQ to SQL</vt:lpstr>
      <vt:lpstr>LINQ to SQL</vt:lpstr>
      <vt:lpstr>LINQ to SQL</vt:lpstr>
      <vt:lpstr>LINQ to SQL</vt:lpstr>
      <vt:lpstr>LINQ to SQL</vt:lpstr>
      <vt:lpstr>LINQ to SQL</vt:lpstr>
      <vt:lpstr>LINQ to SQL</vt:lpstr>
      <vt:lpstr>LINQ to SQL</vt:lpstr>
      <vt:lpstr>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admin</cp:lastModifiedBy>
  <cp:revision>1819</cp:revision>
  <dcterms:created xsi:type="dcterms:W3CDTF">2013-04-23T08:05:33Z</dcterms:created>
  <dcterms:modified xsi:type="dcterms:W3CDTF">2020-04-21T04:04:32Z</dcterms:modified>
</cp:coreProperties>
</file>