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541" r:id="rId2"/>
    <p:sldId id="562" r:id="rId3"/>
    <p:sldId id="823" r:id="rId4"/>
    <p:sldId id="963" r:id="rId5"/>
    <p:sldId id="966" r:id="rId6"/>
    <p:sldId id="969" r:id="rId7"/>
    <p:sldId id="968" r:id="rId8"/>
    <p:sldId id="964" r:id="rId9"/>
    <p:sldId id="967" r:id="rId10"/>
    <p:sldId id="970" r:id="rId11"/>
    <p:sldId id="971" r:id="rId12"/>
    <p:sldId id="884" r:id="rId13"/>
    <p:sldId id="929" r:id="rId14"/>
    <p:sldId id="972" r:id="rId15"/>
    <p:sldId id="973" r:id="rId16"/>
    <p:sldId id="974" r:id="rId17"/>
    <p:sldId id="975" r:id="rId18"/>
    <p:sldId id="976" r:id="rId19"/>
    <p:sldId id="977" r:id="rId20"/>
    <p:sldId id="979" r:id="rId21"/>
    <p:sldId id="980" r:id="rId22"/>
    <p:sldId id="981" r:id="rId23"/>
    <p:sldId id="982" r:id="rId24"/>
    <p:sldId id="983" r:id="rId25"/>
    <p:sldId id="984" r:id="rId26"/>
    <p:sldId id="985" r:id="rId27"/>
    <p:sldId id="986" r:id="rId28"/>
    <p:sldId id="987" r:id="rId29"/>
    <p:sldId id="988" r:id="rId30"/>
    <p:sldId id="989" r:id="rId31"/>
    <p:sldId id="978" r:id="rId32"/>
    <p:sldId id="622" r:id="rId33"/>
    <p:sldId id="62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74021" autoAdjust="0"/>
  </p:normalViewPr>
  <p:slideViewPr>
    <p:cSldViewPr>
      <p:cViewPr varScale="1">
        <p:scale>
          <a:sx n="67" d="100"/>
          <a:sy n="67" d="100"/>
        </p:scale>
        <p:origin x="1280" y="5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386633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extLst>
      <p:ext uri="{BB962C8B-B14F-4D97-AF65-F5344CB8AC3E}">
        <p14:creationId xmlns:p14="http://schemas.microsoft.com/office/powerpoint/2010/main" val="3559186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Résultat de recherche d'images pour &quot;testing&quo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7041" y="2439665"/>
            <a:ext cx="2120718" cy="20348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AB9A39-3E3D-4E85-A12D-352FD60A876B}"/>
              </a:ext>
            </a:extLst>
          </p:cNvPr>
          <p:cNvSpPr/>
          <p:nvPr userDrawn="1"/>
        </p:nvSpPr>
        <p:spPr>
          <a:xfrm>
            <a:off x="380999" y="457200"/>
            <a:ext cx="3429000" cy="1371600"/>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8" name="Picture 7">
            <a:extLst>
              <a:ext uri="{FF2B5EF4-FFF2-40B4-BE49-F238E27FC236}">
                <a16:creationId xmlns:a16="http://schemas.microsoft.com/office/drawing/2014/main" id="{ABB8AD30-5B21-49B6-8400-B6EB09D1AF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3400" y="457200"/>
            <a:ext cx="3022862" cy="1371600"/>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8CB0D5-4A66-4798-89F7-0041E3238EEB}"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6C9DF-BE21-4B47-86BC-8C140673EBDF}"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F999B6-1689-45CE-86B7-7E99853858A3}"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66B3F-4656-45ED-87D9-D2431007C468}"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41C5A1-6B82-4399-98DC-A3BC571505DF}"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14E6EE-7F92-4AE3-BE58-587A81FE4F53}" type="datetime1">
              <a:rPr lang="en-US" smtClean="0"/>
              <a:t>4/21/2020</a:t>
            </a:fld>
            <a:endParaRPr lang="en-US"/>
          </a:p>
        </p:txBody>
      </p:sp>
      <p:sp>
        <p:nvSpPr>
          <p:cNvPr id="8" name="Footer Placeholder 7"/>
          <p:cNvSpPr>
            <a:spLocks noGrp="1"/>
          </p:cNvSpPr>
          <p:nvPr>
            <p:ph type="ftr" sz="quarter" idx="11"/>
          </p:nvPr>
        </p:nvSpPr>
        <p:spPr/>
        <p:txBody>
          <a:bodyPr/>
          <a:lstStyle/>
          <a:p>
            <a:r>
              <a:rPr lang="vi-VN"/>
              <a:t>Lập trình C#2</a:t>
            </a:r>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ECD9B-207F-480C-9C95-2F78768D8414}" type="datetime1">
              <a:rPr lang="en-US" smtClean="0"/>
              <a:t>4/21/2020</a:t>
            </a:fld>
            <a:endParaRPr lang="en-US"/>
          </a:p>
        </p:txBody>
      </p:sp>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7C5CB-1B75-4D8F-86AD-E95A308EAF9F}" type="datetime1">
              <a:rPr lang="en-US" smtClean="0"/>
              <a:t>4/21/2020</a:t>
            </a:fld>
            <a:endParaRPr lang="en-US"/>
          </a:p>
        </p:txBody>
      </p:sp>
      <p:sp>
        <p:nvSpPr>
          <p:cNvPr id="3" name="Footer Placeholder 2"/>
          <p:cNvSpPr>
            <a:spLocks noGrp="1"/>
          </p:cNvSpPr>
          <p:nvPr>
            <p:ph type="ftr" sz="quarter" idx="11"/>
          </p:nvPr>
        </p:nvSpPr>
        <p:spPr/>
        <p:txBody>
          <a:bodyPr/>
          <a:lstStyle/>
          <a:p>
            <a:r>
              <a:rPr lang="vi-VN"/>
              <a:t>Lập trình C#2</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AAE00-9BE1-47FF-8AE9-44D149BAFFD8}"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4AFD8-189A-4C9B-B8B9-29CE254BE37D}"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03821-CD31-4204-9EF2-A6D974644D40}" type="datetime1">
              <a:rPr lang="en-US" smtClean="0"/>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Lập trình C#2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21.jpe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21.jpeg"/><Relationship Id="rId9"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8 : Multi-Threading</a:t>
            </a: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10</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Hủy Thread</a:t>
            </a:r>
          </a:p>
          <a:p>
            <a:pPr lvl="1"/>
            <a:r>
              <a:rPr lang="vi-VN" dirty="0"/>
              <a:t>Phương thức Abort() được sử dụng để hủy các Thread trong C#.</a:t>
            </a:r>
            <a:endParaRPr lang="en-US" dirty="0"/>
          </a:p>
          <a:p>
            <a:pPr lvl="1"/>
            <a:r>
              <a:rPr lang="vi-VN" dirty="0"/>
              <a:t>Trong thời gian runtime, chương trình hủy bỏ Thread bằng việc ném một </a:t>
            </a:r>
            <a:r>
              <a:rPr lang="vi-VN" i="1" dirty="0"/>
              <a:t>ThreadAbortException </a:t>
            </a:r>
            <a:r>
              <a:rPr lang="en-US" dirty="0"/>
              <a:t>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91761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11</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Hủy Thread</a:t>
            </a:r>
          </a:p>
          <a:p>
            <a:pPr marL="457200" lvl="1" indent="0">
              <a:buNone/>
            </a:pPr>
            <a:r>
              <a:rPr lang="en-US" dirty="0"/>
              <a:t>	</a:t>
            </a:r>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21A08BE8-C0A9-4E9D-BA2D-2CEBEFFCD6F4}"/>
              </a:ext>
            </a:extLst>
          </p:cNvPr>
          <p:cNvPicPr>
            <a:picLocks noChangeAspect="1"/>
          </p:cNvPicPr>
          <p:nvPr/>
        </p:nvPicPr>
        <p:blipFill>
          <a:blip r:embed="rId2"/>
          <a:stretch>
            <a:fillRect/>
          </a:stretch>
        </p:blipFill>
        <p:spPr>
          <a:xfrm>
            <a:off x="0" y="1879600"/>
            <a:ext cx="4743450" cy="4476750"/>
          </a:xfrm>
          <a:prstGeom prst="rect">
            <a:avLst/>
          </a:prstGeom>
        </p:spPr>
      </p:pic>
      <p:pic>
        <p:nvPicPr>
          <p:cNvPr id="6" name="Picture 5">
            <a:extLst>
              <a:ext uri="{FF2B5EF4-FFF2-40B4-BE49-F238E27FC236}">
                <a16:creationId xmlns:a16="http://schemas.microsoft.com/office/drawing/2014/main" id="{2BC02ECD-CCD1-456A-9459-9FF0D5433C4D}"/>
              </a:ext>
            </a:extLst>
          </p:cNvPr>
          <p:cNvPicPr>
            <a:picLocks noChangeAspect="1"/>
          </p:cNvPicPr>
          <p:nvPr/>
        </p:nvPicPr>
        <p:blipFill>
          <a:blip r:embed="rId3"/>
          <a:stretch>
            <a:fillRect/>
          </a:stretch>
        </p:blipFill>
        <p:spPr>
          <a:xfrm>
            <a:off x="4467225" y="1960977"/>
            <a:ext cx="4676775" cy="3552825"/>
          </a:xfrm>
          <a:prstGeom prst="rect">
            <a:avLst/>
          </a:prstGeom>
        </p:spPr>
      </p:pic>
      <p:pic>
        <p:nvPicPr>
          <p:cNvPr id="7" name="Picture 6">
            <a:extLst>
              <a:ext uri="{FF2B5EF4-FFF2-40B4-BE49-F238E27FC236}">
                <a16:creationId xmlns:a16="http://schemas.microsoft.com/office/drawing/2014/main" id="{9BB6CE4A-7059-47CA-83F1-DC8F37A5B642}"/>
              </a:ext>
            </a:extLst>
          </p:cNvPr>
          <p:cNvPicPr>
            <a:picLocks noChangeAspect="1"/>
          </p:cNvPicPr>
          <p:nvPr/>
        </p:nvPicPr>
        <p:blipFill>
          <a:blip r:embed="rId4"/>
          <a:stretch>
            <a:fillRect/>
          </a:stretch>
        </p:blipFill>
        <p:spPr>
          <a:xfrm>
            <a:off x="6410325" y="5126935"/>
            <a:ext cx="2733675" cy="1714500"/>
          </a:xfrm>
          <a:prstGeom prst="rect">
            <a:avLst/>
          </a:prstGeom>
        </p:spPr>
      </p:pic>
    </p:spTree>
    <p:extLst>
      <p:ext uri="{BB962C8B-B14F-4D97-AF65-F5344CB8AC3E}">
        <p14:creationId xmlns:p14="http://schemas.microsoft.com/office/powerpoint/2010/main" val="12191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a:t>Demo</a:t>
            </a:r>
            <a:endParaRPr lang="en-US" dirty="0"/>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12</a:t>
            </a:fld>
            <a:endParaRPr lang="en-US" dirty="0"/>
          </a:p>
        </p:txBody>
      </p:sp>
    </p:spTree>
    <p:extLst>
      <p:ext uri="{BB962C8B-B14F-4D97-AF65-F5344CB8AC3E}">
        <p14:creationId xmlns:p14="http://schemas.microsoft.com/office/powerpoint/2010/main" val="360366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8: Multi-Threading (P2)</a:t>
            </a:r>
          </a:p>
        </p:txBody>
      </p:sp>
    </p:spTree>
    <p:extLst>
      <p:ext uri="{BB962C8B-B14F-4D97-AF65-F5344CB8AC3E}">
        <p14:creationId xmlns:p14="http://schemas.microsoft.com/office/powerpoint/2010/main" val="366844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14</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Truyền tham số </a:t>
            </a:r>
            <a:r>
              <a:rPr lang="en-US" dirty="0" err="1"/>
              <a:t>cho</a:t>
            </a:r>
            <a:r>
              <a:rPr lang="en-US" dirty="0"/>
              <a:t> Thread</a:t>
            </a:r>
          </a:p>
          <a:p>
            <a:pPr lvl="1"/>
            <a:r>
              <a:rPr lang="vi-VN" dirty="0"/>
              <a:t>ParameteriedThreadStart là một giải pháp thay thế cho ThreadStart trong trường hợp bạn muốn truyền tham số cho thread.</a:t>
            </a:r>
            <a:endParaRPr lang="en-US" dirty="0"/>
          </a:p>
          <a:p>
            <a:pPr lvl="1"/>
            <a:r>
              <a:rPr lang="vi-VN" dirty="0"/>
              <a:t>Đối tượng delegate ParameteriedThreadStart này chỉ chấp nhận một tham số kiểu object</a:t>
            </a:r>
            <a:endParaRPr lang="en-US" dirty="0"/>
          </a:p>
          <a:p>
            <a:pPr marL="457200" lvl="1" indent="0">
              <a:buNone/>
            </a:pPr>
            <a:r>
              <a:rPr lang="en-US" dirty="0"/>
              <a:t>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02677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15</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Truyền tham số </a:t>
            </a:r>
            <a:r>
              <a:rPr lang="en-US" dirty="0" err="1"/>
              <a:t>cho</a:t>
            </a:r>
            <a:r>
              <a:rPr lang="en-US" dirty="0"/>
              <a:t> Thread</a:t>
            </a:r>
          </a:p>
          <a:p>
            <a:pPr marL="0" indent="0">
              <a:buNone/>
            </a:pPr>
            <a:endParaRPr lang="en-US" dirty="0"/>
          </a:p>
          <a:p>
            <a:pPr marL="457200" lvl="1" indent="0">
              <a:buNone/>
            </a:pPr>
            <a:r>
              <a:rPr lang="en-US" dirty="0"/>
              <a:t>	</a:t>
            </a:r>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21DB36A4-6A74-4F1F-8FA7-70AC4651F4CD}"/>
              </a:ext>
            </a:extLst>
          </p:cNvPr>
          <p:cNvPicPr>
            <a:picLocks noChangeAspect="1"/>
          </p:cNvPicPr>
          <p:nvPr/>
        </p:nvPicPr>
        <p:blipFill>
          <a:blip r:embed="rId2"/>
          <a:stretch>
            <a:fillRect/>
          </a:stretch>
        </p:blipFill>
        <p:spPr>
          <a:xfrm>
            <a:off x="762000" y="1609724"/>
            <a:ext cx="7543800" cy="4746625"/>
          </a:xfrm>
          <a:prstGeom prst="rect">
            <a:avLst/>
          </a:prstGeom>
        </p:spPr>
      </p:pic>
    </p:spTree>
    <p:extLst>
      <p:ext uri="{BB962C8B-B14F-4D97-AF65-F5344CB8AC3E}">
        <p14:creationId xmlns:p14="http://schemas.microsoft.com/office/powerpoint/2010/main" val="2730214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16</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Truyền tham số </a:t>
            </a:r>
            <a:r>
              <a:rPr lang="en-US" dirty="0" err="1"/>
              <a:t>cho</a:t>
            </a:r>
            <a:r>
              <a:rPr lang="en-US" dirty="0"/>
              <a:t> Thread sử dụng lambda expression </a:t>
            </a:r>
          </a:p>
          <a:p>
            <a:pPr marL="0" indent="0">
              <a:buNone/>
            </a:pPr>
            <a:endParaRPr lang="en-US" dirty="0"/>
          </a:p>
          <a:p>
            <a:pPr marL="457200" lvl="1" indent="0">
              <a:buNone/>
            </a:pPr>
            <a:r>
              <a:rPr lang="en-US" dirty="0"/>
              <a:t>	</a:t>
            </a:r>
          </a:p>
          <a:p>
            <a:endParaRPr lang="en-US" dirty="0"/>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2C177004-3496-4EFC-A396-505F5515E17E}"/>
              </a:ext>
            </a:extLst>
          </p:cNvPr>
          <p:cNvPicPr>
            <a:picLocks noChangeAspect="1"/>
          </p:cNvPicPr>
          <p:nvPr/>
        </p:nvPicPr>
        <p:blipFill>
          <a:blip r:embed="rId2"/>
          <a:stretch>
            <a:fillRect/>
          </a:stretch>
        </p:blipFill>
        <p:spPr>
          <a:xfrm>
            <a:off x="990600" y="1981200"/>
            <a:ext cx="7162799" cy="4602161"/>
          </a:xfrm>
          <a:prstGeom prst="rect">
            <a:avLst/>
          </a:prstGeom>
        </p:spPr>
      </p:pic>
    </p:spTree>
    <p:extLst>
      <p:ext uri="{BB962C8B-B14F-4D97-AF65-F5344CB8AC3E}">
        <p14:creationId xmlns:p14="http://schemas.microsoft.com/office/powerpoint/2010/main" val="175965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Foreground và Background Thread</a:t>
            </a:r>
          </a:p>
          <a:p>
            <a:pPr lvl="1"/>
            <a:r>
              <a:rPr lang="vi-VN" dirty="0"/>
              <a:t>Các thread ban đầu được tạo ra đều là foreground.</a:t>
            </a:r>
            <a:endParaRPr lang="en-US" dirty="0"/>
          </a:p>
          <a:p>
            <a:pPr lvl="1"/>
            <a:r>
              <a:rPr lang="vi-VN" dirty="0"/>
              <a:t>Ứng dụng sẽ vẫn tiếp tục chạy nếu như tất cả các foreground thread chưa chạy xong mặc dù bạn đã thực hiện lệnh tắt ứng dụng</a:t>
            </a:r>
            <a:endParaRPr lang="en-US" dirty="0"/>
          </a:p>
          <a:p>
            <a:pPr lvl="1"/>
            <a:r>
              <a:rPr lang="en-US" dirty="0"/>
              <a:t>Background thread ứng dụng rất nhiều để thực hiện các tác vụ </a:t>
            </a:r>
            <a:r>
              <a:rPr lang="en-US" dirty="0" err="1"/>
              <a:t>nền</a:t>
            </a:r>
            <a:r>
              <a:rPr lang="en-US" dirty="0"/>
              <a:t> trong ứng dụng</a:t>
            </a:r>
          </a:p>
          <a:p>
            <a:pPr lvl="1"/>
            <a:r>
              <a:rPr lang="en-US" dirty="0"/>
              <a:t>Khi thuộc tình </a:t>
            </a:r>
            <a:r>
              <a:rPr lang="en-US" dirty="0" err="1"/>
              <a:t>IsBackground</a:t>
            </a:r>
            <a:r>
              <a:rPr lang="en-US" dirty="0"/>
              <a:t> = true thì thread đang ở chế độ Background thread </a:t>
            </a:r>
          </a:p>
          <a:p>
            <a:pPr marL="457200" lvl="1" indent="0">
              <a:buNone/>
            </a:pPr>
            <a:r>
              <a:rPr lang="en-US" dirty="0"/>
              <a:t>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01043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foreground thread, thread t1 vẫn tiếp tục chạy mặc dù Main() đã hoàn thành công việc</a:t>
            </a:r>
          </a:p>
          <a:p>
            <a:pPr marL="0" indent="0">
              <a:buNone/>
            </a:pPr>
            <a:endParaRPr lang="en-US" dirty="0"/>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E6ED0852-2FCF-45F7-9ABC-E72800D6510A}"/>
              </a:ext>
            </a:extLst>
          </p:cNvPr>
          <p:cNvPicPr>
            <a:picLocks noChangeAspect="1"/>
          </p:cNvPicPr>
          <p:nvPr/>
        </p:nvPicPr>
        <p:blipFill>
          <a:blip r:embed="rId2"/>
          <a:stretch>
            <a:fillRect/>
          </a:stretch>
        </p:blipFill>
        <p:spPr>
          <a:xfrm>
            <a:off x="532636" y="2757971"/>
            <a:ext cx="5183128" cy="2914650"/>
          </a:xfrm>
          <a:prstGeom prst="rect">
            <a:avLst/>
          </a:prstGeom>
        </p:spPr>
      </p:pic>
      <p:pic>
        <p:nvPicPr>
          <p:cNvPr id="6" name="Picture 5">
            <a:extLst>
              <a:ext uri="{FF2B5EF4-FFF2-40B4-BE49-F238E27FC236}">
                <a16:creationId xmlns:a16="http://schemas.microsoft.com/office/drawing/2014/main" id="{06AB6E7F-170F-404E-8C5C-47AA50260582}"/>
              </a:ext>
            </a:extLst>
          </p:cNvPr>
          <p:cNvPicPr>
            <a:picLocks noChangeAspect="1"/>
          </p:cNvPicPr>
          <p:nvPr/>
        </p:nvPicPr>
        <p:blipFill>
          <a:blip r:embed="rId3"/>
          <a:stretch>
            <a:fillRect/>
          </a:stretch>
        </p:blipFill>
        <p:spPr>
          <a:xfrm>
            <a:off x="6135949" y="3753954"/>
            <a:ext cx="2968102" cy="1149350"/>
          </a:xfrm>
          <a:prstGeom prst="rect">
            <a:avLst/>
          </a:prstGeom>
        </p:spPr>
      </p:pic>
    </p:spTree>
    <p:extLst>
      <p:ext uri="{BB962C8B-B14F-4D97-AF65-F5344CB8AC3E}">
        <p14:creationId xmlns:p14="http://schemas.microsoft.com/office/powerpoint/2010/main" val="323788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19</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Background Thread, thread t1 bị </a:t>
            </a:r>
            <a:r>
              <a:rPr lang="en-US" dirty="0" err="1"/>
              <a:t>dừng</a:t>
            </a:r>
            <a:r>
              <a:rPr lang="en-US" dirty="0"/>
              <a:t> khi main hoàn thành nếu t1.IsBackground = true </a:t>
            </a:r>
          </a:p>
          <a:p>
            <a:pPr marL="0" indent="0">
              <a:buNone/>
            </a:pPr>
            <a:endParaRPr lang="en-US" dirty="0"/>
          </a:p>
          <a:p>
            <a:pPr marL="0" indent="0">
              <a:buNone/>
            </a:pPr>
            <a:endParaRPr lang="en-US" dirty="0"/>
          </a:p>
          <a:p>
            <a:endParaRPr lang="en-US" dirty="0"/>
          </a:p>
          <a:p>
            <a:pPr marL="457200" lvl="1" indent="0">
              <a:buNone/>
            </a:pPr>
            <a:endParaRPr lang="en-US" dirty="0"/>
          </a:p>
          <a:p>
            <a:endParaRPr lang="en-US" dirty="0"/>
          </a:p>
        </p:txBody>
      </p:sp>
      <p:pic>
        <p:nvPicPr>
          <p:cNvPr id="7" name="Picture 6">
            <a:extLst>
              <a:ext uri="{FF2B5EF4-FFF2-40B4-BE49-F238E27FC236}">
                <a16:creationId xmlns:a16="http://schemas.microsoft.com/office/drawing/2014/main" id="{866C4E55-3939-4E92-B1F3-91BED9B5C9CD}"/>
              </a:ext>
            </a:extLst>
          </p:cNvPr>
          <p:cNvPicPr>
            <a:picLocks noChangeAspect="1"/>
          </p:cNvPicPr>
          <p:nvPr/>
        </p:nvPicPr>
        <p:blipFill>
          <a:blip r:embed="rId2"/>
          <a:stretch>
            <a:fillRect/>
          </a:stretch>
        </p:blipFill>
        <p:spPr>
          <a:xfrm>
            <a:off x="450574" y="2898223"/>
            <a:ext cx="5176927" cy="2847975"/>
          </a:xfrm>
          <a:prstGeom prst="rect">
            <a:avLst/>
          </a:prstGeom>
        </p:spPr>
      </p:pic>
      <p:pic>
        <p:nvPicPr>
          <p:cNvPr id="8" name="Picture 7">
            <a:extLst>
              <a:ext uri="{FF2B5EF4-FFF2-40B4-BE49-F238E27FC236}">
                <a16:creationId xmlns:a16="http://schemas.microsoft.com/office/drawing/2014/main" id="{778ECD4F-3A41-47E9-9A71-B54C51FF60A5}"/>
              </a:ext>
            </a:extLst>
          </p:cNvPr>
          <p:cNvPicPr>
            <a:picLocks noChangeAspect="1"/>
          </p:cNvPicPr>
          <p:nvPr/>
        </p:nvPicPr>
        <p:blipFill>
          <a:blip r:embed="rId3"/>
          <a:stretch>
            <a:fillRect/>
          </a:stretch>
        </p:blipFill>
        <p:spPr>
          <a:xfrm>
            <a:off x="5560435" y="4139856"/>
            <a:ext cx="3583565" cy="1181100"/>
          </a:xfrm>
          <a:prstGeom prst="rect">
            <a:avLst/>
          </a:prstGeom>
        </p:spPr>
      </p:pic>
    </p:spTree>
    <p:extLst>
      <p:ext uri="{BB962C8B-B14F-4D97-AF65-F5344CB8AC3E}">
        <p14:creationId xmlns:p14="http://schemas.microsoft.com/office/powerpoint/2010/main" val="201445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Multithreading</a:t>
            </a:r>
          </a:p>
          <a:p>
            <a:pPr>
              <a:buFont typeface="Wingdings" pitchFamily="2" charset="2"/>
              <a:buChar char="¤"/>
            </a:pPr>
            <a:r>
              <a:rPr lang="en-US" dirty="0"/>
              <a:t>Các tính năng Multithreading</a:t>
            </a:r>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8950854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Thread Pooling</a:t>
            </a:r>
          </a:p>
          <a:p>
            <a:pPr lvl="1"/>
            <a:r>
              <a:rPr lang="vi-VN" dirty="0"/>
              <a:t>Thread Pooling là một kĩ thuật cho phép bạn sử dụng các thread hiệu quả hơn bằng cách quản lý và phân phối chúng hợp lý, tận dụng tối đa thời gian nhàn rỗi và tăng hiệu suất của chương trình.</a:t>
            </a:r>
            <a:endParaRPr lang="en-US" dirty="0"/>
          </a:p>
          <a:p>
            <a:pPr lvl="1"/>
            <a:r>
              <a:rPr lang="vi-VN" dirty="0"/>
              <a:t>Thread pooling là một kĩ thuật được áp dụng phổ biến trong các ứng dụng về I/O bất đồng bộ tập tin và truyền tải dữ liệu trên mạng.</a:t>
            </a:r>
            <a:endParaRPr lang="en-US" dirty="0"/>
          </a:p>
          <a:p>
            <a:pPr lvl="1"/>
            <a:r>
              <a:rPr lang="vi-VN" dirty="0"/>
              <a:t>Các tác vụ khi được thêm vào Thread pool sẽ được thực thi khi có một thread đang ở trạng thái sẵn sàng</a:t>
            </a:r>
            <a:endParaRPr lang="en-US" dirty="0"/>
          </a:p>
          <a:p>
            <a:pPr lvl="1"/>
            <a:r>
              <a:rPr lang="vi-VN" dirty="0"/>
              <a:t>Để sử dụng thread pool, bạn chỉ sử dụng phương thức tĩnh QueueUserWorkItem() của lớp ThreadPool</a:t>
            </a:r>
            <a:endParaRPr lang="en-US" dirty="0"/>
          </a:p>
          <a:p>
            <a:pPr marL="0" indent="0">
              <a:buNone/>
            </a:pPr>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85527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21</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thread Pooling thực thi như hàng đợi</a:t>
            </a:r>
          </a:p>
          <a:p>
            <a:pPr marL="0" indent="0">
              <a:buNone/>
            </a:pPr>
            <a:endParaRPr lang="en-US" dirty="0"/>
          </a:p>
          <a:p>
            <a:pPr lvl="1"/>
            <a:endParaRPr lang="en-US" dirty="0"/>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FBFF457C-11BE-40E4-A5D5-76E862F54143}"/>
              </a:ext>
            </a:extLst>
          </p:cNvPr>
          <p:cNvPicPr>
            <a:picLocks noChangeAspect="1"/>
          </p:cNvPicPr>
          <p:nvPr/>
        </p:nvPicPr>
        <p:blipFill>
          <a:blip r:embed="rId2"/>
          <a:stretch>
            <a:fillRect/>
          </a:stretch>
        </p:blipFill>
        <p:spPr>
          <a:xfrm>
            <a:off x="190500" y="1752600"/>
            <a:ext cx="5067300" cy="5105400"/>
          </a:xfrm>
          <a:prstGeom prst="rect">
            <a:avLst/>
          </a:prstGeom>
        </p:spPr>
      </p:pic>
      <p:pic>
        <p:nvPicPr>
          <p:cNvPr id="6" name="Picture 5">
            <a:extLst>
              <a:ext uri="{FF2B5EF4-FFF2-40B4-BE49-F238E27FC236}">
                <a16:creationId xmlns:a16="http://schemas.microsoft.com/office/drawing/2014/main" id="{5CFAA59E-9CEC-4449-862C-7389658B1985}"/>
              </a:ext>
            </a:extLst>
          </p:cNvPr>
          <p:cNvPicPr>
            <a:picLocks noChangeAspect="1"/>
          </p:cNvPicPr>
          <p:nvPr/>
        </p:nvPicPr>
        <p:blipFill>
          <a:blip r:embed="rId3"/>
          <a:stretch>
            <a:fillRect/>
          </a:stretch>
        </p:blipFill>
        <p:spPr>
          <a:xfrm>
            <a:off x="6819901" y="1600200"/>
            <a:ext cx="2133599" cy="5257800"/>
          </a:xfrm>
          <a:prstGeom prst="rect">
            <a:avLst/>
          </a:prstGeom>
        </p:spPr>
      </p:pic>
    </p:spTree>
    <p:extLst>
      <p:ext uri="{BB962C8B-B14F-4D97-AF65-F5344CB8AC3E}">
        <p14:creationId xmlns:p14="http://schemas.microsoft.com/office/powerpoint/2010/main" val="338365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22</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Đặt tên </a:t>
            </a:r>
            <a:r>
              <a:rPr lang="en-US" dirty="0" err="1"/>
              <a:t>cho</a:t>
            </a:r>
            <a:r>
              <a:rPr lang="en-US" dirty="0"/>
              <a:t> Thread: </a:t>
            </a:r>
          </a:p>
          <a:p>
            <a:pPr lvl="1"/>
            <a:r>
              <a:rPr lang="vi-VN" dirty="0"/>
              <a:t>Trong lập trình đa luồng bạn có thể chủ động đặt tên cho luồng (thread), nó thực sự có ích trong trường hợp gỡ lỗi (Debugging), để biết đoạn code đó đang được thực thi trong thread nào.</a:t>
            </a:r>
            <a:endParaRPr lang="en-US" dirty="0"/>
          </a:p>
          <a:p>
            <a:pPr lvl="1"/>
            <a:r>
              <a:rPr lang="en-US" dirty="0"/>
              <a:t>Trong một thread bạn có thể gọi </a:t>
            </a:r>
            <a:r>
              <a:rPr lang="en-US" b="1" i="1" dirty="0" err="1"/>
              <a:t>Thread.CurrentThread.Name</a:t>
            </a:r>
            <a:r>
              <a:rPr lang="en-US" dirty="0"/>
              <a:t> để lấy ra tên của </a:t>
            </a:r>
            <a:r>
              <a:rPr lang="en-US" dirty="0" err="1"/>
              <a:t>luồng</a:t>
            </a:r>
            <a:r>
              <a:rPr lang="en-US" dirty="0"/>
              <a:t> đang thực thi tại thời điểm đó.</a:t>
            </a: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14634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23</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Đặt tên </a:t>
            </a:r>
            <a:r>
              <a:rPr lang="en-US" dirty="0" err="1"/>
              <a:t>cho</a:t>
            </a:r>
            <a:r>
              <a:rPr lang="en-US" dirty="0"/>
              <a:t> Thread: </a:t>
            </a:r>
          </a:p>
          <a:p>
            <a:pPr marL="457200" lvl="1" indent="0">
              <a:buNone/>
            </a:pP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D872C7E1-AC59-4CDB-82C4-23AE486B313B}"/>
              </a:ext>
            </a:extLst>
          </p:cNvPr>
          <p:cNvPicPr>
            <a:picLocks noChangeAspect="1"/>
          </p:cNvPicPr>
          <p:nvPr/>
        </p:nvPicPr>
        <p:blipFill>
          <a:blip r:embed="rId2"/>
          <a:stretch>
            <a:fillRect/>
          </a:stretch>
        </p:blipFill>
        <p:spPr>
          <a:xfrm>
            <a:off x="42863" y="1652656"/>
            <a:ext cx="5048250" cy="1495425"/>
          </a:xfrm>
          <a:prstGeom prst="rect">
            <a:avLst/>
          </a:prstGeom>
        </p:spPr>
      </p:pic>
      <p:pic>
        <p:nvPicPr>
          <p:cNvPr id="6" name="Picture 5">
            <a:extLst>
              <a:ext uri="{FF2B5EF4-FFF2-40B4-BE49-F238E27FC236}">
                <a16:creationId xmlns:a16="http://schemas.microsoft.com/office/drawing/2014/main" id="{62198489-2528-4C76-B960-2D1C3FB5AD76}"/>
              </a:ext>
            </a:extLst>
          </p:cNvPr>
          <p:cNvPicPr>
            <a:picLocks noChangeAspect="1"/>
          </p:cNvPicPr>
          <p:nvPr/>
        </p:nvPicPr>
        <p:blipFill>
          <a:blip r:embed="rId3"/>
          <a:stretch>
            <a:fillRect/>
          </a:stretch>
        </p:blipFill>
        <p:spPr>
          <a:xfrm>
            <a:off x="4005262" y="3316356"/>
            <a:ext cx="5095875" cy="3419475"/>
          </a:xfrm>
          <a:prstGeom prst="rect">
            <a:avLst/>
          </a:prstGeom>
        </p:spPr>
      </p:pic>
      <p:pic>
        <p:nvPicPr>
          <p:cNvPr id="7" name="Picture 6">
            <a:extLst>
              <a:ext uri="{FF2B5EF4-FFF2-40B4-BE49-F238E27FC236}">
                <a16:creationId xmlns:a16="http://schemas.microsoft.com/office/drawing/2014/main" id="{508F271F-C859-41D6-89F7-8430F215FB2F}"/>
              </a:ext>
            </a:extLst>
          </p:cNvPr>
          <p:cNvPicPr>
            <a:picLocks noChangeAspect="1"/>
          </p:cNvPicPr>
          <p:nvPr/>
        </p:nvPicPr>
        <p:blipFill>
          <a:blip r:embed="rId4"/>
          <a:stretch>
            <a:fillRect/>
          </a:stretch>
        </p:blipFill>
        <p:spPr>
          <a:xfrm>
            <a:off x="1076533" y="3484631"/>
            <a:ext cx="1457325" cy="2819400"/>
          </a:xfrm>
          <a:prstGeom prst="rect">
            <a:avLst/>
          </a:prstGeom>
        </p:spPr>
      </p:pic>
    </p:spTree>
    <p:extLst>
      <p:ext uri="{BB962C8B-B14F-4D97-AF65-F5344CB8AC3E}">
        <p14:creationId xmlns:p14="http://schemas.microsoft.com/office/powerpoint/2010/main" val="31406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24</a:t>
            </a:fld>
            <a:endParaRPr lang="en-US" dirty="0"/>
          </a:p>
        </p:txBody>
      </p:sp>
      <p:sp>
        <p:nvSpPr>
          <p:cNvPr id="9" name="Content Placeholder 8"/>
          <p:cNvSpPr>
            <a:spLocks noGrp="1"/>
          </p:cNvSpPr>
          <p:nvPr>
            <p:ph idx="1"/>
          </p:nvPr>
        </p:nvSpPr>
        <p:spPr>
          <a:xfrm>
            <a:off x="457200" y="1098550"/>
            <a:ext cx="8229600" cy="5257800"/>
          </a:xfrm>
        </p:spPr>
        <p:txBody>
          <a:bodyPr/>
          <a:lstStyle/>
          <a:p>
            <a:r>
              <a:rPr lang="vi-VN" dirty="0"/>
              <a:t>Độ ưu tiên giữa các Thread</a:t>
            </a:r>
            <a:endParaRPr lang="en-US" dirty="0"/>
          </a:p>
          <a:p>
            <a:pPr lvl="1"/>
            <a:r>
              <a:rPr lang="vi-VN" dirty="0"/>
              <a:t>Trong C# có 5 mức độ ưu tiên của một luồng, chúng được định nghĩa trong enum ThreadPriority.</a:t>
            </a:r>
            <a:endParaRPr lang="en-US" dirty="0"/>
          </a:p>
          <a:p>
            <a:pPr lvl="1"/>
            <a:endParaRPr lang="en-US" dirty="0"/>
          </a:p>
          <a:p>
            <a:pPr lvl="1"/>
            <a:r>
              <a:rPr lang="vi-VN" dirty="0"/>
              <a:t>Thông thường với các máy tính tốc</a:t>
            </a:r>
            <a:endParaRPr lang="en-US" dirty="0"/>
          </a:p>
          <a:p>
            <a:pPr marL="457200" lvl="1" indent="0">
              <a:buNone/>
            </a:pPr>
            <a:r>
              <a:rPr lang="vi-VN" dirty="0"/>
              <a:t> độ cao, nếu các luồng chỉ làm số </a:t>
            </a:r>
            <a:endParaRPr lang="en-US" dirty="0"/>
          </a:p>
          <a:p>
            <a:pPr marL="457200" lvl="1" indent="0">
              <a:buNone/>
            </a:pPr>
            <a:r>
              <a:rPr lang="vi-VN" dirty="0"/>
              <a:t>lượng công việc ít, bạn rất khó phát </a:t>
            </a:r>
            <a:endParaRPr lang="en-US" dirty="0"/>
          </a:p>
          <a:p>
            <a:pPr marL="457200" lvl="1" indent="0">
              <a:buNone/>
            </a:pPr>
            <a:r>
              <a:rPr lang="vi-VN" dirty="0"/>
              <a:t>hiện ra sự khác biệt giữa các luồng </a:t>
            </a:r>
            <a:endParaRPr lang="en-US" dirty="0"/>
          </a:p>
          <a:p>
            <a:pPr marL="457200" lvl="1" indent="0">
              <a:buNone/>
            </a:pPr>
            <a:r>
              <a:rPr lang="vi-VN" dirty="0"/>
              <a:t>có ưu tiên cao và luồng có ưu tiên thấp.</a:t>
            </a:r>
            <a:endParaRPr lang="en-US" dirty="0"/>
          </a:p>
          <a:p>
            <a:pPr lvl="1"/>
            <a:endParaRPr lang="en-US" dirty="0"/>
          </a:p>
          <a:p>
            <a:pPr marL="457200" lvl="1" indent="0">
              <a:buNone/>
            </a:pP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pic>
        <p:nvPicPr>
          <p:cNvPr id="8" name="Picture 7">
            <a:extLst>
              <a:ext uri="{FF2B5EF4-FFF2-40B4-BE49-F238E27FC236}">
                <a16:creationId xmlns:a16="http://schemas.microsoft.com/office/drawing/2014/main" id="{187BC326-A9C6-4068-B8A7-F4D4589FE393}"/>
              </a:ext>
            </a:extLst>
          </p:cNvPr>
          <p:cNvPicPr>
            <a:picLocks noChangeAspect="1"/>
          </p:cNvPicPr>
          <p:nvPr/>
        </p:nvPicPr>
        <p:blipFill>
          <a:blip r:embed="rId2"/>
          <a:stretch>
            <a:fillRect/>
          </a:stretch>
        </p:blipFill>
        <p:spPr>
          <a:xfrm>
            <a:off x="6477000" y="2368779"/>
            <a:ext cx="2667000" cy="2651083"/>
          </a:xfrm>
          <a:prstGeom prst="rect">
            <a:avLst/>
          </a:prstGeom>
        </p:spPr>
      </p:pic>
    </p:spTree>
    <p:extLst>
      <p:ext uri="{BB962C8B-B14F-4D97-AF65-F5344CB8AC3E}">
        <p14:creationId xmlns:p14="http://schemas.microsoft.com/office/powerpoint/2010/main" val="143665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25</a:t>
            </a:fld>
            <a:endParaRPr lang="en-US" dirty="0"/>
          </a:p>
        </p:txBody>
      </p:sp>
      <p:sp>
        <p:nvSpPr>
          <p:cNvPr id="9" name="Content Placeholder 8"/>
          <p:cNvSpPr>
            <a:spLocks noGrp="1"/>
          </p:cNvSpPr>
          <p:nvPr>
            <p:ph idx="1"/>
          </p:nvPr>
        </p:nvSpPr>
        <p:spPr>
          <a:xfrm>
            <a:off x="457200" y="1098550"/>
            <a:ext cx="8229600" cy="5257800"/>
          </a:xfrm>
        </p:spPr>
        <p:txBody>
          <a:bodyPr/>
          <a:lstStyle/>
          <a:p>
            <a:r>
              <a:rPr lang="vi-VN" dirty="0"/>
              <a:t>Độ ưu tiên giữa các Thread</a:t>
            </a:r>
            <a:r>
              <a:rPr lang="en-US" dirty="0"/>
              <a:t>, v</a:t>
            </a:r>
            <a:r>
              <a:rPr lang="vi-VN" dirty="0"/>
              <a:t>í dụ dưới đây có 2 luồng, mỗi luồng in ra 100K dòng text (Một số lượng đủ lớn để thấy sự khác biệt).</a:t>
            </a:r>
            <a:endParaRPr lang="en-US" dirty="0"/>
          </a:p>
          <a:p>
            <a:pPr marL="0" indent="0">
              <a:buNone/>
            </a:pPr>
            <a:endParaRPr lang="en-US" dirty="0"/>
          </a:p>
          <a:p>
            <a:pPr lvl="1"/>
            <a:endParaRPr lang="en-US" dirty="0"/>
          </a:p>
          <a:p>
            <a:pPr marL="457200" lvl="1" indent="0">
              <a:buNone/>
            </a:pP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EE32C023-2AC8-41FB-BB3D-CABCACA544F0}"/>
              </a:ext>
            </a:extLst>
          </p:cNvPr>
          <p:cNvPicPr>
            <a:picLocks noChangeAspect="1"/>
          </p:cNvPicPr>
          <p:nvPr/>
        </p:nvPicPr>
        <p:blipFill>
          <a:blip r:embed="rId2"/>
          <a:stretch>
            <a:fillRect/>
          </a:stretch>
        </p:blipFill>
        <p:spPr>
          <a:xfrm>
            <a:off x="1" y="2438400"/>
            <a:ext cx="5105400" cy="4399722"/>
          </a:xfrm>
          <a:prstGeom prst="rect">
            <a:avLst/>
          </a:prstGeom>
        </p:spPr>
      </p:pic>
      <p:pic>
        <p:nvPicPr>
          <p:cNvPr id="6" name="Picture 5">
            <a:extLst>
              <a:ext uri="{FF2B5EF4-FFF2-40B4-BE49-F238E27FC236}">
                <a16:creationId xmlns:a16="http://schemas.microsoft.com/office/drawing/2014/main" id="{82085B4D-0442-4DBB-9B88-F215F8387454}"/>
              </a:ext>
            </a:extLst>
          </p:cNvPr>
          <p:cNvPicPr>
            <a:picLocks noChangeAspect="1"/>
          </p:cNvPicPr>
          <p:nvPr/>
        </p:nvPicPr>
        <p:blipFill>
          <a:blip r:embed="rId3"/>
          <a:stretch>
            <a:fillRect/>
          </a:stretch>
        </p:blipFill>
        <p:spPr>
          <a:xfrm>
            <a:off x="6019800" y="2468216"/>
            <a:ext cx="3124200" cy="4399721"/>
          </a:xfrm>
          <a:prstGeom prst="rect">
            <a:avLst/>
          </a:prstGeom>
        </p:spPr>
      </p:pic>
    </p:spTree>
    <p:extLst>
      <p:ext uri="{BB962C8B-B14F-4D97-AF65-F5344CB8AC3E}">
        <p14:creationId xmlns:p14="http://schemas.microsoft.com/office/powerpoint/2010/main" val="8405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26</a:t>
            </a:fld>
            <a:endParaRPr lang="en-US" dirty="0"/>
          </a:p>
        </p:txBody>
      </p:sp>
      <p:sp>
        <p:nvSpPr>
          <p:cNvPr id="9" name="Content Placeholder 8"/>
          <p:cNvSpPr>
            <a:spLocks noGrp="1"/>
          </p:cNvSpPr>
          <p:nvPr>
            <p:ph idx="1"/>
          </p:nvPr>
        </p:nvSpPr>
        <p:spPr>
          <a:xfrm>
            <a:off x="457200" y="1098550"/>
            <a:ext cx="8229600" cy="5257800"/>
          </a:xfrm>
        </p:spPr>
        <p:txBody>
          <a:bodyPr/>
          <a:lstStyle/>
          <a:p>
            <a:r>
              <a:rPr lang="vi-VN" dirty="0"/>
              <a:t>Deadlock</a:t>
            </a:r>
            <a:endParaRPr lang="en-US" dirty="0"/>
          </a:p>
          <a:p>
            <a:pPr lvl="1"/>
            <a:r>
              <a:rPr lang="vi-VN" dirty="0"/>
              <a:t>Đồng bộ hóa khi sử dụng thread là một công việc cần thiết, tuy nhiên nếu không cẩn thận bạn sẽ gặp phải tình trạng chương trình dừng hoạt động vô thời hạn</a:t>
            </a:r>
            <a:endParaRPr lang="en-US" dirty="0"/>
          </a:p>
          <a:p>
            <a:pPr lvl="1"/>
            <a:r>
              <a:rPr lang="en-US" dirty="0"/>
              <a:t>Deadlock xảy ra khi có ít nhất </a:t>
            </a:r>
            <a:r>
              <a:rPr lang="en-US" dirty="0" err="1"/>
              <a:t>hai</a:t>
            </a:r>
            <a:r>
              <a:rPr lang="en-US" dirty="0"/>
              <a:t> thread cùng đợi thread </a:t>
            </a:r>
            <a:r>
              <a:rPr lang="en-US" dirty="0" err="1"/>
              <a:t>kia</a:t>
            </a:r>
            <a:r>
              <a:rPr lang="en-US" dirty="0"/>
              <a:t> giải phóng</a:t>
            </a:r>
            <a:r>
              <a:rPr lang="en-US" dirty="0">
                <a:sym typeface="Wingdings" panose="05000000000000000000" pitchFamily="2" charset="2"/>
              </a:rPr>
              <a:t>2 thread đợi nhau vô </a:t>
            </a:r>
            <a:r>
              <a:rPr lang="en-US" dirty="0" err="1">
                <a:sym typeface="Wingdings" panose="05000000000000000000" pitchFamily="2" charset="2"/>
              </a:rPr>
              <a:t>tận</a:t>
            </a:r>
            <a:endParaRPr lang="en-US" dirty="0"/>
          </a:p>
          <a:p>
            <a:pPr lvl="1"/>
            <a:endParaRPr lang="en-US" dirty="0"/>
          </a:p>
          <a:p>
            <a:pPr marL="457200" lvl="1" indent="0">
              <a:buNone/>
            </a:pP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pic>
        <p:nvPicPr>
          <p:cNvPr id="1026" name="Picture 2" descr="Deadlock in C# in Multithread application">
            <a:extLst>
              <a:ext uri="{FF2B5EF4-FFF2-40B4-BE49-F238E27FC236}">
                <a16:creationId xmlns:a16="http://schemas.microsoft.com/office/drawing/2014/main" id="{3813D16F-2416-4878-AB8F-620938FF7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2" y="3555999"/>
            <a:ext cx="59721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774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a:t>
            </a:r>
            <a:r>
              <a:rPr lang="vi-VN" dirty="0"/>
              <a:t>Deadlock</a:t>
            </a:r>
            <a:r>
              <a:rPr lang="en-US" dirty="0"/>
              <a:t>: </a:t>
            </a:r>
            <a:r>
              <a:rPr lang="en-US" dirty="0" err="1"/>
              <a:t>cho</a:t>
            </a:r>
            <a:r>
              <a:rPr lang="en-US" dirty="0"/>
              <a:t> object “syncObj1” và  “syncObj2”</a:t>
            </a:r>
          </a:p>
          <a:p>
            <a:pPr lvl="1"/>
            <a:r>
              <a:rPr lang="en-US" dirty="0"/>
              <a:t>tạo </a:t>
            </a:r>
            <a:r>
              <a:rPr lang="en-US" dirty="0" err="1"/>
              <a:t>phương</a:t>
            </a:r>
            <a:r>
              <a:rPr lang="en-US" dirty="0"/>
              <a:t> thức Foo() sẽ lock  “syncObj1” và </a:t>
            </a:r>
            <a:r>
              <a:rPr lang="en-US" dirty="0" err="1"/>
              <a:t>ph</a:t>
            </a:r>
            <a:r>
              <a:rPr lang="vi-VN" dirty="0"/>
              <a:t>ư</a:t>
            </a:r>
            <a:r>
              <a:rPr lang="en-US" dirty="0" err="1"/>
              <a:t>ơng</a:t>
            </a:r>
            <a:r>
              <a:rPr lang="en-US" dirty="0"/>
              <a:t> thức Bar() đang cần sử dụng “syncObj1” để hoàn thành thread</a:t>
            </a:r>
          </a:p>
          <a:p>
            <a:pPr lvl="1"/>
            <a:r>
              <a:rPr lang="en-US" dirty="0"/>
              <a:t>tạo </a:t>
            </a:r>
            <a:r>
              <a:rPr lang="en-US" dirty="0" err="1"/>
              <a:t>phương</a:t>
            </a:r>
            <a:r>
              <a:rPr lang="en-US" dirty="0"/>
              <a:t> thức Bar() sẽ lock  “syncObj2” và </a:t>
            </a:r>
            <a:r>
              <a:rPr lang="en-US" dirty="0" err="1"/>
              <a:t>ph</a:t>
            </a:r>
            <a:r>
              <a:rPr lang="vi-VN" dirty="0"/>
              <a:t>ư</a:t>
            </a:r>
            <a:r>
              <a:rPr lang="en-US" dirty="0" err="1"/>
              <a:t>ơng</a:t>
            </a:r>
            <a:r>
              <a:rPr lang="en-US" dirty="0"/>
              <a:t> thức Foo() đang cần sử dụng “syncObj2” để hoàn thành thread</a:t>
            </a:r>
          </a:p>
          <a:p>
            <a:pPr lvl="1"/>
            <a:r>
              <a:rPr lang="en-US" dirty="0">
                <a:sym typeface="Wingdings" panose="05000000000000000000" pitchFamily="2" charset="2"/>
              </a:rPr>
              <a:t> Foo() và Bar() chờ nhau vô </a:t>
            </a:r>
            <a:r>
              <a:rPr lang="en-US" dirty="0" err="1">
                <a:sym typeface="Wingdings" panose="05000000000000000000" pitchFamily="2" charset="2"/>
              </a:rPr>
              <a:t>tận</a:t>
            </a:r>
            <a:endParaRPr lang="en-US" dirty="0"/>
          </a:p>
          <a:p>
            <a:pPr lvl="1"/>
            <a:endParaRPr lang="en-US" dirty="0"/>
          </a:p>
          <a:p>
            <a:pPr marL="457200" lvl="1" indent="0">
              <a:buNone/>
            </a:pP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59437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a:t>
            </a:r>
            <a:r>
              <a:rPr lang="vi-VN" dirty="0"/>
              <a:t>Deadlock</a:t>
            </a:r>
            <a:r>
              <a:rPr lang="en-US" dirty="0"/>
              <a:t>:</a:t>
            </a:r>
          </a:p>
          <a:p>
            <a:pPr marL="457200" lvl="1" indent="0">
              <a:buNone/>
            </a:pPr>
            <a:br>
              <a:rPr lang="en-US" dirty="0"/>
            </a:br>
            <a:endParaRPr lang="en-US" dirty="0"/>
          </a:p>
          <a:p>
            <a:pPr marL="0" indent="0">
              <a:buNone/>
            </a:pPr>
            <a:endParaRPr lang="en-US" dirty="0"/>
          </a:p>
          <a:p>
            <a:pPr lvl="1"/>
            <a:endParaRPr lang="en-US" dirty="0"/>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D72EEA29-DD66-42D1-98BD-108D5F9BA7E5}"/>
              </a:ext>
            </a:extLst>
          </p:cNvPr>
          <p:cNvPicPr>
            <a:picLocks noChangeAspect="1"/>
          </p:cNvPicPr>
          <p:nvPr/>
        </p:nvPicPr>
        <p:blipFill>
          <a:blip r:embed="rId2"/>
          <a:stretch>
            <a:fillRect/>
          </a:stretch>
        </p:blipFill>
        <p:spPr>
          <a:xfrm>
            <a:off x="990600" y="1762125"/>
            <a:ext cx="6934200" cy="5095875"/>
          </a:xfrm>
          <a:prstGeom prst="rect">
            <a:avLst/>
          </a:prstGeom>
        </p:spPr>
      </p:pic>
    </p:spTree>
    <p:extLst>
      <p:ext uri="{BB962C8B-B14F-4D97-AF65-F5344CB8AC3E}">
        <p14:creationId xmlns:p14="http://schemas.microsoft.com/office/powerpoint/2010/main" val="4226005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29</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a:t>
            </a:r>
            <a:r>
              <a:rPr lang="vi-VN" dirty="0"/>
              <a:t>Deadlock</a:t>
            </a:r>
            <a:r>
              <a:rPr lang="en-US" dirty="0"/>
              <a:t>: </a:t>
            </a:r>
            <a:r>
              <a:rPr lang="vi-VN" dirty="0"/>
              <a:t>câu lệnh lock(syncObj2) của Foo() và lock(syncObj1) của Bar() sẽ không bao giờ được thực hiện vì hai đối tượng syncObj1 và syncObj2 đã bị khóa bởi hai thread khác nhau.</a:t>
            </a:r>
            <a:endParaRPr lang="en-US" dirty="0"/>
          </a:p>
          <a:p>
            <a:pPr marL="457200" lvl="1" indent="0">
              <a:buNone/>
            </a:pPr>
            <a:br>
              <a:rPr lang="en-US" dirty="0"/>
            </a:br>
            <a:endParaRPr lang="en-US" dirty="0"/>
          </a:p>
          <a:p>
            <a:pPr marL="0" indent="0">
              <a:buNone/>
            </a:pPr>
            <a:endParaRPr lang="en-US" dirty="0"/>
          </a:p>
          <a:p>
            <a:pPr lvl="1"/>
            <a:endParaRPr lang="en-US" dirty="0"/>
          </a:p>
          <a:p>
            <a:pPr marL="0" indent="0">
              <a:buNone/>
            </a:pPr>
            <a:endParaRPr lang="en-US" dirty="0"/>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F3ADFC34-C98C-49C5-88C8-D37B8B909F85}"/>
              </a:ext>
            </a:extLst>
          </p:cNvPr>
          <p:cNvPicPr>
            <a:picLocks noChangeAspect="1"/>
          </p:cNvPicPr>
          <p:nvPr/>
        </p:nvPicPr>
        <p:blipFill>
          <a:blip r:embed="rId2"/>
          <a:stretch>
            <a:fillRect/>
          </a:stretch>
        </p:blipFill>
        <p:spPr>
          <a:xfrm>
            <a:off x="6119389" y="3700946"/>
            <a:ext cx="2838594" cy="1695450"/>
          </a:xfrm>
          <a:prstGeom prst="rect">
            <a:avLst/>
          </a:prstGeom>
        </p:spPr>
      </p:pic>
      <p:pic>
        <p:nvPicPr>
          <p:cNvPr id="7" name="Picture 6">
            <a:extLst>
              <a:ext uri="{FF2B5EF4-FFF2-40B4-BE49-F238E27FC236}">
                <a16:creationId xmlns:a16="http://schemas.microsoft.com/office/drawing/2014/main" id="{47174172-834F-464D-BBED-F6AEF24F9EDC}"/>
              </a:ext>
            </a:extLst>
          </p:cNvPr>
          <p:cNvPicPr>
            <a:picLocks noChangeAspect="1"/>
          </p:cNvPicPr>
          <p:nvPr/>
        </p:nvPicPr>
        <p:blipFill>
          <a:blip r:embed="rId3"/>
          <a:stretch>
            <a:fillRect/>
          </a:stretch>
        </p:blipFill>
        <p:spPr>
          <a:xfrm>
            <a:off x="647700" y="3085172"/>
            <a:ext cx="4724400" cy="2980006"/>
          </a:xfrm>
          <a:prstGeom prst="rect">
            <a:avLst/>
          </a:prstGeom>
        </p:spPr>
      </p:pic>
    </p:spTree>
    <p:extLst>
      <p:ext uri="{BB962C8B-B14F-4D97-AF65-F5344CB8AC3E}">
        <p14:creationId xmlns:p14="http://schemas.microsoft.com/office/powerpoint/2010/main" val="96554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3</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Multitasking trên hệ điều hành có nghĩa là có thể chạy nhiều ứng dụng tại một thời điểm</a:t>
            </a:r>
          </a:p>
          <a:p>
            <a:r>
              <a:rPr lang="en-US" dirty="0"/>
              <a:t>Multithreading : khả năng thực hiện nhiều thread đồng thời tại một thời điểm.</a:t>
            </a:r>
          </a:p>
          <a:p>
            <a:r>
              <a:rPr lang="en-US" dirty="0"/>
              <a:t>Thread: hay còn gọi là </a:t>
            </a:r>
            <a:r>
              <a:rPr lang="en-US" dirty="0" err="1"/>
              <a:t>tiểu</a:t>
            </a:r>
            <a:r>
              <a:rPr lang="en-US" dirty="0"/>
              <a:t> trình, </a:t>
            </a:r>
            <a:r>
              <a:rPr lang="vi-VN" dirty="0"/>
              <a:t>cho phép chương trình thực hiện đồng thời nhiều tác vụ, và giúp quá trình tương tác với người dùng không bị gián đoạn</a:t>
            </a:r>
            <a:endParaRPr lang="en-US" dirty="0"/>
          </a:p>
          <a:p>
            <a:r>
              <a:rPr lang="en-US" dirty="0"/>
              <a:t>Process: </a:t>
            </a:r>
            <a:r>
              <a:rPr lang="vi-VN" dirty="0"/>
              <a:t>là một instance của chương trình máy tính được thực thi, dựa trên hệ điều hành, hoàn toàn độc lập với các tiến trình khác</a:t>
            </a:r>
            <a:endParaRPr lang="en-US" dirty="0"/>
          </a:p>
          <a:p>
            <a:pPr marL="0" indent="0">
              <a:buNone/>
            </a:pPr>
            <a:endParaRPr lang="en-US" dirty="0"/>
          </a:p>
        </p:txBody>
      </p:sp>
    </p:spTree>
    <p:extLst>
      <p:ext uri="{BB962C8B-B14F-4D97-AF65-F5344CB8AC3E}">
        <p14:creationId xmlns:p14="http://schemas.microsoft.com/office/powerpoint/2010/main" val="149452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30</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err="1"/>
              <a:t>Tránh</a:t>
            </a:r>
            <a:r>
              <a:rPr lang="en-US" dirty="0"/>
              <a:t> </a:t>
            </a:r>
            <a:r>
              <a:rPr lang="vi-VN" dirty="0"/>
              <a:t>Deadlock</a:t>
            </a:r>
            <a:r>
              <a:rPr lang="en-US" dirty="0"/>
              <a:t> bằng cách dùng </a:t>
            </a:r>
            <a:r>
              <a:rPr lang="en-US" dirty="0" err="1"/>
              <a:t>ph</a:t>
            </a:r>
            <a:r>
              <a:rPr lang="vi-VN" dirty="0"/>
              <a:t>ư</a:t>
            </a:r>
            <a:r>
              <a:rPr lang="en-US" dirty="0" err="1"/>
              <a:t>ơng</a:t>
            </a:r>
            <a:r>
              <a:rPr lang="en-US" dirty="0"/>
              <a:t> thức </a:t>
            </a:r>
            <a:r>
              <a:rPr lang="en-US" dirty="0" err="1"/>
              <a:t>Monitor.TryEnter</a:t>
            </a:r>
            <a:r>
              <a:rPr lang="en-US" dirty="0"/>
              <a:t> chỉ định </a:t>
            </a:r>
            <a:r>
              <a:rPr lang="en-US" dirty="0" err="1"/>
              <a:t>thới</a:t>
            </a:r>
            <a:r>
              <a:rPr lang="en-US" dirty="0"/>
              <a:t> gian chờ tối đa và chủ động giải </a:t>
            </a:r>
            <a:r>
              <a:rPr lang="en-US" dirty="0" err="1"/>
              <a:t>phóng</a:t>
            </a:r>
            <a:r>
              <a:rPr lang="en-US" dirty="0"/>
              <a:t> lock.</a:t>
            </a:r>
          </a:p>
          <a:p>
            <a:r>
              <a:rPr lang="en-US" dirty="0"/>
              <a:t>Ví dụ cải tiến  </a:t>
            </a:r>
            <a:r>
              <a:rPr lang="en-US" dirty="0" err="1"/>
              <a:t>ph</a:t>
            </a:r>
            <a:r>
              <a:rPr lang="vi-VN" dirty="0"/>
              <a:t>ư</a:t>
            </a:r>
            <a:r>
              <a:rPr lang="en-US" dirty="0" err="1"/>
              <a:t>ơng</a:t>
            </a:r>
            <a:r>
              <a:rPr lang="en-US" dirty="0"/>
              <a:t> thức Bar() </a:t>
            </a:r>
            <a:r>
              <a:rPr lang="en-US" dirty="0" err="1"/>
              <a:t>cho</a:t>
            </a:r>
            <a:r>
              <a:rPr lang="en-US" dirty="0"/>
              <a:t> chờ 1000ms</a:t>
            </a:r>
          </a:p>
          <a:p>
            <a:pPr marL="0" indent="0">
              <a:buNone/>
            </a:pPr>
            <a:endParaRPr lang="en-US" dirty="0"/>
          </a:p>
          <a:p>
            <a:pPr marL="457200" lvl="1" indent="0">
              <a:buNone/>
            </a:pPr>
            <a:br>
              <a:rPr lang="en-US" dirty="0"/>
            </a:br>
            <a:endParaRPr lang="en-US" dirty="0"/>
          </a:p>
          <a:p>
            <a:pPr marL="0" indent="0">
              <a:buNone/>
            </a:pPr>
            <a:endParaRPr lang="en-US" dirty="0"/>
          </a:p>
          <a:p>
            <a:pPr lvl="1"/>
            <a:endParaRPr lang="en-US" dirty="0"/>
          </a:p>
          <a:p>
            <a:pPr marL="0" indent="0">
              <a:buNone/>
            </a:pPr>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05D6B727-7717-47E0-8D72-A7B42D1205E5}"/>
              </a:ext>
            </a:extLst>
          </p:cNvPr>
          <p:cNvPicPr>
            <a:picLocks noChangeAspect="1"/>
          </p:cNvPicPr>
          <p:nvPr/>
        </p:nvPicPr>
        <p:blipFill>
          <a:blip r:embed="rId2"/>
          <a:stretch>
            <a:fillRect/>
          </a:stretch>
        </p:blipFill>
        <p:spPr>
          <a:xfrm>
            <a:off x="2181225" y="3248025"/>
            <a:ext cx="4371975" cy="3609975"/>
          </a:xfrm>
          <a:prstGeom prst="rect">
            <a:avLst/>
          </a:prstGeom>
        </p:spPr>
      </p:pic>
      <p:pic>
        <p:nvPicPr>
          <p:cNvPr id="8" name="Picture 7">
            <a:extLst>
              <a:ext uri="{FF2B5EF4-FFF2-40B4-BE49-F238E27FC236}">
                <a16:creationId xmlns:a16="http://schemas.microsoft.com/office/drawing/2014/main" id="{F688A509-4D66-405B-8532-E2921FFFBD87}"/>
              </a:ext>
            </a:extLst>
          </p:cNvPr>
          <p:cNvPicPr>
            <a:picLocks noChangeAspect="1"/>
          </p:cNvPicPr>
          <p:nvPr/>
        </p:nvPicPr>
        <p:blipFill>
          <a:blip r:embed="rId3"/>
          <a:stretch>
            <a:fillRect/>
          </a:stretch>
        </p:blipFill>
        <p:spPr>
          <a:xfrm>
            <a:off x="6886575" y="3571185"/>
            <a:ext cx="1800225" cy="1733550"/>
          </a:xfrm>
          <a:prstGeom prst="rect">
            <a:avLst/>
          </a:prstGeom>
        </p:spPr>
      </p:pic>
    </p:spTree>
    <p:extLst>
      <p:ext uri="{BB962C8B-B14F-4D97-AF65-F5344CB8AC3E}">
        <p14:creationId xmlns:p14="http://schemas.microsoft.com/office/powerpoint/2010/main" val="83105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31</a:t>
            </a:fld>
            <a:endParaRPr lang="en-US" dirty="0"/>
          </a:p>
        </p:txBody>
      </p:sp>
      <p:sp>
        <p:nvSpPr>
          <p:cNvPr id="16" name="Title 15">
            <a:extLst>
              <a:ext uri="{FF2B5EF4-FFF2-40B4-BE49-F238E27FC236}">
                <a16:creationId xmlns:a16="http://schemas.microsoft.com/office/drawing/2014/main" id="{831281E4-E9ED-41AA-A93C-59243EB82FB0}"/>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84393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32</a:t>
            </a:fld>
            <a:endParaRPr lang="en-US" dirty="0"/>
          </a:p>
        </p:txBody>
      </p:sp>
      <p:sp>
        <p:nvSpPr>
          <p:cNvPr id="11" name="Rectangle 10"/>
          <p:cNvSpPr/>
          <p:nvPr/>
        </p:nvSpPr>
        <p:spPr>
          <a:xfrm>
            <a:off x="228600" y="1007110"/>
            <a:ext cx="8458200" cy="4843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6"/>
          <p:cNvSpPr/>
          <p:nvPr/>
        </p:nvSpPr>
        <p:spPr>
          <a:xfrm>
            <a:off x="228600" y="533400"/>
            <a:ext cx="5334000" cy="1000760"/>
          </a:xfrm>
          <a:prstGeom prst="rightArrow">
            <a:avLst>
              <a:gd name="adj1" fmla="val 100000"/>
              <a:gd name="adj2" fmla="val 50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p:cNvSpPr txBox="1">
            <a:spLocks/>
          </p:cNvSpPr>
          <p:nvPr/>
        </p:nvSpPr>
        <p:spPr>
          <a:xfrm>
            <a:off x="543560" y="805180"/>
            <a:ext cx="456184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Tổng</a:t>
            </a:r>
            <a:r>
              <a:rPr kumimoji="0" lang="en-US" sz="2800" b="1" i="0" u="none" strike="noStrike" kern="1200" cap="none" spc="0" normalizeH="0" noProof="0" dirty="0">
                <a:ln>
                  <a:noFill/>
                </a:ln>
                <a:solidFill>
                  <a:schemeClr val="accent6"/>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noProof="0" dirty="0" err="1">
                <a:ln>
                  <a:noFill/>
                </a:ln>
                <a:solidFill>
                  <a:schemeClr val="accent6"/>
                </a:solidFill>
                <a:effectLst/>
                <a:uLnTx/>
                <a:uFillTx/>
                <a:latin typeface="Segoe UI" pitchFamily="34" charset="0"/>
                <a:ea typeface="Roboto" pitchFamily="2" charset="0"/>
                <a:cs typeface="Segoe UI" pitchFamily="34" charset="0"/>
              </a:rPr>
              <a:t>kết</a:t>
            </a: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bài</a:t>
            </a:r>
            <a:r>
              <a:rPr lang="en-US" sz="2800" b="1" dirty="0">
                <a:solidFill>
                  <a:schemeClr val="accent6"/>
                </a:solidFill>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học</a:t>
            </a:r>
            <a:endPar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endParaRPr>
          </a:p>
        </p:txBody>
      </p:sp>
      <p:pic>
        <p:nvPicPr>
          <p:cNvPr id="9" name="Picture 2" descr="D:\Compressed\PSD Collection 2011\WP-201 copy.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082745" y="1371600"/>
            <a:ext cx="3352799" cy="564502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A6795E68-29FE-47CC-9D50-BA1805C9121B}"/>
              </a:ext>
            </a:extLst>
          </p:cNvPr>
          <p:cNvSpPr txBox="1">
            <a:spLocks/>
          </p:cNvSpPr>
          <p:nvPr/>
        </p:nvSpPr>
        <p:spPr>
          <a:xfrm>
            <a:off x="457200" y="1481096"/>
            <a:ext cx="82296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n-US"/>
              <a:t>Multithreading</a:t>
            </a:r>
          </a:p>
          <a:p>
            <a:pPr>
              <a:buFont typeface="Wingdings" pitchFamily="2" charset="2"/>
              <a:buChar char="¤"/>
            </a:pPr>
            <a:r>
              <a:rPr lang="en-US"/>
              <a:t>Các tính năng Multithreading</a:t>
            </a:r>
            <a:endParaRPr lang="en-US" dirty="0"/>
          </a:p>
        </p:txBody>
      </p:sp>
    </p:spTree>
    <p:extLst>
      <p:ext uri="{BB962C8B-B14F-4D97-AF65-F5344CB8AC3E}">
        <p14:creationId xmlns:p14="http://schemas.microsoft.com/office/powerpoint/2010/main" val="4024992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287000" cy="686335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33</a:t>
            </a:fld>
            <a:endParaRPr lang="en-US"/>
          </a:p>
        </p:txBody>
      </p:sp>
      <p:sp>
        <p:nvSpPr>
          <p:cNvPr id="4" name="Rectangle 3"/>
          <p:cNvSpPr/>
          <p:nvPr/>
        </p:nvSpPr>
        <p:spPr>
          <a:xfrm>
            <a:off x="4000501" y="3449768"/>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dirty="0">
                <a:solidFill>
                  <a:schemeClr val="tx2"/>
                </a:solidFill>
                <a:latin typeface="Segoe UI" pitchFamily="34" charset="0"/>
                <a:ea typeface="Segoe UI" pitchFamily="34" charset="0"/>
                <a:cs typeface="Segoe UI" pitchFamily="34" charset="0"/>
              </a:rPr>
              <a:t>KẾT THÚC</a:t>
            </a:r>
            <a:endParaRPr lang="en-US" sz="4400" spc="-2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5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4</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endParaRPr lang="en-US" dirty="0"/>
          </a:p>
          <a:p>
            <a:endParaRPr lang="en-US" dirty="0"/>
          </a:p>
          <a:p>
            <a:endParaRPr lang="en-US" dirty="0"/>
          </a:p>
          <a:p>
            <a:endParaRPr lang="en-US" dirty="0"/>
          </a:p>
          <a:p>
            <a:endParaRPr lang="en-US" dirty="0"/>
          </a:p>
          <a:p>
            <a:endParaRPr lang="en-US" dirty="0"/>
          </a:p>
          <a:p>
            <a:r>
              <a:rPr lang="vi-VN" sz="2400" dirty="0"/>
              <a:t>Mỗi 1 chương trình có thể gồm 1 hoặc nhiều process</a:t>
            </a:r>
            <a:r>
              <a:rPr lang="en-US" sz="2400" dirty="0"/>
              <a:t>. </a:t>
            </a:r>
            <a:r>
              <a:rPr lang="vi-VN" sz="2400" dirty="0"/>
              <a:t>Các process sẽ </a:t>
            </a:r>
            <a:r>
              <a:rPr lang="en-US" sz="2400" dirty="0"/>
              <a:t>có thể</a:t>
            </a:r>
            <a:r>
              <a:rPr lang="vi-VN" sz="2400" dirty="0"/>
              <a:t> sử dụng lượng tài nguyên riêng không liên quan đến process khác. Mỗi process có thể gồm nhiều thread. Các thread trong cùng 1 process sẽ sử dụng chung tài nguyên với nhau</a:t>
            </a:r>
            <a:r>
              <a:rPr lang="vi-VN" dirty="0"/>
              <a:t>.</a:t>
            </a:r>
            <a:endParaRPr lang="en-US" dirty="0"/>
          </a:p>
        </p:txBody>
      </p:sp>
      <p:pic>
        <p:nvPicPr>
          <p:cNvPr id="1028" name="Picture 4">
            <a:extLst>
              <a:ext uri="{FF2B5EF4-FFF2-40B4-BE49-F238E27FC236}">
                <a16:creationId xmlns:a16="http://schemas.microsoft.com/office/drawing/2014/main" id="{02BE3050-4F45-4B07-9D7A-EB67BA2E0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841512"/>
            <a:ext cx="469582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9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M</a:t>
            </a:r>
            <a:r>
              <a:rPr lang="vi-VN" dirty="0"/>
              <a:t>ột số thuộc tính được sử dụng phổ biến nhất của lớp Thread trong C#</a:t>
            </a:r>
            <a:endParaRPr lang="en-US" dirty="0"/>
          </a:p>
          <a:p>
            <a:pPr marL="0" indent="0">
              <a:buNone/>
            </a:pPr>
            <a:endParaRPr lang="en-US" dirty="0"/>
          </a:p>
          <a:p>
            <a:endParaRPr lang="en-US" dirty="0"/>
          </a:p>
        </p:txBody>
      </p:sp>
      <p:pic>
        <p:nvPicPr>
          <p:cNvPr id="10" name="Picture 9">
            <a:extLst>
              <a:ext uri="{FF2B5EF4-FFF2-40B4-BE49-F238E27FC236}">
                <a16:creationId xmlns:a16="http://schemas.microsoft.com/office/drawing/2014/main" id="{CF81A100-AC3E-44FE-9FE0-41C74AF86C63}"/>
              </a:ext>
            </a:extLst>
          </p:cNvPr>
          <p:cNvPicPr>
            <a:picLocks noChangeAspect="1"/>
          </p:cNvPicPr>
          <p:nvPr/>
        </p:nvPicPr>
        <p:blipFill>
          <a:blip r:embed="rId2"/>
          <a:stretch>
            <a:fillRect/>
          </a:stretch>
        </p:blipFill>
        <p:spPr>
          <a:xfrm>
            <a:off x="1252537" y="2057400"/>
            <a:ext cx="6638925" cy="4800600"/>
          </a:xfrm>
          <a:prstGeom prst="rect">
            <a:avLst/>
          </a:prstGeom>
        </p:spPr>
      </p:pic>
    </p:spTree>
    <p:extLst>
      <p:ext uri="{BB962C8B-B14F-4D97-AF65-F5344CB8AC3E}">
        <p14:creationId xmlns:p14="http://schemas.microsoft.com/office/powerpoint/2010/main" val="166654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6</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M</a:t>
            </a:r>
            <a:r>
              <a:rPr lang="vi-VN" dirty="0"/>
              <a:t>ột số phương thức được sử dụng phổ biến nhất của lớp Thread trong C#</a:t>
            </a:r>
            <a:endParaRPr lang="en-US" dirty="0"/>
          </a:p>
          <a:p>
            <a:pPr marL="0" indent="0">
              <a:buNone/>
            </a:pPr>
            <a:endParaRPr lang="en-US" dirty="0"/>
          </a:p>
          <a:p>
            <a:endParaRPr lang="en-US" dirty="0"/>
          </a:p>
        </p:txBody>
      </p:sp>
      <p:pic>
        <p:nvPicPr>
          <p:cNvPr id="3" name="Picture 2">
            <a:extLst>
              <a:ext uri="{FF2B5EF4-FFF2-40B4-BE49-F238E27FC236}">
                <a16:creationId xmlns:a16="http://schemas.microsoft.com/office/drawing/2014/main" id="{2244C538-D394-494A-A7F1-9F1FC04EF9F0}"/>
              </a:ext>
            </a:extLst>
          </p:cNvPr>
          <p:cNvPicPr>
            <a:picLocks noChangeAspect="1"/>
          </p:cNvPicPr>
          <p:nvPr/>
        </p:nvPicPr>
        <p:blipFill>
          <a:blip r:embed="rId2"/>
          <a:stretch>
            <a:fillRect/>
          </a:stretch>
        </p:blipFill>
        <p:spPr>
          <a:xfrm>
            <a:off x="1424604" y="1981200"/>
            <a:ext cx="6172200" cy="4876800"/>
          </a:xfrm>
          <a:prstGeom prst="rect">
            <a:avLst/>
          </a:prstGeom>
        </p:spPr>
      </p:pic>
    </p:spTree>
    <p:extLst>
      <p:ext uri="{BB962C8B-B14F-4D97-AF65-F5344CB8AC3E}">
        <p14:creationId xmlns:p14="http://schemas.microsoft.com/office/powerpoint/2010/main" val="237666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Tạo Thread</a:t>
            </a:r>
          </a:p>
          <a:p>
            <a:pPr lvl="1"/>
            <a:r>
              <a:rPr lang="en-US" dirty="0"/>
              <a:t>C</a:t>
            </a:r>
            <a:r>
              <a:rPr lang="vi-VN" dirty="0"/>
              <a:t>ác Thread được tạo bằng việc kế thừa lớp Thread</a:t>
            </a:r>
            <a:endParaRPr lang="en-US" dirty="0"/>
          </a:p>
          <a:p>
            <a:pPr lvl="1"/>
            <a:r>
              <a:rPr lang="vi-VN" dirty="0"/>
              <a:t>Lớp Thread được kế thừa gọi phương thức </a:t>
            </a:r>
            <a:r>
              <a:rPr lang="vi-VN" b="1" dirty="0"/>
              <a:t>Start()</a:t>
            </a:r>
            <a:r>
              <a:rPr lang="vi-VN" dirty="0"/>
              <a:t> để bắt đầu sự thực thi của Thread con</a:t>
            </a:r>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89CA67F6-3E93-4C71-AF3D-CFA8DDAE8FD0}"/>
              </a:ext>
            </a:extLst>
          </p:cNvPr>
          <p:cNvPicPr>
            <a:picLocks noChangeAspect="1"/>
          </p:cNvPicPr>
          <p:nvPr/>
        </p:nvPicPr>
        <p:blipFill>
          <a:blip r:embed="rId2"/>
          <a:stretch>
            <a:fillRect/>
          </a:stretch>
        </p:blipFill>
        <p:spPr>
          <a:xfrm>
            <a:off x="1527313" y="2845107"/>
            <a:ext cx="6056484" cy="4049818"/>
          </a:xfrm>
          <a:prstGeom prst="rect">
            <a:avLst/>
          </a:prstGeom>
        </p:spPr>
      </p:pic>
      <p:pic>
        <p:nvPicPr>
          <p:cNvPr id="8" name="Picture 7">
            <a:extLst>
              <a:ext uri="{FF2B5EF4-FFF2-40B4-BE49-F238E27FC236}">
                <a16:creationId xmlns:a16="http://schemas.microsoft.com/office/drawing/2014/main" id="{5FE23487-92A0-4B67-AC5E-E8452CDF83E2}"/>
              </a:ext>
            </a:extLst>
          </p:cNvPr>
          <p:cNvPicPr>
            <a:picLocks noChangeAspect="1"/>
          </p:cNvPicPr>
          <p:nvPr/>
        </p:nvPicPr>
        <p:blipFill>
          <a:blip r:embed="rId3"/>
          <a:stretch>
            <a:fillRect/>
          </a:stretch>
        </p:blipFill>
        <p:spPr>
          <a:xfrm>
            <a:off x="6278424" y="3158642"/>
            <a:ext cx="2865576" cy="1337158"/>
          </a:xfrm>
          <a:prstGeom prst="rect">
            <a:avLst/>
          </a:prstGeom>
        </p:spPr>
      </p:pic>
    </p:spTree>
    <p:extLst>
      <p:ext uri="{BB962C8B-B14F-4D97-AF65-F5344CB8AC3E}">
        <p14:creationId xmlns:p14="http://schemas.microsoft.com/office/powerpoint/2010/main" val="242948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tạo và thực thi thread</a:t>
            </a:r>
          </a:p>
          <a:p>
            <a:endParaRPr lang="en-US" dirty="0"/>
          </a:p>
          <a:p>
            <a:endParaRPr lang="en-US" dirty="0"/>
          </a:p>
          <a:p>
            <a:endParaRPr lang="en-US" dirty="0"/>
          </a:p>
          <a:p>
            <a:endParaRPr lang="en-US" dirty="0"/>
          </a:p>
          <a:p>
            <a:endParaRPr lang="en-US" dirty="0"/>
          </a:p>
          <a:p>
            <a:endParaRPr lang="en-US" dirty="0"/>
          </a:p>
          <a:p>
            <a:endParaRPr lang="en-US" dirty="0"/>
          </a:p>
          <a:p>
            <a:r>
              <a:rPr lang="en-US" dirty="0"/>
              <a:t>2 </a:t>
            </a:r>
            <a:r>
              <a:rPr lang="en-US" dirty="0" err="1"/>
              <a:t>ph</a:t>
            </a:r>
            <a:r>
              <a:rPr lang="vi-VN" dirty="0"/>
              <a:t>ư</a:t>
            </a:r>
            <a:r>
              <a:rPr lang="en-US" dirty="0" err="1"/>
              <a:t>ơng</a:t>
            </a:r>
            <a:r>
              <a:rPr lang="en-US" dirty="0"/>
              <a:t> thức A và B chạy song </a:t>
            </a:r>
            <a:r>
              <a:rPr lang="en-US" dirty="0" err="1"/>
              <a:t>song</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4A47A77A-6B35-487E-87EA-139E893B2DA6}"/>
              </a:ext>
            </a:extLst>
          </p:cNvPr>
          <p:cNvPicPr>
            <a:picLocks noChangeAspect="1"/>
          </p:cNvPicPr>
          <p:nvPr/>
        </p:nvPicPr>
        <p:blipFill>
          <a:blip r:embed="rId2"/>
          <a:stretch>
            <a:fillRect/>
          </a:stretch>
        </p:blipFill>
        <p:spPr>
          <a:xfrm>
            <a:off x="2057400" y="1676400"/>
            <a:ext cx="4876800" cy="3581400"/>
          </a:xfrm>
          <a:prstGeom prst="rect">
            <a:avLst/>
          </a:prstGeom>
        </p:spPr>
      </p:pic>
      <p:pic>
        <p:nvPicPr>
          <p:cNvPr id="7" name="Picture 6">
            <a:extLst>
              <a:ext uri="{FF2B5EF4-FFF2-40B4-BE49-F238E27FC236}">
                <a16:creationId xmlns:a16="http://schemas.microsoft.com/office/drawing/2014/main" id="{A5FBA240-407C-40EA-A496-6D357CF58AD0}"/>
              </a:ext>
            </a:extLst>
          </p:cNvPr>
          <p:cNvPicPr>
            <a:picLocks noChangeAspect="1"/>
          </p:cNvPicPr>
          <p:nvPr/>
        </p:nvPicPr>
        <p:blipFill>
          <a:blip r:embed="rId3"/>
          <a:stretch>
            <a:fillRect/>
          </a:stretch>
        </p:blipFill>
        <p:spPr>
          <a:xfrm>
            <a:off x="704850" y="5759450"/>
            <a:ext cx="7734300" cy="704850"/>
          </a:xfrm>
          <a:prstGeom prst="rect">
            <a:avLst/>
          </a:prstGeom>
        </p:spPr>
      </p:pic>
    </p:spTree>
    <p:extLst>
      <p:ext uri="{BB962C8B-B14F-4D97-AF65-F5344CB8AC3E}">
        <p14:creationId xmlns:p14="http://schemas.microsoft.com/office/powerpoint/2010/main" val="113014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Quản lý Thread: </a:t>
            </a:r>
            <a:r>
              <a:rPr lang="vi-VN" dirty="0"/>
              <a:t>Ví dụ sau minh họa cách sử dụng phương thức sleep() để làm một Thread dừng trong một khoảng thời gian cụ thể.</a:t>
            </a:r>
            <a:r>
              <a:rPr lang="en-US" dirty="0"/>
              <a:t>	</a:t>
            </a:r>
          </a:p>
          <a:p>
            <a:endParaRPr lang="en-US" dirty="0"/>
          </a:p>
          <a:p>
            <a:pPr marL="457200" lvl="1" indent="0">
              <a:buNone/>
            </a:pPr>
            <a:endParaRPr lang="en-US" dirty="0"/>
          </a:p>
          <a:p>
            <a:endParaRPr lang="en-US" dirty="0"/>
          </a:p>
        </p:txBody>
      </p:sp>
      <p:pic>
        <p:nvPicPr>
          <p:cNvPr id="3" name="Picture 2">
            <a:extLst>
              <a:ext uri="{FF2B5EF4-FFF2-40B4-BE49-F238E27FC236}">
                <a16:creationId xmlns:a16="http://schemas.microsoft.com/office/drawing/2014/main" id="{80D3DD8C-BADB-4D83-87A1-210BCD95719A}"/>
              </a:ext>
            </a:extLst>
          </p:cNvPr>
          <p:cNvPicPr>
            <a:picLocks noChangeAspect="1"/>
          </p:cNvPicPr>
          <p:nvPr/>
        </p:nvPicPr>
        <p:blipFill>
          <a:blip r:embed="rId2"/>
          <a:stretch>
            <a:fillRect/>
          </a:stretch>
        </p:blipFill>
        <p:spPr>
          <a:xfrm>
            <a:off x="19880" y="2473186"/>
            <a:ext cx="6115050" cy="4381500"/>
          </a:xfrm>
          <a:prstGeom prst="rect">
            <a:avLst/>
          </a:prstGeom>
        </p:spPr>
      </p:pic>
      <p:pic>
        <p:nvPicPr>
          <p:cNvPr id="8" name="Picture 7">
            <a:extLst>
              <a:ext uri="{FF2B5EF4-FFF2-40B4-BE49-F238E27FC236}">
                <a16:creationId xmlns:a16="http://schemas.microsoft.com/office/drawing/2014/main" id="{89F258FC-19BC-4EC1-BCC5-37F1F672D416}"/>
              </a:ext>
            </a:extLst>
          </p:cNvPr>
          <p:cNvPicPr>
            <a:picLocks noChangeAspect="1"/>
          </p:cNvPicPr>
          <p:nvPr/>
        </p:nvPicPr>
        <p:blipFill>
          <a:blip r:embed="rId3"/>
          <a:stretch>
            <a:fillRect/>
          </a:stretch>
        </p:blipFill>
        <p:spPr>
          <a:xfrm>
            <a:off x="5937311" y="4246563"/>
            <a:ext cx="3186809" cy="1771650"/>
          </a:xfrm>
          <a:prstGeom prst="rect">
            <a:avLst/>
          </a:prstGeom>
        </p:spPr>
      </p:pic>
    </p:spTree>
    <p:extLst>
      <p:ext uri="{BB962C8B-B14F-4D97-AF65-F5344CB8AC3E}">
        <p14:creationId xmlns:p14="http://schemas.microsoft.com/office/powerpoint/2010/main" val="374646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ags/tag2.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44368</TotalTime>
  <Words>1339</Words>
  <Application>Microsoft Office PowerPoint</Application>
  <PresentationFormat>On-screen Show (4:3)</PresentationFormat>
  <Paragraphs>248</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Roboto Lt</vt:lpstr>
      <vt:lpstr>Segoe UI</vt:lpstr>
      <vt:lpstr>Wingdings</vt:lpstr>
      <vt:lpstr>Custom Design</vt:lpstr>
      <vt:lpstr>Lập Trình C# 2</vt:lpstr>
      <vt:lpstr>Mục tiêu</vt:lpstr>
      <vt:lpstr>Multithreading</vt:lpstr>
      <vt:lpstr>Multithreading</vt:lpstr>
      <vt:lpstr>Multithreading</vt:lpstr>
      <vt:lpstr>Multithreading</vt:lpstr>
      <vt:lpstr>Multithreading</vt:lpstr>
      <vt:lpstr>Multithreading</vt:lpstr>
      <vt:lpstr>Multithreading</vt:lpstr>
      <vt:lpstr>Multithreading</vt:lpstr>
      <vt:lpstr>Multithreading</vt:lpstr>
      <vt:lpstr>Demo</vt:lpstr>
      <vt:lpstr>Lập Trình C# 2</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admin</cp:lastModifiedBy>
  <cp:revision>1874</cp:revision>
  <dcterms:created xsi:type="dcterms:W3CDTF">2013-04-23T08:05:33Z</dcterms:created>
  <dcterms:modified xsi:type="dcterms:W3CDTF">2020-04-21T04:05:03Z</dcterms:modified>
</cp:coreProperties>
</file>