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THỰC TẬP </a:t>
            </a:r>
            <a:r>
              <a:rPr lang="" altLang="en-US"/>
              <a:t>Đ</a:t>
            </a:r>
            <a:r>
              <a:rPr lang="en-US" altLang="en-US"/>
              <a:t>Ồ </a:t>
            </a:r>
            <a:r>
              <a:rPr lang="" altLang="en-US"/>
              <a:t>Á</a:t>
            </a:r>
            <a:r>
              <a:rPr lang="en-US" altLang="en-US"/>
              <a:t>N C</a:t>
            </a:r>
            <a:r>
              <a:rPr lang="" altLang="en-US"/>
              <a:t>Ơ</a:t>
            </a:r>
            <a:r>
              <a:rPr lang="en-US" altLang="en-US"/>
              <a:t> SỞ NG</a:t>
            </a:r>
            <a:r>
              <a:rPr lang="" altLang="en-US"/>
              <a:t>À</a:t>
            </a:r>
            <a:r>
              <a:rPr lang="en-US" altLang="en-US"/>
              <a:t>NH</a:t>
            </a:r>
            <a:br>
              <a:rPr lang="en-US" altLang="en-US"/>
            </a:br>
            <a:r>
              <a:rPr lang="en-US" altLang="en-US"/>
              <a:t>HỌC KỲ I, N</a:t>
            </a:r>
            <a:r>
              <a:rPr lang="" altLang="en-US"/>
              <a:t>Ă</a:t>
            </a:r>
            <a:r>
              <a:rPr lang="en-US" altLang="en-US"/>
              <a:t>M HỌC 2024-2025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THIẾT KẾ ỨNG DỤNG WEB PHỤC VỤ TRA CỨU THÔNG TIN TR</a:t>
            </a:r>
            <a:r>
              <a:rPr lang="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ỜNG </a:t>
            </a:r>
            <a:r>
              <a:rPr lang="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</a:t>
            </a:r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ẠI HỌC, CAO </a:t>
            </a:r>
            <a:r>
              <a:rPr lang="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</a:t>
            </a:r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ẲNG</a:t>
            </a:r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Giáo viên h</a:t>
            </a:r>
            <a:r>
              <a:rPr lang="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ớng dẫn</a:t>
            </a:r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ThS. Nguyễn Ngọc </a:t>
            </a:r>
            <a:r>
              <a:rPr lang="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</a:t>
            </a:r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Thanh</a:t>
            </a:r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Sinh viên thực hiện:</a:t>
            </a:r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 tên:V</a:t>
            </a:r>
            <a:r>
              <a:rPr lang="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õ</a:t>
            </a:r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Chí Hải</a:t>
            </a:r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Thực thể thông tin xét tuyển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THONGTINXETTUYEN(Thông tin xét tuyển)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610235" y="2051685"/>
          <a:ext cx="9333230" cy="4361815"/>
        </p:xfrm>
        <a:graphic>
          <a:graphicData uri="http://schemas.openxmlformats.org/drawingml/2006/table">
            <a:tbl>
              <a:tblPr/>
              <a:tblGrid>
                <a:gridCol w="834390"/>
                <a:gridCol w="2672715"/>
                <a:gridCol w="2305050"/>
                <a:gridCol w="1965325"/>
                <a:gridCol w="1555750"/>
              </a:tblGrid>
              <a:tr h="109029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STT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Tên thuộc tính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Diễn giải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Kiểu dữ liệu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Ràng buộc toàn vẹn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4546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1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matruong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Mã trường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F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K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4546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2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manganhdaotao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Mã ngành đào tạo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FK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4546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3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tohopxettuyen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Tổ hợp xét tuyển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4483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4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diemchuan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Điểm chuẩn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4546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6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hocphi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Học phí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4483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7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nam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Năm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Thực thể ngành đào tạo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NGANHDAOTAO(Ngành đào tạo)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203835" y="2287270"/>
          <a:ext cx="9668510" cy="4318000"/>
        </p:xfrm>
        <a:graphic>
          <a:graphicData uri="http://schemas.openxmlformats.org/drawingml/2006/table">
            <a:tbl>
              <a:tblPr/>
              <a:tblGrid>
                <a:gridCol w="864235"/>
                <a:gridCol w="2769235"/>
                <a:gridCol w="2386965"/>
                <a:gridCol w="2037080"/>
                <a:gridCol w="1610995"/>
              </a:tblGrid>
              <a:tr h="215900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STT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Tên thuộc tính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Diễn giải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Kiểu dữ liệu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Ràng buộc toàn vẹn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8013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1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manganhdaotao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Mã ngành đào tạo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PK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7886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2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tennganhdaotao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Tên ngành đào tạo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Sơ đồ website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Sơ đồ website</a:t>
            </a:r>
            <a:endParaRPr lang="en-US"/>
          </a:p>
          <a:p>
            <a:endParaRPr lang="en-US"/>
          </a:p>
        </p:txBody>
      </p:sp>
      <p:pic>
        <p:nvPicPr>
          <p:cNvPr id="4" name="Picture 5" descr="Biểu đồ không có tiêu đề.drawio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1911350"/>
            <a:ext cx="8956040" cy="4539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Danh sách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danh sách chức năng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1136650" y="2187575"/>
          <a:ext cx="9044940" cy="4284980"/>
        </p:xfrm>
        <a:graphic>
          <a:graphicData uri="http://schemas.openxmlformats.org/drawingml/2006/table">
            <a:tbl>
              <a:tblPr/>
              <a:tblGrid>
                <a:gridCol w="1014730"/>
                <a:gridCol w="4540250"/>
                <a:gridCol w="1811655"/>
                <a:gridCol w="1678305"/>
              </a:tblGrid>
              <a:tr h="73025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>
                          <a:latin typeface="Times New Roman" panose="02020603050405020304"/>
                          <a:ea typeface="SimSun" panose="02010600030101010101" pitchFamily="2" charset="-122"/>
                        </a:rPr>
                        <a:t>STT</a:t>
                      </a:r>
                      <a:endParaRPr sz="1100" b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>
                          <a:latin typeface="Times New Roman" panose="02020603050405020304"/>
                          <a:ea typeface="SimSun" panose="02010600030101010101" pitchFamily="2" charset="-122"/>
                        </a:rPr>
                        <a:t>Chức năng</a:t>
                      </a:r>
                      <a:endParaRPr sz="1100" b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>
                          <a:latin typeface="Times New Roman" panose="02020603050405020304"/>
                          <a:ea typeface="SimSun" panose="02010600030101010101" pitchFamily="2" charset="-122"/>
                        </a:rPr>
                        <a:t>Người dùng</a:t>
                      </a:r>
                      <a:endParaRPr sz="1100" b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>
                          <a:latin typeface="Times New Roman" panose="02020603050405020304"/>
                          <a:ea typeface="SimSun" panose="02010600030101010101" pitchFamily="2" charset="-122"/>
                        </a:rPr>
                        <a:t>Quản trị viên</a:t>
                      </a:r>
                      <a:endParaRPr sz="1100" b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497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 new roman"/>
                          <a:ea typeface="SimSun" panose="02010600030101010101" pitchFamily="2" charset="-122"/>
                        </a:rPr>
                        <a:t>1</a:t>
                      </a:r>
                      <a:endParaRPr sz="1100">
                        <a:latin typeface="Time new roman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Tra cứu thông tin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✔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✔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497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 new roman"/>
                          <a:ea typeface="SimSun" panose="02010600030101010101" pitchFamily="2" charset="-122"/>
                        </a:rPr>
                        <a:t>2</a:t>
                      </a:r>
                      <a:endParaRPr sz="1100">
                        <a:latin typeface="Time new roman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Đăng nhập/Đăng xuất hệ thống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✔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497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 new roman"/>
                          <a:ea typeface="SimSun" panose="02010600030101010101" pitchFamily="2" charset="-122"/>
                        </a:rPr>
                        <a:t>3</a:t>
                      </a:r>
                      <a:endParaRPr sz="1100">
                        <a:latin typeface="Time new roman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Thêm/Xóa/Sửa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tài khoản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✔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497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 new roman"/>
                          <a:ea typeface="SimSun" panose="02010600030101010101" pitchFamily="2" charset="-122"/>
                        </a:rPr>
                        <a:t>4</a:t>
                      </a:r>
                      <a:endParaRPr sz="1100">
                        <a:latin typeface="Time new roman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Thêm/Xóa/Sửa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khu vực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✔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497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 new roman"/>
                          <a:ea typeface="SimSun" panose="02010600030101010101" pitchFamily="2" charset="-122"/>
                        </a:rPr>
                        <a:t>5</a:t>
                      </a:r>
                      <a:endParaRPr sz="1100">
                        <a:latin typeface="Time new roman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Thêm/Xóa/Sửa loại trường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✔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497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 new roman"/>
                          <a:ea typeface="SimSun" panose="02010600030101010101" pitchFamily="2" charset="-122"/>
                        </a:rPr>
                        <a:t>6</a:t>
                      </a:r>
                      <a:endParaRPr sz="1100">
                        <a:latin typeface="Time new roman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Thêm/Xóa/Sửa ngành đào tạo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✔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497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 new roman"/>
                          <a:ea typeface="SimSun" panose="02010600030101010101" pitchFamily="2" charset="-122"/>
                        </a:rPr>
                        <a:t>7</a:t>
                      </a:r>
                      <a:endParaRPr sz="1100">
                        <a:latin typeface="Time new roman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Thêm/Xóa/Sửa trường học 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✔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497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 new roman"/>
                          <a:ea typeface="SimSun" panose="02010600030101010101" pitchFamily="2" charset="-122"/>
                        </a:rPr>
                        <a:t>8</a:t>
                      </a:r>
                      <a:endParaRPr sz="1100">
                        <a:latin typeface="Time new roman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Thêm/Xóa/Sửa khu học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✔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497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 new roman"/>
                          <a:ea typeface="SimSun" panose="02010600030101010101" pitchFamily="2" charset="-122"/>
                        </a:rPr>
                        <a:t>9</a:t>
                      </a:r>
                      <a:endParaRPr sz="1100">
                        <a:latin typeface="Time new roman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Thêm/Xóa/Sửa thông tin xét tuyển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✔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Các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Giao diện trang chủ </a:t>
            </a:r>
            <a:endParaRPr lang="en-US"/>
          </a:p>
        </p:txBody>
      </p:sp>
      <p:pic>
        <p:nvPicPr>
          <p:cNvPr id="50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0" y="1894840"/>
            <a:ext cx="9737725" cy="4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Chức năng đăng nhập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Trang  đăng nhập</a:t>
            </a:r>
            <a:endParaRPr lang="en-US"/>
          </a:p>
        </p:txBody>
      </p:sp>
      <p:pic>
        <p:nvPicPr>
          <p:cNvPr id="31" name="image3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162050" y="2014220"/>
            <a:ext cx="8686800" cy="45605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Chức năng quản lý trường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Trang quản lý trường học</a:t>
            </a:r>
            <a:endParaRPr lang="en-US"/>
          </a:p>
        </p:txBody>
      </p:sp>
      <p:pic>
        <p:nvPicPr>
          <p:cNvPr id="40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2116455"/>
            <a:ext cx="9150985" cy="518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Chức năng thêm trường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683250"/>
          </a:xfrm>
        </p:spPr>
        <p:txBody>
          <a:bodyPr/>
          <a:p>
            <a:r>
              <a:rPr lang="en-US"/>
              <a:t>Trang thêm trường học</a:t>
            </a:r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2177415"/>
            <a:ext cx="9595485" cy="432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Chức năng sửa trường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Trang sửa trường học</a:t>
            </a:r>
            <a:endParaRPr lang="en-US"/>
          </a:p>
          <a:p>
            <a:endParaRPr lang="en-US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1875155"/>
            <a:ext cx="9675495" cy="4850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Chức năng xóa trường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Trang xóa trường học</a:t>
            </a:r>
            <a:endParaRPr lang="en-US"/>
          </a:p>
        </p:txBody>
      </p:sp>
      <p:pic>
        <p:nvPicPr>
          <p:cNvPr id="49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4270" y="2057718"/>
            <a:ext cx="4823460" cy="274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Giới thiệu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Đ</a:t>
            </a:r>
            <a:r>
              <a:rPr lang="en-US" altLang="en-US"/>
              <a:t>ề tài "Thiết kế ứng dụng web phục vụ tra cứu thông tin tr</a:t>
            </a:r>
            <a:r>
              <a:rPr lang="" altLang="en-US"/>
              <a:t>ư</a:t>
            </a:r>
            <a:r>
              <a:rPr lang="en-US" altLang="en-US"/>
              <a:t>ờng </a:t>
            </a:r>
            <a:r>
              <a:rPr lang="" altLang="en-US"/>
              <a:t>đ</a:t>
            </a:r>
            <a:r>
              <a:rPr lang="en-US" altLang="en-US"/>
              <a:t>ại học, cao </a:t>
            </a:r>
            <a:r>
              <a:rPr lang="" altLang="en-US"/>
              <a:t>đ</a:t>
            </a:r>
            <a:r>
              <a:rPr lang="en-US" altLang="en-US"/>
              <a:t>ẳng"  với mục tiêu xây dựng một công cụ giúp ng</a:t>
            </a:r>
            <a:r>
              <a:rPr lang="" altLang="en-US"/>
              <a:t>ư</a:t>
            </a:r>
            <a:r>
              <a:rPr lang="en-US" altLang="en-US"/>
              <a:t>ời dùng dễ dàng tìm kiếm và tra cứu thông tin liên quan </a:t>
            </a:r>
            <a:r>
              <a:rPr lang="" altLang="en-US"/>
              <a:t>đ</a:t>
            </a:r>
            <a:r>
              <a:rPr lang="en-US" altLang="en-US"/>
              <a:t>ến các tr</a:t>
            </a:r>
            <a:r>
              <a:rPr lang="" altLang="en-US"/>
              <a:t>ư</a:t>
            </a:r>
            <a:r>
              <a:rPr lang="en-US" altLang="en-US"/>
              <a:t>ờng </a:t>
            </a:r>
            <a:r>
              <a:rPr lang="" altLang="en-US"/>
              <a:t>đ</a:t>
            </a:r>
            <a:r>
              <a:rPr lang="en-US" altLang="en-US"/>
              <a:t>ại học và cao </a:t>
            </a:r>
            <a:r>
              <a:rPr lang="" altLang="en-US"/>
              <a:t>đ</a:t>
            </a:r>
            <a:r>
              <a:rPr lang="en-US" altLang="en-US"/>
              <a:t>ẳng. Ứng dụng web này có thể phục vụ nhiều </a:t>
            </a:r>
            <a:r>
              <a:rPr lang="" altLang="en-US"/>
              <a:t>đ</a:t>
            </a:r>
            <a:r>
              <a:rPr lang="en-US" altLang="en-US"/>
              <a:t>ối t</a:t>
            </a:r>
            <a:r>
              <a:rPr lang="" altLang="en-US"/>
              <a:t>ư</a:t>
            </a:r>
            <a:r>
              <a:rPr lang="en-US" altLang="en-US"/>
              <a:t>ợng, bao gồm học sinh, sinh viên, phụ huynh và những ng</a:t>
            </a:r>
            <a:r>
              <a:rPr lang="" altLang="en-US"/>
              <a:t>ư</a:t>
            </a:r>
            <a:r>
              <a:rPr lang="en-US" altLang="en-US"/>
              <a:t>ời </a:t>
            </a:r>
            <a:r>
              <a:rPr lang="" altLang="en-US"/>
              <a:t>đ</a:t>
            </a:r>
            <a:r>
              <a:rPr lang="en-US" altLang="en-US"/>
              <a:t>ang tìm kiếm cơ hội học tập tại các cơ sở giáo dục.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Công nghệ sử dụng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Frontend: HTML, CSS, BOOTSTRAP 5</a:t>
            </a:r>
            <a:endParaRPr lang="en-US" altLang="en-US"/>
          </a:p>
          <a:p>
            <a:r>
              <a:rPr lang="en-US" altLang="en-US"/>
              <a:t>Backend:  PHP </a:t>
            </a:r>
            <a:r>
              <a:rPr lang="" altLang="en-US"/>
              <a:t>đ</a:t>
            </a:r>
            <a:r>
              <a:rPr lang="en-US" altLang="en-US"/>
              <a:t>ể xử l</a:t>
            </a:r>
            <a:r>
              <a:rPr lang="" altLang="en-US"/>
              <a:t>ý</a:t>
            </a:r>
            <a:r>
              <a:rPr lang="en-US" altLang="en-US"/>
              <a:t> dữ liệu bên phía server.</a:t>
            </a:r>
            <a:endParaRPr lang="en-US" altLang="en-US"/>
          </a:p>
          <a:p>
            <a:r>
              <a:rPr lang="en-US" altLang="en-US"/>
              <a:t>Cơ sở dữ liệu: MySQL </a:t>
            </a:r>
            <a:r>
              <a:rPr lang="" altLang="en-US"/>
              <a:t>đ</a:t>
            </a:r>
            <a:r>
              <a:rPr lang="en-US" altLang="en-US"/>
              <a:t>ể l</a:t>
            </a:r>
            <a:r>
              <a:rPr lang="" altLang="en-US"/>
              <a:t>ư</a:t>
            </a:r>
            <a:r>
              <a:rPr lang="en-US" altLang="en-US"/>
              <a:t>u trữ dữ liệu về các tr</a:t>
            </a:r>
            <a:r>
              <a:rPr lang="" altLang="en-US"/>
              <a:t>ư</a:t>
            </a:r>
            <a:r>
              <a:rPr lang="en-US" altLang="en-US"/>
              <a:t>ờng học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Sơ đồ ERD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Danh sách các thực thể và mối quan hệ kết hợp</a:t>
            </a:r>
            <a:endParaRPr lang="en-US"/>
          </a:p>
          <a:p>
            <a:endParaRPr lang="en-US"/>
          </a:p>
        </p:txBody>
      </p:sp>
      <p:pic>
        <p:nvPicPr>
          <p:cNvPr id="8" name="Picture 8" descr="tra cứu thông tin trường đại học, cao đẳng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1911350"/>
            <a:ext cx="9058910" cy="4744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Chi tiết các thực thể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Danh sách các thực thể 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278130" y="1957705"/>
          <a:ext cx="8675370" cy="5089525"/>
        </p:xfrm>
        <a:graphic>
          <a:graphicData uri="http://schemas.openxmlformats.org/drawingml/2006/table">
            <a:tbl>
              <a:tblPr/>
              <a:tblGrid>
                <a:gridCol w="1249045"/>
                <a:gridCol w="3088640"/>
                <a:gridCol w="4337685"/>
              </a:tblGrid>
              <a:tr h="72707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STT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Tên thực thể/mối kết hợp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Diễn giải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2707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1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KhuVuc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Tên khu vực của trường học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2707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2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TruongHoc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Tên của trường học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2707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3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KhuHoc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Tên khu học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2707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4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LoaiTruong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Các hệ đào tạo của trường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2707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5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NganhDaoTao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Các ngành đào tao của trường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2707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6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ThongTinXetTuyen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Tên các tổ hợp xét tuyển của trường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Thực thể khu vực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KHUHOC(Khu học)</a:t>
            </a:r>
            <a:endParaRPr lang="en-US"/>
          </a:p>
          <a:p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695700" y="3070860"/>
          <a:ext cx="4800600" cy="3138170"/>
        </p:xfrm>
        <a:graphic>
          <a:graphicData uri="http://schemas.openxmlformats.org/drawingml/2006/table">
            <a:tbl>
              <a:tblPr/>
              <a:tblGrid>
                <a:gridCol w="419100"/>
                <a:gridCol w="1127760"/>
                <a:gridCol w="1211580"/>
                <a:gridCol w="990600"/>
                <a:gridCol w="1051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1335405" y="2308225"/>
          <a:ext cx="8279765" cy="4144010"/>
        </p:xfrm>
        <a:graphic>
          <a:graphicData uri="http://schemas.openxmlformats.org/drawingml/2006/table">
            <a:tbl>
              <a:tblPr/>
              <a:tblGrid>
                <a:gridCol w="723265"/>
                <a:gridCol w="1943735"/>
                <a:gridCol w="2090420"/>
                <a:gridCol w="1708785"/>
                <a:gridCol w="1813560"/>
              </a:tblGrid>
              <a:tr h="20726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STT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Tên thuộc tính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Diễn giải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Kiểu dữ liệu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Ràng buộc toàn vẹn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3568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1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makhuvuc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Mã khu vực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PK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3568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2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tenkhuvuc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Tên khu vực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0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Thực thể trường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TRUONGHOC(Trường học)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504190" y="1986915"/>
          <a:ext cx="9758680" cy="4777740"/>
        </p:xfrm>
        <a:graphic>
          <a:graphicData uri="http://schemas.openxmlformats.org/drawingml/2006/table">
            <a:tbl>
              <a:tblPr/>
              <a:tblGrid>
                <a:gridCol w="1469390"/>
                <a:gridCol w="2340610"/>
                <a:gridCol w="1456690"/>
                <a:gridCol w="1818005"/>
                <a:gridCol w="2673985"/>
              </a:tblGrid>
              <a:tr h="86868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STT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Tên thuộc tính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Diễn giải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Kiểu dữ liệu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Ràng buộc toàn vẹn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43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1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matruong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Mã trường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PK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6868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2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tentruongtiengviet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ên trường tiếng việt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6868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3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tentruongtienganh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ên trường tiếng anh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43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4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makhuvuc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ãkhuvực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FK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43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5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facebook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F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acebook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370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6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website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W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ebsite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497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7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maloaitruong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Mã loại trường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FK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Thực thể khu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KHUHOC(Khu học)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928370" y="2289810"/>
          <a:ext cx="8533765" cy="4161790"/>
        </p:xfrm>
        <a:graphic>
          <a:graphicData uri="http://schemas.openxmlformats.org/drawingml/2006/table">
            <a:tbl>
              <a:tblPr/>
              <a:tblGrid>
                <a:gridCol w="1057275"/>
                <a:gridCol w="3000375"/>
                <a:gridCol w="1291590"/>
                <a:gridCol w="2188210"/>
                <a:gridCol w="996315"/>
              </a:tblGrid>
              <a:tr h="83248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STT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Tên thuộc tính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Diễn giải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Kiểu dữ liệu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Ràng buộc toàn vẹn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592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1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makhuhoc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ã khu học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PK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2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diachi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Địa chỉ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592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3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sodienthoai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Số điện thoại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Varchar(20)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592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4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email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Email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 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5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matruong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Mã trường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FK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24841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6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hinhanhkhuonvientruong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H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ình ảnh khuôn viên trường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Thực thể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LOAITRUONG(Loại trường)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00735" y="2368550"/>
          <a:ext cx="7935595" cy="4328795"/>
        </p:xfrm>
        <a:graphic>
          <a:graphicData uri="http://schemas.openxmlformats.org/drawingml/2006/table">
            <a:tbl>
              <a:tblPr/>
              <a:tblGrid>
                <a:gridCol w="789940"/>
                <a:gridCol w="2026920"/>
                <a:gridCol w="1878330"/>
                <a:gridCol w="1602740"/>
                <a:gridCol w="1637665"/>
              </a:tblGrid>
              <a:tr h="216471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STT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Tên thuộc tính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Diễn giải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Kiểu dữ liệu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1">
                          <a:latin typeface="Times New Roman" panose="02020603050405020304"/>
                          <a:ea typeface="SimSun" panose="02010600030101010101" pitchFamily="2" charset="-122"/>
                        </a:rPr>
                        <a:t>Ràng buộc toàn vẹn</a:t>
                      </a:r>
                      <a:endParaRPr sz="1100" i="1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8140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1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maloaitruong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M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ã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loại trường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PK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82675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2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tenloaitruong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T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ên </a:t>
                      </a: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loại trường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latin typeface="Times New Roman" panose="02020603050405020304"/>
                          <a:ea typeface="SimSun" panose="02010600030101010101" pitchFamily="2" charset="-122"/>
                        </a:rPr>
                        <a:t>Varchar(100)</a:t>
                      </a: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83*400"/>
  <p:tag name="TABLE_ENDDRAG_RECT" val="21*154*683*400"/>
</p:tagLst>
</file>

<file path=ppt/tags/tag2.xml><?xml version="1.0" encoding="utf-8"?>
<p:tagLst xmlns:p="http://schemas.openxmlformats.org/presentationml/2006/main">
  <p:tag name="TABLE_ENDDRAG_ORIGIN_RECT" val="651*326"/>
  <p:tag name="TABLE_ENDDRAG_RECT" val="105*181*651*326"/>
</p:tagLst>
</file>

<file path=ppt/tags/tag3.xml><?xml version="1.0" encoding="utf-8"?>
<p:tagLst xmlns:p="http://schemas.openxmlformats.org/presentationml/2006/main">
  <p:tag name="TABLE_ENDDRAG_ORIGIN_RECT" val="640*376"/>
  <p:tag name="TABLE_ENDDRAG_RECT" val="35*156*640*376"/>
</p:tagLst>
</file>

<file path=ppt/tags/tag4.xml><?xml version="1.0" encoding="utf-8"?>
<p:tagLst xmlns:p="http://schemas.openxmlformats.org/presentationml/2006/main">
  <p:tag name="TABLE_ENDDRAG_ORIGIN_RECT" val="671*327"/>
  <p:tag name="TABLE_ENDDRAG_RECT" val="16*199*671*327"/>
</p:tagLst>
</file>

<file path=ppt/tags/tag5.xml><?xml version="1.0" encoding="utf-8"?>
<p:tagLst xmlns:p="http://schemas.openxmlformats.org/presentationml/2006/main">
  <p:tag name="TABLE_ENDDRAG_ORIGIN_RECT" val="624*340"/>
  <p:tag name="TABLE_ENDDRAG_RECT" val="63*186*624*340"/>
</p:tagLst>
</file>

<file path=ppt/tags/tag6.xml><?xml version="1.0" encoding="utf-8"?>
<p:tagLst xmlns:p="http://schemas.openxmlformats.org/presentationml/2006/main">
  <p:tag name="TABLE_ENDDRAG_ORIGIN_RECT" val="734*343"/>
  <p:tag name="TABLE_ENDDRAG_RECT" val="48*161*734*343"/>
</p:tagLst>
</file>

<file path=ppt/tags/tag7.xml><?xml version="1.0" encoding="utf-8"?>
<p:tagLst xmlns:p="http://schemas.openxmlformats.org/presentationml/2006/main">
  <p:tag name="TABLE_ENDDRAG_ORIGIN_RECT" val="761*340"/>
  <p:tag name="TABLE_ENDDRAG_RECT" val="16*180*761*340"/>
</p:tagLst>
</file>

<file path=ppt/tags/tag8.xml><?xml version="1.0" encoding="utf-8"?>
<p:tagLst xmlns:p="http://schemas.openxmlformats.org/presentationml/2006/main">
  <p:tag name="TABLE_ENDDRAG_ORIGIN_RECT" val="712*337"/>
  <p:tag name="TABLE_ENDDRAG_RECT" val="89*172*712*337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3170</Words>
  <Application>WPS Presentation</Application>
  <PresentationFormat>Widescreen</PresentationFormat>
  <Paragraphs>515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Time new roman</vt:lpstr>
      <vt:lpstr>Segoe Print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ĐỒ ÁN CƠ SỞ NGÀNH HỌC KỲ I, NĂM HỌC 2024-2025</dc:title>
  <dc:creator/>
  <cp:lastModifiedBy>Võ Chí Hải</cp:lastModifiedBy>
  <cp:revision>2</cp:revision>
  <dcterms:created xsi:type="dcterms:W3CDTF">2025-01-08T14:28:03Z</dcterms:created>
  <dcterms:modified xsi:type="dcterms:W3CDTF">2025-01-08T14:32:38Z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8DEB7C79874146BDAAD0F0CA0585D423_11</vt:lpwstr>
  </property>
  <property fmtid="{D5CDD505-2E9C-101B-9397-08002B2CF9AE}" pid="3" name="KSOProductBuildVer">
    <vt:lpwstr>1033-12.2.0.19307</vt:lpwstr>
  </property>
</Properties>
</file>