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7" r:id="rId4"/>
    <p:sldId id="258" r:id="rId5"/>
    <p:sldId id="259" r:id="rId6"/>
    <p:sldId id="263" r:id="rId7"/>
    <p:sldId id="262" r:id="rId8"/>
    <p:sldId id="264" r:id="rId9"/>
    <p:sldId id="265" r:id="rId10"/>
    <p:sldId id="281" r:id="rId11"/>
    <p:sldId id="282" r:id="rId12"/>
    <p:sldId id="283" r:id="rId13"/>
    <p:sldId id="284" r:id="rId14"/>
    <p:sldId id="285" r:id="rId15"/>
    <p:sldId id="286" r:id="rId16"/>
    <p:sldId id="280"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17" autoAdjust="0"/>
    <p:restoredTop sz="94660"/>
  </p:normalViewPr>
  <p:slideViewPr>
    <p:cSldViewPr>
      <p:cViewPr varScale="1">
        <p:scale>
          <a:sx n="84" d="100"/>
          <a:sy n="84" d="100"/>
        </p:scale>
        <p:origin x="1526"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E1356A-1CC7-4359-9FBF-381463C945D1}"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D5DBB-DCD7-4566-9ADE-3290C53A4444}" type="slidenum">
              <a:rPr lang="en-US" smtClean="0"/>
              <a:t>‹#›</a:t>
            </a:fld>
            <a:endParaRPr lang="en-US"/>
          </a:p>
        </p:txBody>
      </p:sp>
    </p:spTree>
    <p:extLst>
      <p:ext uri="{BB962C8B-B14F-4D97-AF65-F5344CB8AC3E}">
        <p14:creationId xmlns:p14="http://schemas.microsoft.com/office/powerpoint/2010/main" val="12823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E1356A-1CC7-4359-9FBF-381463C945D1}"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D5DBB-DCD7-4566-9ADE-3290C53A4444}" type="slidenum">
              <a:rPr lang="en-US" smtClean="0"/>
              <a:t>‹#›</a:t>
            </a:fld>
            <a:endParaRPr lang="en-US"/>
          </a:p>
        </p:txBody>
      </p:sp>
    </p:spTree>
    <p:extLst>
      <p:ext uri="{BB962C8B-B14F-4D97-AF65-F5344CB8AC3E}">
        <p14:creationId xmlns:p14="http://schemas.microsoft.com/office/powerpoint/2010/main" val="484651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E1356A-1CC7-4359-9FBF-381463C945D1}"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D5DBB-DCD7-4566-9ADE-3290C53A4444}" type="slidenum">
              <a:rPr lang="en-US" smtClean="0"/>
              <a:t>‹#›</a:t>
            </a:fld>
            <a:endParaRPr lang="en-US"/>
          </a:p>
        </p:txBody>
      </p:sp>
    </p:spTree>
    <p:extLst>
      <p:ext uri="{BB962C8B-B14F-4D97-AF65-F5344CB8AC3E}">
        <p14:creationId xmlns:p14="http://schemas.microsoft.com/office/powerpoint/2010/main" val="10647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E1356A-1CC7-4359-9FBF-381463C945D1}"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D5DBB-DCD7-4566-9ADE-3290C53A4444}" type="slidenum">
              <a:rPr lang="en-US" smtClean="0"/>
              <a:t>‹#›</a:t>
            </a:fld>
            <a:endParaRPr lang="en-US"/>
          </a:p>
        </p:txBody>
      </p:sp>
    </p:spTree>
    <p:extLst>
      <p:ext uri="{BB962C8B-B14F-4D97-AF65-F5344CB8AC3E}">
        <p14:creationId xmlns:p14="http://schemas.microsoft.com/office/powerpoint/2010/main" val="2426516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E1356A-1CC7-4359-9FBF-381463C945D1}"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D5DBB-DCD7-4566-9ADE-3290C53A4444}" type="slidenum">
              <a:rPr lang="en-US" smtClean="0"/>
              <a:t>‹#›</a:t>
            </a:fld>
            <a:endParaRPr lang="en-US"/>
          </a:p>
        </p:txBody>
      </p:sp>
    </p:spTree>
    <p:extLst>
      <p:ext uri="{BB962C8B-B14F-4D97-AF65-F5344CB8AC3E}">
        <p14:creationId xmlns:p14="http://schemas.microsoft.com/office/powerpoint/2010/main" val="412566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E1356A-1CC7-4359-9FBF-381463C945D1}"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D5DBB-DCD7-4566-9ADE-3290C53A4444}" type="slidenum">
              <a:rPr lang="en-US" smtClean="0"/>
              <a:t>‹#›</a:t>
            </a:fld>
            <a:endParaRPr lang="en-US"/>
          </a:p>
        </p:txBody>
      </p:sp>
    </p:spTree>
    <p:extLst>
      <p:ext uri="{BB962C8B-B14F-4D97-AF65-F5344CB8AC3E}">
        <p14:creationId xmlns:p14="http://schemas.microsoft.com/office/powerpoint/2010/main" val="9051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E1356A-1CC7-4359-9FBF-381463C945D1}" type="datetimeFigureOut">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1D5DBB-DCD7-4566-9ADE-3290C53A4444}" type="slidenum">
              <a:rPr lang="en-US" smtClean="0"/>
              <a:t>‹#›</a:t>
            </a:fld>
            <a:endParaRPr lang="en-US"/>
          </a:p>
        </p:txBody>
      </p:sp>
    </p:spTree>
    <p:extLst>
      <p:ext uri="{BB962C8B-B14F-4D97-AF65-F5344CB8AC3E}">
        <p14:creationId xmlns:p14="http://schemas.microsoft.com/office/powerpoint/2010/main" val="133983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E1356A-1CC7-4359-9FBF-381463C945D1}"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1D5DBB-DCD7-4566-9ADE-3290C53A4444}" type="slidenum">
              <a:rPr lang="en-US" smtClean="0"/>
              <a:t>‹#›</a:t>
            </a:fld>
            <a:endParaRPr lang="en-US"/>
          </a:p>
        </p:txBody>
      </p:sp>
    </p:spTree>
    <p:extLst>
      <p:ext uri="{BB962C8B-B14F-4D97-AF65-F5344CB8AC3E}">
        <p14:creationId xmlns:p14="http://schemas.microsoft.com/office/powerpoint/2010/main" val="368040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E1356A-1CC7-4359-9FBF-381463C945D1}" type="datetimeFigureOut">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1D5DBB-DCD7-4566-9ADE-3290C53A4444}" type="slidenum">
              <a:rPr lang="en-US" smtClean="0"/>
              <a:t>‹#›</a:t>
            </a:fld>
            <a:endParaRPr lang="en-US"/>
          </a:p>
        </p:txBody>
      </p:sp>
    </p:spTree>
    <p:extLst>
      <p:ext uri="{BB962C8B-B14F-4D97-AF65-F5344CB8AC3E}">
        <p14:creationId xmlns:p14="http://schemas.microsoft.com/office/powerpoint/2010/main" val="208348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E1356A-1CC7-4359-9FBF-381463C945D1}"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D5DBB-DCD7-4566-9ADE-3290C53A4444}" type="slidenum">
              <a:rPr lang="en-US" smtClean="0"/>
              <a:t>‹#›</a:t>
            </a:fld>
            <a:endParaRPr lang="en-US"/>
          </a:p>
        </p:txBody>
      </p:sp>
    </p:spTree>
    <p:extLst>
      <p:ext uri="{BB962C8B-B14F-4D97-AF65-F5344CB8AC3E}">
        <p14:creationId xmlns:p14="http://schemas.microsoft.com/office/powerpoint/2010/main" val="2610966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E1356A-1CC7-4359-9FBF-381463C945D1}"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D5DBB-DCD7-4566-9ADE-3290C53A4444}" type="slidenum">
              <a:rPr lang="en-US" smtClean="0"/>
              <a:t>‹#›</a:t>
            </a:fld>
            <a:endParaRPr lang="en-US"/>
          </a:p>
        </p:txBody>
      </p:sp>
    </p:spTree>
    <p:extLst>
      <p:ext uri="{BB962C8B-B14F-4D97-AF65-F5344CB8AC3E}">
        <p14:creationId xmlns:p14="http://schemas.microsoft.com/office/powerpoint/2010/main" val="39057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E1356A-1CC7-4359-9FBF-381463C945D1}" type="datetimeFigureOut">
              <a:rPr lang="en-US" smtClean="0"/>
              <a:t>11/27/2019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1D5DBB-DCD7-4566-9ADE-3290C53A4444}" type="slidenum">
              <a:rPr lang="en-US" smtClean="0"/>
              <a:t>‹#›</a:t>
            </a:fld>
            <a:endParaRPr lang="en-US"/>
          </a:p>
        </p:txBody>
      </p:sp>
    </p:spTree>
    <p:extLst>
      <p:ext uri="{BB962C8B-B14F-4D97-AF65-F5344CB8AC3E}">
        <p14:creationId xmlns:p14="http://schemas.microsoft.com/office/powerpoint/2010/main" val="4287574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javafx-tutorial" TargetMode="External"/><Relationship Id="rId2" Type="http://schemas.openxmlformats.org/officeDocument/2006/relationships/hyperlink" Target="https://github.com/bqcuong/towerdefense-start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p:spPr>
        <p:txBody>
          <a:bodyPr>
            <a:normAutofit/>
          </a:bodyPr>
          <a:lstStyle/>
          <a:p>
            <a:r>
              <a:rPr lang="en-US" sz="5400" dirty="0" smtClean="0">
                <a:latin typeface="Algerian" pitchFamily="82" charset="0"/>
                <a:cs typeface="Arial" pitchFamily="34" charset="0"/>
              </a:rPr>
              <a:t>Tower Defense</a:t>
            </a:r>
            <a:endParaRPr lang="en-US" sz="5400" dirty="0">
              <a:latin typeface="Algerian" pitchFamily="82" charset="0"/>
              <a:cs typeface="Arial" pitchFamily="34" charset="0"/>
            </a:endParaRPr>
          </a:p>
        </p:txBody>
      </p:sp>
      <p:sp>
        <p:nvSpPr>
          <p:cNvPr id="3" name="Subtitle 2"/>
          <p:cNvSpPr>
            <a:spLocks noGrp="1"/>
          </p:cNvSpPr>
          <p:nvPr>
            <p:ph type="subTitle" idx="1"/>
          </p:nvPr>
        </p:nvSpPr>
        <p:spPr>
          <a:xfrm>
            <a:off x="1371600" y="3733800"/>
            <a:ext cx="6400800" cy="1752600"/>
          </a:xfrm>
        </p:spPr>
        <p:txBody>
          <a:bodyPr>
            <a:normAutofit fontScale="85000" lnSpcReduction="20000"/>
          </a:bodyPr>
          <a:lstStyle/>
          <a:p>
            <a:pPr algn="l"/>
            <a:r>
              <a:rPr lang="en-US" dirty="0" smtClean="0">
                <a:solidFill>
                  <a:schemeClr val="tx1"/>
                </a:solidFill>
              </a:rPr>
              <a:t>Members:</a:t>
            </a:r>
          </a:p>
          <a:p>
            <a:pPr algn="l"/>
            <a:r>
              <a:rPr lang="en-US" dirty="0" smtClean="0">
                <a:solidFill>
                  <a:schemeClr val="tx1"/>
                </a:solidFill>
              </a:rPr>
              <a:t>-Võ </a:t>
            </a:r>
            <a:r>
              <a:rPr lang="en-US" dirty="0" err="1" smtClean="0">
                <a:solidFill>
                  <a:schemeClr val="tx1"/>
                </a:solidFill>
              </a:rPr>
              <a:t>Thanh</a:t>
            </a:r>
            <a:r>
              <a:rPr lang="en-US" dirty="0" smtClean="0">
                <a:solidFill>
                  <a:schemeClr val="tx1"/>
                </a:solidFill>
              </a:rPr>
              <a:t> </a:t>
            </a:r>
            <a:r>
              <a:rPr lang="en-US" dirty="0" err="1" smtClean="0">
                <a:solidFill>
                  <a:schemeClr val="tx1"/>
                </a:solidFill>
              </a:rPr>
              <a:t>Hải</a:t>
            </a:r>
            <a:endParaRPr lang="en-US" dirty="0" smtClean="0">
              <a:solidFill>
                <a:schemeClr val="tx1"/>
              </a:solidFill>
            </a:endParaRPr>
          </a:p>
          <a:p>
            <a:pPr algn="l"/>
            <a:r>
              <a:rPr lang="en-US" dirty="0" smtClean="0">
                <a:solidFill>
                  <a:schemeClr val="tx1"/>
                </a:solidFill>
              </a:rPr>
              <a:t>-Vũ </a:t>
            </a:r>
            <a:r>
              <a:rPr lang="en-US" dirty="0" err="1" smtClean="0">
                <a:solidFill>
                  <a:schemeClr val="tx1"/>
                </a:solidFill>
              </a:rPr>
              <a:t>Quang</a:t>
            </a:r>
            <a:r>
              <a:rPr lang="en-US" dirty="0" smtClean="0">
                <a:solidFill>
                  <a:schemeClr val="tx1"/>
                </a:solidFill>
              </a:rPr>
              <a:t> </a:t>
            </a:r>
            <a:r>
              <a:rPr lang="en-US" dirty="0" err="1" smtClean="0">
                <a:solidFill>
                  <a:schemeClr val="tx1"/>
                </a:solidFill>
              </a:rPr>
              <a:t>Huy</a:t>
            </a:r>
            <a:endParaRPr lang="en-US" dirty="0" smtClean="0">
              <a:solidFill>
                <a:schemeClr val="tx1"/>
              </a:solidFill>
            </a:endParaRPr>
          </a:p>
          <a:p>
            <a:pPr algn="l"/>
            <a:r>
              <a:rPr lang="en-US" dirty="0" smtClean="0">
                <a:solidFill>
                  <a:schemeClr val="tx1"/>
                </a:solidFill>
              </a:rPr>
              <a:t>-</a:t>
            </a:r>
            <a:r>
              <a:rPr lang="en-US" dirty="0" err="1" smtClean="0">
                <a:solidFill>
                  <a:schemeClr val="tx1"/>
                </a:solidFill>
              </a:rPr>
              <a:t>Bạch</a:t>
            </a:r>
            <a:r>
              <a:rPr lang="en-US" dirty="0" smtClean="0">
                <a:solidFill>
                  <a:schemeClr val="tx1"/>
                </a:solidFill>
              </a:rPr>
              <a:t> </a:t>
            </a:r>
            <a:r>
              <a:rPr lang="en-US" dirty="0" err="1" smtClean="0">
                <a:solidFill>
                  <a:schemeClr val="tx1"/>
                </a:solidFill>
              </a:rPr>
              <a:t>Quang</a:t>
            </a:r>
            <a:r>
              <a:rPr lang="en-US" dirty="0" smtClean="0">
                <a:solidFill>
                  <a:schemeClr val="tx1"/>
                </a:solidFill>
              </a:rPr>
              <a:t> </a:t>
            </a:r>
            <a:r>
              <a:rPr lang="en-US" dirty="0" err="1" smtClean="0">
                <a:solidFill>
                  <a:schemeClr val="tx1"/>
                </a:solidFill>
              </a:rPr>
              <a:t>Hiệu</a:t>
            </a:r>
            <a:endParaRPr lang="en-US" dirty="0">
              <a:solidFill>
                <a:schemeClr val="tx1"/>
              </a:solidFill>
            </a:endParaRPr>
          </a:p>
        </p:txBody>
      </p:sp>
    </p:spTree>
    <p:extLst>
      <p:ext uri="{BB962C8B-B14F-4D97-AF65-F5344CB8AC3E}">
        <p14:creationId xmlns:p14="http://schemas.microsoft.com/office/powerpoint/2010/main" val="393442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Music</a:t>
            </a:r>
            <a:endParaRPr lang="en-US" dirty="0"/>
          </a:p>
        </p:txBody>
      </p:sp>
      <p:sp>
        <p:nvSpPr>
          <p:cNvPr id="3" name="Content Placeholder 2"/>
          <p:cNvSpPr>
            <a:spLocks noGrp="1"/>
          </p:cNvSpPr>
          <p:nvPr>
            <p:ph idx="1"/>
          </p:nvPr>
        </p:nvSpPr>
        <p:spPr>
          <a:xfrm>
            <a:off x="4800600" y="2190750"/>
            <a:ext cx="3886200" cy="2362200"/>
          </a:xfrm>
        </p:spPr>
        <p:txBody>
          <a:bodyPr>
            <a:normAutofit/>
          </a:bodyPr>
          <a:lstStyle/>
          <a:p>
            <a:pPr marL="0" indent="0">
              <a:buNone/>
            </a:pP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âm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của</a:t>
            </a:r>
            <a:r>
              <a:rPr lang="en-US" dirty="0" smtClean="0">
                <a:latin typeface="Times New Roman" pitchFamily="18" charset="0"/>
                <a:cs typeface="Times New Roman" pitchFamily="18" charset="0"/>
              </a:rPr>
              <a:t> game, </a:t>
            </a:r>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gồm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tiếng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tiếng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nhạc</a:t>
            </a:r>
            <a:r>
              <a:rPr lang="en-US" dirty="0" smtClean="0">
                <a:latin typeface="Times New Roman" pitchFamily="18" charset="0"/>
                <a:cs typeface="Times New Roman" pitchFamily="18" charset="0"/>
              </a:rPr>
              <a:t> game over</a:t>
            </a:r>
            <a:endParaRPr lang="en-US"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3" y="1676400"/>
            <a:ext cx="4643887"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4176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000" dirty="0" smtClean="0">
                <a:latin typeface="Times New Roman" pitchFamily="18" charset="0"/>
                <a:cs typeface="Times New Roman" pitchFamily="18" charset="0"/>
              </a:rPr>
              <a:t>Class: Movable Object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5029200" y="1600200"/>
            <a:ext cx="3810000" cy="4525963"/>
          </a:xfrm>
        </p:spPr>
        <p:txBody>
          <a:bodyPr/>
          <a:lstStyle/>
          <a:p>
            <a:pPr marL="0" indent="0">
              <a:buNone/>
            </a:pPr>
            <a:r>
              <a:rPr lang="en-US" dirty="0" smtClean="0"/>
              <a:t> - </a:t>
            </a:r>
            <a:r>
              <a:rPr lang="en-US" sz="2800" dirty="0" err="1" smtClean="0">
                <a:latin typeface="Times New Roman" pitchFamily="18" charset="0"/>
                <a:cs typeface="Times New Roman" pitchFamily="18" charset="0"/>
              </a:rPr>
              <a:t>Các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đối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tượng</a:t>
            </a:r>
            <a:r>
              <a:rPr lang="en-US" sz="2800" dirty="0" smtClean="0">
                <a:latin typeface="Times New Roman" pitchFamily="18" charset="0"/>
                <a:cs typeface="Times New Roman" pitchFamily="18" charset="0"/>
              </a:rPr>
              <a:t> có </a:t>
            </a:r>
            <a:r>
              <a:rPr lang="en-US" sz="2800" dirty="0" err="1" smtClean="0">
                <a:latin typeface="Times New Roman" pitchFamily="18" charset="0"/>
                <a:cs typeface="Times New Roman" pitchFamily="18" charset="0"/>
              </a:rPr>
              <a:t>thê</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chuyển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động</a:t>
            </a:r>
            <a:r>
              <a:rPr lang="en-US" sz="2800" dirty="0" smtClean="0">
                <a:latin typeface="Times New Roman" pitchFamily="18" charset="0"/>
                <a:cs typeface="Times New Roman" pitchFamily="18" charset="0"/>
              </a:rPr>
              <a:t>, di </a:t>
            </a:r>
            <a:r>
              <a:rPr lang="en-US" sz="2800" dirty="0" err="1" smtClean="0">
                <a:latin typeface="Times New Roman" pitchFamily="18" charset="0"/>
                <a:cs typeface="Times New Roman" pitchFamily="18" charset="0"/>
              </a:rPr>
              <a:t>chuyển</a:t>
            </a:r>
            <a:r>
              <a:rPr lang="en-US" sz="2800" dirty="0" smtClean="0">
                <a:latin typeface="Times New Roman" pitchFamily="18" charset="0"/>
                <a:cs typeface="Times New Roman" pitchFamily="18" charset="0"/>
              </a:rPr>
              <a:t>.</a:t>
            </a:r>
          </a:p>
          <a:p>
            <a:pPr marL="0" indent="0">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Các</a:t>
            </a:r>
            <a:r>
              <a:rPr lang="en-US" sz="2800" dirty="0" smtClean="0">
                <a:latin typeface="Times New Roman" pitchFamily="18" charset="0"/>
                <a:cs typeface="Times New Roman" pitchFamily="18" charset="0"/>
              </a:rPr>
              <a:t> class enemy, tower, bullet </a:t>
            </a:r>
            <a:r>
              <a:rPr lang="en-US" sz="2800" dirty="0" err="1" smtClean="0">
                <a:latin typeface="Times New Roman" pitchFamily="18" charset="0"/>
                <a:cs typeface="Times New Roman" pitchFamily="18" charset="0"/>
              </a:rPr>
              <a:t>kê</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thừa</a:t>
            </a:r>
            <a:r>
              <a:rPr lang="en-US" sz="2800" dirty="0" smtClean="0">
                <a:latin typeface="Times New Roman" pitchFamily="18" charset="0"/>
                <a:cs typeface="Times New Roman" pitchFamily="18" charset="0"/>
              </a:rPr>
              <a:t> class </a:t>
            </a:r>
            <a:r>
              <a:rPr lang="en-US" sz="2800" dirty="0" err="1" smtClean="0">
                <a:latin typeface="Times New Roman" pitchFamily="18" charset="0"/>
                <a:cs typeface="Times New Roman" pitchFamily="18" charset="0"/>
              </a:rPr>
              <a:t>này</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143000"/>
            <a:ext cx="46196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0802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Class: Immovable Object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800600" y="2067464"/>
            <a:ext cx="4038600" cy="2438400"/>
          </a:xfrm>
        </p:spPr>
        <p:txBody>
          <a:bodyPr>
            <a:normAutofit/>
          </a:bodyPr>
          <a:lstStyle/>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đối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a:t>
            </a:r>
            <a:r>
              <a:rPr lang="en-US" dirty="0" smtClean="0">
                <a:latin typeface="Times New Roman" pitchFamily="18" charset="0"/>
                <a:cs typeface="Times New Roman" pitchFamily="18" charset="0"/>
              </a:rPr>
              <a:t>̉ di </a:t>
            </a:r>
            <a:r>
              <a:rPr lang="en-US" dirty="0" err="1" smtClean="0">
                <a:latin typeface="Times New Roman" pitchFamily="18" charset="0"/>
                <a:cs typeface="Times New Roman" pitchFamily="18" charset="0"/>
              </a:rPr>
              <a:t>chuyển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liệu</a:t>
            </a:r>
            <a:r>
              <a:rPr lang="en-US" dirty="0" smtClean="0">
                <a:latin typeface="Times New Roman" pitchFamily="18" charset="0"/>
                <a:cs typeface="Times New Roman" pitchFamily="18" charset="0"/>
              </a:rPr>
              <a:t>, obstacle </a:t>
            </a:r>
            <a:r>
              <a:rPr lang="en-US" dirty="0" err="1" smtClean="0">
                <a:latin typeface="Times New Roman" pitchFamily="18" charset="0"/>
                <a:cs typeface="Times New Roman" pitchFamily="18" charset="0"/>
              </a:rPr>
              <a:t>thừa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kê</a:t>
            </a:r>
            <a:r>
              <a:rPr lang="en-US" dirty="0" smtClean="0">
                <a:latin typeface="Times New Roman" pitchFamily="18" charset="0"/>
                <a:cs typeface="Times New Roman" pitchFamily="18" charset="0"/>
              </a:rPr>
              <a:t>́ class </a:t>
            </a:r>
            <a:r>
              <a:rPr lang="en-US" dirty="0" err="1" smtClean="0">
                <a:latin typeface="Times New Roman" pitchFamily="18" charset="0"/>
                <a:cs typeface="Times New Roman" pitchFamily="18" charset="0"/>
              </a:rPr>
              <a:t>này</a:t>
            </a:r>
            <a:endParaRPr lang="en-US" dirty="0" smtClean="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057400"/>
            <a:ext cx="432435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61722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381"/>
            <a:ext cx="8229600" cy="1143000"/>
          </a:xfrm>
        </p:spPr>
        <p:txBody>
          <a:bodyPr/>
          <a:lstStyle/>
          <a:p>
            <a:r>
              <a:rPr lang="en-US" dirty="0" smtClean="0">
                <a:latin typeface="Times New Roman" pitchFamily="18" charset="0"/>
                <a:cs typeface="Times New Roman" pitchFamily="18" charset="0"/>
              </a:rPr>
              <a:t>Class: Player Health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876800" y="1905000"/>
            <a:ext cx="4038600" cy="2758282"/>
          </a:xfrm>
        </p:spPr>
        <p:txBody>
          <a:bodyPr>
            <a:normAutofit/>
          </a:bodyPr>
          <a:lstStyle/>
          <a:p>
            <a:pPr marL="0" indent="0">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máu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của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người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máu</a:t>
            </a:r>
            <a:r>
              <a:rPr lang="en-US" sz="2800" dirty="0" smtClean="0">
                <a:latin typeface="Times New Roman" pitchFamily="18" charset="0"/>
                <a:cs typeface="Times New Roman" pitchFamily="18" charset="0"/>
              </a:rPr>
              <a:t> bị </a:t>
            </a:r>
            <a:r>
              <a:rPr lang="en-US" sz="2800" dirty="0" err="1" smtClean="0">
                <a:latin typeface="Times New Roman" pitchFamily="18" charset="0"/>
                <a:cs typeface="Times New Roman" pitchFamily="18" charset="0"/>
              </a:rPr>
              <a:t>trư</a:t>
            </a:r>
            <a:r>
              <a:rPr lang="en-US" sz="2800" dirty="0" smtClean="0">
                <a:latin typeface="Times New Roman" pitchFamily="18" charset="0"/>
                <a:cs typeface="Times New Roman" pitchFamily="18" charset="0"/>
              </a:rPr>
              <a:t>̀ 1 </a:t>
            </a:r>
            <a:r>
              <a:rPr lang="en-US" sz="2800" dirty="0" err="1" smtClean="0">
                <a:latin typeface="Times New Roman" pitchFamily="18" charset="0"/>
                <a:cs typeface="Times New Roman" pitchFamily="18" charset="0"/>
              </a:rPr>
              <a:t>khi</a:t>
            </a:r>
            <a:r>
              <a:rPr lang="en-US" sz="2800" dirty="0" smtClean="0">
                <a:latin typeface="Times New Roman" pitchFamily="18" charset="0"/>
                <a:cs typeface="Times New Roman" pitchFamily="18" charset="0"/>
              </a:rPr>
              <a:t> có 1 enemy </a:t>
            </a:r>
            <a:r>
              <a:rPr lang="en-US" sz="2800" dirty="0" err="1" smtClean="0">
                <a:latin typeface="Times New Roman" pitchFamily="18" charset="0"/>
                <a:cs typeface="Times New Roman" pitchFamily="18" charset="0"/>
              </a:rPr>
              <a:t>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hết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các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điểm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road </a:t>
            </a:r>
            <a:r>
              <a:rPr lang="en-US" sz="2800" dirty="0" err="1" smtClean="0">
                <a:latin typeface="Times New Roman" pitchFamily="18" charset="0"/>
                <a:cs typeface="Times New Roman" pitchFamily="18" charset="0"/>
              </a:rPr>
              <a:t>va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máu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còn</a:t>
            </a:r>
            <a:r>
              <a:rPr lang="en-US" sz="2800" dirty="0" smtClean="0">
                <a:latin typeface="Times New Roman" pitchFamily="18" charset="0"/>
                <a:cs typeface="Times New Roman" pitchFamily="18" charset="0"/>
              </a:rPr>
              <a:t> 0 là </a:t>
            </a:r>
            <a:r>
              <a:rPr lang="en-US" sz="2800" dirty="0" err="1" smtClean="0">
                <a:latin typeface="Times New Roman" pitchFamily="18" charset="0"/>
                <a:cs typeface="Times New Roman" pitchFamily="18" charset="0"/>
              </a:rPr>
              <a:t>thua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cuộc</a:t>
            </a:r>
            <a:endParaRPr lang="en-US" sz="28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4752975"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9820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Class: Road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410200" y="1600200"/>
            <a:ext cx="3276599" cy="4525963"/>
          </a:xfrm>
        </p:spPr>
        <p:txBody>
          <a:bodyPr>
            <a:normAutofit/>
          </a:bodyPr>
          <a:lstStyle/>
          <a:p>
            <a:pPr marL="0" indent="0">
              <a:buNone/>
            </a:pPr>
            <a:endParaRPr lang="en-US" sz="2800" dirty="0" smtClean="0">
              <a:latin typeface="Times New Roman" pitchFamily="18" charset="0"/>
              <a:cs typeface="Times New Roman" pitchFamily="18" charset="0"/>
            </a:endParaRPr>
          </a:p>
          <a:p>
            <a:pPr marL="0" indent="0">
              <a:buNone/>
            </a:pPr>
            <a:r>
              <a:rPr lang="en-US" sz="2800" dirty="0" err="1" smtClean="0">
                <a:latin typeface="Times New Roman" pitchFamily="18" charset="0"/>
                <a:cs typeface="Times New Roman" pitchFamily="18" charset="0"/>
              </a:rPr>
              <a:t>Các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điểm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nối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nơi</a:t>
            </a:r>
            <a:r>
              <a:rPr lang="en-US" sz="2800" dirty="0" smtClean="0">
                <a:latin typeface="Times New Roman" pitchFamily="18" charset="0"/>
                <a:cs typeface="Times New Roman" pitchFamily="18" charset="0"/>
              </a:rPr>
              <a:t> rẽ </a:t>
            </a:r>
            <a:r>
              <a:rPr lang="en-US" sz="2800" dirty="0" err="1" smtClean="0">
                <a:latin typeface="Times New Roman" pitchFamily="18" charset="0"/>
                <a:cs typeface="Times New Roman" pitchFamily="18" charset="0"/>
              </a:rPr>
              <a:t>của</a:t>
            </a:r>
            <a:r>
              <a:rPr lang="en-US" sz="2800" dirty="0" smtClean="0">
                <a:latin typeface="Times New Roman" pitchFamily="18" charset="0"/>
                <a:cs typeface="Times New Roman" pitchFamily="18" charset="0"/>
              </a:rPr>
              <a:t> enemy</a:t>
            </a:r>
            <a:endParaRPr lang="en-US" sz="28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6375"/>
            <a:ext cx="5172075"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9162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102"/>
            <a:ext cx="8229600" cy="1143000"/>
          </a:xfrm>
        </p:spPr>
        <p:txBody>
          <a:bodyPr>
            <a:normAutofit/>
          </a:bodyPr>
          <a:lstStyle/>
          <a:p>
            <a:r>
              <a:rPr lang="en-US" sz="3600" dirty="0" smtClean="0">
                <a:latin typeface="Times New Roman" pitchFamily="18" charset="0"/>
                <a:cs typeface="Times New Roman" pitchFamily="18" charset="0"/>
              </a:rPr>
              <a:t>Class: </a:t>
            </a:r>
            <a:r>
              <a:rPr lang="en-US" sz="3600" dirty="0" err="1" smtClean="0">
                <a:latin typeface="Times New Roman" pitchFamily="18" charset="0"/>
                <a:cs typeface="Times New Roman" pitchFamily="18" charset="0"/>
              </a:rPr>
              <a:t>Spawner</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648200" y="5490713"/>
            <a:ext cx="4038600" cy="986287"/>
          </a:xfrm>
        </p:spPr>
        <p:txBody>
          <a:bodyPr>
            <a:normAutofit/>
          </a:bodyPr>
          <a:lstStyle/>
          <a:p>
            <a:pPr marL="0" indent="0">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Nơi</a:t>
            </a:r>
            <a:r>
              <a:rPr lang="en-US" sz="2800" dirty="0" smtClean="0">
                <a:latin typeface="Times New Roman" pitchFamily="18" charset="0"/>
                <a:cs typeface="Times New Roman" pitchFamily="18" charset="0"/>
              </a:rPr>
              <a:t> enemy </a:t>
            </a:r>
            <a:r>
              <a:rPr lang="en-US" sz="2800" dirty="0" err="1" smtClean="0">
                <a:latin typeface="Times New Roman" pitchFamily="18" charset="0"/>
                <a:cs typeface="Times New Roman" pitchFamily="18" charset="0"/>
              </a:rPr>
              <a:t>xuất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các</a:t>
            </a:r>
            <a:r>
              <a:rPr lang="en-US" sz="2800" dirty="0" smtClean="0">
                <a:latin typeface="Times New Roman" pitchFamily="18" charset="0"/>
                <a:cs typeface="Times New Roman" pitchFamily="18" charset="0"/>
              </a:rPr>
              <a:t> wave</a:t>
            </a:r>
            <a:endParaRPr lang="en-US" sz="28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4014649" cy="566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4238" y="762000"/>
            <a:ext cx="3812303"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53614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Obstacle</a:t>
            </a:r>
            <a:endParaRPr lang="en-US" dirty="0">
              <a:solidFill>
                <a:srgbClr val="0070C0"/>
              </a:solidFill>
            </a:endParaRPr>
          </a:p>
        </p:txBody>
      </p:sp>
      <p:sp>
        <p:nvSpPr>
          <p:cNvPr id="3" name="Content Placeholder 2"/>
          <p:cNvSpPr>
            <a:spLocks noGrp="1"/>
          </p:cNvSpPr>
          <p:nvPr>
            <p:ph idx="1"/>
          </p:nvPr>
        </p:nvSpPr>
        <p:spPr>
          <a:xfrm>
            <a:off x="457200" y="1600200"/>
            <a:ext cx="2514600" cy="3962399"/>
          </a:xfrm>
        </p:spPr>
        <p:txBody>
          <a:bodyPr>
            <a:normAutofit lnSpcReduction="10000"/>
          </a:bodyPr>
          <a:lstStyle/>
          <a:p>
            <a:r>
              <a:rPr lang="en-US" dirty="0" smtClean="0"/>
              <a:t>Big bush</a:t>
            </a:r>
          </a:p>
          <a:p>
            <a:endParaRPr lang="en-US" dirty="0" smtClean="0"/>
          </a:p>
          <a:p>
            <a:r>
              <a:rPr lang="en-US" dirty="0" smtClean="0"/>
              <a:t>Big rock</a:t>
            </a:r>
          </a:p>
          <a:p>
            <a:endParaRPr lang="en-US" dirty="0" smtClean="0"/>
          </a:p>
          <a:p>
            <a:r>
              <a:rPr lang="en-US" dirty="0" smtClean="0"/>
              <a:t>Small bush</a:t>
            </a:r>
          </a:p>
          <a:p>
            <a:endParaRPr lang="en-US" dirty="0" smtClean="0"/>
          </a:p>
          <a:p>
            <a:r>
              <a:rPr lang="en-US" dirty="0" smtClean="0"/>
              <a:t>Small rock</a:t>
            </a:r>
          </a:p>
          <a:p>
            <a:endParaRPr lang="en-US" dirty="0"/>
          </a:p>
        </p:txBody>
      </p:sp>
      <p:pic>
        <p:nvPicPr>
          <p:cNvPr id="1027" name="Picture 3" descr="D:\Java\TD\src\AssetsKit_2\PNG\Default size\towerDefense_tile1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514600"/>
            <a:ext cx="705568"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Java\TD\src\AssetsKit_2\PNG\Default size\towerDefense_tile1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7368" y="37338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Uslaptop\Documents\GitHub\TowerDefense\TowerDefense\src\AssetsKit_2\PNG\Default size\towerDefense_tile13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7368" y="148742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Uslaptop\Documents\GitHub\TowerDefense\TowerDefense\src\AssetsKit_2\PNG\Default size\towerDefense_tile13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7368" y="4800959"/>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53000" y="2961382"/>
            <a:ext cx="3505200" cy="1077218"/>
          </a:xfrm>
          <a:prstGeom prst="rect">
            <a:avLst/>
          </a:prstGeom>
          <a:noFill/>
        </p:spPr>
        <p:txBody>
          <a:bodyPr wrap="square" rtlCol="0">
            <a:spAutoFit/>
          </a:bodyPr>
          <a:lstStyle/>
          <a:p>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ngại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vật</a:t>
            </a:r>
            <a:r>
              <a:rPr lang="en-US" sz="3200" dirty="0" smtClean="0">
                <a:latin typeface="Times New Roman" pitchFamily="18" charset="0"/>
                <a:cs typeface="Times New Roman" pitchFamily="18" charset="0"/>
              </a:rPr>
              <a:t> ở </a:t>
            </a:r>
            <a:r>
              <a:rPr lang="en-US" sz="3200" dirty="0" err="1" smtClean="0">
                <a:latin typeface="Times New Roman" pitchFamily="18" charset="0"/>
                <a:cs typeface="Times New Roman" pitchFamily="18" charset="0"/>
              </a:rPr>
              <a:t>những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nơi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đặt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tháp</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44432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Autofit/>
          </a:bodyPr>
          <a:lstStyle/>
          <a:p>
            <a:r>
              <a:rPr lang="en-US" sz="9600" dirty="0" smtClean="0">
                <a:solidFill>
                  <a:srgbClr val="0070C0"/>
                </a:solidFill>
              </a:rPr>
              <a:t>Enemy</a:t>
            </a:r>
            <a:endParaRPr lang="en-US" sz="9600" dirty="0">
              <a:solidFill>
                <a:srgbClr val="0070C0"/>
              </a:solidFill>
            </a:endParaRPr>
          </a:p>
        </p:txBody>
      </p:sp>
      <p:sp>
        <p:nvSpPr>
          <p:cNvPr id="3" name="Content Placeholder 2"/>
          <p:cNvSpPr>
            <a:spLocks noGrp="1"/>
          </p:cNvSpPr>
          <p:nvPr>
            <p:ph idx="1"/>
          </p:nvPr>
        </p:nvSpPr>
        <p:spPr>
          <a:xfrm>
            <a:off x="762000" y="457201"/>
            <a:ext cx="8229600" cy="152400"/>
          </a:xfrm>
        </p:spPr>
        <p:txBody>
          <a:bodyPr>
            <a:normAutofit fontScale="25000" lnSpcReduction="20000"/>
          </a:bodyPr>
          <a:lstStyle/>
          <a:p>
            <a:endParaRPr lang="en-US" dirty="0"/>
          </a:p>
        </p:txBody>
      </p:sp>
    </p:spTree>
    <p:extLst>
      <p:ext uri="{BB962C8B-B14F-4D97-AF65-F5344CB8AC3E}">
        <p14:creationId xmlns:p14="http://schemas.microsoft.com/office/powerpoint/2010/main" val="4024281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lstStyle/>
          <a:p>
            <a:r>
              <a:rPr lang="en-US" dirty="0" smtClean="0"/>
              <a:t>Normal Enemy</a:t>
            </a:r>
            <a:endParaRPr lang="en-US" dirty="0"/>
          </a:p>
        </p:txBody>
      </p:sp>
      <p:sp>
        <p:nvSpPr>
          <p:cNvPr id="3" name="Content Placeholder 2"/>
          <p:cNvSpPr>
            <a:spLocks noGrp="1"/>
          </p:cNvSpPr>
          <p:nvPr>
            <p:ph idx="1"/>
          </p:nvPr>
        </p:nvSpPr>
        <p:spPr>
          <a:xfrm>
            <a:off x="457200" y="2819400"/>
            <a:ext cx="3535872" cy="3840163"/>
          </a:xfrm>
        </p:spPr>
        <p:txBody>
          <a:bodyPr/>
          <a:lstStyle/>
          <a:p>
            <a:r>
              <a:rPr lang="en-US" dirty="0" smtClean="0"/>
              <a:t>Health: 100</a:t>
            </a:r>
          </a:p>
          <a:p>
            <a:r>
              <a:rPr lang="en-US" dirty="0" smtClean="0"/>
              <a:t>Speed: 5</a:t>
            </a:r>
          </a:p>
          <a:p>
            <a:r>
              <a:rPr lang="en-US" dirty="0" smtClean="0"/>
              <a:t>Reward coins: 5</a:t>
            </a:r>
            <a:endParaRPr lang="en-US" dirty="0"/>
          </a:p>
        </p:txBody>
      </p:sp>
      <p:pic>
        <p:nvPicPr>
          <p:cNvPr id="2051" name="Picture 3" descr="D:\Java\TD\src\AssetsKit_2\PNG\Default size\towerDefense_tile2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3072" y="1773628"/>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Java\TD\src\AssetsKit_2\PNG\Default size\towerDefense_tile2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275" y="1770063"/>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D:\Java\TD\src\AssetsKit_2\PNG\Default size\towerDefense_tile2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4038600"/>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Java\TD\src\AssetsKit_2\PNG\Default size\towerDefense_tile2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6200" y="4014158"/>
            <a:ext cx="25400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758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Smaller Enemy</a:t>
            </a:r>
            <a:endParaRPr lang="en-US" dirty="0"/>
          </a:p>
        </p:txBody>
      </p:sp>
      <p:sp>
        <p:nvSpPr>
          <p:cNvPr id="3" name="Content Placeholder 2"/>
          <p:cNvSpPr>
            <a:spLocks noGrp="1"/>
          </p:cNvSpPr>
          <p:nvPr>
            <p:ph idx="1"/>
          </p:nvPr>
        </p:nvSpPr>
        <p:spPr>
          <a:xfrm>
            <a:off x="381000" y="2743200"/>
            <a:ext cx="3352800" cy="2849563"/>
          </a:xfrm>
        </p:spPr>
        <p:txBody>
          <a:bodyPr/>
          <a:lstStyle/>
          <a:p>
            <a:r>
              <a:rPr lang="en-US" dirty="0" smtClean="0"/>
              <a:t>Health: 70</a:t>
            </a:r>
          </a:p>
          <a:p>
            <a:r>
              <a:rPr lang="en-US" dirty="0" smtClean="0"/>
              <a:t>Speed: 8</a:t>
            </a:r>
          </a:p>
          <a:p>
            <a:r>
              <a:rPr lang="en-US" dirty="0" smtClean="0"/>
              <a:t>Reward coins: 3</a:t>
            </a:r>
            <a:endParaRPr lang="en-US" dirty="0"/>
          </a:p>
        </p:txBody>
      </p:sp>
      <p:pic>
        <p:nvPicPr>
          <p:cNvPr id="3075" name="Picture 3" descr="D:\Java\TD\src\AssetsKit_2\PNG\Default size\towerDefense_tile2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524000"/>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Java\TD\src\AssetsKit_2\PNG\Default size\towerDefense_tile2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7329" y="1524000"/>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D:\Java\TD\src\AssetsKit_2\PNG\Default size\towerDefense_tile2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191000"/>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D:\Java\TD\src\AssetsKit_2\PNG\Default size\towerDefense_tile2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0" y="4267949"/>
            <a:ext cx="25400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536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thiệu</a:t>
            </a:r>
            <a:r>
              <a:rPr lang="en-US" dirty="0" smtClean="0">
                <a:latin typeface="Times New Roman" pitchFamily="18" charset="0"/>
                <a:cs typeface="Times New Roman" pitchFamily="18" charset="0"/>
              </a:rPr>
              <a:t> game Tower Defense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Tower Defense là 1 </a:t>
            </a:r>
            <a:r>
              <a:rPr lang="en-US" sz="2800" dirty="0" err="1" smtClean="0">
                <a:latin typeface="Times New Roman" pitchFamily="18" charset="0"/>
                <a:cs typeface="Times New Roman" pitchFamily="18" charset="0"/>
              </a:rPr>
              <a:t>thê</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loại</a:t>
            </a:r>
            <a:r>
              <a:rPr lang="en-US" sz="2800" dirty="0" smtClean="0">
                <a:latin typeface="Times New Roman" pitchFamily="18" charset="0"/>
                <a:cs typeface="Times New Roman" pitchFamily="18" charset="0"/>
              </a:rPr>
              <a:t> game </a:t>
            </a:r>
            <a:r>
              <a:rPr lang="en-US" sz="2800" dirty="0" err="1" smtClean="0">
                <a:latin typeface="Times New Roman" pitchFamily="18" charset="0"/>
                <a:cs typeface="Times New Roman" pitchFamily="18" charset="0"/>
              </a:rPr>
              <a:t>rất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phô</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hấp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bởi</a:t>
            </a:r>
            <a:r>
              <a:rPr lang="en-US" sz="2800" dirty="0" smtClean="0">
                <a:latin typeface="Times New Roman" pitchFamily="18" charset="0"/>
                <a:cs typeface="Times New Roman" pitchFamily="18" charset="0"/>
              </a:rPr>
              <a:t> có </a:t>
            </a:r>
            <a:r>
              <a:rPr lang="en-US" sz="2800" dirty="0" err="1" smtClean="0">
                <a:latin typeface="Times New Roman" pitchFamily="18" charset="0"/>
                <a:cs typeface="Times New Roman" pitchFamily="18" charset="0"/>
              </a:rPr>
              <a:t>cách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nhưng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lại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mang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thuật</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đối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kháng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cao</a:t>
            </a:r>
            <a:r>
              <a:rPr lang="en-US" sz="2800" dirty="0" smtClean="0">
                <a:latin typeface="Times New Roman" pitchFamily="18" charset="0"/>
                <a:cs typeface="Times New Roman" pitchFamily="18" charset="0"/>
              </a:rPr>
              <a:t>. </a:t>
            </a:r>
          </a:p>
          <a:p>
            <a:r>
              <a:rPr lang="vi-VN" sz="2800" dirty="0" smtClean="0">
                <a:latin typeface="+mj-lt"/>
              </a:rPr>
              <a:t>Mục </a:t>
            </a:r>
            <a:r>
              <a:rPr lang="vi-VN" sz="2800" dirty="0">
                <a:latin typeface="+mj-lt"/>
              </a:rPr>
              <a:t>tiêu của trò chơi tháp phòng thủ là cố gắng để ngăn chặn kẻ thù vượt qua bản đồ bằng cách xây dựng các tòa tháp bắn vào họ khi họ đi qua. Kẻ thù và tháp thường có đa dạng về khả năng, chi phí. Khi kẻ địch bị đánh bại, người chơi kiếm được tiền hoặc điểm, được sử dụng để mua hoặc nâng cấp tháp</a:t>
            </a:r>
            <a:endParaRPr lang="en-US" sz="2800" dirty="0">
              <a:latin typeface="+mj-lt"/>
              <a:cs typeface="Times New Roman" pitchFamily="18" charset="0"/>
            </a:endParaRPr>
          </a:p>
        </p:txBody>
      </p:sp>
    </p:spTree>
    <p:extLst>
      <p:ext uri="{BB962C8B-B14F-4D97-AF65-F5344CB8AC3E}">
        <p14:creationId xmlns:p14="http://schemas.microsoft.com/office/powerpoint/2010/main" val="390772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Tanker Enemy</a:t>
            </a:r>
            <a:endParaRPr lang="en-US" dirty="0"/>
          </a:p>
        </p:txBody>
      </p:sp>
      <p:sp>
        <p:nvSpPr>
          <p:cNvPr id="3" name="Content Placeholder 2"/>
          <p:cNvSpPr>
            <a:spLocks noGrp="1"/>
          </p:cNvSpPr>
          <p:nvPr>
            <p:ph idx="1"/>
          </p:nvPr>
        </p:nvSpPr>
        <p:spPr>
          <a:xfrm>
            <a:off x="457200" y="2514600"/>
            <a:ext cx="3886200" cy="2819400"/>
          </a:xfrm>
        </p:spPr>
        <p:txBody>
          <a:bodyPr/>
          <a:lstStyle/>
          <a:p>
            <a:r>
              <a:rPr lang="en-US" dirty="0" smtClean="0"/>
              <a:t>Health: 500</a:t>
            </a:r>
          </a:p>
          <a:p>
            <a:r>
              <a:rPr lang="en-US" dirty="0" smtClean="0"/>
              <a:t>Speed: 3,5</a:t>
            </a:r>
          </a:p>
          <a:p>
            <a:r>
              <a:rPr lang="en-US" dirty="0" smtClean="0"/>
              <a:t>Reward coins: 10 </a:t>
            </a:r>
            <a:endParaRPr lang="en-US" dirty="0"/>
          </a:p>
        </p:txBody>
      </p:sp>
      <p:pic>
        <p:nvPicPr>
          <p:cNvPr id="4098" name="Picture 2" descr="D:\Java\TD\src\AssetsKit_2\PNG\Default size\towerDefense_tile1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744663"/>
            <a:ext cx="19812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D:\Java\TD\src\AssetsKit_2\PNG\Default size\towerDefense_tile1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770" y="1616705"/>
            <a:ext cx="19812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Java\TD\src\AssetsKit_2\PNG\Default size\towerDefense_tile1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0230" y="3962400"/>
            <a:ext cx="19812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D:\Java\TD\src\AssetsKit_2\PNG\Default size\towerDefense_tile1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4038600"/>
            <a:ext cx="19812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695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Boss Enemy</a:t>
            </a:r>
            <a:endParaRPr lang="en-US" dirty="0"/>
          </a:p>
        </p:txBody>
      </p:sp>
      <p:sp>
        <p:nvSpPr>
          <p:cNvPr id="3" name="Content Placeholder 2"/>
          <p:cNvSpPr>
            <a:spLocks noGrp="1"/>
          </p:cNvSpPr>
          <p:nvPr>
            <p:ph idx="1"/>
          </p:nvPr>
        </p:nvSpPr>
        <p:spPr>
          <a:xfrm>
            <a:off x="457200" y="2514600"/>
            <a:ext cx="4114800" cy="2087563"/>
          </a:xfrm>
        </p:spPr>
        <p:txBody>
          <a:bodyPr/>
          <a:lstStyle/>
          <a:p>
            <a:r>
              <a:rPr lang="en-US" dirty="0" smtClean="0"/>
              <a:t>Health: 1352</a:t>
            </a:r>
          </a:p>
          <a:p>
            <a:r>
              <a:rPr lang="en-US" dirty="0" smtClean="0"/>
              <a:t>Speed: 3,5</a:t>
            </a:r>
          </a:p>
          <a:p>
            <a:r>
              <a:rPr lang="en-US" dirty="0" smtClean="0"/>
              <a:t>Reward coins: 350</a:t>
            </a:r>
            <a:endParaRPr lang="en-US" dirty="0"/>
          </a:p>
        </p:txBody>
      </p:sp>
      <p:pic>
        <p:nvPicPr>
          <p:cNvPr id="5122" name="Picture 2" descr="D:\Java\TD\src\AssetsKit_2\PNG\Default size\towerDefense_tile1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295400"/>
            <a:ext cx="19812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D:\Java\TD\src\AssetsKit_2\PNG\Default size\towerDefense_tile1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4950" y="1295400"/>
            <a:ext cx="19812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Java\TD\src\AssetsKit_2\PNG\Default size\towerDefense_tile1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8830" y="3886200"/>
            <a:ext cx="19812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D:\Java\TD\src\AssetsKit_2\PNG\Default size\towerDefense_tile1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3960962"/>
            <a:ext cx="19812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62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143000"/>
          </a:xfrm>
        </p:spPr>
        <p:txBody>
          <a:bodyPr>
            <a:noAutofit/>
          </a:bodyPr>
          <a:lstStyle/>
          <a:p>
            <a:r>
              <a:rPr lang="en-US" sz="9600" dirty="0" smtClean="0">
                <a:solidFill>
                  <a:srgbClr val="0070C0"/>
                </a:solidFill>
              </a:rPr>
              <a:t>Tower</a:t>
            </a:r>
            <a:endParaRPr lang="en-US" sz="9600" dirty="0">
              <a:solidFill>
                <a:srgbClr val="0070C0"/>
              </a:solidFill>
            </a:endParaRPr>
          </a:p>
        </p:txBody>
      </p:sp>
      <p:sp>
        <p:nvSpPr>
          <p:cNvPr id="3" name="Content Placeholder 2"/>
          <p:cNvSpPr>
            <a:spLocks noGrp="1"/>
          </p:cNvSpPr>
          <p:nvPr>
            <p:ph idx="1"/>
          </p:nvPr>
        </p:nvSpPr>
        <p:spPr>
          <a:xfrm>
            <a:off x="457200" y="6080444"/>
            <a:ext cx="8229600" cy="45719"/>
          </a:xfrm>
        </p:spPr>
        <p:txBody>
          <a:bodyPr>
            <a:normAutofit fontScale="25000" lnSpcReduction="20000"/>
          </a:bodyPr>
          <a:lstStyle/>
          <a:p>
            <a:endParaRPr lang="en-US" dirty="0"/>
          </a:p>
        </p:txBody>
      </p:sp>
    </p:spTree>
    <p:extLst>
      <p:ext uri="{BB962C8B-B14F-4D97-AF65-F5344CB8AC3E}">
        <p14:creationId xmlns:p14="http://schemas.microsoft.com/office/powerpoint/2010/main" val="859614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Tower</a:t>
            </a:r>
            <a:endParaRPr lang="en-US" dirty="0"/>
          </a:p>
        </p:txBody>
      </p:sp>
      <p:sp>
        <p:nvSpPr>
          <p:cNvPr id="3" name="Content Placeholder 2"/>
          <p:cNvSpPr>
            <a:spLocks noGrp="1"/>
          </p:cNvSpPr>
          <p:nvPr>
            <p:ph idx="1"/>
          </p:nvPr>
        </p:nvSpPr>
        <p:spPr>
          <a:xfrm>
            <a:off x="381000" y="2667000"/>
            <a:ext cx="3505200" cy="1981200"/>
          </a:xfrm>
        </p:spPr>
        <p:txBody>
          <a:bodyPr/>
          <a:lstStyle/>
          <a:p>
            <a:r>
              <a:rPr lang="en-US" dirty="0" smtClean="0"/>
              <a:t>Fire rate: 10</a:t>
            </a:r>
          </a:p>
          <a:p>
            <a:r>
              <a:rPr lang="en-US" dirty="0" smtClean="0"/>
              <a:t>Range: 3</a:t>
            </a:r>
          </a:p>
          <a:p>
            <a:r>
              <a:rPr lang="en-US" dirty="0" smtClean="0"/>
              <a:t>Price: 20</a:t>
            </a:r>
            <a:endParaRPr lang="en-US" dirty="0"/>
          </a:p>
        </p:txBody>
      </p:sp>
      <p:pic>
        <p:nvPicPr>
          <p:cNvPr id="6146" name="Picture 2" descr="D:\Java\TD\src\AssetsKit_2\PNG\Default size\towerDefense_tile10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912079"/>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D:\Java\TD\src\AssetsKit_2\PNG\Default size\towerDefense_tile10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1736" y="3912079"/>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D:\Java\TD\src\AssetsKit_2\PNG\Default size\towerDefense_tile10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82880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D:\Java\TD\src\AssetsKit_2\PNG\Default size\towerDefense_tile10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1736" y="1828800"/>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264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Gun Tower</a:t>
            </a:r>
            <a:endParaRPr lang="en-US" dirty="0"/>
          </a:p>
        </p:txBody>
      </p:sp>
      <p:sp>
        <p:nvSpPr>
          <p:cNvPr id="3" name="Content Placeholder 2"/>
          <p:cNvSpPr>
            <a:spLocks noGrp="1"/>
          </p:cNvSpPr>
          <p:nvPr>
            <p:ph idx="1"/>
          </p:nvPr>
        </p:nvSpPr>
        <p:spPr>
          <a:xfrm>
            <a:off x="457200" y="2590800"/>
            <a:ext cx="3048000" cy="1905000"/>
          </a:xfrm>
        </p:spPr>
        <p:txBody>
          <a:bodyPr/>
          <a:lstStyle/>
          <a:p>
            <a:r>
              <a:rPr lang="en-US" dirty="0" smtClean="0"/>
              <a:t>Fire rate: 5</a:t>
            </a:r>
          </a:p>
          <a:p>
            <a:r>
              <a:rPr lang="en-US" dirty="0" smtClean="0"/>
              <a:t>Range: 3</a:t>
            </a:r>
          </a:p>
          <a:p>
            <a:r>
              <a:rPr lang="en-US" dirty="0" smtClean="0"/>
              <a:t>Price: 50</a:t>
            </a:r>
            <a:endParaRPr lang="en-US" dirty="0"/>
          </a:p>
        </p:txBody>
      </p:sp>
      <p:pic>
        <p:nvPicPr>
          <p:cNvPr id="7170" name="Picture 2" descr="D:\Java\TD\src\AssetsKit_2\PNG\Default size\towerDefense_tile10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1488" y="434340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D:\Java\TD\src\AssetsKit_2\PNG\Default size\towerDefense_tile10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1488" y="190500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Java\TD\src\AssetsKit_2\PNG\Default size\towerDefense_tile10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913" y="190500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D:\Java\TD\src\AssetsKit_2\PNG\Default size\towerDefense_tile10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913" y="4343400"/>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8731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Sniper Tower</a:t>
            </a:r>
            <a:endParaRPr lang="en-US" dirty="0"/>
          </a:p>
        </p:txBody>
      </p:sp>
      <p:sp>
        <p:nvSpPr>
          <p:cNvPr id="3" name="Content Placeholder 2"/>
          <p:cNvSpPr>
            <a:spLocks noGrp="1"/>
          </p:cNvSpPr>
          <p:nvPr>
            <p:ph idx="1"/>
          </p:nvPr>
        </p:nvSpPr>
        <p:spPr>
          <a:xfrm>
            <a:off x="457200" y="2743200"/>
            <a:ext cx="2895600" cy="1905000"/>
          </a:xfrm>
        </p:spPr>
        <p:txBody>
          <a:bodyPr/>
          <a:lstStyle/>
          <a:p>
            <a:r>
              <a:rPr lang="en-US" dirty="0" smtClean="0"/>
              <a:t>Fire rate: 50</a:t>
            </a:r>
          </a:p>
          <a:p>
            <a:r>
              <a:rPr lang="en-US" dirty="0" smtClean="0"/>
              <a:t>Range: 5</a:t>
            </a:r>
          </a:p>
          <a:p>
            <a:r>
              <a:rPr lang="en-US" dirty="0" smtClean="0"/>
              <a:t>Price: 60</a:t>
            </a:r>
          </a:p>
        </p:txBody>
      </p:sp>
      <p:pic>
        <p:nvPicPr>
          <p:cNvPr id="8194" name="Picture 2" descr="D:\Java\TD\src\AssetsKit_2\PNG\Default size\towerDefense_tile10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133600"/>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D:\Java\TD\src\AssetsKit_2\PNG\Default size\towerDefense_tile10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475" y="4114800"/>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Java\TD\src\AssetsKit_2\PNG\Default size\towerDefense_tile10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475" y="2133600"/>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descr="D:\Java\TD\src\AssetsKit_2\PNG\Default size\towerDefense_tile10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4114800"/>
            <a:ext cx="812800" cy="81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9154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Autofit/>
          </a:bodyPr>
          <a:lstStyle/>
          <a:p>
            <a:r>
              <a:rPr lang="en-US" sz="9600" dirty="0" smtClean="0">
                <a:solidFill>
                  <a:srgbClr val="0070C0"/>
                </a:solidFill>
              </a:rPr>
              <a:t>Bullet</a:t>
            </a:r>
            <a:endParaRPr lang="en-US" sz="9600" dirty="0">
              <a:solidFill>
                <a:srgbClr val="0070C0"/>
              </a:solidFill>
            </a:endParaRPr>
          </a:p>
        </p:txBody>
      </p:sp>
      <p:sp>
        <p:nvSpPr>
          <p:cNvPr id="3" name="Content Placeholder 2"/>
          <p:cNvSpPr>
            <a:spLocks noGrp="1"/>
          </p:cNvSpPr>
          <p:nvPr>
            <p:ph idx="1"/>
          </p:nvPr>
        </p:nvSpPr>
        <p:spPr>
          <a:xfrm flipV="1">
            <a:off x="457200" y="6126163"/>
            <a:ext cx="8229600" cy="46037"/>
          </a:xfrm>
        </p:spPr>
        <p:txBody>
          <a:bodyPr>
            <a:normAutofit fontScale="25000" lnSpcReduction="20000"/>
          </a:bodyPr>
          <a:lstStyle/>
          <a:p>
            <a:endParaRPr lang="en-US" dirty="0"/>
          </a:p>
        </p:txBody>
      </p:sp>
    </p:spTree>
    <p:extLst>
      <p:ext uri="{BB962C8B-B14F-4D97-AF65-F5344CB8AC3E}">
        <p14:creationId xmlns:p14="http://schemas.microsoft.com/office/powerpoint/2010/main" val="22118648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Normal Bullet</a:t>
            </a:r>
            <a:endParaRPr lang="en-US" dirty="0"/>
          </a:p>
        </p:txBody>
      </p:sp>
      <p:sp>
        <p:nvSpPr>
          <p:cNvPr id="3" name="Content Placeholder 2"/>
          <p:cNvSpPr>
            <a:spLocks noGrp="1"/>
          </p:cNvSpPr>
          <p:nvPr>
            <p:ph idx="1"/>
          </p:nvPr>
        </p:nvSpPr>
        <p:spPr>
          <a:xfrm>
            <a:off x="457200" y="2743200"/>
            <a:ext cx="3276600" cy="1524000"/>
          </a:xfrm>
        </p:spPr>
        <p:txBody>
          <a:bodyPr/>
          <a:lstStyle/>
          <a:p>
            <a:r>
              <a:rPr lang="en-US" dirty="0" smtClean="0"/>
              <a:t>Damage: 30</a:t>
            </a:r>
          </a:p>
          <a:p>
            <a:r>
              <a:rPr lang="en-US" dirty="0" smtClean="0"/>
              <a:t>Speed: 25</a:t>
            </a:r>
            <a:endParaRPr lang="en-US" dirty="0"/>
          </a:p>
        </p:txBody>
      </p:sp>
      <p:pic>
        <p:nvPicPr>
          <p:cNvPr id="9218" name="Picture 2" descr="D:\Java\TD\src\AssetsKit_2\PNG\Default size\towerDefense_tile27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090" y="15240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D:\Java\TD\src\AssetsKit_2\PNG\Default size\towerDefense_tile27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211" y="39624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D:\Java\TD\src\AssetsKit_2\PNG\Default size\towerDefense_tile27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3528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D:\Java\TD\src\AssetsKit_2\PNG\Default size\towerDefense_tile27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211" y="27432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D:\Java\TD\src\AssetsKit_2\PNG\Default size\towerDefense_tile27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1336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descr="D:\Java\TD\src\AssetsKit_2\PNG\Default size\towerDefense_tile10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005" y="4648200"/>
            <a:ext cx="1212011"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7481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Machine Gun Bullet</a:t>
            </a:r>
            <a:endParaRPr lang="en-US" dirty="0"/>
          </a:p>
        </p:txBody>
      </p:sp>
      <p:sp>
        <p:nvSpPr>
          <p:cNvPr id="3" name="Content Placeholder 2"/>
          <p:cNvSpPr>
            <a:spLocks noGrp="1"/>
          </p:cNvSpPr>
          <p:nvPr>
            <p:ph idx="1"/>
          </p:nvPr>
        </p:nvSpPr>
        <p:spPr>
          <a:xfrm>
            <a:off x="457200" y="2667000"/>
            <a:ext cx="2895600" cy="1447800"/>
          </a:xfrm>
        </p:spPr>
        <p:txBody>
          <a:bodyPr/>
          <a:lstStyle/>
          <a:p>
            <a:r>
              <a:rPr lang="en-US" dirty="0" smtClean="0"/>
              <a:t>Damage: 10</a:t>
            </a:r>
          </a:p>
          <a:p>
            <a:r>
              <a:rPr lang="en-US" dirty="0" smtClean="0"/>
              <a:t>Speed: 35</a:t>
            </a:r>
            <a:endParaRPr lang="en-US" dirty="0"/>
          </a:p>
        </p:txBody>
      </p:sp>
      <p:pic>
        <p:nvPicPr>
          <p:cNvPr id="10242" name="Picture 2" descr="D:\Java\TD\src\AssetsKit_2\PNG\Default size\towerDefense_tile2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2860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D:\Java\TD\src\AssetsKit_2\PNG\Default size\towerDefense_tile2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2004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D:\Java\TD\src\AssetsKit_2\PNG\Default size\towerDefense_tile2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5052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45" name="Picture 5" descr="D:\Java\TD\src\AssetsKit_2\PNG\Default size\towerDefense_tile2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5908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D:\Java\TD\src\AssetsKit_2\PNG\Default size\towerDefense_tile2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8100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47" name="Picture 7" descr="D:\Java\TD\src\AssetsKit_2\PNG\Default size\towerDefense_tile2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1148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D:\Java\TD\src\AssetsKit_2\PNG\Default size\towerDefense_tile2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8956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49" name="Picture 9" descr="D:\Java\TD\src\AssetsKit_2\PNG\Default size\towerDefense_tile10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724400"/>
            <a:ext cx="1066800" cy="1022230"/>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D:\Java\TD\src\AssetsKit_2\PNG\Default size\towerDefense_tile2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981200"/>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8721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Sniper Bullet</a:t>
            </a:r>
            <a:endParaRPr lang="en-US" dirty="0"/>
          </a:p>
        </p:txBody>
      </p:sp>
      <p:sp>
        <p:nvSpPr>
          <p:cNvPr id="3" name="Content Placeholder 2"/>
          <p:cNvSpPr>
            <a:spLocks noGrp="1"/>
          </p:cNvSpPr>
          <p:nvPr>
            <p:ph idx="1"/>
          </p:nvPr>
        </p:nvSpPr>
        <p:spPr>
          <a:xfrm>
            <a:off x="381000" y="2895600"/>
            <a:ext cx="3276600" cy="1295400"/>
          </a:xfrm>
        </p:spPr>
        <p:txBody>
          <a:bodyPr/>
          <a:lstStyle/>
          <a:p>
            <a:r>
              <a:rPr lang="en-US" dirty="0" smtClean="0"/>
              <a:t>Damage: 100</a:t>
            </a:r>
          </a:p>
          <a:p>
            <a:r>
              <a:rPr lang="en-US" dirty="0" smtClean="0"/>
              <a:t>Speed: 45</a:t>
            </a:r>
            <a:endParaRPr lang="en-US" dirty="0"/>
          </a:p>
        </p:txBody>
      </p:sp>
      <p:pic>
        <p:nvPicPr>
          <p:cNvPr id="11266" name="Picture 2" descr="D:\Java\TD\src\AssetsKit_2\PNG\Default size\towerDefense_tile27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0313" y="41148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D:\Java\TD\src\AssetsKit_2\PNG\Default size\towerDefense_tile27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0313" y="23622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D:\Java\TD\src\AssetsKit_2\PNG\Default size\towerDefense_tile27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0313" y="13716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1269" name="Picture 5" descr="D:\Java\TD\src\AssetsKit_2\PNG\Default size\towerDefense_tile27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0313" y="32766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1271" name="Picture 7" descr="D:\Java\TD\src\AssetsKit_2\PNG\Default size\towerDefense_tile10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8713" y="5029200"/>
            <a:ext cx="812800" cy="81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904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thiệu</a:t>
            </a:r>
            <a:r>
              <a:rPr lang="en-US" dirty="0">
                <a:latin typeface="Times New Roman" pitchFamily="18" charset="0"/>
                <a:cs typeface="Times New Roman" pitchFamily="18" charset="0"/>
              </a:rPr>
              <a:t> game Tower Defense</a:t>
            </a:r>
            <a:endParaRPr lang="en-US" dirty="0"/>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Game </a:t>
            </a:r>
            <a:r>
              <a:rPr lang="en-US" sz="2800" dirty="0" err="1" smtClean="0">
                <a:latin typeface="Times New Roman" pitchFamily="18" charset="0"/>
                <a:cs typeface="Times New Roman" pitchFamily="18" charset="0"/>
              </a:rPr>
              <a:t>được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làm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bằng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JavaFx</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Dựa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theo</a:t>
            </a:r>
            <a:r>
              <a:rPr lang="en-US" sz="2800" dirty="0" smtClean="0">
                <a:latin typeface="Times New Roman" pitchFamily="18" charset="0"/>
                <a:cs typeface="Times New Roman" pitchFamily="18" charset="0"/>
              </a:rPr>
              <a:t>: </a:t>
            </a:r>
          </a:p>
          <a:p>
            <a:pPr>
              <a:buFontTx/>
              <a:buChar char="-"/>
            </a:pPr>
            <a:r>
              <a:rPr lang="en-US" sz="2800" dirty="0" smtClean="0">
                <a:latin typeface="Times New Roman" pitchFamily="18" charset="0"/>
                <a:cs typeface="Times New Roman" pitchFamily="18" charset="0"/>
              </a:rPr>
              <a:t>Codebase: </a:t>
            </a: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2"/>
              </a:rPr>
              <a:t>https://</a:t>
            </a:r>
            <a:r>
              <a:rPr lang="en-US" sz="2800" dirty="0" smtClean="0">
                <a:latin typeface="Times New Roman" pitchFamily="18" charset="0"/>
                <a:cs typeface="Times New Roman" pitchFamily="18" charset="0"/>
                <a:hlinkClick r:id="rId2"/>
              </a:rPr>
              <a:t>github.com/bqcuong/towerdefense-starter</a:t>
            </a:r>
            <a:r>
              <a:rPr lang="en-US" sz="2800" dirty="0" smtClean="0">
                <a:latin typeface="Times New Roman" pitchFamily="18" charset="0"/>
                <a:cs typeface="Times New Roman" pitchFamily="18" charset="0"/>
              </a:rPr>
              <a:t> </a:t>
            </a:r>
          </a:p>
          <a:p>
            <a:pPr>
              <a:buFontTx/>
              <a:buChar char="-"/>
            </a:pPr>
            <a:r>
              <a:rPr lang="en-US" sz="2800" dirty="0" smtClean="0">
                <a:latin typeface="Times New Roman" pitchFamily="18" charset="0"/>
                <a:cs typeface="Times New Roman" pitchFamily="18" charset="0"/>
              </a:rPr>
              <a:t>Tutorial: </a:t>
            </a:r>
            <a:r>
              <a:rPr lang="en-US" sz="2800" dirty="0">
                <a:hlinkClick r:id="rId3"/>
              </a:rPr>
              <a:t>https://www.javatpoint.com/javafx-tutorial</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12669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lstStyle/>
          <a:p>
            <a:r>
              <a:rPr lang="en-US" dirty="0" smtClean="0">
                <a:latin typeface="Times New Roman" pitchFamily="18" charset="0"/>
                <a:cs typeface="Times New Roman" pitchFamily="18" charset="0"/>
              </a:rPr>
              <a:t> Class: </a:t>
            </a:r>
            <a:r>
              <a:rPr lang="en-US" dirty="0" err="1" smtClean="0">
                <a:latin typeface="Times New Roman" pitchFamily="18" charset="0"/>
                <a:cs typeface="Times New Roman" pitchFamily="18" charset="0"/>
              </a:rPr>
              <a:t>Config</a:t>
            </a:r>
            <a:endParaRPr lang="en-US" dirty="0">
              <a:latin typeface="Times New Roman" pitchFamily="18" charset="0"/>
              <a:cs typeface="Times New Roman" pitchFamily="18" charset="0"/>
            </a:endParaRPr>
          </a:p>
        </p:txBody>
      </p:sp>
      <p:sp>
        <p:nvSpPr>
          <p:cNvPr id="9" name="Content Placeholder 8"/>
          <p:cNvSpPr>
            <a:spLocks noGrp="1"/>
          </p:cNvSpPr>
          <p:nvPr>
            <p:ph idx="1"/>
          </p:nvPr>
        </p:nvSpPr>
        <p:spPr>
          <a:xfrm>
            <a:off x="4648200" y="1600200"/>
            <a:ext cx="4038600" cy="4525963"/>
          </a:xfrm>
        </p:spPr>
        <p:txBody>
          <a:bodyPr>
            <a:normAutofit/>
          </a:bodyPr>
          <a:lstStyle/>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thước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của</a:t>
            </a:r>
            <a:r>
              <a:rPr lang="en-US" sz="2400" dirty="0" smtClean="0">
                <a:latin typeface="Times New Roman" pitchFamily="18" charset="0"/>
                <a:cs typeface="Times New Roman" pitchFamily="18" charset="0"/>
              </a:rPr>
              <a:t> tile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game</a:t>
            </a: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Kích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thước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chơi</a:t>
            </a:r>
            <a:endParaRPr lang="en-US" sz="2400" dirty="0" smtClean="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Chỉ </a:t>
            </a:r>
            <a:r>
              <a:rPr lang="en-US" sz="2400" dirty="0" err="1" smtClean="0">
                <a:latin typeface="Times New Roman" pitchFamily="18" charset="0"/>
                <a:cs typeface="Times New Roman" pitchFamily="18" charset="0"/>
              </a:rPr>
              <a:t>sô</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của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các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đối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game </a:t>
            </a:r>
            <a:r>
              <a:rPr lang="en-US" sz="2400" dirty="0" err="1" smtClean="0">
                <a:latin typeface="Times New Roman" pitchFamily="18" charset="0"/>
                <a:cs typeface="Times New Roman" pitchFamily="18" charset="0"/>
              </a:rPr>
              <a:t>gồm</a:t>
            </a:r>
            <a:r>
              <a:rPr lang="en-US" sz="2400" dirty="0" smtClean="0">
                <a:latin typeface="Times New Roman" pitchFamily="18" charset="0"/>
                <a:cs typeface="Times New Roman" pitchFamily="18" charset="0"/>
              </a:rPr>
              <a:t> enemy, tower, bullet</a:t>
            </a:r>
            <a:endParaRPr lang="en-US" sz="2400" dirty="0">
              <a:latin typeface="Times New Roman" pitchFamily="18" charset="0"/>
              <a:cs typeface="Times New Roman" pitchFamily="18"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71600"/>
            <a:ext cx="4343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826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down)">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down)">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Class: Direction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105400" y="2819400"/>
            <a:ext cx="3657600" cy="1791406"/>
          </a:xfrm>
        </p:spPr>
        <p:txBody>
          <a:bodyPr>
            <a:normAutofit/>
          </a:bodyPr>
          <a:lstStyle/>
          <a:p>
            <a:pPr marL="0" indent="0">
              <a:buNone/>
            </a:pP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Thiết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kê</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các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đối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game</a:t>
            </a:r>
            <a:endParaRPr lang="en-US" sz="28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90954"/>
            <a:ext cx="4267200" cy="2866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209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Class: Point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953000" y="3035696"/>
            <a:ext cx="3733800" cy="1567657"/>
          </a:xfrm>
        </p:spPr>
        <p:txBody>
          <a:bodyPr/>
          <a:lstStyle/>
          <a:p>
            <a:pPr marL="0" indent="0">
              <a:buNone/>
            </a:pP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Tọa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của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vật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game</a:t>
            </a:r>
            <a:endParaRPr lang="en-US"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1828800"/>
            <a:ext cx="45720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935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Class: Coin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419600" y="2667000"/>
            <a:ext cx="4267200" cy="2057400"/>
          </a:xfrm>
        </p:spPr>
        <p:txBody>
          <a:bodyPr/>
          <a:lstStyle/>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đê</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mua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tháp</a:t>
            </a:r>
            <a:endParaRPr lang="en-US" dirty="0">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42672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06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Class: </a:t>
            </a:r>
            <a:r>
              <a:rPr lang="en-US" dirty="0" smtClean="0">
                <a:latin typeface="Times New Roman" pitchFamily="18" charset="0"/>
                <a:cs typeface="Times New Roman" pitchFamily="18" charset="0"/>
              </a:rPr>
              <a:t>Rotate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800600" y="3124200"/>
            <a:ext cx="3962400" cy="1447800"/>
          </a:xfrm>
        </p:spPr>
        <p:txBody>
          <a:bodyPr/>
          <a:lstStyle/>
          <a:p>
            <a:pPr marL="0" indent="0">
              <a:buNone/>
            </a:pPr>
            <a:r>
              <a:rPr lang="en-US" dirty="0" smtClean="0"/>
              <a:t> - </a:t>
            </a:r>
            <a:r>
              <a:rPr lang="en-US" dirty="0" err="1" smtClean="0"/>
              <a:t>Tính</a:t>
            </a:r>
            <a:r>
              <a:rPr lang="en-US" dirty="0" smtClean="0"/>
              <a:t> </a:t>
            </a:r>
            <a:r>
              <a:rPr lang="en-US" dirty="0" err="1" smtClean="0"/>
              <a:t>góc</a:t>
            </a:r>
            <a:r>
              <a:rPr lang="en-US" dirty="0" smtClean="0"/>
              <a:t> quay </a:t>
            </a:r>
            <a:r>
              <a:rPr lang="en-US" dirty="0" err="1" smtClean="0"/>
              <a:t>của</a:t>
            </a:r>
            <a:r>
              <a:rPr lang="en-US" dirty="0" smtClean="0"/>
              <a:t> enemy </a:t>
            </a:r>
            <a:r>
              <a:rPr lang="en-US" dirty="0" err="1" smtClean="0"/>
              <a:t>va</a:t>
            </a:r>
            <a:r>
              <a:rPr lang="en-US" dirty="0" smtClean="0"/>
              <a:t>̀ tower</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1" y="2209800"/>
            <a:ext cx="456624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350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Class: Tick</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800600" y="2895600"/>
            <a:ext cx="3886200" cy="1447800"/>
          </a:xfrm>
        </p:spPr>
        <p:txBody>
          <a:bodyPr/>
          <a:lstStyle/>
          <a:p>
            <a:pPr marL="0" indent="0">
              <a:buNone/>
            </a:pPr>
            <a:r>
              <a:rPr lang="en-US" dirty="0" smtClean="0"/>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game</a:t>
            </a:r>
            <a:endParaRPr lang="en-US"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321945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746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508</Words>
  <Application>Microsoft Office PowerPoint</Application>
  <PresentationFormat>On-screen Show (4:3)</PresentationFormat>
  <Paragraphs>90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Algerian</vt:lpstr>
      <vt:lpstr>Arial</vt:lpstr>
      <vt:lpstr>Calibri</vt:lpstr>
      <vt:lpstr>Times New Roman</vt:lpstr>
      <vt:lpstr>Office Theme</vt:lpstr>
      <vt:lpstr>Tower Defense</vt:lpstr>
      <vt:lpstr> Giới thiệu game Tower Defense</vt:lpstr>
      <vt:lpstr> Giới thiệu game Tower Defense</vt:lpstr>
      <vt:lpstr> Class: Config</vt:lpstr>
      <vt:lpstr>Class: Direction</vt:lpstr>
      <vt:lpstr>Class: Point</vt:lpstr>
      <vt:lpstr>Class: Coin</vt:lpstr>
      <vt:lpstr>Class: Rotate</vt:lpstr>
      <vt:lpstr>Class: Tick</vt:lpstr>
      <vt:lpstr>Class: Music</vt:lpstr>
      <vt:lpstr>Class: Movable Object</vt:lpstr>
      <vt:lpstr>Class: Immovable Object</vt:lpstr>
      <vt:lpstr>Class: Player Health</vt:lpstr>
      <vt:lpstr>Class: Road</vt:lpstr>
      <vt:lpstr>Class: Spawner</vt:lpstr>
      <vt:lpstr>Obstacle</vt:lpstr>
      <vt:lpstr>Enemy</vt:lpstr>
      <vt:lpstr>Normal Enemy</vt:lpstr>
      <vt:lpstr>Smaller Enemy</vt:lpstr>
      <vt:lpstr>Tanker Enemy</vt:lpstr>
      <vt:lpstr>Boss Enemy</vt:lpstr>
      <vt:lpstr>Tower</vt:lpstr>
      <vt:lpstr>Normal Tower</vt:lpstr>
      <vt:lpstr>Machine Gun Tower</vt:lpstr>
      <vt:lpstr>Sniper Tower</vt:lpstr>
      <vt:lpstr>Bullet</vt:lpstr>
      <vt:lpstr>Normal Bullet</vt:lpstr>
      <vt:lpstr>Machine Gun Bullet</vt:lpstr>
      <vt:lpstr>Sniper Bullet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Tower Defense</dc:title>
  <dc:creator>Uslaptop</dc:creator>
  <cp:lastModifiedBy>Thanh Hải Võ</cp:lastModifiedBy>
  <cp:revision>23</cp:revision>
  <dcterms:created xsi:type="dcterms:W3CDTF">2019-11-14T07:16:25Z</dcterms:created>
  <dcterms:modified xsi:type="dcterms:W3CDTF">2019-11-27T01:45:22Z</dcterms:modified>
</cp:coreProperties>
</file>