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383" r:id="rId3"/>
    <p:sldId id="400" r:id="rId4"/>
    <p:sldId id="345" r:id="rId5"/>
    <p:sldId id="342" r:id="rId6"/>
    <p:sldId id="269" r:id="rId7"/>
    <p:sldId id="398" r:id="rId8"/>
    <p:sldId id="399" r:id="rId9"/>
    <p:sldId id="343" r:id="rId10"/>
    <p:sldId id="397" r:id="rId11"/>
    <p:sldId id="380" r:id="rId12"/>
    <p:sldId id="401" r:id="rId13"/>
    <p:sldId id="402" r:id="rId14"/>
    <p:sldId id="387" r:id="rId15"/>
    <p:sldId id="40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D5151"/>
    <a:srgbClr val="F2F2F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79002" autoAdjust="0"/>
  </p:normalViewPr>
  <p:slideViewPr>
    <p:cSldViewPr snapToGrid="0">
      <p:cViewPr varScale="1">
        <p:scale>
          <a:sx n="91" d="100"/>
          <a:sy n="91" d="100"/>
        </p:scale>
        <p:origin x="18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E136B-477F-481F-98D0-C1B3E998455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4427-5BCB-4F1C-9B57-25427BB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7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u="none" strike="noStrike" smtClean="0">
                <a:effectLst/>
              </a:rPr>
              <a:t>플레이</a:t>
            </a:r>
            <a:r>
              <a:rPr lang="en-US" altLang="ko-KR" sz="1200" u="none" strike="noStrike" smtClean="0">
                <a:effectLst/>
              </a:rPr>
              <a:t>: </a:t>
            </a:r>
            <a:r>
              <a:rPr lang="en-US" smtClean="0"/>
              <a:t>play</a:t>
            </a:r>
          </a:p>
          <a:p>
            <a:endParaRPr lang="en-US" smtClean="0"/>
          </a:p>
          <a:p>
            <a:r>
              <a:rPr lang="ko-KR" altLang="en-US" sz="1200" u="none" strike="noStrike" smtClean="0">
                <a:effectLst/>
              </a:rPr>
              <a:t>설정</a:t>
            </a:r>
            <a:r>
              <a:rPr lang="en-US" altLang="ko-KR" sz="1200" u="none" strike="noStrike" smtClean="0">
                <a:effectLst/>
              </a:rPr>
              <a:t>:</a:t>
            </a:r>
            <a:r>
              <a:rPr lang="en-US" altLang="ko-KR" sz="1200" u="none" strike="noStrike" baseline="0" smtClean="0">
                <a:effectLst/>
              </a:rPr>
              <a:t> setting</a:t>
            </a:r>
          </a:p>
          <a:p>
            <a:r>
              <a:rPr lang="ko-KR" altLang="en-US" sz="1200" u="none" strike="noStrike" smtClean="0">
                <a:effectLst/>
              </a:rPr>
              <a:t>구축</a:t>
            </a:r>
            <a:r>
              <a:rPr lang="en-US" altLang="ko-KR" sz="1200" u="none" strike="noStrike" smtClean="0">
                <a:effectLst/>
              </a:rPr>
              <a:t>: build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4427-5BCB-4F1C-9B57-25427BB8BB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3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9~11 </a:t>
            </a:r>
            <a:r>
              <a:rPr lang="ko-KR" altLang="en-US" smtClean="0"/>
              <a:t>문제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구에서 십일 문제</a:t>
            </a:r>
            <a:endParaRPr lang="en-US" altLang="ko-KR" baseline="0" smtClean="0"/>
          </a:p>
          <a:p>
            <a:r>
              <a:rPr lang="ko-KR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출제하다</a:t>
            </a:r>
            <a:r>
              <a:rPr lang="en-US" altLang="ko-KR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 ra đề/ submit</a:t>
            </a:r>
          </a:p>
          <a:p>
            <a:r>
              <a:rPr lang="ko-KR" altLang="en-US" smtClean="0"/>
              <a:t>즉시</a:t>
            </a:r>
            <a:r>
              <a:rPr lang="en-US" altLang="ko-KR" smtClean="0"/>
              <a:t>: immediately</a:t>
            </a:r>
          </a:p>
          <a:p>
            <a:r>
              <a:rPr lang="ko-KR" altLang="en-US" smtClean="0"/>
              <a:t>푼 문제</a:t>
            </a:r>
            <a:r>
              <a:rPr lang="en-US" altLang="ko-KR" smtClean="0"/>
              <a:t>: solved problem</a:t>
            </a:r>
          </a:p>
          <a:p>
            <a:r>
              <a:rPr lang="ko-KR" altLang="en-US" smtClean="0"/>
              <a:t>출제된 문제</a:t>
            </a:r>
            <a:r>
              <a:rPr lang="en-US" altLang="ko-KR" smtClean="0"/>
              <a:t>: presented problem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EBB6A-0761-4D02-B446-4DBEE63CE0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1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4427-5BCB-4F1C-9B57-25427BB8BB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3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6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0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6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0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AA8E-D069-4D13-B34B-F6C110636DF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2094-C8FB-4937-92E0-092D988E0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8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5956" y="870978"/>
            <a:ext cx="5000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/>
              <a:t>회원가입</a:t>
            </a:r>
            <a:r>
              <a:rPr lang="en-US" altLang="ko-KR" sz="3200" b="1" spc="-300" dirty="0"/>
              <a:t>/</a:t>
            </a:r>
            <a:r>
              <a:rPr lang="ko-KR" altLang="en-US" sz="3200" b="1" spc="-300" dirty="0"/>
              <a:t>로그인 페이지 개발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80048" y="0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2024.01.09</a:t>
            </a:r>
            <a:endParaRPr lang="ko-KR" altLang="en-US" sz="20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50FB73-8A24-A7EC-06A6-C9CDA57D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41066"/>
              </p:ext>
            </p:extLst>
          </p:nvPr>
        </p:nvGraphicFramePr>
        <p:xfrm>
          <a:off x="1619249" y="2003047"/>
          <a:ext cx="8953500" cy="416277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15427">
                  <a:extLst>
                    <a:ext uri="{9D8B030D-6E8A-4147-A177-3AD203B41FA5}">
                      <a16:colId xmlns:a16="http://schemas.microsoft.com/office/drawing/2014/main" val="4112625259"/>
                    </a:ext>
                  </a:extLst>
                </a:gridCol>
                <a:gridCol w="1155944">
                  <a:extLst>
                    <a:ext uri="{9D8B030D-6E8A-4147-A177-3AD203B41FA5}">
                      <a16:colId xmlns:a16="http://schemas.microsoft.com/office/drawing/2014/main" val="4090271490"/>
                    </a:ext>
                  </a:extLst>
                </a:gridCol>
                <a:gridCol w="4865835">
                  <a:extLst>
                    <a:ext uri="{9D8B030D-6E8A-4147-A177-3AD203B41FA5}">
                      <a16:colId xmlns:a16="http://schemas.microsoft.com/office/drawing/2014/main" val="4118054510"/>
                    </a:ext>
                  </a:extLst>
                </a:gridCol>
                <a:gridCol w="1116294">
                  <a:extLst>
                    <a:ext uri="{9D8B030D-6E8A-4147-A177-3AD203B41FA5}">
                      <a16:colId xmlns:a16="http://schemas.microsoft.com/office/drawing/2014/main" val="2752265123"/>
                    </a:ext>
                  </a:extLst>
                </a:gridCol>
              </a:tblGrid>
              <a:tr h="41627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기한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688870"/>
                  </a:ext>
                </a:extLst>
              </a:tr>
              <a:tr h="4162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로그인 시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 토큰 또는 세션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사용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~ 24.01.19. 14:00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500821"/>
                  </a:ext>
                </a:extLst>
              </a:tr>
              <a:tr h="4162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반응형 웹페이지로 구축</a:t>
                      </a:r>
                      <a:r>
                        <a:rPr lang="en-US" altLang="ko-KR" sz="1200" u="none" strike="noStrike" dirty="0">
                          <a:effectLst/>
                        </a:rPr>
                        <a:t/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창 크기에 따라 자동으로 페이지가 맞춰 짐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ko-KR" altLang="en-US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1270"/>
                  </a:ext>
                </a:extLst>
              </a:tr>
              <a:tr h="83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계정 권한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권한에 따라 일반유저 페이지와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관리자페이지로 각각 진입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72498"/>
                  </a:ext>
                </a:extLst>
              </a:tr>
              <a:tr h="83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관리자 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200" u="none" strike="noStrike" smtClean="0">
                          <a:effectLst/>
                        </a:rPr>
                        <a:t>로그 </a:t>
                      </a:r>
                      <a:r>
                        <a:rPr lang="ko-KR" altLang="en-US" sz="1200" u="none" strike="noStrike" dirty="0">
                          <a:effectLst/>
                        </a:rPr>
                        <a:t>인 시 관리자 전용 페이지로 입장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관리자의 경우 계정 권한 설정 가능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관리자 </a:t>
                      </a:r>
                      <a:r>
                        <a:rPr lang="ko-KR" altLang="en-US" sz="1200" u="none" strike="noStrike">
                          <a:effectLst/>
                        </a:rPr>
                        <a:t>등급</a:t>
                      </a:r>
                      <a:r>
                        <a:rPr lang="en-US" altLang="ko-KR" sz="1200" u="none" strike="noStrike">
                          <a:effectLst/>
                        </a:rPr>
                        <a:t> </a:t>
                      </a:r>
                      <a:r>
                        <a:rPr lang="ko-KR" altLang="en-US" sz="1200" u="none" strike="noStrike" smtClean="0">
                          <a:effectLst/>
                        </a:rPr>
                        <a:t>구분</a:t>
                      </a:r>
                      <a:endParaRPr lang="en-US" altLang="ko-KR" sz="1200" u="none" strike="noStrike" smtClean="0">
                        <a:effectLst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200" b="0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63292"/>
                  </a:ext>
                </a:extLst>
              </a:tr>
              <a:tr h="83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 </a:t>
                      </a:r>
                      <a:r>
                        <a:rPr lang="ko-KR" altLang="en-US" sz="1200" u="none" strike="noStrike">
                          <a:effectLst/>
                        </a:rPr>
                        <a:t>저장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회원 데이터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- 30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문제 중 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문제 랜덤 출제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및 풀이 기록</a:t>
                      </a:r>
                      <a:b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매번 플레이 시 모든 기록 저장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8784"/>
                  </a:ext>
                </a:extLst>
              </a:tr>
              <a:tr h="416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 </a:t>
                      </a:r>
                      <a:r>
                        <a:rPr lang="ko-KR" altLang="en-US" sz="1200" u="none" strike="noStrike" dirty="0">
                          <a:effectLst/>
                        </a:rPr>
                        <a:t>기록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접속자 기록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접속 시간</a:t>
                      </a:r>
                      <a:r>
                        <a:rPr lang="en-US" altLang="ko-KR" sz="1200" u="none" strike="noStrike" dirty="0">
                          <a:effectLst/>
                        </a:rPr>
                        <a:t>, IP, </a:t>
                      </a:r>
                      <a:r>
                        <a:rPr lang="ko-KR" altLang="en-US" sz="1200" u="none" strike="noStrike" dirty="0">
                          <a:effectLst/>
                        </a:rPr>
                        <a:t>페이지 방문 기록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관리자 설정 변경 </a:t>
                      </a:r>
                      <a:r>
                        <a:rPr lang="en-US" altLang="ko-KR" sz="1200" u="none" strike="noStrike" dirty="0">
                          <a:effectLst/>
                        </a:rPr>
                        <a:t>log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0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65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39754"/>
              </p:ext>
            </p:extLst>
          </p:nvPr>
        </p:nvGraphicFramePr>
        <p:xfrm>
          <a:off x="7293166" y="649358"/>
          <a:ext cx="4638101" cy="1462292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텍스트</a:t>
                      </a:r>
                      <a:r>
                        <a:rPr lang="en-US" altLang="ko-KR" sz="1400" dirty="0"/>
                        <a:t>]</a:t>
                      </a:r>
                    </a:p>
                    <a:p>
                      <a:r>
                        <a:rPr lang="ko-KR" altLang="en-US" sz="1400" dirty="0"/>
                        <a:t>본인 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본인 </a:t>
                      </a:r>
                      <a:r>
                        <a:rPr lang="en-US" altLang="ko-KR" sz="1400" dirty="0"/>
                        <a:t>ID)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27137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400" dirty="0"/>
                        <a:t>관리자 페이지와 로그 확인 중 </a:t>
                      </a:r>
                      <a:r>
                        <a:rPr lang="ko-KR" altLang="en-US" sz="1400" dirty="0" err="1"/>
                        <a:t>택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400" dirty="0"/>
                        <a:t>클릭 시 로그아웃 후 로그인 화면으로 이동</a:t>
                      </a:r>
                      <a:endParaRPr lang="en-US" altLang="ko-KR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15057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3965697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관리자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 err="1">
                <a:solidFill>
                  <a:schemeClr val="lt1"/>
                </a:solidFill>
              </a:rPr>
              <a:t>메인화면</a:t>
            </a:r>
            <a:endParaRPr lang="ko-KR" altLang="en-US" b="1" spc="-100" dirty="0">
              <a:solidFill>
                <a:schemeClr val="lt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4519" y="2529191"/>
            <a:ext cx="1926077" cy="184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8068" y="2529191"/>
            <a:ext cx="1926077" cy="184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 확인</a:t>
            </a:r>
          </a:p>
        </p:txBody>
      </p:sp>
      <p:sp>
        <p:nvSpPr>
          <p:cNvPr id="14" name="타원 13"/>
          <p:cNvSpPr/>
          <p:nvPr/>
        </p:nvSpPr>
        <p:spPr>
          <a:xfrm>
            <a:off x="1301959" y="2312210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4BFBF-D55C-4698-6BAD-0877CC458AB8}"/>
              </a:ext>
            </a:extLst>
          </p:cNvPr>
          <p:cNvSpPr txBox="1"/>
          <p:nvPr/>
        </p:nvSpPr>
        <p:spPr>
          <a:xfrm>
            <a:off x="3231396" y="1511039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주심지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(ID)</a:t>
            </a:r>
            <a:endParaRPr lang="ko-KR" altLang="en-US" sz="1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08515C-E65C-D183-B707-D3B09BDC8CB1}"/>
              </a:ext>
            </a:extLst>
          </p:cNvPr>
          <p:cNvSpPr/>
          <p:nvPr/>
        </p:nvSpPr>
        <p:spPr>
          <a:xfrm>
            <a:off x="3035826" y="150785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46E57-4F5E-EC48-69DE-B136743C5FB9}"/>
              </a:ext>
            </a:extLst>
          </p:cNvPr>
          <p:cNvSpPr txBox="1"/>
          <p:nvPr/>
        </p:nvSpPr>
        <p:spPr>
          <a:xfrm>
            <a:off x="5763795" y="943672"/>
            <a:ext cx="92777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로그아웃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B65F6CB-CDF9-B866-A2EF-C27B615043AA}"/>
              </a:ext>
            </a:extLst>
          </p:cNvPr>
          <p:cNvSpPr/>
          <p:nvPr/>
        </p:nvSpPr>
        <p:spPr>
          <a:xfrm>
            <a:off x="5384705" y="865190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49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5058496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관리자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>
                <a:solidFill>
                  <a:schemeClr val="lt1"/>
                </a:solidFill>
              </a:rPr>
              <a:t>관리자 페이지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71" y="1075999"/>
            <a:ext cx="307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관리자 페이지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10665"/>
              </p:ext>
            </p:extLst>
          </p:nvPr>
        </p:nvGraphicFramePr>
        <p:xfrm>
          <a:off x="7293166" y="599118"/>
          <a:ext cx="4638101" cy="6675120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319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47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 err="1"/>
                        <a:t>검색창</a:t>
                      </a:r>
                      <a:r>
                        <a:rPr lang="en-US" altLang="ko-KR" sz="1100" dirty="0"/>
                        <a:t>] </a:t>
                      </a:r>
                    </a:p>
                    <a:p>
                      <a:r>
                        <a:rPr lang="ko-KR" altLang="en-US" sz="1100" dirty="0"/>
                        <a:t>이름</a:t>
                      </a:r>
                      <a:r>
                        <a:rPr lang="en-US" altLang="ko-KR" sz="1100" dirty="0"/>
                        <a:t>, ID</a:t>
                      </a:r>
                      <a:r>
                        <a:rPr lang="ko-KR" altLang="en-US" sz="1100" dirty="0"/>
                        <a:t> 검색가능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47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메인화면으로</a:t>
                      </a:r>
                      <a:r>
                        <a:rPr lang="ko-KR" altLang="en-US" sz="1100" dirty="0"/>
                        <a:t> 이동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847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로그아웃 후 로그인 화면으로 이동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847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원하는 회원 선택 후</a:t>
                      </a:r>
                      <a:r>
                        <a:rPr lang="ko-KR" altLang="en-US" sz="1100" baseline="0" dirty="0"/>
                        <a:t> 해당버튼 클릭 시</a:t>
                      </a:r>
                      <a:r>
                        <a:rPr lang="ko-KR" altLang="en-US" sz="1100" dirty="0"/>
                        <a:t> 삭제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847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신규회원 등록하는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98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해당회원의 개인기록을 볼 수 있는 페이지로 이동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*</a:t>
                      </a:r>
                      <a:r>
                        <a:rPr lang="ko-KR" altLang="en-US" sz="1100" baseline="0" dirty="0"/>
                        <a:t> 일반유저가 로그인해서 </a:t>
                      </a:r>
                      <a:r>
                        <a:rPr lang="en-US" altLang="ko-KR" sz="1100" baseline="0" dirty="0"/>
                        <a:t>‘</a:t>
                      </a:r>
                      <a:r>
                        <a:rPr lang="ko-KR" altLang="en-US" sz="1100" baseline="0" dirty="0"/>
                        <a:t>개인기록조회</a:t>
                      </a:r>
                      <a:r>
                        <a:rPr lang="en-US" altLang="ko-KR" sz="1100" baseline="0" dirty="0"/>
                        <a:t>’ </a:t>
                      </a:r>
                      <a:r>
                        <a:rPr lang="ko-KR" altLang="en-US" sz="1100" baseline="0" dirty="0"/>
                        <a:t>시 볼 수 있는 페이지와 동일함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72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리스트 순서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가입일을 기준으로 내림차순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최근에 등록된 회원이 맨 위에 랭크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98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드롭다운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회원 별 권한 설정을 할 수 있는 기능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r>
                        <a:rPr lang="ko-KR" altLang="en-US" sz="1100" dirty="0"/>
                        <a:t>드롭다운 목록으로 표시되어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▼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클릭 시</a:t>
                      </a:r>
                      <a:r>
                        <a:rPr lang="en-US" altLang="ko-KR" sz="1100" dirty="0"/>
                        <a:t>, ‘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부관리자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으로 구분되어 선택 가능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- ‘</a:t>
                      </a:r>
                      <a:r>
                        <a:rPr lang="ko-KR" altLang="en-US" sz="1100" dirty="0"/>
                        <a:t>부관리자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의 경우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회원삭제</a:t>
                      </a:r>
                      <a:r>
                        <a:rPr lang="en-US" altLang="ko-KR" sz="1100" dirty="0"/>
                        <a:t>‘ </a:t>
                      </a:r>
                      <a:r>
                        <a:rPr lang="ko-KR" altLang="en-US" sz="1100" dirty="0"/>
                        <a:t>만 불가능하고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 외 다른 기능은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와 동일함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부관리자로 접속 할 경우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와 같은 화면인데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회원삭제 버튼이 비활성화되어 누를 수 없도록 개발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34264"/>
                  </a:ext>
                </a:extLst>
              </a:tr>
              <a:tr h="169847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한 페이지당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명의 회원을 스크롤 없이 보여줄 수 있도록 하고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페이지로 나눔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1449"/>
                  </a:ext>
                </a:extLst>
              </a:tr>
              <a:tr h="303298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] </a:t>
                      </a:r>
                    </a:p>
                    <a:p>
                      <a:r>
                        <a:rPr lang="ko-KR" altLang="en-US" sz="1100" dirty="0"/>
                        <a:t>현재 페이지에서 수정한 내용 저장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r>
                        <a:rPr lang="ko-KR" altLang="en-US" sz="1100" dirty="0"/>
                        <a:t>저장을 클릭하지 않을 경우 현재 페이지에서 수정 한 내용이 적용되지 않음</a:t>
                      </a:r>
                      <a:r>
                        <a:rPr lang="en-US" altLang="ko-KR" sz="1100" dirty="0"/>
                        <a:t>.(</a:t>
                      </a:r>
                      <a:r>
                        <a:rPr lang="ko-KR" altLang="en-US" sz="1100" dirty="0"/>
                        <a:t>권한설정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회원삭제 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20219"/>
                  </a:ext>
                </a:extLst>
              </a:tr>
              <a:tr h="303298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해당 회원의 로그 기록을 볼 수 있는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48982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03664"/>
              </p:ext>
            </p:extLst>
          </p:nvPr>
        </p:nvGraphicFramePr>
        <p:xfrm>
          <a:off x="602702" y="1932073"/>
          <a:ext cx="630524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127">
                  <a:extLst>
                    <a:ext uri="{9D8B030D-6E8A-4147-A177-3AD203B41FA5}">
                      <a16:colId xmlns:a16="http://schemas.microsoft.com/office/drawing/2014/main" val="1520277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No.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가입일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권한설정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상세정보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gdhong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YY.MM.DD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주심지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simglab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YY.MM.DD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폴리텍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polytech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YY.MM.DD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김민수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YY.MM.DD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YY.MM.DD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YY.MM.DD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003279" y="1605758"/>
            <a:ext cx="904672" cy="2522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33613" y="1605758"/>
            <a:ext cx="904672" cy="2522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회원삭제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38545" y="1618914"/>
            <a:ext cx="904672" cy="252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Search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84125" y="1618914"/>
            <a:ext cx="1854420" cy="252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2401602" y="4959116"/>
            <a:ext cx="233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600" dirty="0"/>
              <a:t>123456</a:t>
            </a:r>
            <a:endParaRPr lang="ko-KR" altLang="en-US" sz="1100" spc="600" dirty="0"/>
          </a:p>
        </p:txBody>
      </p:sp>
      <p:sp>
        <p:nvSpPr>
          <p:cNvPr id="27" name="타원 26"/>
          <p:cNvSpPr/>
          <p:nvPr/>
        </p:nvSpPr>
        <p:spPr>
          <a:xfrm>
            <a:off x="447118" y="1541348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5277665" y="138206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1" name="타원 30"/>
          <p:cNvSpPr/>
          <p:nvPr/>
        </p:nvSpPr>
        <p:spPr>
          <a:xfrm>
            <a:off x="6361481" y="1394658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20272" y="2299855"/>
            <a:ext cx="0" cy="22444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75186" y="314805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88098" y="2449803"/>
            <a:ext cx="88698" cy="88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8098" y="2811019"/>
            <a:ext cx="88698" cy="88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88098" y="3187832"/>
            <a:ext cx="88698" cy="88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8098" y="3554597"/>
            <a:ext cx="88698" cy="88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88098" y="3921362"/>
            <a:ext cx="88698" cy="88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8098" y="4298175"/>
            <a:ext cx="88698" cy="88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88098" y="2083331"/>
            <a:ext cx="88698" cy="88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EE63E-7DC9-8860-BD80-1C962833A7AC}"/>
              </a:ext>
            </a:extLst>
          </p:cNvPr>
          <p:cNvSpPr txBox="1"/>
          <p:nvPr/>
        </p:nvSpPr>
        <p:spPr>
          <a:xfrm>
            <a:off x="5991728" y="837680"/>
            <a:ext cx="92777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29" name="타원 28"/>
          <p:cNvSpPr/>
          <p:nvPr/>
        </p:nvSpPr>
        <p:spPr>
          <a:xfrm>
            <a:off x="5801278" y="781914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B5E849-772E-1E3F-DE23-FA678DB72985}"/>
              </a:ext>
            </a:extLst>
          </p:cNvPr>
          <p:cNvSpPr/>
          <p:nvPr/>
        </p:nvSpPr>
        <p:spPr>
          <a:xfrm>
            <a:off x="5527264" y="1985313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50E1E4-D2B1-2A42-B8CA-49EEADBD9ADC}"/>
              </a:ext>
            </a:extLst>
          </p:cNvPr>
          <p:cNvSpPr/>
          <p:nvPr/>
        </p:nvSpPr>
        <p:spPr>
          <a:xfrm>
            <a:off x="3962615" y="4877688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1E0E2-BEDB-D9C8-5D61-6956EC0A1510}"/>
              </a:ext>
            </a:extLst>
          </p:cNvPr>
          <p:cNvSpPr/>
          <p:nvPr/>
        </p:nvSpPr>
        <p:spPr>
          <a:xfrm>
            <a:off x="4622242" y="2717289"/>
            <a:ext cx="924359" cy="2740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8F22B2-9D35-D9A3-AEE0-6DB3BF88C268}"/>
              </a:ext>
            </a:extLst>
          </p:cNvPr>
          <p:cNvSpPr/>
          <p:nvPr/>
        </p:nvSpPr>
        <p:spPr>
          <a:xfrm>
            <a:off x="5551679" y="2711231"/>
            <a:ext cx="242551" cy="2740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193F6-C6F9-94B9-EE98-E9F658E53D3F}"/>
              </a:ext>
            </a:extLst>
          </p:cNvPr>
          <p:cNvSpPr/>
          <p:nvPr/>
        </p:nvSpPr>
        <p:spPr>
          <a:xfrm>
            <a:off x="4622242" y="2355144"/>
            <a:ext cx="924359" cy="2740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200" dirty="0">
                <a:solidFill>
                  <a:schemeClr val="tx1"/>
                </a:solidFill>
              </a:rPr>
              <a:t>일반회원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C08062-387F-3827-F48F-167B48DA9B6C}"/>
              </a:ext>
            </a:extLst>
          </p:cNvPr>
          <p:cNvSpPr/>
          <p:nvPr/>
        </p:nvSpPr>
        <p:spPr>
          <a:xfrm>
            <a:off x="5551679" y="2349086"/>
            <a:ext cx="242551" cy="2740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ECE3D9-C5B6-14D5-F6BA-A8BED06DBABF}"/>
              </a:ext>
            </a:extLst>
          </p:cNvPr>
          <p:cNvSpPr/>
          <p:nvPr/>
        </p:nvSpPr>
        <p:spPr>
          <a:xfrm>
            <a:off x="4622242" y="3088528"/>
            <a:ext cx="924359" cy="2740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200" dirty="0">
                <a:solidFill>
                  <a:schemeClr val="tx1"/>
                </a:solidFill>
              </a:rPr>
              <a:t>일반회원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CA325E-8ECE-0462-9FE2-F239D28A0491}"/>
              </a:ext>
            </a:extLst>
          </p:cNvPr>
          <p:cNvSpPr/>
          <p:nvPr/>
        </p:nvSpPr>
        <p:spPr>
          <a:xfrm>
            <a:off x="5551679" y="3082470"/>
            <a:ext cx="242551" cy="2740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278FB51E-4476-8060-32E6-0124B79264B3}"/>
              </a:ext>
            </a:extLst>
          </p:cNvPr>
          <p:cNvSpPr/>
          <p:nvPr/>
        </p:nvSpPr>
        <p:spPr>
          <a:xfrm rot="10800000">
            <a:off x="5439590" y="872353"/>
            <a:ext cx="252968" cy="252968"/>
          </a:xfrm>
          <a:prstGeom prst="chevron">
            <a:avLst>
              <a:gd name="adj" fmla="val 73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DFCA5B-80CF-BCB9-8A17-82D0AC6AB7F6}"/>
              </a:ext>
            </a:extLst>
          </p:cNvPr>
          <p:cNvSpPr/>
          <p:nvPr/>
        </p:nvSpPr>
        <p:spPr>
          <a:xfrm>
            <a:off x="3843191" y="1605758"/>
            <a:ext cx="904672" cy="252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28" name="타원 27"/>
          <p:cNvSpPr/>
          <p:nvPr/>
        </p:nvSpPr>
        <p:spPr>
          <a:xfrm>
            <a:off x="5272007" y="717113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8FF227-F5AC-41AF-DEF0-B9A3BE98EAA1}"/>
              </a:ext>
            </a:extLst>
          </p:cNvPr>
          <p:cNvGrpSpPr/>
          <p:nvPr/>
        </p:nvGrpSpPr>
        <p:grpSpPr>
          <a:xfrm>
            <a:off x="3621170" y="1509512"/>
            <a:ext cx="455079" cy="323850"/>
            <a:chOff x="5050125" y="823938"/>
            <a:chExt cx="455079" cy="32385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709804-C839-416A-4421-64D7638C3ADF}"/>
                </a:ext>
              </a:extLst>
            </p:cNvPr>
            <p:cNvSpPr/>
            <p:nvPr/>
          </p:nvSpPr>
          <p:spPr>
            <a:xfrm>
              <a:off x="5109112" y="823938"/>
              <a:ext cx="323850" cy="323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A598DA-4FB0-0578-F354-049E672BC5C2}"/>
                </a:ext>
              </a:extLst>
            </p:cNvPr>
            <p:cNvSpPr txBox="1"/>
            <p:nvPr/>
          </p:nvSpPr>
          <p:spPr>
            <a:xfrm>
              <a:off x="5050125" y="830742"/>
              <a:ext cx="455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10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6E99A15-45B0-581B-F2F4-E0AA4B4FF959}"/>
              </a:ext>
            </a:extLst>
          </p:cNvPr>
          <p:cNvGrpSpPr/>
          <p:nvPr/>
        </p:nvGrpSpPr>
        <p:grpSpPr>
          <a:xfrm>
            <a:off x="5856781" y="2267901"/>
            <a:ext cx="542134" cy="430887"/>
            <a:chOff x="6303433" y="2267901"/>
            <a:chExt cx="542134" cy="430887"/>
          </a:xfrm>
        </p:grpSpPr>
        <p:sp>
          <p:nvSpPr>
            <p:cNvPr id="16" name="직사각형 15"/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268BBE1-01F8-5DD7-E8D7-CBABA8B6DFE2}"/>
                </a:ext>
              </a:extLst>
            </p:cNvPr>
            <p:cNvSpPr txBox="1"/>
            <p:nvPr/>
          </p:nvSpPr>
          <p:spPr>
            <a:xfrm>
              <a:off x="6303433" y="2267901"/>
              <a:ext cx="542134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상세정보</a:t>
              </a:r>
            </a:p>
          </p:txBody>
        </p:sp>
      </p:grpSp>
      <p:sp>
        <p:nvSpPr>
          <p:cNvPr id="32" name="타원 31"/>
          <p:cNvSpPr/>
          <p:nvPr/>
        </p:nvSpPr>
        <p:spPr>
          <a:xfrm>
            <a:off x="5983911" y="2076904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E9CFB8-6475-C12C-9547-568AEA4E6C91}"/>
              </a:ext>
            </a:extLst>
          </p:cNvPr>
          <p:cNvGrpSpPr/>
          <p:nvPr/>
        </p:nvGrpSpPr>
        <p:grpSpPr>
          <a:xfrm>
            <a:off x="6337637" y="2275595"/>
            <a:ext cx="542134" cy="415498"/>
            <a:chOff x="6303433" y="2275595"/>
            <a:chExt cx="542134" cy="41549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559647-A91E-0DAD-7D0F-561054CBB33D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F53CC3-E733-2588-DF45-10E0E60C3747}"/>
                </a:ext>
              </a:extLst>
            </p:cNvPr>
            <p:cNvSpPr txBox="1"/>
            <p:nvPr/>
          </p:nvSpPr>
          <p:spPr>
            <a:xfrm>
              <a:off x="6303433" y="2275595"/>
              <a:ext cx="542134" cy="4154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로그기록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6FE8026-AE27-ACDB-B5B8-D61C7520F264}"/>
              </a:ext>
            </a:extLst>
          </p:cNvPr>
          <p:cNvGrpSpPr/>
          <p:nvPr/>
        </p:nvGrpSpPr>
        <p:grpSpPr>
          <a:xfrm>
            <a:off x="6678883" y="2157134"/>
            <a:ext cx="455079" cy="323850"/>
            <a:chOff x="5050125" y="823938"/>
            <a:chExt cx="455079" cy="32385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C764ADA-314C-9396-E11B-4C6A39ABDDD1}"/>
                </a:ext>
              </a:extLst>
            </p:cNvPr>
            <p:cNvSpPr/>
            <p:nvPr/>
          </p:nvSpPr>
          <p:spPr>
            <a:xfrm>
              <a:off x="5109112" y="823938"/>
              <a:ext cx="323850" cy="323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F35EFD-5793-5F8D-1A50-D1F45F790266}"/>
                </a:ext>
              </a:extLst>
            </p:cNvPr>
            <p:cNvSpPr txBox="1"/>
            <p:nvPr/>
          </p:nvSpPr>
          <p:spPr>
            <a:xfrm>
              <a:off x="5050125" y="830742"/>
              <a:ext cx="455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11</a:t>
              </a:r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BB06C2-2A1F-C064-CEDA-4B1B8E66FD4F}"/>
              </a:ext>
            </a:extLst>
          </p:cNvPr>
          <p:cNvGrpSpPr/>
          <p:nvPr/>
        </p:nvGrpSpPr>
        <p:grpSpPr>
          <a:xfrm>
            <a:off x="5856781" y="2631941"/>
            <a:ext cx="542134" cy="430887"/>
            <a:chOff x="6303433" y="2267901"/>
            <a:chExt cx="542134" cy="430887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60975D3-A9FF-6B18-7D45-3356C65CBE67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705FFB-F65A-D3EB-1205-9C33606347A3}"/>
                </a:ext>
              </a:extLst>
            </p:cNvPr>
            <p:cNvSpPr txBox="1"/>
            <p:nvPr/>
          </p:nvSpPr>
          <p:spPr>
            <a:xfrm>
              <a:off x="6303433" y="2267901"/>
              <a:ext cx="542134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상세정보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A20B017-2F70-CB5B-7FA3-05F5367DAD8D}"/>
              </a:ext>
            </a:extLst>
          </p:cNvPr>
          <p:cNvGrpSpPr/>
          <p:nvPr/>
        </p:nvGrpSpPr>
        <p:grpSpPr>
          <a:xfrm>
            <a:off x="6337637" y="2639635"/>
            <a:ext cx="542134" cy="415498"/>
            <a:chOff x="6303433" y="2275595"/>
            <a:chExt cx="542134" cy="41549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FDE96A2-051C-87BC-0664-5FF46D610227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9BE7B80-981C-CC47-556B-61C5C39CBDB6}"/>
                </a:ext>
              </a:extLst>
            </p:cNvPr>
            <p:cNvSpPr txBox="1"/>
            <p:nvPr/>
          </p:nvSpPr>
          <p:spPr>
            <a:xfrm>
              <a:off x="6303433" y="2275595"/>
              <a:ext cx="542134" cy="4154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로그기록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FF7A613-169E-F6A6-E48A-0B2ABDC6C082}"/>
              </a:ext>
            </a:extLst>
          </p:cNvPr>
          <p:cNvGrpSpPr/>
          <p:nvPr/>
        </p:nvGrpSpPr>
        <p:grpSpPr>
          <a:xfrm>
            <a:off x="5856781" y="3002922"/>
            <a:ext cx="542134" cy="430887"/>
            <a:chOff x="6303433" y="2267901"/>
            <a:chExt cx="542134" cy="43088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86BD8C8-F026-F0BC-577D-9CA6156CDE1C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B178AE8-0681-D986-A64D-7E2A640D797C}"/>
                </a:ext>
              </a:extLst>
            </p:cNvPr>
            <p:cNvSpPr txBox="1"/>
            <p:nvPr/>
          </p:nvSpPr>
          <p:spPr>
            <a:xfrm>
              <a:off x="6303433" y="2267901"/>
              <a:ext cx="542134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상세정보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156D626-4930-D5D7-B724-EB912C11BE38}"/>
              </a:ext>
            </a:extLst>
          </p:cNvPr>
          <p:cNvGrpSpPr/>
          <p:nvPr/>
        </p:nvGrpSpPr>
        <p:grpSpPr>
          <a:xfrm>
            <a:off x="6337637" y="3010616"/>
            <a:ext cx="542134" cy="415498"/>
            <a:chOff x="6303433" y="2275595"/>
            <a:chExt cx="542134" cy="41549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7F8AAFA-1870-8F1E-1771-9E719CA172AC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166734-9B82-89FE-49D5-592012505D2D}"/>
                </a:ext>
              </a:extLst>
            </p:cNvPr>
            <p:cNvSpPr txBox="1"/>
            <p:nvPr/>
          </p:nvSpPr>
          <p:spPr>
            <a:xfrm>
              <a:off x="6303433" y="2275595"/>
              <a:ext cx="542134" cy="4154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로그기록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3E7E481-A7B5-2CC3-E890-C7A116743525}"/>
              </a:ext>
            </a:extLst>
          </p:cNvPr>
          <p:cNvGrpSpPr/>
          <p:nvPr/>
        </p:nvGrpSpPr>
        <p:grpSpPr>
          <a:xfrm>
            <a:off x="5856781" y="3371981"/>
            <a:ext cx="542134" cy="430887"/>
            <a:chOff x="6303433" y="2267901"/>
            <a:chExt cx="542134" cy="430887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F1E0C94-F31C-7A94-16F2-1EE4A37B3274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A9831F-3183-4B68-5A6D-9B27C470106B}"/>
                </a:ext>
              </a:extLst>
            </p:cNvPr>
            <p:cNvSpPr txBox="1"/>
            <p:nvPr/>
          </p:nvSpPr>
          <p:spPr>
            <a:xfrm>
              <a:off x="6303433" y="2267901"/>
              <a:ext cx="542134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상세정보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BD46EB4-E82E-E782-7447-B47C54571B0F}"/>
              </a:ext>
            </a:extLst>
          </p:cNvPr>
          <p:cNvGrpSpPr/>
          <p:nvPr/>
        </p:nvGrpSpPr>
        <p:grpSpPr>
          <a:xfrm>
            <a:off x="6337637" y="3379675"/>
            <a:ext cx="542134" cy="415498"/>
            <a:chOff x="6303433" y="2275595"/>
            <a:chExt cx="542134" cy="415498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FF287A7-881C-818F-B9B8-5CFEC3D484F6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027795A-1B03-6FDB-D20E-81B559993C25}"/>
                </a:ext>
              </a:extLst>
            </p:cNvPr>
            <p:cNvSpPr txBox="1"/>
            <p:nvPr/>
          </p:nvSpPr>
          <p:spPr>
            <a:xfrm>
              <a:off x="6303433" y="2275595"/>
              <a:ext cx="542134" cy="4154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로그기록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4D150F0-3B7F-D27E-2F18-F0FDD7D895C0}"/>
              </a:ext>
            </a:extLst>
          </p:cNvPr>
          <p:cNvGrpSpPr/>
          <p:nvPr/>
        </p:nvGrpSpPr>
        <p:grpSpPr>
          <a:xfrm>
            <a:off x="5856781" y="3745638"/>
            <a:ext cx="542134" cy="430887"/>
            <a:chOff x="6303433" y="2267901"/>
            <a:chExt cx="542134" cy="43088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40B0B8D-8598-D2BD-B2A2-61B51B87F5DF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69418DD-E2F3-6C24-F8D1-986C8BEB6822}"/>
                </a:ext>
              </a:extLst>
            </p:cNvPr>
            <p:cNvSpPr txBox="1"/>
            <p:nvPr/>
          </p:nvSpPr>
          <p:spPr>
            <a:xfrm>
              <a:off x="6303433" y="2267901"/>
              <a:ext cx="542134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상세정보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750D5F8-BE10-EDAB-B216-BB2BE254A268}"/>
              </a:ext>
            </a:extLst>
          </p:cNvPr>
          <p:cNvGrpSpPr/>
          <p:nvPr/>
        </p:nvGrpSpPr>
        <p:grpSpPr>
          <a:xfrm>
            <a:off x="6337637" y="3753332"/>
            <a:ext cx="542134" cy="415498"/>
            <a:chOff x="6303433" y="2275595"/>
            <a:chExt cx="542134" cy="41549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4D9AE87-BD48-3D37-4D82-7253FF898B79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6B7C9F7-8BD4-5426-7F92-E8F0B09C9C3F}"/>
                </a:ext>
              </a:extLst>
            </p:cNvPr>
            <p:cNvSpPr txBox="1"/>
            <p:nvPr/>
          </p:nvSpPr>
          <p:spPr>
            <a:xfrm>
              <a:off x="6303433" y="2275595"/>
              <a:ext cx="542134" cy="4154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로그기록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239E736-FC1A-1C1F-858F-0CB28E20C2FD}"/>
              </a:ext>
            </a:extLst>
          </p:cNvPr>
          <p:cNvGrpSpPr/>
          <p:nvPr/>
        </p:nvGrpSpPr>
        <p:grpSpPr>
          <a:xfrm>
            <a:off x="5856781" y="4118278"/>
            <a:ext cx="542134" cy="430887"/>
            <a:chOff x="6303433" y="2267901"/>
            <a:chExt cx="542134" cy="430887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5991637-D500-D123-4D72-A788543F3C47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1A5393-22CD-A419-F818-436D349F79C9}"/>
                </a:ext>
              </a:extLst>
            </p:cNvPr>
            <p:cNvSpPr txBox="1"/>
            <p:nvPr/>
          </p:nvSpPr>
          <p:spPr>
            <a:xfrm>
              <a:off x="6303433" y="2267901"/>
              <a:ext cx="542134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상세정보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8B0AEF4-BC85-EEF7-79DE-385B35D7F3C0}"/>
              </a:ext>
            </a:extLst>
          </p:cNvPr>
          <p:cNvGrpSpPr/>
          <p:nvPr/>
        </p:nvGrpSpPr>
        <p:grpSpPr>
          <a:xfrm>
            <a:off x="6337637" y="4125972"/>
            <a:ext cx="542134" cy="415498"/>
            <a:chOff x="6303433" y="2275595"/>
            <a:chExt cx="542134" cy="41549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6C6C5F9-095D-87C2-E8E3-F209EBAC1CF9}"/>
                </a:ext>
              </a:extLst>
            </p:cNvPr>
            <p:cNvSpPr/>
            <p:nvPr/>
          </p:nvSpPr>
          <p:spPr>
            <a:xfrm>
              <a:off x="6388319" y="2322906"/>
              <a:ext cx="372362" cy="33139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DC651BB-1839-3E43-105D-6435DB51D92D}"/>
                </a:ext>
              </a:extLst>
            </p:cNvPr>
            <p:cNvSpPr txBox="1"/>
            <p:nvPr/>
          </p:nvSpPr>
          <p:spPr>
            <a:xfrm>
              <a:off x="6303433" y="2275595"/>
              <a:ext cx="542134" cy="4154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로그기록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22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5058496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관리자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>
                <a:solidFill>
                  <a:schemeClr val="lt1"/>
                </a:solidFill>
              </a:rPr>
              <a:t>관리자 페이지 </a:t>
            </a:r>
            <a:r>
              <a:rPr lang="en-US" altLang="ko-KR" b="1" spc="-100" dirty="0">
                <a:solidFill>
                  <a:schemeClr val="lt1"/>
                </a:solidFill>
              </a:rPr>
              <a:t>- </a:t>
            </a:r>
            <a:r>
              <a:rPr lang="ko-KR" altLang="en-US" b="1" spc="-100" dirty="0">
                <a:solidFill>
                  <a:schemeClr val="lt1"/>
                </a:solidFill>
              </a:rPr>
              <a:t>상세정보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70" y="1075999"/>
            <a:ext cx="57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개인기록 조회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20326"/>
              </p:ext>
            </p:extLst>
          </p:nvPr>
        </p:nvGraphicFramePr>
        <p:xfrm>
          <a:off x="7293166" y="649358"/>
          <a:ext cx="4638101" cy="4266452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선택한 사용자 이름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선택한 사용자 </a:t>
                      </a:r>
                      <a:r>
                        <a:rPr lang="en-US" altLang="ko-KR" sz="1100" dirty="0"/>
                        <a:t>ID)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퀴즈 풀이 시작 시점의 시간 기록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2-1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정렬 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▼클릭 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내림차순 정렬되며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▲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로 모양 변경됨</a:t>
                      </a:r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▲클릭 시 오름차순 정렬되며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▼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로 모양 변경됨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푼 문제 수 기록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맞춘 문제 수 기록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퀴즈 풀이에 소요된 총 시간 기록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자세히 보기 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푼 문제의 문항과 선택한 정답을 확인할 수 있음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화면보다 표가 길 경우 스크롤 적용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67143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관리자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84894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02608"/>
              </p:ext>
            </p:extLst>
          </p:nvPr>
        </p:nvGraphicFramePr>
        <p:xfrm>
          <a:off x="819149" y="1932073"/>
          <a:ext cx="5758971" cy="3296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00">
                  <a:extLst>
                    <a:ext uri="{9D8B030D-6E8A-4147-A177-3AD203B41FA5}">
                      <a16:colId xmlns:a16="http://schemas.microsoft.com/office/drawing/2014/main" val="4052192734"/>
                    </a:ext>
                  </a:extLst>
                </a:gridCol>
                <a:gridCol w="118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기록 일시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문제 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정답 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소요시간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자세히 보기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8207" y="1511039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홍길동 </a:t>
            </a:r>
            <a:r>
              <a:rPr lang="en-US" altLang="ko-KR" sz="1200" b="1" dirty="0"/>
              <a:t>(ID)</a:t>
            </a:r>
            <a:endParaRPr lang="ko-KR" altLang="en-US" sz="1200" b="1" dirty="0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1752509" y="2014625"/>
            <a:ext cx="248046" cy="153169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타원 26"/>
          <p:cNvSpPr/>
          <p:nvPr/>
        </p:nvSpPr>
        <p:spPr>
          <a:xfrm>
            <a:off x="512637" y="150785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983539" y="192781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3332585" y="1728936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4310846" y="1749113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6238897" y="174060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36" name="타원 35"/>
          <p:cNvSpPr/>
          <p:nvPr/>
        </p:nvSpPr>
        <p:spPr>
          <a:xfrm>
            <a:off x="2379392" y="1728936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710BE0-2422-76F6-FB13-82FC4648F863}"/>
              </a:ext>
            </a:extLst>
          </p:cNvPr>
          <p:cNvSpPr/>
          <p:nvPr/>
        </p:nvSpPr>
        <p:spPr>
          <a:xfrm>
            <a:off x="6715125" y="1932073"/>
            <a:ext cx="45719" cy="3296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DD136-823D-A6A4-91C3-34BE4D8FEA7B}"/>
              </a:ext>
            </a:extLst>
          </p:cNvPr>
          <p:cNvSpPr/>
          <p:nvPr/>
        </p:nvSpPr>
        <p:spPr>
          <a:xfrm>
            <a:off x="6715125" y="1932073"/>
            <a:ext cx="45719" cy="12873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0764B2-3872-9DA5-544F-CCB24A9257DF}"/>
              </a:ext>
            </a:extLst>
          </p:cNvPr>
          <p:cNvGrpSpPr/>
          <p:nvPr/>
        </p:nvGrpSpPr>
        <p:grpSpPr>
          <a:xfrm>
            <a:off x="1654354" y="1766843"/>
            <a:ext cx="458888" cy="307777"/>
            <a:chOff x="1645083" y="1773930"/>
            <a:chExt cx="458888" cy="30777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32E2015-559E-C584-0060-77B4EBEECB51}"/>
                </a:ext>
              </a:extLst>
            </p:cNvPr>
            <p:cNvSpPr/>
            <p:nvPr/>
          </p:nvSpPr>
          <p:spPr>
            <a:xfrm>
              <a:off x="1735595" y="1790812"/>
              <a:ext cx="274014" cy="2740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01D294-61A3-D3B4-6952-AA22481BAF0C}"/>
                </a:ext>
              </a:extLst>
            </p:cNvPr>
            <p:cNvSpPr txBox="1"/>
            <p:nvPr/>
          </p:nvSpPr>
          <p:spPr>
            <a:xfrm>
              <a:off x="1645083" y="1773930"/>
              <a:ext cx="4588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2-1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53962C6-95D1-0944-42D9-22B13EA622C6}"/>
              </a:ext>
            </a:extLst>
          </p:cNvPr>
          <p:cNvSpPr/>
          <p:nvPr/>
        </p:nvSpPr>
        <p:spPr>
          <a:xfrm rot="10800000">
            <a:off x="2898478" y="2014625"/>
            <a:ext cx="248046" cy="153169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22D82DD-77C3-0333-98F7-7F5EF6859B7B}"/>
              </a:ext>
            </a:extLst>
          </p:cNvPr>
          <p:cNvSpPr/>
          <p:nvPr/>
        </p:nvSpPr>
        <p:spPr>
          <a:xfrm rot="10800000">
            <a:off x="3931760" y="2014624"/>
            <a:ext cx="248046" cy="153169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08EA55C-54DD-AB05-2115-F4B231B46540}"/>
              </a:ext>
            </a:extLst>
          </p:cNvPr>
          <p:cNvSpPr/>
          <p:nvPr/>
        </p:nvSpPr>
        <p:spPr>
          <a:xfrm rot="10800000">
            <a:off x="5122971" y="2014624"/>
            <a:ext cx="248046" cy="153169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0AE59C-B9C3-20C0-BA9E-01B90F99B869}"/>
              </a:ext>
            </a:extLst>
          </p:cNvPr>
          <p:cNvSpPr/>
          <p:nvPr/>
        </p:nvSpPr>
        <p:spPr>
          <a:xfrm>
            <a:off x="6735175" y="2000954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21B13ABD-0941-7421-0595-B989B468AE7B}"/>
              </a:ext>
            </a:extLst>
          </p:cNvPr>
          <p:cNvSpPr/>
          <p:nvPr/>
        </p:nvSpPr>
        <p:spPr>
          <a:xfrm rot="10800000">
            <a:off x="6589417" y="1244812"/>
            <a:ext cx="252968" cy="252968"/>
          </a:xfrm>
          <a:prstGeom prst="chevron">
            <a:avLst>
              <a:gd name="adj" fmla="val 73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D7E2A90-7EBF-1530-34CE-ED8827D8E71B}"/>
              </a:ext>
            </a:extLst>
          </p:cNvPr>
          <p:cNvSpPr/>
          <p:nvPr/>
        </p:nvSpPr>
        <p:spPr>
          <a:xfrm>
            <a:off x="6265567" y="1016912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72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5058496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관리자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>
                <a:solidFill>
                  <a:schemeClr val="lt1"/>
                </a:solidFill>
              </a:rPr>
              <a:t>관리자 페이지 </a:t>
            </a:r>
            <a:r>
              <a:rPr lang="en-US" altLang="ko-KR" b="1" spc="-100" dirty="0">
                <a:solidFill>
                  <a:schemeClr val="lt1"/>
                </a:solidFill>
              </a:rPr>
              <a:t>- </a:t>
            </a:r>
            <a:r>
              <a:rPr lang="ko-KR" altLang="en-US" b="1" spc="-100" dirty="0">
                <a:solidFill>
                  <a:schemeClr val="lt1"/>
                </a:solidFill>
              </a:rPr>
              <a:t>상세정보 </a:t>
            </a:r>
            <a:r>
              <a:rPr lang="en-US" altLang="ko-KR" b="1" spc="-100" dirty="0">
                <a:solidFill>
                  <a:schemeClr val="lt1"/>
                </a:solidFill>
              </a:rPr>
              <a:t>– </a:t>
            </a:r>
            <a:r>
              <a:rPr lang="ko-KR" altLang="en-US" b="1" spc="-100" dirty="0">
                <a:solidFill>
                  <a:schemeClr val="lt1"/>
                </a:solidFill>
              </a:rPr>
              <a:t>자세히 보기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70" y="1075999"/>
            <a:ext cx="57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개인기록 조회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94408"/>
              </p:ext>
            </p:extLst>
          </p:nvPr>
        </p:nvGraphicFramePr>
        <p:xfrm>
          <a:off x="7293166" y="649358"/>
          <a:ext cx="4638101" cy="2924210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선택한 사용자 이름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선택한 사용자 </a:t>
                      </a:r>
                      <a:r>
                        <a:rPr lang="en-US" altLang="ko-KR" sz="1100" dirty="0"/>
                        <a:t>ID)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자세히 보기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를 선택한 날짜와 소요시간 출력</a:t>
                      </a:r>
                      <a:r>
                        <a:rPr lang="en-US" altLang="ko-KR" sz="1100" dirty="0"/>
                        <a:t/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년도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자리 표기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해당 사용자 가 푼 문제 출력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내가 선택한 답 출력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정답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오답 여부 출력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화면보다 표가 길 경우 스크롤 적용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이전화면</a:t>
                      </a:r>
                      <a:r>
                        <a:rPr lang="en-US" altLang="ko-KR" sz="1100" dirty="0"/>
                        <a:t>(p.12)</a:t>
                      </a:r>
                      <a:r>
                        <a:rPr lang="ko-KR" altLang="en-US" sz="1100" dirty="0"/>
                        <a:t>으로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805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09178"/>
              </p:ext>
            </p:extLst>
          </p:nvPr>
        </p:nvGraphicFramePr>
        <p:xfrm>
          <a:off x="819148" y="1932073"/>
          <a:ext cx="5762721" cy="3296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4052192734"/>
                    </a:ext>
                  </a:extLst>
                </a:gridCol>
              </a:tblGrid>
              <a:tr h="25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내가 푼 문제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선택한 답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정답여부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똑같은 구슬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개가 들어 있는 상자의 무게를 재어 보니 </a:t>
                      </a:r>
                      <a:r>
                        <a:rPr lang="en-US" altLang="ko-KR" sz="1000" dirty="0"/>
                        <a:t>444g</a:t>
                      </a:r>
                      <a:r>
                        <a:rPr lang="ko-KR" altLang="en-US" sz="1000" dirty="0"/>
                        <a:t>이었습니다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상자만의 무게가 </a:t>
                      </a:r>
                      <a:r>
                        <a:rPr lang="en-US" altLang="ko-KR" sz="1000" dirty="0"/>
                        <a:t>60g </a:t>
                      </a:r>
                      <a:r>
                        <a:rPr lang="ko-KR" altLang="en-US" sz="1000" dirty="0"/>
                        <a:t>이라면 구슬 한 개의 무게는 몇 </a:t>
                      </a:r>
                      <a:r>
                        <a:rPr lang="en-US" altLang="ko-KR" sz="1000" dirty="0"/>
                        <a:t>g</a:t>
                      </a:r>
                      <a:r>
                        <a:rPr lang="ko-KR" altLang="en-US" sz="1000" dirty="0"/>
                        <a:t>입니까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③ </a:t>
                      </a:r>
                      <a:r>
                        <a:rPr lang="en-US" altLang="ko-KR" sz="900" dirty="0"/>
                        <a:t>37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X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사업주는 아래의 어느 하나에 해당하는 작업을 하는 근로자에 대해서는 그 작업조건에 맞는 보호구를 지급하여야 합니다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설명에 알맞는 보호구 명으로 옳지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않은것은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① 산소농도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18%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미만인 작업장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방독마스크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8207" y="1511039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홍길동 </a:t>
            </a:r>
            <a:r>
              <a:rPr lang="en-US" altLang="ko-KR" sz="1200" b="1" dirty="0"/>
              <a:t>(ID)</a:t>
            </a:r>
            <a:endParaRPr lang="ko-KR" altLang="en-US" sz="1200" b="1" dirty="0"/>
          </a:p>
        </p:txBody>
      </p:sp>
      <p:sp>
        <p:nvSpPr>
          <p:cNvPr id="27" name="타원 26"/>
          <p:cNvSpPr/>
          <p:nvPr/>
        </p:nvSpPr>
        <p:spPr>
          <a:xfrm>
            <a:off x="512637" y="150785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1908694" y="145411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4073012" y="1793398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5359241" y="1788703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6" name="타원 35"/>
          <p:cNvSpPr/>
          <p:nvPr/>
        </p:nvSpPr>
        <p:spPr>
          <a:xfrm>
            <a:off x="1453544" y="188704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710BE0-2422-76F6-FB13-82FC4648F863}"/>
              </a:ext>
            </a:extLst>
          </p:cNvPr>
          <p:cNvSpPr/>
          <p:nvPr/>
        </p:nvSpPr>
        <p:spPr>
          <a:xfrm>
            <a:off x="6715125" y="1932073"/>
            <a:ext cx="45719" cy="3296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DD136-823D-A6A4-91C3-34BE4D8FEA7B}"/>
              </a:ext>
            </a:extLst>
          </p:cNvPr>
          <p:cNvSpPr/>
          <p:nvPr/>
        </p:nvSpPr>
        <p:spPr>
          <a:xfrm>
            <a:off x="6715125" y="1932073"/>
            <a:ext cx="45719" cy="12873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FC046-2233-9ED4-28D9-23FA06BA5208}"/>
              </a:ext>
            </a:extLst>
          </p:cNvPr>
          <p:cNvSpPr txBox="1"/>
          <p:nvPr/>
        </p:nvSpPr>
        <p:spPr>
          <a:xfrm>
            <a:off x="2063807" y="1511039"/>
            <a:ext cx="4398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 날짜</a:t>
            </a:r>
            <a:r>
              <a:rPr lang="en-US" altLang="ko-KR" sz="1200" dirty="0"/>
              <a:t>: YYYY.MM.DD. HH:MM:SS	</a:t>
            </a:r>
            <a:r>
              <a:rPr lang="ko-KR" altLang="en-US" sz="1200" dirty="0"/>
              <a:t>소요시간</a:t>
            </a:r>
            <a:r>
              <a:rPr lang="en-US" altLang="ko-KR" sz="1200" dirty="0"/>
              <a:t>: HH:MM:SS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296EEB-9F02-C41F-365A-E0F0032A176B}"/>
              </a:ext>
            </a:extLst>
          </p:cNvPr>
          <p:cNvSpPr/>
          <p:nvPr/>
        </p:nvSpPr>
        <p:spPr>
          <a:xfrm>
            <a:off x="6737984" y="2877892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A4AD815F-80D8-D238-D0AD-B42C85D561D8}"/>
              </a:ext>
            </a:extLst>
          </p:cNvPr>
          <p:cNvSpPr/>
          <p:nvPr/>
        </p:nvSpPr>
        <p:spPr>
          <a:xfrm rot="10800000">
            <a:off x="6589417" y="1244812"/>
            <a:ext cx="252968" cy="252968"/>
          </a:xfrm>
          <a:prstGeom prst="chevron">
            <a:avLst>
              <a:gd name="adj" fmla="val 73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C8C076-2ABC-CD46-031A-AA420A70C880}"/>
              </a:ext>
            </a:extLst>
          </p:cNvPr>
          <p:cNvSpPr/>
          <p:nvPr/>
        </p:nvSpPr>
        <p:spPr>
          <a:xfrm>
            <a:off x="6265567" y="1016912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7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5058496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관리자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>
                <a:solidFill>
                  <a:schemeClr val="lt1"/>
                </a:solidFill>
              </a:rPr>
              <a:t>관리자 페이지 </a:t>
            </a:r>
            <a:r>
              <a:rPr lang="en-US" altLang="ko-KR" b="1" spc="-100" dirty="0">
                <a:solidFill>
                  <a:schemeClr val="lt1"/>
                </a:solidFill>
              </a:rPr>
              <a:t>- </a:t>
            </a:r>
            <a:r>
              <a:rPr lang="ko-KR" altLang="en-US" b="1" spc="-100" dirty="0">
                <a:solidFill>
                  <a:schemeClr val="lt1"/>
                </a:solidFill>
              </a:rPr>
              <a:t>로그기록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70" y="1075999"/>
            <a:ext cx="57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로그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99395"/>
              </p:ext>
            </p:extLst>
          </p:nvPr>
        </p:nvGraphicFramePr>
        <p:xfrm>
          <a:off x="7293166" y="649358"/>
          <a:ext cx="4638101" cy="3611880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선택한 사용자 이름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선택한 사용자 </a:t>
                      </a:r>
                      <a:r>
                        <a:rPr lang="en-US" altLang="ko-KR" sz="1100" dirty="0"/>
                        <a:t>ID)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15525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선택한 사용자의 로그가 기록된 일시 표시</a:t>
                      </a:r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리스트는 일시를 기준으로 내림차순으로 표시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최근 기록일 수록 위에 표시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선택한 사용자가 해당 사이트에서 진행한 로그 내용 표시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접속 시간</a:t>
                      </a:r>
                      <a:r>
                        <a:rPr lang="en-US" altLang="ko-KR" sz="1100" dirty="0"/>
                        <a:t>, IP, </a:t>
                      </a:r>
                      <a:r>
                        <a:rPr lang="ko-KR" altLang="en-US" sz="1100" dirty="0"/>
                        <a:t>페이지 방문 기록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관리자 설정 변경 등 해당 사용자가 진행한 모든 사항이 </a:t>
                      </a:r>
                      <a:r>
                        <a:rPr lang="en-US" altLang="ko-KR" sz="1100" dirty="0"/>
                        <a:t>log</a:t>
                      </a:r>
                      <a:r>
                        <a:rPr lang="ko-KR" altLang="en-US" sz="1100" dirty="0"/>
                        <a:t>로 기록이 남음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스크롤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화면 진입 시 최초 선택한 사용자의 최근 로그 </a:t>
                      </a:r>
                      <a:r>
                        <a:rPr lang="en-US" altLang="ko-KR" sz="1100" dirty="0"/>
                        <a:t>100</a:t>
                      </a:r>
                      <a:r>
                        <a:rPr lang="ko-KR" altLang="en-US" sz="1100" dirty="0"/>
                        <a:t>개 로딩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r>
                        <a:rPr lang="ko-KR" altLang="en-US" sz="1100" dirty="0"/>
                        <a:t>스크롤을 화면 끝으로 내리면 다음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개 로그가 로딩되는 방식으로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페이지 구분 없이 스크롤을 끝까지 내리면 데이터가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개 씩 로딩되는 방식으로 구현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관리자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6452410" y="1015575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C8886347-1E24-94B2-03E8-3EF4479413F8}"/>
              </a:ext>
            </a:extLst>
          </p:cNvPr>
          <p:cNvSpPr/>
          <p:nvPr/>
        </p:nvSpPr>
        <p:spPr>
          <a:xfrm rot="10800000">
            <a:off x="6589417" y="1244812"/>
            <a:ext cx="252968" cy="252968"/>
          </a:xfrm>
          <a:prstGeom prst="chevron">
            <a:avLst>
              <a:gd name="adj" fmla="val 73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5D29EEF-1772-6190-EF27-67ACE2EE8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43531"/>
              </p:ext>
            </p:extLst>
          </p:nvPr>
        </p:nvGraphicFramePr>
        <p:xfrm>
          <a:off x="330627" y="1929997"/>
          <a:ext cx="6335653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369">
                  <a:extLst>
                    <a:ext uri="{9D8B030D-6E8A-4147-A177-3AD203B41FA5}">
                      <a16:colId xmlns:a16="http://schemas.microsoft.com/office/drawing/2014/main" val="724421796"/>
                    </a:ext>
                  </a:extLst>
                </a:gridCol>
                <a:gridCol w="4340284">
                  <a:extLst>
                    <a:ext uri="{9D8B030D-6E8A-4147-A177-3AD203B41FA5}">
                      <a16:colId xmlns:a16="http://schemas.microsoft.com/office/drawing/2014/main" val="3072007023"/>
                    </a:ext>
                  </a:extLst>
                </a:gridCol>
              </a:tblGrid>
              <a:tr h="24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22080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YYYY.MM.DD. </a:t>
                      </a:r>
                      <a:r>
                        <a:rPr lang="en-US" altLang="ko-KR" sz="1200" dirty="0" err="1"/>
                        <a:t>hh:mm:ss</a:t>
                      </a:r>
                      <a:endParaRPr lang="en-US" altLang="ko-KR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님이 로그아웃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135616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님이 개인기록 조회 페이지 진입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67926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님이 퀴즈 풀기 페이지 진입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694987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님이 로그인</a:t>
                      </a:r>
                      <a:r>
                        <a:rPr lang="en-US" altLang="ko-KR" sz="1200" dirty="0"/>
                        <a:t>(192.168.0.39)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319621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785900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748217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06226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93050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736529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54098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13419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A12078-4958-0B6E-8C8A-14C751B8DE73}"/>
              </a:ext>
            </a:extLst>
          </p:cNvPr>
          <p:cNvSpPr/>
          <p:nvPr/>
        </p:nvSpPr>
        <p:spPr>
          <a:xfrm>
            <a:off x="6715125" y="1932073"/>
            <a:ext cx="45719" cy="3296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7044E0-63B7-C901-A454-23DC0759130A}"/>
              </a:ext>
            </a:extLst>
          </p:cNvPr>
          <p:cNvSpPr/>
          <p:nvPr/>
        </p:nvSpPr>
        <p:spPr>
          <a:xfrm>
            <a:off x="6715125" y="1932073"/>
            <a:ext cx="45719" cy="12873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768154" y="381320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4025448" y="176759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891304" y="1778775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0BE26-F2E2-E483-24A5-CEAAB04A563A}"/>
              </a:ext>
            </a:extLst>
          </p:cNvPr>
          <p:cNvSpPr txBox="1"/>
          <p:nvPr/>
        </p:nvSpPr>
        <p:spPr>
          <a:xfrm>
            <a:off x="708207" y="1511039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홍길동 </a:t>
            </a:r>
            <a:r>
              <a:rPr lang="en-US" altLang="ko-KR" sz="1200" b="1" dirty="0"/>
              <a:t>(ID)</a:t>
            </a:r>
            <a:endParaRPr lang="ko-KR" altLang="en-US" sz="12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50AE6B-4659-6054-8EB5-165E0F544823}"/>
              </a:ext>
            </a:extLst>
          </p:cNvPr>
          <p:cNvSpPr/>
          <p:nvPr/>
        </p:nvSpPr>
        <p:spPr>
          <a:xfrm>
            <a:off x="512637" y="150785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824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5058496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관리자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>
                <a:solidFill>
                  <a:schemeClr val="lt1"/>
                </a:solidFill>
              </a:rPr>
              <a:t>로그 확인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70" y="1075999"/>
            <a:ext cx="57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로그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17444"/>
              </p:ext>
            </p:extLst>
          </p:nvPr>
        </p:nvGraphicFramePr>
        <p:xfrm>
          <a:off x="7293166" y="649358"/>
          <a:ext cx="4638101" cy="3611880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로그가 기록된 일시 표시</a:t>
                      </a:r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리스트는 일시를 기준으로 내림차순으로 표시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최근 기록일 수록 위에 표시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로그 내용 표시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접속 시간</a:t>
                      </a:r>
                      <a:r>
                        <a:rPr lang="en-US" altLang="ko-KR" sz="1100" dirty="0"/>
                        <a:t>, IP, </a:t>
                      </a:r>
                      <a:r>
                        <a:rPr lang="ko-KR" altLang="en-US" sz="1100" dirty="0"/>
                        <a:t>페이지 방문 기록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관리자 설정 변경 등 해당 페이지에서 이루어지는 모든 사항이 </a:t>
                      </a:r>
                      <a:r>
                        <a:rPr lang="en-US" altLang="ko-KR" sz="1100" dirty="0"/>
                        <a:t>log</a:t>
                      </a:r>
                      <a:r>
                        <a:rPr lang="ko-KR" altLang="en-US" sz="1100" dirty="0"/>
                        <a:t>로 기록이 남음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스크롤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화면 진입 시 최초 로그 </a:t>
                      </a:r>
                      <a:r>
                        <a:rPr lang="en-US" altLang="ko-KR" sz="1100" dirty="0"/>
                        <a:t>100</a:t>
                      </a:r>
                      <a:r>
                        <a:rPr lang="ko-KR" altLang="en-US" sz="1100" dirty="0"/>
                        <a:t>개 로딩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r>
                        <a:rPr lang="ko-KR" altLang="en-US" sz="1100" dirty="0"/>
                        <a:t>스크롤을 화면 끝으로 내리면 다음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개 로그가 로딩되는 방식으로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페이지 구분 없이 스크롤을 끝까지 내리면 데이터가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개 씩 로딩되는 방식으로 구현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메인화면으로</a:t>
                      </a:r>
                      <a:r>
                        <a:rPr lang="ko-KR" altLang="en-US" sz="1100" dirty="0"/>
                        <a:t>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 err="1"/>
                        <a:t>검색창</a:t>
                      </a:r>
                      <a:r>
                        <a:rPr lang="en-US" altLang="ko-KR" sz="1100" dirty="0"/>
                        <a:t>] </a:t>
                      </a:r>
                    </a:p>
                    <a:p>
                      <a:r>
                        <a:rPr lang="ko-KR" altLang="en-US" sz="1100" dirty="0"/>
                        <a:t>이름</a:t>
                      </a:r>
                      <a:r>
                        <a:rPr lang="en-US" altLang="ko-KR" sz="1100" dirty="0"/>
                        <a:t>, ID, </a:t>
                      </a:r>
                      <a:r>
                        <a:rPr lang="ko-KR" altLang="en-US" sz="1100" dirty="0"/>
                        <a:t>내용 검색가능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14603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6475312" y="859904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C8886347-1E24-94B2-03E8-3EF4479413F8}"/>
              </a:ext>
            </a:extLst>
          </p:cNvPr>
          <p:cNvSpPr/>
          <p:nvPr/>
        </p:nvSpPr>
        <p:spPr>
          <a:xfrm rot="10800000">
            <a:off x="6612319" y="1089141"/>
            <a:ext cx="252968" cy="252968"/>
          </a:xfrm>
          <a:prstGeom prst="chevron">
            <a:avLst>
              <a:gd name="adj" fmla="val 73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5D29EEF-1772-6190-EF27-67ACE2EE8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53483"/>
              </p:ext>
            </p:extLst>
          </p:nvPr>
        </p:nvGraphicFramePr>
        <p:xfrm>
          <a:off x="210307" y="2026253"/>
          <a:ext cx="651534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184">
                  <a:extLst>
                    <a:ext uri="{9D8B030D-6E8A-4147-A177-3AD203B41FA5}">
                      <a16:colId xmlns:a16="http://schemas.microsoft.com/office/drawing/2014/main" val="724421796"/>
                    </a:ext>
                  </a:extLst>
                </a:gridCol>
                <a:gridCol w="4632162">
                  <a:extLst>
                    <a:ext uri="{9D8B030D-6E8A-4147-A177-3AD203B41FA5}">
                      <a16:colId xmlns:a16="http://schemas.microsoft.com/office/drawing/2014/main" val="3072007023"/>
                    </a:ext>
                  </a:extLst>
                </a:gridCol>
              </a:tblGrid>
              <a:tr h="24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22080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YYYY.MM.DD. </a:t>
                      </a:r>
                      <a:r>
                        <a:rPr lang="en-US" altLang="ko-KR" sz="1200" dirty="0" err="1"/>
                        <a:t>hh:mm:ss</a:t>
                      </a:r>
                      <a:endParaRPr lang="en-US" altLang="ko-KR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dirty="0" err="1"/>
                        <a:t>주심지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홍길동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회원 권한 변경 </a:t>
                      </a:r>
                      <a:r>
                        <a:rPr lang="en-US" altLang="ko-KR" sz="1200" strike="noStrike" dirty="0"/>
                        <a:t>(</a:t>
                      </a:r>
                      <a:r>
                        <a:rPr lang="ko-KR" altLang="en-US" sz="1200" strike="noStrike" dirty="0" err="1"/>
                        <a:t>부관리자→일반회원</a:t>
                      </a:r>
                      <a:r>
                        <a:rPr lang="en-US" altLang="ko-KR" sz="1200" strike="noStrike" dirty="0"/>
                        <a:t>)</a:t>
                      </a:r>
                      <a:endParaRPr lang="ko-KR" altLang="en-US" sz="1200" strike="noStrik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135616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dirty="0" err="1"/>
                        <a:t>주심지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이름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회원 권한 변경 </a:t>
                      </a:r>
                      <a:r>
                        <a:rPr lang="en-US" altLang="ko-KR" sz="1200" strike="noStrike" dirty="0"/>
                        <a:t>(</a:t>
                      </a:r>
                      <a:r>
                        <a:rPr lang="ko-KR" altLang="en-US" sz="1200" strike="noStrike" dirty="0" err="1"/>
                        <a:t>일반회원→부관리자</a:t>
                      </a:r>
                      <a:r>
                        <a:rPr lang="en-US" altLang="ko-KR" sz="1200" strike="noStrike" dirty="0"/>
                        <a:t>)</a:t>
                      </a:r>
                      <a:endParaRPr lang="ko-KR" altLang="en-US" sz="1200" strike="noStrik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67926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 err="1"/>
                        <a:t>주심지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홍길동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회원 권한 변경 </a:t>
                      </a:r>
                      <a:r>
                        <a:rPr lang="en-US" altLang="ko-KR" sz="1200" strike="noStrike" dirty="0"/>
                        <a:t>(</a:t>
                      </a:r>
                      <a:r>
                        <a:rPr lang="ko-KR" altLang="en-US" sz="1200" strike="noStrike" dirty="0" err="1"/>
                        <a:t>일반회원→부관리자</a:t>
                      </a:r>
                      <a:r>
                        <a:rPr lang="en-US" altLang="ko-KR" sz="1200" strike="noStrike" dirty="0"/>
                        <a:t>)</a:t>
                      </a:r>
                      <a:endParaRPr lang="ko-KR" altLang="en-US" sz="1200" strike="noStrik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694987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 err="1"/>
                        <a:t>주심지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김민수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회원 삭제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319621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 err="1"/>
                        <a:t>주심지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</a:t>
                      </a:r>
                      <a:r>
                        <a:rPr lang="ko-KR" altLang="en-US" sz="1200" strike="noStrike" dirty="0" err="1"/>
                        <a:t>폴리텍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회원 삭제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785900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/>
                        <a:t>홍길동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로그아웃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748217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/>
                        <a:t>홍길동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</a:t>
                      </a:r>
                      <a:r>
                        <a:rPr lang="ko-KR" altLang="en-US" sz="1200" strike="noStrike" dirty="0">
                          <a:solidFill>
                            <a:srgbClr val="FF0000"/>
                          </a:solidFill>
                        </a:rPr>
                        <a:t>개인기록</a:t>
                      </a:r>
                      <a:r>
                        <a:rPr lang="ko-KR" altLang="en-US" sz="1200" strike="noStrike" dirty="0"/>
                        <a:t> 조회 페이지 진입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06226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 err="1"/>
                        <a:t>주심지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</a:t>
                      </a:r>
                      <a:r>
                        <a:rPr lang="ko-KR" altLang="en-US" sz="1200" strike="noStrike" dirty="0">
                          <a:solidFill>
                            <a:srgbClr val="FF0000"/>
                          </a:solidFill>
                        </a:rPr>
                        <a:t>관리자</a:t>
                      </a:r>
                      <a:r>
                        <a:rPr lang="ko-KR" altLang="en-US" sz="1200" strike="noStrike" dirty="0"/>
                        <a:t> 페이지 진입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93050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 err="1"/>
                        <a:t>주심지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로그인</a:t>
                      </a:r>
                      <a:r>
                        <a:rPr lang="en-US" altLang="ko-KR" sz="1200" strike="noStrike" dirty="0"/>
                        <a:t>(192.168.0.11)</a:t>
                      </a:r>
                      <a:endParaRPr lang="ko-KR" altLang="en-US" sz="1200" strike="noStrik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736529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/>
                        <a:t>홍길동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퀴즈 풀기 페이지 진입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54098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YYYY.MM.DD.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/>
                        <a:t>홍길동</a:t>
                      </a:r>
                      <a:r>
                        <a:rPr lang="en-US" altLang="ko-KR" sz="1200" strike="noStrike" dirty="0"/>
                        <a:t>(ID)</a:t>
                      </a:r>
                      <a:r>
                        <a:rPr lang="ko-KR" altLang="en-US" sz="1200" strike="noStrike" dirty="0"/>
                        <a:t>님이 로그인</a:t>
                      </a:r>
                      <a:r>
                        <a:rPr lang="en-US" altLang="ko-KR" sz="1200" strike="noStrike" dirty="0"/>
                        <a:t>(192.168.0.39)</a:t>
                      </a:r>
                      <a:endParaRPr lang="ko-KR" altLang="en-US" sz="1200" strike="noStrik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13419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A12078-4958-0B6E-8C8A-14C751B8DE73}"/>
              </a:ext>
            </a:extLst>
          </p:cNvPr>
          <p:cNvSpPr/>
          <p:nvPr/>
        </p:nvSpPr>
        <p:spPr>
          <a:xfrm>
            <a:off x="6811381" y="2028329"/>
            <a:ext cx="45719" cy="3296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7044E0-63B7-C901-A454-23DC0759130A}"/>
              </a:ext>
            </a:extLst>
          </p:cNvPr>
          <p:cNvSpPr/>
          <p:nvPr/>
        </p:nvSpPr>
        <p:spPr>
          <a:xfrm>
            <a:off x="6811381" y="2028329"/>
            <a:ext cx="45719" cy="12873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828789" y="418347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3953254" y="1948243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C7E1B-909E-44E1-2129-33A3EFE10B82}"/>
              </a:ext>
            </a:extLst>
          </p:cNvPr>
          <p:cNvSpPr/>
          <p:nvPr/>
        </p:nvSpPr>
        <p:spPr>
          <a:xfrm>
            <a:off x="5820981" y="1618914"/>
            <a:ext cx="904672" cy="252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Search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351F63-7177-BC4F-3C86-9ADB591A0699}"/>
              </a:ext>
            </a:extLst>
          </p:cNvPr>
          <p:cNvSpPr/>
          <p:nvPr/>
        </p:nvSpPr>
        <p:spPr>
          <a:xfrm>
            <a:off x="3966561" y="1618914"/>
            <a:ext cx="1854420" cy="252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5ABC11-DB94-7140-85D1-B73E66C3C7C0}"/>
              </a:ext>
            </a:extLst>
          </p:cNvPr>
          <p:cNvSpPr/>
          <p:nvPr/>
        </p:nvSpPr>
        <p:spPr>
          <a:xfrm>
            <a:off x="5635239" y="145663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630502" y="1961157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583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23146" y="2762427"/>
            <a:ext cx="196690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85820"/>
              </p:ext>
            </p:extLst>
          </p:nvPr>
        </p:nvGraphicFramePr>
        <p:xfrm>
          <a:off x="7293166" y="649358"/>
          <a:ext cx="4638101" cy="1341120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400" dirty="0"/>
                        <a:t>아이디</a:t>
                      </a:r>
                      <a:endParaRPr lang="en-US" altLang="ko-KR" sz="14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1400" dirty="0"/>
                        <a:t>비밀번호</a:t>
                      </a:r>
                      <a:endParaRPr lang="en-US" altLang="ko-KR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400" dirty="0"/>
                        <a:t>관리자 계정으로 로그인 했을 때와 일반 계정으로 로그인 했을 때 다르게 화면 구성</a:t>
                      </a:r>
                      <a:endParaRPr lang="en-US" altLang="ko-KR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2741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3965697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lt1"/>
                </a:solidFill>
              </a:rPr>
              <a:t>로그인 페이지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23147" y="689818"/>
            <a:ext cx="1966904" cy="684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3146" y="3117907"/>
            <a:ext cx="196690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3146" y="3564512"/>
            <a:ext cx="92777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DEB53-7091-79F5-E135-E657F175E2CB}"/>
              </a:ext>
            </a:extLst>
          </p:cNvPr>
          <p:cNvSpPr txBox="1"/>
          <p:nvPr/>
        </p:nvSpPr>
        <p:spPr>
          <a:xfrm>
            <a:off x="3662276" y="3564512"/>
            <a:ext cx="92777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D0E301D-4CC4-DAFC-B9AD-15723C7B01B2}"/>
              </a:ext>
            </a:extLst>
          </p:cNvPr>
          <p:cNvSpPr/>
          <p:nvPr/>
        </p:nvSpPr>
        <p:spPr>
          <a:xfrm>
            <a:off x="4373069" y="2861686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81027E-3CBE-D1AC-7EDA-BCB5C42595D2}"/>
              </a:ext>
            </a:extLst>
          </p:cNvPr>
          <p:cNvSpPr/>
          <p:nvPr/>
        </p:nvSpPr>
        <p:spPr>
          <a:xfrm>
            <a:off x="4484425" y="3486030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68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3965697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lt1"/>
                </a:solidFill>
              </a:rPr>
              <a:t>로그인 페이지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23147" y="689818"/>
            <a:ext cx="1966904" cy="684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70840-5A4C-66D1-5A6F-3E3BADD0413A}"/>
              </a:ext>
            </a:extLst>
          </p:cNvPr>
          <p:cNvSpPr txBox="1"/>
          <p:nvPr/>
        </p:nvSpPr>
        <p:spPr>
          <a:xfrm>
            <a:off x="662126" y="1880059"/>
            <a:ext cx="1324402" cy="231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ID</a:t>
            </a:r>
          </a:p>
          <a:p>
            <a:pPr algn="ctr">
              <a:lnSpc>
                <a:spcPct val="150000"/>
              </a:lnSpc>
            </a:pP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비밀번호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비밀번호 확인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B1772-EC53-6EB1-0D53-EC05000EEF18}"/>
              </a:ext>
            </a:extLst>
          </p:cNvPr>
          <p:cNvSpPr/>
          <p:nvPr/>
        </p:nvSpPr>
        <p:spPr>
          <a:xfrm>
            <a:off x="1986528" y="1990478"/>
            <a:ext cx="3228340" cy="25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81C6F4-700A-0800-BFAA-F82F25CF4F29}"/>
              </a:ext>
            </a:extLst>
          </p:cNvPr>
          <p:cNvSpPr/>
          <p:nvPr/>
        </p:nvSpPr>
        <p:spPr>
          <a:xfrm>
            <a:off x="1986528" y="2619035"/>
            <a:ext cx="3228340" cy="25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AACBE9-FF98-19F1-B07E-6F5B213A1E07}"/>
              </a:ext>
            </a:extLst>
          </p:cNvPr>
          <p:cNvSpPr/>
          <p:nvPr/>
        </p:nvSpPr>
        <p:spPr>
          <a:xfrm>
            <a:off x="1986528" y="3249493"/>
            <a:ext cx="3228340" cy="25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46893D-C1B2-0D01-4183-1E2065D41ED0}"/>
              </a:ext>
            </a:extLst>
          </p:cNvPr>
          <p:cNvSpPr/>
          <p:nvPr/>
        </p:nvSpPr>
        <p:spPr>
          <a:xfrm>
            <a:off x="1986528" y="3878050"/>
            <a:ext cx="3228340" cy="25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791023-D12A-1BD2-8FD5-9C6561485D81}"/>
              </a:ext>
            </a:extLst>
          </p:cNvPr>
          <p:cNvSpPr/>
          <p:nvPr/>
        </p:nvSpPr>
        <p:spPr>
          <a:xfrm>
            <a:off x="2699002" y="4454656"/>
            <a:ext cx="1516667" cy="455232"/>
          </a:xfrm>
          <a:prstGeom prst="rect">
            <a:avLst/>
          </a:prstGeom>
          <a:solidFill>
            <a:srgbClr val="201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DBDBA-0C8C-63D8-E1FD-07166A54B06B}"/>
              </a:ext>
            </a:extLst>
          </p:cNvPr>
          <p:cNvSpPr/>
          <p:nvPr/>
        </p:nvSpPr>
        <p:spPr>
          <a:xfrm>
            <a:off x="5315000" y="1957935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E3E5E93-098E-7153-961B-CAB13E9C9FDF}"/>
              </a:ext>
            </a:extLst>
          </p:cNvPr>
          <p:cNvSpPr/>
          <p:nvPr/>
        </p:nvSpPr>
        <p:spPr>
          <a:xfrm>
            <a:off x="5315000" y="2586492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191574-B155-BA45-B4E3-4BC137460DC6}"/>
              </a:ext>
            </a:extLst>
          </p:cNvPr>
          <p:cNvSpPr/>
          <p:nvPr/>
        </p:nvSpPr>
        <p:spPr>
          <a:xfrm>
            <a:off x="5315000" y="3217857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2ED587-8D8C-5913-6786-0497872C85C7}"/>
              </a:ext>
            </a:extLst>
          </p:cNvPr>
          <p:cNvSpPr/>
          <p:nvPr/>
        </p:nvSpPr>
        <p:spPr>
          <a:xfrm>
            <a:off x="5315000" y="3845507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CC13F7F-C4AE-89F0-01A7-84D6F0E1D8DC}"/>
              </a:ext>
            </a:extLst>
          </p:cNvPr>
          <p:cNvSpPr/>
          <p:nvPr/>
        </p:nvSpPr>
        <p:spPr>
          <a:xfrm>
            <a:off x="2275020" y="4520347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16799E1B-3B71-64A9-EF46-E3A2E4B9738D}"/>
              </a:ext>
            </a:extLst>
          </p:cNvPr>
          <p:cNvSpPr/>
          <p:nvPr/>
        </p:nvSpPr>
        <p:spPr>
          <a:xfrm rot="10800000">
            <a:off x="6589417" y="1244812"/>
            <a:ext cx="252968" cy="252968"/>
          </a:xfrm>
          <a:prstGeom prst="chevron">
            <a:avLst>
              <a:gd name="adj" fmla="val 73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696CE4-11F3-62B1-7F5B-5264F33A3A61}"/>
              </a:ext>
            </a:extLst>
          </p:cNvPr>
          <p:cNvSpPr/>
          <p:nvPr/>
        </p:nvSpPr>
        <p:spPr>
          <a:xfrm>
            <a:off x="6265567" y="1016912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238E6B-4FC9-6C31-9030-AF43D8A9CBC5}"/>
              </a:ext>
            </a:extLst>
          </p:cNvPr>
          <p:cNvSpPr/>
          <p:nvPr/>
        </p:nvSpPr>
        <p:spPr>
          <a:xfrm>
            <a:off x="2391195" y="853610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84117ACF-2576-8770-1EBD-86FAC55E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49021"/>
              </p:ext>
            </p:extLst>
          </p:nvPr>
        </p:nvGraphicFramePr>
        <p:xfrm>
          <a:off x="7298957" y="649358"/>
          <a:ext cx="4633213" cy="469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958">
                  <a:extLst>
                    <a:ext uri="{9D8B030D-6E8A-4147-A177-3AD203B41FA5}">
                      <a16:colId xmlns:a16="http://schemas.microsoft.com/office/drawing/2014/main" val="1027884337"/>
                    </a:ext>
                  </a:extLst>
                </a:gridCol>
                <a:gridCol w="4182255">
                  <a:extLst>
                    <a:ext uri="{9D8B030D-6E8A-4147-A177-3AD203B41FA5}">
                      <a16:colId xmlns:a16="http://schemas.microsoft.com/office/drawing/2014/main" val="1233968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상세 내용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7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화면 이름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47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 입력 </a:t>
                      </a:r>
                      <a:r>
                        <a:rPr lang="en-US" altLang="ko-KR" sz="1100" dirty="0"/>
                        <a:t>(2~5</a:t>
                      </a:r>
                      <a:r>
                        <a:rPr lang="ko-KR" altLang="en-US" sz="1100" dirty="0"/>
                        <a:t>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70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 </a:t>
                      </a:r>
                      <a:r>
                        <a:rPr lang="ko-KR" altLang="en-US" sz="1100" dirty="0"/>
                        <a:t>입력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중복 확인 필요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* 6</a:t>
                      </a:r>
                      <a:r>
                        <a:rPr lang="ko-KR" altLang="en-US" sz="1100" dirty="0"/>
                        <a:t>자 이상 </a:t>
                      </a:r>
                      <a:r>
                        <a:rPr lang="en-US" altLang="ko-KR" sz="1100" dirty="0"/>
                        <a:t>20</a:t>
                      </a:r>
                      <a:r>
                        <a:rPr lang="ko-KR" altLang="en-US" sz="1100" dirty="0"/>
                        <a:t>자 이하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영문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소문자</a:t>
                      </a:r>
                      <a:r>
                        <a:rPr lang="en-US" altLang="ko-KR" sz="1100" dirty="0"/>
                        <a:t>), </a:t>
                      </a:r>
                      <a:r>
                        <a:rPr lang="ko-KR" altLang="en-US" sz="1100" dirty="0"/>
                        <a:t>숫자 혼합 가능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* </a:t>
                      </a:r>
                      <a:r>
                        <a:rPr lang="ko-KR" altLang="en-US" sz="1100" dirty="0"/>
                        <a:t>중복 시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이미 사용 중인 </a:t>
                      </a:r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입니다</a:t>
                      </a:r>
                      <a:r>
                        <a:rPr lang="en-US" altLang="ko-KR" sz="1100" dirty="0"/>
                        <a:t>.’ </a:t>
                      </a:r>
                      <a:r>
                        <a:rPr lang="ko-KR" altLang="en-US" sz="1100" dirty="0"/>
                        <a:t>경고 메시지 표시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* 6</a:t>
                      </a:r>
                      <a:r>
                        <a:rPr lang="ko-KR" altLang="en-US" sz="1100" dirty="0"/>
                        <a:t>자 미만 작성 시 </a:t>
                      </a:r>
                      <a:r>
                        <a:rPr lang="en-US" altLang="ko-KR" sz="1100" dirty="0"/>
                        <a:t>‘ID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자 이상이어야 합니다</a:t>
                      </a:r>
                      <a:r>
                        <a:rPr lang="en-US" altLang="ko-KR" sz="1100" dirty="0"/>
                        <a:t>.’ </a:t>
                      </a:r>
                      <a:r>
                        <a:rPr lang="ko-KR" altLang="en-US" sz="1100" dirty="0"/>
                        <a:t>경고 메시지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50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 입력 란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* 8</a:t>
                      </a:r>
                      <a:r>
                        <a:rPr lang="ko-KR" altLang="en-US" sz="1100" dirty="0"/>
                        <a:t>자 이상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영문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소문자</a:t>
                      </a:r>
                      <a:r>
                        <a:rPr lang="en-US" altLang="ko-KR" sz="1100" dirty="0"/>
                        <a:t>), </a:t>
                      </a:r>
                      <a:r>
                        <a:rPr lang="ko-KR" altLang="en-US" sz="1100" dirty="0"/>
                        <a:t>숫자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특수문자 혼합 가능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* 8</a:t>
                      </a:r>
                      <a:r>
                        <a:rPr lang="ko-KR" altLang="en-US" sz="1100" dirty="0"/>
                        <a:t>자 미만 작성 시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비밀번호는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자 이상이어야 합니다</a:t>
                      </a:r>
                      <a:r>
                        <a:rPr lang="en-US" altLang="ko-KR" sz="1100" dirty="0"/>
                        <a:t>.’ </a:t>
                      </a:r>
                      <a:r>
                        <a:rPr lang="ko-KR" altLang="en-US" sz="1100" dirty="0"/>
                        <a:t>경고메시지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55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 확인 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위에 입력한 비밀번호와 동일하게 작성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* </a:t>
                      </a:r>
                      <a:r>
                        <a:rPr lang="ko-KR" altLang="en-US" sz="1100" dirty="0"/>
                        <a:t>비밀번호 입력 란과 일치하지 않을 경우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비밀번호가 일치하지 않습니다</a:t>
                      </a:r>
                      <a:r>
                        <a:rPr lang="en-US" altLang="ko-KR" sz="1100" dirty="0"/>
                        <a:t>.’ </a:t>
                      </a:r>
                      <a:r>
                        <a:rPr lang="ko-KR" altLang="en-US" sz="1100" dirty="0"/>
                        <a:t>경고 메시지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77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회원가입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모든 입력 창이 올바른 정보가 입력되었을 경우 회원가입 완료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로그인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6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67925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6ADB1EA-AEF5-531D-D2DC-4C646606585A}"/>
              </a:ext>
            </a:extLst>
          </p:cNvPr>
          <p:cNvSpPr txBox="1"/>
          <p:nvPr/>
        </p:nvSpPr>
        <p:spPr>
          <a:xfrm>
            <a:off x="1986528" y="2877799"/>
            <a:ext cx="20457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! </a:t>
            </a:r>
            <a:r>
              <a:rPr lang="ko-KR" altLang="en-US" sz="1050" dirty="0">
                <a:solidFill>
                  <a:srgbClr val="FF0000"/>
                </a:solidFill>
              </a:rPr>
              <a:t>이미 사용 중인 </a:t>
            </a:r>
            <a:r>
              <a:rPr lang="en-US" altLang="ko-KR" sz="1050" dirty="0">
                <a:solidFill>
                  <a:srgbClr val="FF0000"/>
                </a:solidFill>
              </a:rPr>
              <a:t>ID</a:t>
            </a:r>
            <a:r>
              <a:rPr lang="ko-KR" altLang="en-US" sz="1050" dirty="0">
                <a:solidFill>
                  <a:srgbClr val="FF0000"/>
                </a:solidFill>
              </a:rPr>
              <a:t>입니다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! ID</a:t>
            </a:r>
            <a:r>
              <a:rPr lang="ko-KR" altLang="en-US" sz="1050" dirty="0">
                <a:solidFill>
                  <a:srgbClr val="FF0000"/>
                </a:solidFill>
              </a:rPr>
              <a:t>는 </a:t>
            </a: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r>
              <a:rPr lang="ko-KR" altLang="en-US" sz="1050" dirty="0">
                <a:solidFill>
                  <a:srgbClr val="FF0000"/>
                </a:solidFill>
              </a:rPr>
              <a:t>자 이상이어야 합니다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99E8-1F74-8AEF-4726-1CB35B737A19}"/>
              </a:ext>
            </a:extLst>
          </p:cNvPr>
          <p:cNvSpPr txBox="1"/>
          <p:nvPr/>
        </p:nvSpPr>
        <p:spPr>
          <a:xfrm>
            <a:off x="1986528" y="3512307"/>
            <a:ext cx="2403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! </a:t>
            </a:r>
            <a:r>
              <a:rPr lang="ko-KR" altLang="en-US" sz="1050" dirty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r>
              <a:rPr lang="ko-KR" altLang="en-US" sz="1050" dirty="0">
                <a:solidFill>
                  <a:srgbClr val="FF0000"/>
                </a:solidFill>
              </a:rPr>
              <a:t>자 이상이어야 합니다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BF18E-E756-8F88-34B7-9B636EB53F86}"/>
              </a:ext>
            </a:extLst>
          </p:cNvPr>
          <p:cNvSpPr txBox="1"/>
          <p:nvPr/>
        </p:nvSpPr>
        <p:spPr>
          <a:xfrm>
            <a:off x="1986528" y="4139307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! </a:t>
            </a:r>
            <a:r>
              <a:rPr lang="ko-KR" altLang="en-US" sz="1050" dirty="0">
                <a:solidFill>
                  <a:srgbClr val="FF0000"/>
                </a:solidFill>
              </a:rPr>
              <a:t>비밀번호가 일치하지 않습니다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0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0795" y="3136613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일반 유저</a:t>
            </a:r>
          </a:p>
        </p:txBody>
      </p:sp>
    </p:spTree>
    <p:extLst>
      <p:ext uri="{BB962C8B-B14F-4D97-AF65-F5344CB8AC3E}">
        <p14:creationId xmlns:p14="http://schemas.microsoft.com/office/powerpoint/2010/main" val="424316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51714"/>
              </p:ext>
            </p:extLst>
          </p:nvPr>
        </p:nvGraphicFramePr>
        <p:xfrm>
          <a:off x="7293166" y="649358"/>
          <a:ext cx="4638101" cy="1462292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텍스트</a:t>
                      </a:r>
                      <a:r>
                        <a:rPr lang="en-US" altLang="ko-KR" sz="1400" dirty="0"/>
                        <a:t>]</a:t>
                      </a:r>
                    </a:p>
                    <a:p>
                      <a:r>
                        <a:rPr lang="ko-KR" altLang="en-US" sz="1400" dirty="0"/>
                        <a:t>본인 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본인 </a:t>
                      </a:r>
                      <a:r>
                        <a:rPr lang="en-US" altLang="ko-KR" sz="1400" dirty="0"/>
                        <a:t>ID)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34605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400" dirty="0"/>
                        <a:t>퀴즈 풀기와 개인기록 조회 중 </a:t>
                      </a:r>
                      <a:r>
                        <a:rPr lang="ko-KR" altLang="en-US" sz="1400" dirty="0" err="1"/>
                        <a:t>택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400" dirty="0"/>
                        <a:t>클릭 시 로그아웃 후 로그인 화면으로 이동</a:t>
                      </a:r>
                      <a:endParaRPr lang="en-US" altLang="ko-KR" sz="1400" dirty="0"/>
                    </a:p>
                  </a:txBody>
                  <a:tcPr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5806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3965697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일반회원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 err="1">
                <a:solidFill>
                  <a:schemeClr val="lt1"/>
                </a:solidFill>
              </a:rPr>
              <a:t>메인화면</a:t>
            </a:r>
            <a:endParaRPr lang="ko-KR" altLang="en-US" b="1" spc="-100" dirty="0">
              <a:solidFill>
                <a:schemeClr val="lt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4519" y="2529191"/>
            <a:ext cx="1926077" cy="184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풀기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8068" y="2529191"/>
            <a:ext cx="1926077" cy="184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개인기록 조회</a:t>
            </a:r>
          </a:p>
        </p:txBody>
      </p:sp>
      <p:sp>
        <p:nvSpPr>
          <p:cNvPr id="14" name="타원 13"/>
          <p:cNvSpPr/>
          <p:nvPr/>
        </p:nvSpPr>
        <p:spPr>
          <a:xfrm>
            <a:off x="1301959" y="2312210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C1446-D283-C6AD-373F-EFE6EBF48A9D}"/>
              </a:ext>
            </a:extLst>
          </p:cNvPr>
          <p:cNvSpPr txBox="1"/>
          <p:nvPr/>
        </p:nvSpPr>
        <p:spPr>
          <a:xfrm>
            <a:off x="3231396" y="1511039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홍길동 </a:t>
            </a:r>
            <a:r>
              <a:rPr lang="en-US" altLang="ko-KR" sz="1200" b="1" dirty="0"/>
              <a:t>(ID)</a:t>
            </a:r>
            <a:endParaRPr lang="ko-KR" altLang="en-US" sz="1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53AC1F-9583-3F37-D9FE-0EF7EDE7A47E}"/>
              </a:ext>
            </a:extLst>
          </p:cNvPr>
          <p:cNvSpPr/>
          <p:nvPr/>
        </p:nvSpPr>
        <p:spPr>
          <a:xfrm>
            <a:off x="3035826" y="150785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0E136-F602-C678-39CA-0E43F578D6C1}"/>
              </a:ext>
            </a:extLst>
          </p:cNvPr>
          <p:cNvSpPr txBox="1"/>
          <p:nvPr/>
        </p:nvSpPr>
        <p:spPr>
          <a:xfrm>
            <a:off x="5763795" y="943672"/>
            <a:ext cx="92777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3B58E95-C2AF-11A4-FD38-8A33A8584D1C}"/>
              </a:ext>
            </a:extLst>
          </p:cNvPr>
          <p:cNvSpPr/>
          <p:nvPr/>
        </p:nvSpPr>
        <p:spPr>
          <a:xfrm>
            <a:off x="5384705" y="865190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159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54F22-A229-578E-CA2D-C0AA63047258}"/>
              </a:ext>
            </a:extLst>
          </p:cNvPr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9BFEBA-786F-F5D0-2D2E-9A72D5546B1E}"/>
              </a:ext>
            </a:extLst>
          </p:cNvPr>
          <p:cNvSpPr/>
          <p:nvPr/>
        </p:nvSpPr>
        <p:spPr>
          <a:xfrm>
            <a:off x="260733" y="1229108"/>
            <a:ext cx="6705600" cy="102312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똑같은 구슬 </a:t>
            </a:r>
            <a:r>
              <a:rPr lang="en-US" altLang="ko-KR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개가 들어 있는 상자의 무게를 재어 보니 </a:t>
            </a:r>
            <a:r>
              <a:rPr lang="en-US" altLang="ko-KR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444g</a:t>
            </a:r>
            <a:r>
              <a:rPr lang="ko-KR" altLang="en-US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이었습니다</a:t>
            </a:r>
            <a:r>
              <a:rPr lang="en-US" altLang="ko-KR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상자만의 무게가 </a:t>
            </a:r>
            <a:r>
              <a:rPr lang="en-US" altLang="ko-KR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60g </a:t>
            </a:r>
            <a:r>
              <a:rPr lang="ko-KR" altLang="en-US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이라면 구슬 한 개의 무게는 몇 </a:t>
            </a:r>
            <a:r>
              <a:rPr lang="en-US" altLang="ko-KR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g</a:t>
            </a:r>
            <a:r>
              <a:rPr lang="ko-KR" altLang="en-US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입니까</a:t>
            </a:r>
            <a:r>
              <a:rPr lang="en-US" altLang="ko-KR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3794D38-79DC-F6EF-22D3-86F7CDE23700}"/>
              </a:ext>
            </a:extLst>
          </p:cNvPr>
          <p:cNvSpPr/>
          <p:nvPr/>
        </p:nvSpPr>
        <p:spPr>
          <a:xfrm>
            <a:off x="354403" y="4802146"/>
            <a:ext cx="1144778" cy="468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61A705-20C4-D759-7D40-4675DC23AAF4}"/>
              </a:ext>
            </a:extLst>
          </p:cNvPr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6847-858C-22E9-E49B-4500B5DB7F31}"/>
              </a:ext>
            </a:extLst>
          </p:cNvPr>
          <p:cNvSpPr txBox="1"/>
          <p:nvPr/>
        </p:nvSpPr>
        <p:spPr>
          <a:xfrm>
            <a:off x="330627" y="100745"/>
            <a:ext cx="5058496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일반회원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>
                <a:solidFill>
                  <a:schemeClr val="lt1"/>
                </a:solidFill>
              </a:rPr>
              <a:t>퀴즈 풀기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0D3585-C64B-C13A-617A-DC9AFBD3F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25931"/>
              </p:ext>
            </p:extLst>
          </p:nvPr>
        </p:nvGraphicFramePr>
        <p:xfrm>
          <a:off x="7293166" y="649358"/>
          <a:ext cx="4638101" cy="4571626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400" dirty="0"/>
                        <a:t>문제</a:t>
                      </a:r>
                      <a:endParaRPr lang="en-US" altLang="ko-KR" sz="1400" dirty="0"/>
                    </a:p>
                    <a:p>
                      <a:pPr marL="180975" indent="-180975">
                        <a:spcAft>
                          <a:spcPts val="600"/>
                        </a:spcAft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문제 리스트가 존재하며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리스트 중 랜덤으로 </a:t>
                      </a:r>
                      <a:r>
                        <a:rPr lang="en-US" altLang="ko-KR" sz="1400" dirty="0"/>
                        <a:t>9~11</a:t>
                      </a:r>
                      <a:r>
                        <a:rPr lang="ko-KR" altLang="en-US" sz="1400" dirty="0"/>
                        <a:t>문제 출제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관련 엑셀파일 참조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marL="180975" indent="-180975">
                        <a:spcAft>
                          <a:spcPts val="600"/>
                        </a:spcAft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항목 별 여러 개의 문제로 나뉘어 있으며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동일한 항목에서는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문제만 출제됨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400" dirty="0"/>
                        <a:t>선택지</a:t>
                      </a:r>
                      <a:endParaRPr lang="en-US" altLang="ko-KR" sz="1400" dirty="0"/>
                    </a:p>
                    <a:p>
                      <a:pPr marL="180975" indent="-180975">
                        <a:spcAft>
                          <a:spcPts val="600"/>
                        </a:spcAft>
                      </a:pPr>
                      <a:r>
                        <a:rPr lang="en-US" altLang="ko-KR" sz="1400" dirty="0"/>
                        <a:t>- 5</a:t>
                      </a:r>
                      <a:r>
                        <a:rPr lang="ko-KR" altLang="en-US" sz="1400" dirty="0" err="1"/>
                        <a:t>지선다</a:t>
                      </a:r>
                      <a:r>
                        <a:rPr lang="ko-KR" altLang="en-US" sz="1400" dirty="0"/>
                        <a:t> 객관식 문제로 출제</a:t>
                      </a:r>
                      <a:endParaRPr lang="en-US" altLang="ko-KR" sz="1400" dirty="0"/>
                    </a:p>
                    <a:p>
                      <a:pPr marL="180975" indent="-180975">
                        <a:spcAft>
                          <a:spcPts val="600"/>
                        </a:spcAft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답안을 선택하면 자동으로 다음 문제로 </a:t>
                      </a:r>
                      <a:r>
                        <a:rPr lang="ko-KR" altLang="en-US" sz="1400" dirty="0" err="1"/>
                        <a:t>넘어감</a:t>
                      </a:r>
                      <a:endParaRPr lang="en-US" altLang="ko-KR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ko-KR" altLang="en-US" sz="1400" dirty="0"/>
                        <a:t>이전 화면으로 </a:t>
                      </a:r>
                      <a:r>
                        <a:rPr lang="ko-KR" altLang="en-US" sz="1400" dirty="0" err="1"/>
                        <a:t>돌아감</a:t>
                      </a:r>
                      <a:endParaRPr lang="en-US" altLang="ko-KR" sz="1400" dirty="0"/>
                    </a:p>
                    <a:p>
                      <a:pPr marL="180975" indent="-180975">
                        <a:spcAft>
                          <a:spcPts val="600"/>
                        </a:spcAft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첫 번째 문제의 경우 이전 버튼이 존재하지 않으며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두 번째 문제부터 최종 문제까지 이전 버튼이 존재하여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이전 문제로 돌아가 답안을 수정 할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72922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600"/>
                        </a:spcAft>
                      </a:pPr>
                      <a:r>
                        <a:rPr lang="ko-KR" altLang="en-US" sz="1400" dirty="0"/>
                        <a:t>이때까지 푼 문제를 모두 기록하지 않고 클릭 즉시 메인 화면으로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7715"/>
                  </a:ext>
                </a:extLst>
              </a:tr>
              <a:tr h="3196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출제된 문제를 모두 풀고 나면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으로 자동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975" indent="-180975">
                        <a:spcAft>
                          <a:spcPts val="600"/>
                        </a:spcAft>
                      </a:pPr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674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7DEF1CB-BD65-4622-948D-D1F413682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32050"/>
              </p:ext>
            </p:extLst>
          </p:nvPr>
        </p:nvGraphicFramePr>
        <p:xfrm>
          <a:off x="1774602" y="2704336"/>
          <a:ext cx="342628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285">
                  <a:extLst>
                    <a:ext uri="{9D8B030D-6E8A-4147-A177-3AD203B41FA5}">
                      <a16:colId xmlns:a16="http://schemas.microsoft.com/office/drawing/2014/main" val="3467297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① </a:t>
                      </a:r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05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② </a:t>
                      </a:r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51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③ </a:t>
                      </a:r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46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④ </a:t>
                      </a:r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⑤ </a:t>
                      </a:r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81077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1EF2972A-5263-8E4C-CBE0-86B8DED73570}"/>
              </a:ext>
            </a:extLst>
          </p:cNvPr>
          <p:cNvSpPr/>
          <p:nvPr/>
        </p:nvSpPr>
        <p:spPr>
          <a:xfrm>
            <a:off x="82367" y="1026884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111ECF-1372-8167-198F-5D8CAA8E13EE}"/>
              </a:ext>
            </a:extLst>
          </p:cNvPr>
          <p:cNvSpPr/>
          <p:nvPr/>
        </p:nvSpPr>
        <p:spPr>
          <a:xfrm>
            <a:off x="1340641" y="3327661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B830039-F6F4-71F6-F996-2A84132C7787}"/>
              </a:ext>
            </a:extLst>
          </p:cNvPr>
          <p:cNvSpPr/>
          <p:nvPr/>
        </p:nvSpPr>
        <p:spPr>
          <a:xfrm>
            <a:off x="115982" y="4562896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D2737-2DB8-61AB-B888-28BBFB0709B3}"/>
              </a:ext>
            </a:extLst>
          </p:cNvPr>
          <p:cNvSpPr txBox="1"/>
          <p:nvPr/>
        </p:nvSpPr>
        <p:spPr>
          <a:xfrm>
            <a:off x="6038137" y="806314"/>
            <a:ext cx="92777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나가기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BE94756-A463-396F-2FDF-56C76E18D820}"/>
              </a:ext>
            </a:extLst>
          </p:cNvPr>
          <p:cNvSpPr/>
          <p:nvPr/>
        </p:nvSpPr>
        <p:spPr>
          <a:xfrm>
            <a:off x="5659047" y="727832"/>
            <a:ext cx="433961" cy="4339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324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5058496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일반회원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>
                <a:solidFill>
                  <a:schemeClr val="lt1"/>
                </a:solidFill>
              </a:rPr>
              <a:t>개인기록 조회</a:t>
            </a:r>
            <a:r>
              <a:rPr lang="en-US" altLang="ko-KR" b="1" spc="-100" dirty="0">
                <a:solidFill>
                  <a:schemeClr val="lt1"/>
                </a:solidFill>
              </a:rPr>
              <a:t> </a:t>
            </a:r>
            <a:endParaRPr lang="ko-KR" altLang="en-US" b="1" spc="-100" dirty="0">
              <a:solidFill>
                <a:schemeClr val="l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070" y="1075999"/>
            <a:ext cx="57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개인기록 조회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31741"/>
              </p:ext>
            </p:extLst>
          </p:nvPr>
        </p:nvGraphicFramePr>
        <p:xfrm>
          <a:off x="7293166" y="649358"/>
          <a:ext cx="4638101" cy="4266452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본인 이름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본인 </a:t>
                      </a:r>
                      <a:r>
                        <a:rPr lang="en-US" altLang="ko-KR" sz="1100" dirty="0"/>
                        <a:t>ID)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퀴즈 풀이 시작 시점의 시간 기록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2-1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정렬 버튼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▼클릭 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내림차순 정렬되며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▲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로 모양 변경됨</a:t>
                      </a:r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▲클릭 시 오름차순 정렬되며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▼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로 모양 변경됨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푼 문제 수 기록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맞춘 문제 수 기록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퀴즈 풀이에 소요된 총 시간 기록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자세히 보기 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푼 문제의 문항과 선택한 정답을 확인할 수 있음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화면보다 표가 길 경우 스크롤 적용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67143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/>
                        <a:t>메인화면으로</a:t>
                      </a:r>
                      <a:r>
                        <a:rPr lang="ko-KR" altLang="en-US" sz="1100" dirty="0"/>
                        <a:t>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84894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08618"/>
              </p:ext>
            </p:extLst>
          </p:nvPr>
        </p:nvGraphicFramePr>
        <p:xfrm>
          <a:off x="819149" y="1932073"/>
          <a:ext cx="5758971" cy="3296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00">
                  <a:extLst>
                    <a:ext uri="{9D8B030D-6E8A-4147-A177-3AD203B41FA5}">
                      <a16:colId xmlns:a16="http://schemas.microsoft.com/office/drawing/2014/main" val="4052192734"/>
                    </a:ext>
                  </a:extLst>
                </a:gridCol>
                <a:gridCol w="118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기록 일시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문제 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정답 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소요시간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자세히 보기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YY.MM.DD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  <a:endParaRPr kumimoji="0" lang="ko-KR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YY.MM.DD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HH:MM:SS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HH:MM:SS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자세히 보기</a:t>
                      </a: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8207" y="1511039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홍길동 </a:t>
            </a:r>
            <a:r>
              <a:rPr lang="en-US" altLang="ko-KR" sz="1200" b="1" dirty="0"/>
              <a:t>(ID)</a:t>
            </a:r>
            <a:endParaRPr lang="ko-KR" altLang="en-US" sz="1200" b="1" dirty="0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1752509" y="2014625"/>
            <a:ext cx="248046" cy="153169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타원 26"/>
          <p:cNvSpPr/>
          <p:nvPr/>
        </p:nvSpPr>
        <p:spPr>
          <a:xfrm>
            <a:off x="512637" y="150785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983539" y="192781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3332585" y="1728936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4310846" y="1749113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6238897" y="174060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36" name="타원 35"/>
          <p:cNvSpPr/>
          <p:nvPr/>
        </p:nvSpPr>
        <p:spPr>
          <a:xfrm>
            <a:off x="2379392" y="1728936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710BE0-2422-76F6-FB13-82FC4648F863}"/>
              </a:ext>
            </a:extLst>
          </p:cNvPr>
          <p:cNvSpPr/>
          <p:nvPr/>
        </p:nvSpPr>
        <p:spPr>
          <a:xfrm>
            <a:off x="6715125" y="1932073"/>
            <a:ext cx="45719" cy="3296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DD136-823D-A6A4-91C3-34BE4D8FEA7B}"/>
              </a:ext>
            </a:extLst>
          </p:cNvPr>
          <p:cNvSpPr/>
          <p:nvPr/>
        </p:nvSpPr>
        <p:spPr>
          <a:xfrm>
            <a:off x="6715125" y="1932073"/>
            <a:ext cx="45719" cy="12873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0764B2-3872-9DA5-544F-CCB24A9257DF}"/>
              </a:ext>
            </a:extLst>
          </p:cNvPr>
          <p:cNvGrpSpPr/>
          <p:nvPr/>
        </p:nvGrpSpPr>
        <p:grpSpPr>
          <a:xfrm>
            <a:off x="1654354" y="1766843"/>
            <a:ext cx="458888" cy="307777"/>
            <a:chOff x="1645083" y="1773930"/>
            <a:chExt cx="458888" cy="30777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32E2015-559E-C584-0060-77B4EBEECB51}"/>
                </a:ext>
              </a:extLst>
            </p:cNvPr>
            <p:cNvSpPr/>
            <p:nvPr/>
          </p:nvSpPr>
          <p:spPr>
            <a:xfrm>
              <a:off x="1735595" y="1790812"/>
              <a:ext cx="274014" cy="2740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01D294-61A3-D3B4-6952-AA22481BAF0C}"/>
                </a:ext>
              </a:extLst>
            </p:cNvPr>
            <p:cNvSpPr txBox="1"/>
            <p:nvPr/>
          </p:nvSpPr>
          <p:spPr>
            <a:xfrm>
              <a:off x="1645083" y="1773930"/>
              <a:ext cx="4588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2-1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53962C6-95D1-0944-42D9-22B13EA622C6}"/>
              </a:ext>
            </a:extLst>
          </p:cNvPr>
          <p:cNvSpPr/>
          <p:nvPr/>
        </p:nvSpPr>
        <p:spPr>
          <a:xfrm rot="10800000">
            <a:off x="2898478" y="2014625"/>
            <a:ext cx="248046" cy="153169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22D82DD-77C3-0333-98F7-7F5EF6859B7B}"/>
              </a:ext>
            </a:extLst>
          </p:cNvPr>
          <p:cNvSpPr/>
          <p:nvPr/>
        </p:nvSpPr>
        <p:spPr>
          <a:xfrm rot="10800000">
            <a:off x="3931760" y="2014624"/>
            <a:ext cx="248046" cy="153169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08EA55C-54DD-AB05-2115-F4B231B46540}"/>
              </a:ext>
            </a:extLst>
          </p:cNvPr>
          <p:cNvSpPr/>
          <p:nvPr/>
        </p:nvSpPr>
        <p:spPr>
          <a:xfrm rot="10800000">
            <a:off x="5122971" y="2014624"/>
            <a:ext cx="248046" cy="153169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0AE59C-B9C3-20C0-BA9E-01B90F99B869}"/>
              </a:ext>
            </a:extLst>
          </p:cNvPr>
          <p:cNvSpPr/>
          <p:nvPr/>
        </p:nvSpPr>
        <p:spPr>
          <a:xfrm>
            <a:off x="6735175" y="2000954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21B13ABD-0941-7421-0595-B989B468AE7B}"/>
              </a:ext>
            </a:extLst>
          </p:cNvPr>
          <p:cNvSpPr/>
          <p:nvPr/>
        </p:nvSpPr>
        <p:spPr>
          <a:xfrm rot="10800000">
            <a:off x="6589417" y="1244812"/>
            <a:ext cx="252968" cy="252968"/>
          </a:xfrm>
          <a:prstGeom prst="chevron">
            <a:avLst>
              <a:gd name="adj" fmla="val 73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D7E2A90-7EBF-1530-34CE-ED8827D8E71B}"/>
              </a:ext>
            </a:extLst>
          </p:cNvPr>
          <p:cNvSpPr/>
          <p:nvPr/>
        </p:nvSpPr>
        <p:spPr>
          <a:xfrm>
            <a:off x="6265567" y="1016912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7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249" y="689818"/>
            <a:ext cx="6892496" cy="468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" y="0"/>
            <a:ext cx="12191998" cy="544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627" y="100745"/>
            <a:ext cx="5058496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lt1"/>
                </a:solidFill>
              </a:rPr>
              <a:t>[</a:t>
            </a:r>
            <a:r>
              <a:rPr lang="ko-KR" altLang="en-US" b="1" spc="-100" dirty="0">
                <a:solidFill>
                  <a:schemeClr val="lt1"/>
                </a:solidFill>
              </a:rPr>
              <a:t>일반회원</a:t>
            </a:r>
            <a:r>
              <a:rPr lang="en-US" altLang="ko-KR" b="1" spc="-100" dirty="0">
                <a:solidFill>
                  <a:schemeClr val="lt1"/>
                </a:solidFill>
              </a:rPr>
              <a:t>] </a:t>
            </a:r>
            <a:r>
              <a:rPr lang="ko-KR" altLang="en-US" b="1" spc="-100" dirty="0">
                <a:solidFill>
                  <a:schemeClr val="lt1"/>
                </a:solidFill>
              </a:rPr>
              <a:t>개인기록 조회</a:t>
            </a:r>
            <a:r>
              <a:rPr lang="en-US" altLang="ko-KR" b="1" spc="-100" dirty="0">
                <a:solidFill>
                  <a:schemeClr val="lt1"/>
                </a:solidFill>
              </a:rPr>
              <a:t> – </a:t>
            </a:r>
            <a:r>
              <a:rPr lang="ko-KR" altLang="en-US" b="1" spc="-100" dirty="0">
                <a:solidFill>
                  <a:schemeClr val="lt1"/>
                </a:solidFill>
              </a:rPr>
              <a:t>자세히 보기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70" y="1075999"/>
            <a:ext cx="57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개인기록 조회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87004"/>
              </p:ext>
            </p:extLst>
          </p:nvPr>
        </p:nvGraphicFramePr>
        <p:xfrm>
          <a:off x="7293166" y="649358"/>
          <a:ext cx="4638101" cy="2924210"/>
        </p:xfrm>
        <a:graphic>
          <a:graphicData uri="http://schemas.openxmlformats.org/drawingml/2006/table">
            <a:tbl>
              <a:tblPr firstRow="1" bandRow="1"/>
              <a:tblGrid>
                <a:gridCol w="46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ko-KR" altLang="en-US" sz="1100" dirty="0"/>
                        <a:t>본인 이름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본인 </a:t>
                      </a:r>
                      <a:r>
                        <a:rPr lang="en-US" altLang="ko-KR" sz="1100" dirty="0"/>
                        <a:t>ID)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텍스트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자세히 보기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를 선택한 날짜와 소요시간 출력</a:t>
                      </a:r>
                      <a:r>
                        <a:rPr lang="en-US" altLang="ko-KR" sz="1100" dirty="0"/>
                        <a:t/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년도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자리 표기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내가 푼 문제 출력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내가 선택한 답 출력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정답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오답 여부 출력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화면보다 표가 길 경우 스크롤 적용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이전화면</a:t>
                      </a:r>
                      <a:r>
                        <a:rPr lang="en-US" altLang="ko-KR" sz="1100" dirty="0"/>
                        <a:t>(p.7)</a:t>
                      </a:r>
                      <a:r>
                        <a:rPr lang="ko-KR" altLang="en-US" sz="1100" dirty="0"/>
                        <a:t>으로 이동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805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56792"/>
              </p:ext>
            </p:extLst>
          </p:nvPr>
        </p:nvGraphicFramePr>
        <p:xfrm>
          <a:off x="819148" y="1932075"/>
          <a:ext cx="5762721" cy="3353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4052192734"/>
                    </a:ext>
                  </a:extLst>
                </a:gridCol>
              </a:tblGrid>
              <a:tr h="235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내가 푼 문제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선택한 답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정답여부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똑같은 구슬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개가 들어 있는 상자의 무게를 재어 보니 </a:t>
                      </a:r>
                      <a:r>
                        <a:rPr lang="en-US" altLang="ko-KR" sz="1000" dirty="0"/>
                        <a:t>444g</a:t>
                      </a:r>
                      <a:r>
                        <a:rPr lang="ko-KR" altLang="en-US" sz="1000" dirty="0"/>
                        <a:t>이었습니다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상자만의 무게가 </a:t>
                      </a:r>
                      <a:r>
                        <a:rPr lang="en-US" altLang="ko-KR" sz="1000" dirty="0"/>
                        <a:t>60g </a:t>
                      </a:r>
                      <a:r>
                        <a:rPr lang="ko-KR" altLang="en-US" sz="1000" dirty="0"/>
                        <a:t>이라면 구슬 한 개의 무게는 몇 </a:t>
                      </a:r>
                      <a:r>
                        <a:rPr lang="en-US" altLang="ko-KR" sz="1000" dirty="0"/>
                        <a:t>g</a:t>
                      </a:r>
                      <a:r>
                        <a:rPr lang="ko-KR" altLang="en-US" sz="1000" dirty="0"/>
                        <a:t>입니까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③ </a:t>
                      </a:r>
                      <a:r>
                        <a:rPr lang="en-US" altLang="ko-KR" sz="900" dirty="0"/>
                        <a:t>37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X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사업주는 아래의 어느 하나에 해당하는 작업을 하는 근로자에 대해서는 그 작업조건에 맞는 보호구를 지급하여야 합니다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설명에 알맞는 보호구 명으로 옳지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않은것은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① 산소농도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18%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미만인 작업장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방독마스크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8207" y="1511039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홍길동 </a:t>
            </a:r>
            <a:r>
              <a:rPr lang="en-US" altLang="ko-KR" sz="1200" b="1" dirty="0"/>
              <a:t>(ID)</a:t>
            </a:r>
            <a:endParaRPr lang="ko-KR" altLang="en-US" sz="1200" b="1" dirty="0"/>
          </a:p>
        </p:txBody>
      </p:sp>
      <p:sp>
        <p:nvSpPr>
          <p:cNvPr id="27" name="타원 26"/>
          <p:cNvSpPr/>
          <p:nvPr/>
        </p:nvSpPr>
        <p:spPr>
          <a:xfrm>
            <a:off x="512637" y="1507850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1908694" y="145411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4073012" y="1793398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5359241" y="1788703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6" name="타원 35"/>
          <p:cNvSpPr/>
          <p:nvPr/>
        </p:nvSpPr>
        <p:spPr>
          <a:xfrm>
            <a:off x="1453544" y="1887049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710BE0-2422-76F6-FB13-82FC4648F863}"/>
              </a:ext>
            </a:extLst>
          </p:cNvPr>
          <p:cNvSpPr/>
          <p:nvPr/>
        </p:nvSpPr>
        <p:spPr>
          <a:xfrm>
            <a:off x="6715125" y="1932073"/>
            <a:ext cx="45719" cy="3296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DD136-823D-A6A4-91C3-34BE4D8FEA7B}"/>
              </a:ext>
            </a:extLst>
          </p:cNvPr>
          <p:cNvSpPr/>
          <p:nvPr/>
        </p:nvSpPr>
        <p:spPr>
          <a:xfrm>
            <a:off x="6715125" y="1932073"/>
            <a:ext cx="45719" cy="12873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FC046-2233-9ED4-28D9-23FA06BA5208}"/>
              </a:ext>
            </a:extLst>
          </p:cNvPr>
          <p:cNvSpPr txBox="1"/>
          <p:nvPr/>
        </p:nvSpPr>
        <p:spPr>
          <a:xfrm>
            <a:off x="2063807" y="1511039"/>
            <a:ext cx="4398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 날짜</a:t>
            </a:r>
            <a:r>
              <a:rPr lang="en-US" altLang="ko-KR" sz="1200" dirty="0"/>
              <a:t>: YYYY.MM.DD. HH:MM:SS	</a:t>
            </a:r>
            <a:r>
              <a:rPr lang="ko-KR" altLang="en-US" sz="1200" dirty="0"/>
              <a:t>소요시간</a:t>
            </a:r>
            <a:r>
              <a:rPr lang="en-US" altLang="ko-KR" sz="1200" dirty="0"/>
              <a:t>: HH:MM:SS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296EEB-9F02-C41F-365A-E0F0032A176B}"/>
              </a:ext>
            </a:extLst>
          </p:cNvPr>
          <p:cNvSpPr/>
          <p:nvPr/>
        </p:nvSpPr>
        <p:spPr>
          <a:xfrm>
            <a:off x="6737984" y="2877892"/>
            <a:ext cx="274014" cy="2740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A4AD815F-80D8-D238-D0AD-B42C85D561D8}"/>
              </a:ext>
            </a:extLst>
          </p:cNvPr>
          <p:cNvSpPr/>
          <p:nvPr/>
        </p:nvSpPr>
        <p:spPr>
          <a:xfrm rot="10800000">
            <a:off x="6589417" y="1244812"/>
            <a:ext cx="252968" cy="252968"/>
          </a:xfrm>
          <a:prstGeom prst="chevron">
            <a:avLst>
              <a:gd name="adj" fmla="val 73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C8C076-2ABC-CD46-031A-AA420A70C880}"/>
              </a:ext>
            </a:extLst>
          </p:cNvPr>
          <p:cNvSpPr/>
          <p:nvPr/>
        </p:nvSpPr>
        <p:spPr>
          <a:xfrm>
            <a:off x="6265567" y="1016912"/>
            <a:ext cx="323850" cy="3238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81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114" y="28442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관리자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8299</TotalTime>
  <Words>2054</Words>
  <Application>Microsoft Office PowerPoint</Application>
  <PresentationFormat>Widescreen</PresentationFormat>
  <Paragraphs>637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닉스곤체 M 2.0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302</cp:revision>
  <dcterms:created xsi:type="dcterms:W3CDTF">2023-07-04T08:07:59Z</dcterms:created>
  <dcterms:modified xsi:type="dcterms:W3CDTF">2024-01-30T08:36:40Z</dcterms:modified>
</cp:coreProperties>
</file>