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963" r:id="rId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Helvetica" pitchFamily="-80" charset="0"/>
        <a:ea typeface="ＭＳ Ｐゴシック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3F5DB"/>
    <a:srgbClr val="0033CC"/>
    <a:srgbClr val="996633"/>
    <a:srgbClr val="BBE0E3"/>
    <a:srgbClr val="CCFF33"/>
    <a:srgbClr val="FF7C80"/>
    <a:srgbClr val="CC0000"/>
    <a:srgbClr val="DFA7FF"/>
    <a:srgbClr val="C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0" autoAdjust="0"/>
    <p:restoredTop sz="85986" autoAdjust="0"/>
  </p:normalViewPr>
  <p:slideViewPr>
    <p:cSldViewPr snapToGrid="0">
      <p:cViewPr>
        <p:scale>
          <a:sx n="134" d="100"/>
          <a:sy n="134" d="100"/>
        </p:scale>
        <p:origin x="-664" y="-80"/>
      </p:cViewPr>
      <p:guideLst>
        <p:guide orient="horz" pos="24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6" d="100"/>
        <a:sy n="29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534" y="-96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09/07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GHM allhands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2F7EDC50-ED6E-4AB3-9E91-BE29917EF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5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58CDFB19-8E78-4EAE-9E97-0BBF7F168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0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8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200" b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0" y="1828800"/>
            <a:ext cx="9144000" cy="1981200"/>
            <a:chOff x="0" y="0"/>
            <a:chExt cx="5760" cy="708"/>
          </a:xfrm>
        </p:grpSpPr>
        <p:sp>
          <p:nvSpPr>
            <p:cNvPr id="4" name="Rectangle 17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3886200"/>
            <a:ext cx="9144000" cy="76200"/>
            <a:chOff x="0" y="0"/>
            <a:chExt cx="5760" cy="708"/>
          </a:xfrm>
        </p:grpSpPr>
        <p:sp>
          <p:nvSpPr>
            <p:cNvPr id="7" name="Rectangle 20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21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0" y="1676400"/>
            <a:ext cx="9144000" cy="76200"/>
            <a:chOff x="0" y="0"/>
            <a:chExt cx="5760" cy="708"/>
          </a:xfrm>
        </p:grpSpPr>
        <p:sp>
          <p:nvSpPr>
            <p:cNvPr id="10" name="Rectangle 23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24"/>
            <p:cNvSpPr>
              <a:spLocks noChangeArrowheads="1"/>
            </p:cNvSpPr>
            <p:nvPr userDrawn="1"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95400" y="6019800"/>
            <a:ext cx="647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0" anchor="ctr"/>
          <a:lstStyle/>
          <a:p>
            <a:pPr algn="l">
              <a:defRPr/>
            </a:pPr>
            <a:endParaRPr lang="en-US" sz="2400" b="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228975" y="6573838"/>
            <a:ext cx="2654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defRPr/>
            </a:pPr>
            <a:r>
              <a:rPr lang="en-US" sz="1000">
                <a:solidFill>
                  <a:srgbClr val="124A91"/>
                </a:solidFill>
                <a:latin typeface="Arial" charset="0"/>
              </a:rPr>
              <a:t>Lawrence Livermore National Laboratory</a:t>
            </a:r>
          </a:p>
        </p:txBody>
      </p:sp>
      <p:sp>
        <p:nvSpPr>
          <p:cNvPr id="4393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27063" y="1892300"/>
            <a:ext cx="7772400" cy="1828800"/>
          </a:xfrm>
        </p:spPr>
        <p:txBody>
          <a:bodyPr anchor="ctr"/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19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905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9624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50200" cy="809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0" y="1069975"/>
            <a:ext cx="9144000" cy="5788025"/>
          </a:xfrm>
          <a:prstGeom prst="rect">
            <a:avLst/>
          </a:prstGeom>
          <a:gradFill rotWithShape="1">
            <a:gsLst>
              <a:gs pos="0">
                <a:srgbClr val="E4EAFF">
                  <a:gamma/>
                  <a:tint val="41176"/>
                  <a:invGamma/>
                </a:srgbClr>
              </a:gs>
              <a:gs pos="100000">
                <a:srgbClr val="E4EA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990600"/>
            <a:ext cx="9142413" cy="152400"/>
            <a:chOff x="0" y="0"/>
            <a:chExt cx="5760" cy="708"/>
          </a:xfrm>
        </p:grpSpPr>
        <p:sp>
          <p:nvSpPr>
            <p:cNvPr id="438277" name="Rectangle 5"/>
            <p:cNvSpPr>
              <a:spLocks noChangeArrowheads="1"/>
            </p:cNvSpPr>
            <p:nvPr/>
          </p:nvSpPr>
          <p:spPr bwMode="auto">
            <a:xfrm flipV="1">
              <a:off x="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8278" name="Rectangle 6"/>
            <p:cNvSpPr>
              <a:spLocks noChangeArrowheads="1"/>
            </p:cNvSpPr>
            <p:nvPr/>
          </p:nvSpPr>
          <p:spPr bwMode="auto">
            <a:xfrm flipV="1">
              <a:off x="2880" y="0"/>
              <a:ext cx="2880" cy="708"/>
            </a:xfrm>
            <a:prstGeom prst="rect">
              <a:avLst/>
            </a:prstGeom>
            <a:solidFill>
              <a:srgbClr val="124A9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4645025" y="6477000"/>
            <a:ext cx="3073400" cy="6350"/>
          </a:xfrm>
          <a:prstGeom prst="line">
            <a:avLst/>
          </a:prstGeom>
          <a:noFill/>
          <a:ln w="6350">
            <a:solidFill>
              <a:srgbClr val="00448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8677275" y="6586538"/>
            <a:ext cx="314325" cy="19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>
            <a:spAutoFit/>
          </a:bodyPr>
          <a:lstStyle/>
          <a:p>
            <a:pPr algn="r">
              <a:lnSpc>
                <a:spcPct val="75000"/>
              </a:lnSpc>
              <a:defRPr/>
            </a:pPr>
            <a:fld id="{FBF4E78B-A354-41B7-BB2B-AF1890D20B11}" type="slidenum">
              <a:rPr lang="en-US" sz="900" b="0">
                <a:latin typeface="Arial Narrow" pitchFamily="-80" charset="0"/>
              </a:rPr>
              <a:pPr algn="r">
                <a:lnSpc>
                  <a:spcPct val="75000"/>
                </a:lnSpc>
                <a:defRPr/>
              </a:pPr>
              <a:t>‹#›</a:t>
            </a:fld>
            <a:endParaRPr lang="en-US" sz="900" b="0">
              <a:latin typeface="Arial Narrow" pitchFamily="-80" charset="0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50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533400" y="63246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6350" dir="2700000" algn="ctr" rotWithShape="0">
              <a:schemeClr val="bg2">
                <a:alpha val="50000"/>
              </a:schemeClr>
            </a:outerShdw>
          </a:effectLst>
        </p:spPr>
        <p:txBody>
          <a:bodyPr lIns="0" anchor="b"/>
          <a:lstStyle/>
          <a:p>
            <a:pPr algn="l" eaLnBrk="1" hangingPunct="1">
              <a:defRPr/>
            </a:pPr>
            <a:endParaRPr lang="en-US" sz="2400">
              <a:solidFill>
                <a:srgbClr val="124A91"/>
              </a:solidFill>
              <a:latin typeface="Arial Narrow" pitchFamily="-80" charset="0"/>
            </a:endParaRPr>
          </a:p>
        </p:txBody>
      </p:sp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533400" y="62484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533400" y="6324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en-US" b="0">
              <a:solidFill>
                <a:srgbClr val="0039A6"/>
              </a:solidFill>
              <a:latin typeface="Impact" pitchFamily="34" charset="0"/>
            </a:endParaRPr>
          </a:p>
        </p:txBody>
      </p:sp>
      <p:sp>
        <p:nvSpPr>
          <p:cNvPr id="4382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69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50000"/>
              </a:spcBef>
              <a:defRPr>
                <a:solidFill>
                  <a:srgbClr val="124A9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Science &amp; Technology: Computation Directorate</a:t>
            </a:r>
          </a:p>
        </p:txBody>
      </p:sp>
      <p:pic>
        <p:nvPicPr>
          <p:cNvPr id="2060" name="Picture 19" descr="lab_icon_no_box_blue_rgb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21650" y="623570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24A91"/>
          </a:solidFill>
          <a:latin typeface="Arial Narrow" pitchFamily="-80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Wingdings" pitchFamily="-80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Times" pitchFamily="-80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Symbol" pitchFamily="-80" charset="2"/>
        <a:buChar char="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24A91"/>
        </a:buClr>
        <a:buFont typeface="Geneva CE" pitchFamily="-80" charset="-18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Narrow" charset="0"/>
                <a:ea typeface="ＭＳ Ｐゴシック" charset="0"/>
                <a:cs typeface="ＭＳ Ｐゴシック" charset="0"/>
              </a:rPr>
              <a:t>Different levels of users can reach into the HPC stack to solve there own problems directly for future architectures</a:t>
            </a:r>
            <a:endParaRPr lang="en-US" dirty="0">
              <a:latin typeface="Arial Narro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3298" y="1371600"/>
            <a:ext cx="4268701" cy="3649663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Multiple levels of Users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463550" lvl="1" indent="-231775"/>
            <a:r>
              <a:rPr lang="en-US" sz="1800" dirty="0">
                <a:latin typeface="Arial" charset="0"/>
                <a:ea typeface="ＭＳ Ｐゴシック" charset="0"/>
              </a:rPr>
              <a:t>Programming model researchers: explore design space</a:t>
            </a:r>
          </a:p>
          <a:p>
            <a:pPr marL="463550" lvl="1" indent="-231775"/>
            <a:r>
              <a:rPr lang="en-US" sz="1800" dirty="0">
                <a:latin typeface="Arial" charset="0"/>
                <a:ea typeface="ＭＳ Ｐゴシック" charset="0"/>
              </a:rPr>
              <a:t>Experienced application developers: build custom models targeting current and future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machines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63550" lvl="1" indent="-231775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Application scientists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can use compiler passes and runtimes systems developed by more experienced developers</a:t>
            </a:r>
          </a:p>
          <a:p>
            <a:pPr marL="463550" lvl="1" indent="-231775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Quick turn around of new ideas!</a:t>
            </a:r>
            <a:endParaRPr lang="en-US" sz="1800" dirty="0">
              <a:latin typeface="Arial" charset="0"/>
              <a:ea typeface="ＭＳ Ｐゴシック" charset="0"/>
            </a:endParaRPr>
          </a:p>
        </p:txBody>
      </p:sp>
      <p:pic>
        <p:nvPicPr>
          <p:cNvPr id="11268" name="Picture 3" descr="hpcstack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92" y="1360055"/>
            <a:ext cx="41576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303" y="4953000"/>
            <a:ext cx="847449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lvl="1" indent="-231775" algn="l">
              <a:spcBef>
                <a:spcPct val="20000"/>
              </a:spcBef>
              <a:buClr>
                <a:srgbClr val="124A91"/>
              </a:buClr>
              <a:buFont typeface="Times" charset="0"/>
              <a:buChar char="•"/>
              <a:defRPr/>
            </a:pPr>
            <a:r>
              <a:rPr lang="en-US" sz="2000" b="0" kern="0" dirty="0" smtClean="0">
                <a:latin typeface="+mn-lt"/>
                <a:ea typeface="ＭＳ Ｐゴシック" charset="-128"/>
              </a:rPr>
              <a:t>HPC</a:t>
            </a:r>
            <a:r>
              <a:rPr lang="en-US" sz="2000" b="0" kern="0" dirty="0" smtClean="0">
                <a:latin typeface="+mn-lt"/>
                <a:ea typeface="ＭＳ Ｐゴシック" charset="-128"/>
                <a:cs typeface="+mn-cs"/>
              </a:rPr>
              <a:t> </a:t>
            </a:r>
            <a:r>
              <a:rPr lang="en-US" sz="2000" b="0" kern="0" dirty="0">
                <a:latin typeface="+mn-lt"/>
                <a:ea typeface="ＭＳ Ｐゴシック" charset="-128"/>
                <a:cs typeface="+mn-cs"/>
              </a:rPr>
              <a:t>applications: scientific computing</a:t>
            </a:r>
          </a:p>
          <a:p>
            <a:pPr marL="463550" lvl="1" indent="-231775" algn="l">
              <a:spcBef>
                <a:spcPct val="20000"/>
              </a:spcBef>
              <a:buClr>
                <a:srgbClr val="124A91"/>
              </a:buClr>
              <a:buFont typeface="Times" charset="0"/>
              <a:buChar char="•"/>
              <a:defRPr/>
            </a:pPr>
            <a:r>
              <a:rPr lang="en-US" sz="2000" b="0" kern="0" dirty="0" smtClean="0">
                <a:latin typeface="+mn-lt"/>
                <a:ea typeface="ＭＳ Ｐゴシック" charset="-128"/>
              </a:rPr>
              <a:t>Provide developers at different levels with the tools to solve there own problems</a:t>
            </a:r>
            <a:endParaRPr lang="en-US" sz="2000" b="0" kern="0" dirty="0">
              <a:latin typeface="+mn-lt"/>
              <a:ea typeface="ＭＳ Ｐゴシック" charset="-128"/>
              <a:cs typeface="+mn-cs"/>
            </a:endParaRPr>
          </a:p>
          <a:p>
            <a:pPr marL="463550" lvl="1" indent="-231775" algn="l">
              <a:spcBef>
                <a:spcPct val="20000"/>
              </a:spcBef>
              <a:buClr>
                <a:srgbClr val="124A91"/>
              </a:buClr>
              <a:buFont typeface="Times" charset="0"/>
              <a:buChar char="•"/>
              <a:defRPr/>
            </a:pPr>
            <a:r>
              <a:rPr lang="en-US" sz="2000" b="0" kern="0" dirty="0">
                <a:latin typeface="+mn-lt"/>
                <a:ea typeface="ＭＳ Ｐゴシック" charset="-128"/>
                <a:cs typeface="+mn-cs"/>
              </a:rPr>
              <a:t>Building blocks: parallelism, locality, power efficiency, resilience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4376738" y="4138613"/>
            <a:ext cx="43862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0" dirty="0">
                <a:latin typeface="Arial" charset="0"/>
              </a:rPr>
              <a:t>The programming model framework vastly increases the flexibility in how the HPC stack can be used for application development.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5149273" y="3821550"/>
            <a:ext cx="1246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02693" y="3823865"/>
            <a:ext cx="12469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5377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rectorate_template_vg">
  <a:themeElements>
    <a:clrScheme name="directorate_template_v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rectorate_template_vg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80" charset="0"/>
            <a:ea typeface="ＭＳ Ｐゴシック" pitchFamily="-80" charset="-128"/>
          </a:defRPr>
        </a:defPPr>
      </a:lstStyle>
    </a:lnDef>
  </a:objectDefaults>
  <a:extraClrSchemeLst>
    <a:extraClrScheme>
      <a:clrScheme name="directorate_template_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rectorate_template_v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rectorate_template_v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19807</TotalTime>
  <Words>116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directorate_template_vg</vt:lpstr>
      <vt:lpstr>Different levels of users can reach into the HPC stack to solve there own problems directly for future architectures</vt:lpstr>
    </vt:vector>
  </TitlesOfParts>
  <Company>Thomas Tegge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Update</dc:title>
  <cp:lastModifiedBy>Daniel Quinlan</cp:lastModifiedBy>
  <cp:revision>1020</cp:revision>
  <cp:lastPrinted>2007-09-19T00:12:24Z</cp:lastPrinted>
  <dcterms:modified xsi:type="dcterms:W3CDTF">2011-08-17T04:32:11Z</dcterms:modified>
</cp:coreProperties>
</file>