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70" r:id="rId2"/>
    <p:sldId id="452" r:id="rId3"/>
    <p:sldId id="476" r:id="rId4"/>
    <p:sldId id="456" r:id="rId5"/>
    <p:sldId id="458" r:id="rId6"/>
    <p:sldId id="459" r:id="rId7"/>
    <p:sldId id="461" r:id="rId8"/>
    <p:sldId id="462" r:id="rId9"/>
    <p:sldId id="464" r:id="rId10"/>
    <p:sldId id="453" r:id="rId11"/>
    <p:sldId id="471" r:id="rId12"/>
    <p:sldId id="500" r:id="rId13"/>
    <p:sldId id="502" r:id="rId14"/>
    <p:sldId id="504" r:id="rId15"/>
    <p:sldId id="505" r:id="rId16"/>
    <p:sldId id="509" r:id="rId17"/>
    <p:sldId id="512" r:id="rId18"/>
    <p:sldId id="521" r:id="rId19"/>
    <p:sldId id="454" r:id="rId20"/>
    <p:sldId id="472" r:id="rId21"/>
    <p:sldId id="473" r:id="rId22"/>
    <p:sldId id="455" r:id="rId23"/>
    <p:sldId id="477" r:id="rId24"/>
    <p:sldId id="478" r:id="rId25"/>
    <p:sldId id="479" r:id="rId26"/>
    <p:sldId id="483" r:id="rId27"/>
    <p:sldId id="485" r:id="rId28"/>
    <p:sldId id="486" r:id="rId29"/>
    <p:sldId id="487" r:id="rId30"/>
    <p:sldId id="488" r:id="rId31"/>
    <p:sldId id="489" r:id="rId32"/>
    <p:sldId id="490" r:id="rId33"/>
    <p:sldId id="474" r:id="rId34"/>
    <p:sldId id="492" r:id="rId35"/>
    <p:sldId id="493" r:id="rId36"/>
    <p:sldId id="475" r:id="rId37"/>
    <p:sldId id="495" r:id="rId38"/>
    <p:sldId id="497" r:id="rId39"/>
    <p:sldId id="49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33" d="100"/>
          <a:sy n="133" d="100"/>
        </p:scale>
        <p:origin x="-776" y="-104"/>
      </p:cViewPr>
      <p:guideLst>
        <p:guide orient="horz" pos="2160"/>
        <p:guide pos="2880"/>
      </p:guideLst>
    </p:cSldViewPr>
  </p:slideViewPr>
  <p:notesTextViewPr>
    <p:cViewPr>
      <p:scale>
        <a:sx n="100" d="100"/>
        <a:sy n="100" d="100"/>
      </p:scale>
      <p:origin x="0" y="0"/>
    </p:cViewPr>
  </p:notesTextViewPr>
  <p:sorterViewPr>
    <p:cViewPr>
      <p:scale>
        <a:sx n="167" d="100"/>
        <a:sy n="167"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Tsclient\liao6\refDocs\projects\2011-thrifty\experiments\jacobi-omp.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Book%20Pro%20HD:Users:liao6:Desktop:jacobi-omp.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51000656168"/>
          <c:y val="0.128544522212501"/>
          <c:w val="0.761402723097113"/>
          <c:h val="0.687724312238749"/>
        </c:manualLayout>
      </c:layout>
      <c:lineChart>
        <c:grouping val="standard"/>
        <c:varyColors val="0"/>
        <c:ser>
          <c:idx val="0"/>
          <c:order val="0"/>
          <c:tx>
            <c:strRef>
              <c:f>'jacobi-omp'!$A$106</c:f>
              <c:strCache>
                <c:ptCount val="1"/>
                <c:pt idx="0">
                  <c:v>simulated time</c:v>
                </c:pt>
              </c:strCache>
            </c:strRef>
          </c:tx>
          <c:marker>
            <c:symbol val="none"/>
          </c:marker>
          <c:cat>
            <c:numRef>
              <c:f>'jacobi-omp'!$B$119:$J$119</c:f>
              <c:numCache>
                <c:formatCode>General</c:formatCode>
                <c:ptCount val="9"/>
                <c:pt idx="0">
                  <c:v>1.0</c:v>
                </c:pt>
                <c:pt idx="1">
                  <c:v>2.0</c:v>
                </c:pt>
                <c:pt idx="2">
                  <c:v>4.0</c:v>
                </c:pt>
                <c:pt idx="3">
                  <c:v>6.0</c:v>
                </c:pt>
                <c:pt idx="4">
                  <c:v>8.0</c:v>
                </c:pt>
                <c:pt idx="5">
                  <c:v>10.0</c:v>
                </c:pt>
                <c:pt idx="6">
                  <c:v>12.0</c:v>
                </c:pt>
                <c:pt idx="7">
                  <c:v>14.0</c:v>
                </c:pt>
                <c:pt idx="8">
                  <c:v>16.0</c:v>
                </c:pt>
              </c:numCache>
            </c:numRef>
          </c:cat>
          <c:val>
            <c:numRef>
              <c:f>'jacobi-omp'!$B$106:$J$106</c:f>
              <c:numCache>
                <c:formatCode>General</c:formatCode>
                <c:ptCount val="9"/>
                <c:pt idx="0">
                  <c:v>0.7953593656</c:v>
                </c:pt>
                <c:pt idx="1">
                  <c:v>0.398221674</c:v>
                </c:pt>
                <c:pt idx="2">
                  <c:v>0.2016369208</c:v>
                </c:pt>
                <c:pt idx="3">
                  <c:v>0.1351255614</c:v>
                </c:pt>
                <c:pt idx="4">
                  <c:v>0.1036917408</c:v>
                </c:pt>
                <c:pt idx="5">
                  <c:v>0.0863233758</c:v>
                </c:pt>
                <c:pt idx="6">
                  <c:v>0.0753688526</c:v>
                </c:pt>
                <c:pt idx="7">
                  <c:v>0.0694270978</c:v>
                </c:pt>
                <c:pt idx="8">
                  <c:v>0.064696466</c:v>
                </c:pt>
              </c:numCache>
            </c:numRef>
          </c:val>
          <c:smooth val="0"/>
        </c:ser>
        <c:dLbls>
          <c:showLegendKey val="0"/>
          <c:showVal val="0"/>
          <c:showCatName val="0"/>
          <c:showSerName val="0"/>
          <c:showPercent val="0"/>
          <c:showBubbleSize val="0"/>
        </c:dLbls>
        <c:marker val="1"/>
        <c:smooth val="0"/>
        <c:axId val="467188632"/>
        <c:axId val="467206104"/>
      </c:lineChart>
      <c:lineChart>
        <c:grouping val="standard"/>
        <c:varyColors val="0"/>
        <c:ser>
          <c:idx val="1"/>
          <c:order val="1"/>
          <c:tx>
            <c:strRef>
              <c:f>'jacobi-omp'!$A$120</c:f>
              <c:strCache>
                <c:ptCount val="1"/>
                <c:pt idx="0">
                  <c:v>speedup</c:v>
                </c:pt>
              </c:strCache>
            </c:strRef>
          </c:tx>
          <c:marker>
            <c:symbol val="none"/>
          </c:marker>
          <c:cat>
            <c:numRef>
              <c:f>'jacobi-omp'!$B$119:$J$119</c:f>
              <c:numCache>
                <c:formatCode>General</c:formatCode>
                <c:ptCount val="9"/>
                <c:pt idx="0">
                  <c:v>1.0</c:v>
                </c:pt>
                <c:pt idx="1">
                  <c:v>2.0</c:v>
                </c:pt>
                <c:pt idx="2">
                  <c:v>4.0</c:v>
                </c:pt>
                <c:pt idx="3">
                  <c:v>6.0</c:v>
                </c:pt>
                <c:pt idx="4">
                  <c:v>8.0</c:v>
                </c:pt>
                <c:pt idx="5">
                  <c:v>10.0</c:v>
                </c:pt>
                <c:pt idx="6">
                  <c:v>12.0</c:v>
                </c:pt>
                <c:pt idx="7">
                  <c:v>14.0</c:v>
                </c:pt>
                <c:pt idx="8">
                  <c:v>16.0</c:v>
                </c:pt>
              </c:numCache>
            </c:numRef>
          </c:cat>
          <c:val>
            <c:numRef>
              <c:f>'jacobi-omp'!$B$120:$J$120</c:f>
              <c:numCache>
                <c:formatCode>General</c:formatCode>
                <c:ptCount val="9"/>
                <c:pt idx="0">
                  <c:v>1.0</c:v>
                </c:pt>
                <c:pt idx="1">
                  <c:v>1.997277942234756</c:v>
                </c:pt>
                <c:pt idx="2">
                  <c:v>3.944512554766211</c:v>
                </c:pt>
                <c:pt idx="3">
                  <c:v>5.88607630828315</c:v>
                </c:pt>
                <c:pt idx="4">
                  <c:v>7.670421573248387</c:v>
                </c:pt>
                <c:pt idx="5">
                  <c:v>9.213719438437438</c:v>
                </c:pt>
                <c:pt idx="6">
                  <c:v>10.55289205238612</c:v>
                </c:pt>
                <c:pt idx="7">
                  <c:v>11.4560364872403</c:v>
                </c:pt>
                <c:pt idx="8">
                  <c:v>12.29370651559237</c:v>
                </c:pt>
              </c:numCache>
            </c:numRef>
          </c:val>
          <c:smooth val="0"/>
        </c:ser>
        <c:ser>
          <c:idx val="2"/>
          <c:order val="2"/>
          <c:tx>
            <c:v>Linear</c:v>
          </c:tx>
          <c:marker>
            <c:symbol val="none"/>
          </c:marker>
          <c:val>
            <c:numRef>
              <c:f>'jacobi-omp'!$B$119:$J$119</c:f>
              <c:numCache>
                <c:formatCode>General</c:formatCode>
                <c:ptCount val="9"/>
                <c:pt idx="0">
                  <c:v>1.0</c:v>
                </c:pt>
                <c:pt idx="1">
                  <c:v>2.0</c:v>
                </c:pt>
                <c:pt idx="2">
                  <c:v>4.0</c:v>
                </c:pt>
                <c:pt idx="3">
                  <c:v>6.0</c:v>
                </c:pt>
                <c:pt idx="4">
                  <c:v>8.0</c:v>
                </c:pt>
                <c:pt idx="5">
                  <c:v>10.0</c:v>
                </c:pt>
                <c:pt idx="6">
                  <c:v>12.0</c:v>
                </c:pt>
                <c:pt idx="7">
                  <c:v>14.0</c:v>
                </c:pt>
                <c:pt idx="8">
                  <c:v>16.0</c:v>
                </c:pt>
              </c:numCache>
            </c:numRef>
          </c:val>
          <c:smooth val="0"/>
        </c:ser>
        <c:dLbls>
          <c:showLegendKey val="0"/>
          <c:showVal val="0"/>
          <c:showCatName val="0"/>
          <c:showSerName val="0"/>
          <c:showPercent val="0"/>
          <c:showBubbleSize val="0"/>
        </c:dLbls>
        <c:marker val="1"/>
        <c:smooth val="0"/>
        <c:axId val="635488952"/>
        <c:axId val="467331656"/>
      </c:lineChart>
      <c:catAx>
        <c:axId val="467188632"/>
        <c:scaling>
          <c:orientation val="minMax"/>
        </c:scaling>
        <c:delete val="0"/>
        <c:axPos val="b"/>
        <c:title>
          <c:tx>
            <c:rich>
              <a:bodyPr/>
              <a:lstStyle/>
              <a:p>
                <a:pPr>
                  <a:defRPr/>
                </a:pPr>
                <a:r>
                  <a:rPr lang="en-US"/>
                  <a:t>Number of threads</a:t>
                </a:r>
              </a:p>
            </c:rich>
          </c:tx>
          <c:layout/>
          <c:overlay val="0"/>
        </c:title>
        <c:numFmt formatCode="General" sourceLinked="1"/>
        <c:majorTickMark val="out"/>
        <c:minorTickMark val="none"/>
        <c:tickLblPos val="nextTo"/>
        <c:crossAx val="467206104"/>
        <c:crosses val="autoZero"/>
        <c:auto val="1"/>
        <c:lblAlgn val="ctr"/>
        <c:lblOffset val="100"/>
        <c:noMultiLvlLbl val="0"/>
      </c:catAx>
      <c:valAx>
        <c:axId val="467206104"/>
        <c:scaling>
          <c:orientation val="minMax"/>
        </c:scaling>
        <c:delete val="0"/>
        <c:axPos val="l"/>
        <c:majorGridlines/>
        <c:title>
          <c:tx>
            <c:rich>
              <a:bodyPr rot="-5400000" vert="horz"/>
              <a:lstStyle/>
              <a:p>
                <a:pPr>
                  <a:defRPr/>
                </a:pPr>
                <a:r>
                  <a:rPr lang="en-US"/>
                  <a:t>Seconds</a:t>
                </a:r>
              </a:p>
            </c:rich>
          </c:tx>
          <c:layout/>
          <c:overlay val="0"/>
        </c:title>
        <c:numFmt formatCode="General" sourceLinked="1"/>
        <c:majorTickMark val="out"/>
        <c:minorTickMark val="none"/>
        <c:tickLblPos val="nextTo"/>
        <c:crossAx val="467188632"/>
        <c:crosses val="autoZero"/>
        <c:crossBetween val="midCat"/>
      </c:valAx>
      <c:catAx>
        <c:axId val="635488952"/>
        <c:scaling>
          <c:orientation val="minMax"/>
        </c:scaling>
        <c:delete val="1"/>
        <c:axPos val="b"/>
        <c:numFmt formatCode="General" sourceLinked="1"/>
        <c:majorTickMark val="out"/>
        <c:minorTickMark val="none"/>
        <c:tickLblPos val="none"/>
        <c:crossAx val="467331656"/>
        <c:crosses val="autoZero"/>
        <c:auto val="1"/>
        <c:lblAlgn val="ctr"/>
        <c:lblOffset val="100"/>
        <c:noMultiLvlLbl val="0"/>
      </c:catAx>
      <c:valAx>
        <c:axId val="467331656"/>
        <c:scaling>
          <c:orientation val="minMax"/>
          <c:min val="1.0"/>
        </c:scaling>
        <c:delete val="0"/>
        <c:axPos val="r"/>
        <c:title>
          <c:tx>
            <c:rich>
              <a:bodyPr rot="-5400000" vert="horz"/>
              <a:lstStyle/>
              <a:p>
                <a:pPr>
                  <a:defRPr/>
                </a:pPr>
                <a:r>
                  <a:rPr lang="en-US"/>
                  <a:t>Speedup</a:t>
                </a:r>
              </a:p>
            </c:rich>
          </c:tx>
          <c:layout/>
          <c:overlay val="0"/>
        </c:title>
        <c:numFmt formatCode="General" sourceLinked="1"/>
        <c:majorTickMark val="out"/>
        <c:minorTickMark val="none"/>
        <c:tickLblPos val="nextTo"/>
        <c:crossAx val="635488952"/>
        <c:crosses val="max"/>
        <c:crossBetween val="midCat"/>
      </c:valAx>
    </c:plotArea>
    <c:legend>
      <c:legendPos val="t"/>
      <c:layout>
        <c:manualLayout>
          <c:xMode val="edge"/>
          <c:yMode val="edge"/>
          <c:x val="0.149296587926509"/>
          <c:y val="0.0202573636628755"/>
          <c:w val="0.638906875770963"/>
          <c:h val="0.0737325724192733"/>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776615608517"/>
          <c:y val="0.172567068496969"/>
          <c:w val="0.740290823458583"/>
          <c:h val="0.575222284161383"/>
        </c:manualLayout>
      </c:layout>
      <c:lineChart>
        <c:grouping val="standard"/>
        <c:varyColors val="0"/>
        <c:ser>
          <c:idx val="0"/>
          <c:order val="0"/>
          <c:tx>
            <c:strRef>
              <c:f>'jacobi-omp'!$A$113</c:f>
              <c:strCache>
                <c:ptCount val="1"/>
                <c:pt idx="0">
                  <c:v>Power (Watt)</c:v>
                </c:pt>
              </c:strCache>
            </c:strRef>
          </c:tx>
          <c:spPr>
            <a:ln w="25400">
              <a:solidFill>
                <a:srgbClr val="666699"/>
              </a:solidFill>
              <a:prstDash val="solid"/>
            </a:ln>
          </c:spPr>
          <c:marker>
            <c:symbol val="none"/>
          </c:marker>
          <c:cat>
            <c:numRef>
              <c:f>'jacobi-omp'!$B$119:$J$119</c:f>
              <c:numCache>
                <c:formatCode>General</c:formatCode>
                <c:ptCount val="9"/>
                <c:pt idx="0">
                  <c:v>1.0</c:v>
                </c:pt>
                <c:pt idx="1">
                  <c:v>2.0</c:v>
                </c:pt>
                <c:pt idx="2">
                  <c:v>4.0</c:v>
                </c:pt>
                <c:pt idx="3">
                  <c:v>6.0</c:v>
                </c:pt>
                <c:pt idx="4">
                  <c:v>8.0</c:v>
                </c:pt>
                <c:pt idx="5">
                  <c:v>10.0</c:v>
                </c:pt>
                <c:pt idx="6">
                  <c:v>12.0</c:v>
                </c:pt>
                <c:pt idx="7">
                  <c:v>14.0</c:v>
                </c:pt>
                <c:pt idx="8">
                  <c:v>16.0</c:v>
                </c:pt>
              </c:numCache>
            </c:numRef>
          </c:cat>
          <c:val>
            <c:numRef>
              <c:f>'jacobi-omp'!$B$113:$J$113</c:f>
              <c:numCache>
                <c:formatCode>General</c:formatCode>
                <c:ptCount val="9"/>
                <c:pt idx="0">
                  <c:v>44.20780000000001</c:v>
                </c:pt>
                <c:pt idx="1">
                  <c:v>59.52800000000001</c:v>
                </c:pt>
                <c:pt idx="2">
                  <c:v>89.4938</c:v>
                </c:pt>
                <c:pt idx="3">
                  <c:v>120.034</c:v>
                </c:pt>
                <c:pt idx="4">
                  <c:v>148.329</c:v>
                </c:pt>
                <c:pt idx="5">
                  <c:v>172.139</c:v>
                </c:pt>
                <c:pt idx="6">
                  <c:v>196.096</c:v>
                </c:pt>
                <c:pt idx="7">
                  <c:v>210.181</c:v>
                </c:pt>
                <c:pt idx="8">
                  <c:v>226.372</c:v>
                </c:pt>
              </c:numCache>
            </c:numRef>
          </c:val>
          <c:smooth val="0"/>
        </c:ser>
        <c:dLbls>
          <c:showLegendKey val="0"/>
          <c:showVal val="0"/>
          <c:showCatName val="0"/>
          <c:showSerName val="0"/>
          <c:showPercent val="0"/>
          <c:showBubbleSize val="0"/>
        </c:dLbls>
        <c:marker val="1"/>
        <c:smooth val="0"/>
        <c:axId val="467286088"/>
        <c:axId val="467292088"/>
      </c:lineChart>
      <c:lineChart>
        <c:grouping val="standard"/>
        <c:varyColors val="0"/>
        <c:ser>
          <c:idx val="1"/>
          <c:order val="1"/>
          <c:tx>
            <c:strRef>
              <c:f>'jacobi-omp'!$A$115</c:f>
              <c:strCache>
                <c:ptCount val="1"/>
                <c:pt idx="0">
                  <c:v>MFLOPS/Watt</c:v>
                </c:pt>
              </c:strCache>
            </c:strRef>
          </c:tx>
          <c:spPr>
            <a:ln w="25400">
              <a:solidFill>
                <a:srgbClr val="993366"/>
              </a:solidFill>
              <a:prstDash val="solid"/>
            </a:ln>
          </c:spPr>
          <c:marker>
            <c:symbol val="none"/>
          </c:marker>
          <c:val>
            <c:numRef>
              <c:f>'jacobi-omp'!$B$115:$J$115</c:f>
              <c:numCache>
                <c:formatCode>General</c:formatCode>
                <c:ptCount val="9"/>
                <c:pt idx="0">
                  <c:v>2.187114275851842</c:v>
                </c:pt>
                <c:pt idx="1">
                  <c:v>3.244050396104203</c:v>
                </c:pt>
                <c:pt idx="2">
                  <c:v>4.261581237954354</c:v>
                </c:pt>
                <c:pt idx="3">
                  <c:v>4.741240521575293</c:v>
                </c:pt>
                <c:pt idx="4">
                  <c:v>4.99992561319888</c:v>
                </c:pt>
                <c:pt idx="5">
                  <c:v>5.175187463622898</c:v>
                </c:pt>
                <c:pt idx="6">
                  <c:v>5.20323138132157</c:v>
                </c:pt>
                <c:pt idx="7">
                  <c:v>5.270008459209761</c:v>
                </c:pt>
                <c:pt idx="8">
                  <c:v>5.250860873312925</c:v>
                </c:pt>
              </c:numCache>
            </c:numRef>
          </c:val>
          <c:smooth val="0"/>
        </c:ser>
        <c:dLbls>
          <c:showLegendKey val="0"/>
          <c:showVal val="0"/>
          <c:showCatName val="0"/>
          <c:showSerName val="0"/>
          <c:showPercent val="0"/>
          <c:showBubbleSize val="0"/>
        </c:dLbls>
        <c:marker val="1"/>
        <c:smooth val="0"/>
        <c:axId val="467298408"/>
        <c:axId val="467301464"/>
      </c:lineChart>
      <c:catAx>
        <c:axId val="467286088"/>
        <c:scaling>
          <c:orientation val="minMax"/>
        </c:scaling>
        <c:delete val="0"/>
        <c:axPos val="b"/>
        <c:title>
          <c:tx>
            <c:rich>
              <a:bodyPr/>
              <a:lstStyle/>
              <a:p>
                <a:pPr>
                  <a:defRPr/>
                </a:pPr>
                <a:r>
                  <a:rPr lang="en-US"/>
                  <a:t>Number of threads</a:t>
                </a:r>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467292088"/>
        <c:crosses val="autoZero"/>
        <c:auto val="1"/>
        <c:lblAlgn val="ctr"/>
        <c:lblOffset val="100"/>
        <c:noMultiLvlLbl val="0"/>
      </c:catAx>
      <c:valAx>
        <c:axId val="467292088"/>
        <c:scaling>
          <c:orientation val="minMax"/>
        </c:scaling>
        <c:delete val="0"/>
        <c:axPos val="l"/>
        <c:majorGridlines>
          <c:spPr>
            <a:ln w="3175">
              <a:solidFill>
                <a:srgbClr val="808080"/>
              </a:solidFill>
              <a:prstDash val="solid"/>
            </a:ln>
          </c:spPr>
        </c:majorGridlines>
        <c:title>
          <c:tx>
            <c:rich>
              <a:bodyPr rot="-5400000" vert="horz"/>
              <a:lstStyle/>
              <a:p>
                <a:pPr>
                  <a:defRPr/>
                </a:pPr>
                <a:r>
                  <a:rPr lang="en-US"/>
                  <a:t>Watt</a:t>
                </a:r>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467286088"/>
        <c:crosses val="autoZero"/>
        <c:crossBetween val="midCat"/>
      </c:valAx>
      <c:catAx>
        <c:axId val="467298408"/>
        <c:scaling>
          <c:orientation val="minMax"/>
        </c:scaling>
        <c:delete val="1"/>
        <c:axPos val="b"/>
        <c:majorTickMark val="out"/>
        <c:minorTickMark val="none"/>
        <c:tickLblPos val="none"/>
        <c:crossAx val="467301464"/>
        <c:crosses val="autoZero"/>
        <c:auto val="1"/>
        <c:lblAlgn val="ctr"/>
        <c:lblOffset val="100"/>
        <c:noMultiLvlLbl val="0"/>
      </c:catAx>
      <c:valAx>
        <c:axId val="467301464"/>
        <c:scaling>
          <c:orientation val="minMax"/>
        </c:scaling>
        <c:delete val="0"/>
        <c:axPos val="r"/>
        <c:title>
          <c:tx>
            <c:rich>
              <a:bodyPr rot="-5400000" vert="horz"/>
              <a:lstStyle/>
              <a:p>
                <a:pPr>
                  <a:defRPr/>
                </a:pPr>
                <a:r>
                  <a:rPr lang="en-US"/>
                  <a:t>MFLOPS/Watt</a:t>
                </a:r>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467298408"/>
        <c:crosses val="max"/>
        <c:crossBetween val="midCat"/>
      </c:valAx>
      <c:spPr>
        <a:solidFill>
          <a:srgbClr val="FFFFFF"/>
        </a:solidFill>
        <a:ln w="25400">
          <a:noFill/>
        </a:ln>
      </c:spPr>
    </c:plotArea>
    <c:legend>
      <c:legendPos val="t"/>
      <c:layout>
        <c:manualLayout>
          <c:xMode val="edge"/>
          <c:yMode val="edge"/>
          <c:x val="0.281946126926442"/>
          <c:y val="0.0588235294117647"/>
          <c:w val="0.436107577898916"/>
          <c:h val="0.0557297617209613"/>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48535-85B4-894C-9E20-3368D38DE444}" type="datetimeFigureOut">
              <a:rPr lang="en-US" smtClean="0"/>
              <a:pPr/>
              <a:t>3/5/12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87A86-A590-384C-8E0C-E0B2E0BF6604}" type="slidenum">
              <a:rPr lang="en-US" smtClean="0"/>
              <a:pPr/>
              <a:t>‹#›</a:t>
            </a:fld>
            <a:endParaRPr lang="en-US"/>
          </a:p>
        </p:txBody>
      </p:sp>
    </p:spTree>
    <p:extLst>
      <p:ext uri="{BB962C8B-B14F-4D97-AF65-F5344CB8AC3E}">
        <p14:creationId xmlns:p14="http://schemas.microsoft.com/office/powerpoint/2010/main" val="36105875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A33C8-7BC2-4E41-BED7-300C98139CD9}" type="slidenum">
              <a:rPr lang="en-US"/>
              <a:pPr/>
              <a:t>28</a:t>
            </a:fld>
            <a:endParaRPr lang="en-US"/>
          </a:p>
        </p:txBody>
      </p:sp>
      <p:sp>
        <p:nvSpPr>
          <p:cNvPr id="1186818" name="Rectangle 2"/>
          <p:cNvSpPr>
            <a:spLocks noGrp="1" noRot="1" noChangeAspect="1" noChangeArrowheads="1" noTextEdit="1"/>
          </p:cNvSpPr>
          <p:nvPr>
            <p:ph type="sldImg"/>
          </p:nvPr>
        </p:nvSpPr>
        <p:spPr>
          <a:xfrm>
            <a:off x="1155424" y="685488"/>
            <a:ext cx="4547152" cy="3429000"/>
          </a:xfrm>
          <a:ln/>
          <a:extLst>
            <a:ext uri="{FAA26D3D-D897-4be2-8F04-BA451C77F1D7}">
              <ma14:placeholderFlag xmlns:ma14="http://schemas.microsoft.com/office/mac/drawingml/2011/main" val="1"/>
            </a:ext>
          </a:extLst>
        </p:spPr>
      </p:sp>
      <p:sp>
        <p:nvSpPr>
          <p:cNvPr id="1186819" name="Rectangle 3"/>
          <p:cNvSpPr>
            <a:spLocks noGrp="1" noChangeArrowheads="1"/>
          </p:cNvSpPr>
          <p:nvPr>
            <p:ph type="body" idx="1"/>
          </p:nvPr>
        </p:nvSpPr>
        <p:spPr>
          <a:xfrm>
            <a:off x="913772" y="4344357"/>
            <a:ext cx="5030456" cy="4113526"/>
          </a:xfrm>
        </p:spPr>
        <p:txBody>
          <a:bodyPr/>
          <a:lstStyle/>
          <a:p>
            <a:r>
              <a:rPr lang="en-US"/>
              <a:t>Examples of issues:</a:t>
            </a:r>
          </a:p>
          <a:p>
            <a:pPr>
              <a:buFontTx/>
              <a:buChar char="•"/>
            </a:pPr>
            <a:r>
              <a:rPr lang="en-US"/>
              <a:t>Personnel issues (personnel leaving, inability to hire, etc.)</a:t>
            </a:r>
          </a:p>
          <a:p>
            <a:pPr>
              <a:buFontTx/>
              <a:buChar char="•"/>
            </a:pPr>
            <a:r>
              <a:rPr lang="en-US"/>
              <a:t>Inability to meet schedule</a:t>
            </a:r>
          </a:p>
          <a:p>
            <a:pPr>
              <a:buFontTx/>
              <a:buChar char="•"/>
            </a:pPr>
            <a:r>
              <a:rPr lang="en-US"/>
              <a:t>Impact of the project has changed or may change</a:t>
            </a:r>
          </a:p>
          <a:p>
            <a:pPr>
              <a:buFontTx/>
              <a:buChar char="•"/>
            </a:pPr>
            <a:r>
              <a:rPr lang="en-US"/>
              <a:t>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5071C-2485-46A7-B17C-3C7628B9094D}"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Chen Template Design-2011-top banner.jpg"/>
          <p:cNvPicPr>
            <a:picLocks noChangeAspect="1"/>
          </p:cNvPicPr>
          <p:nvPr userDrawn="1"/>
        </p:nvPicPr>
        <p:blipFill>
          <a:blip r:embed="rId2"/>
          <a:stretch>
            <a:fillRect/>
          </a:stretch>
        </p:blipFill>
        <p:spPr>
          <a:xfrm>
            <a:off x="-1" y="-1"/>
            <a:ext cx="9160409" cy="2449755"/>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50200" cy="8096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3962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962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ln/>
        </p:spPr>
        <p:txBody>
          <a:bodyPr/>
          <a:lstStyle>
            <a:lvl1pPr>
              <a:defRPr/>
            </a:lvl1pPr>
          </a:lstStyle>
          <a:p>
            <a:pPr>
              <a:defRPr/>
            </a:pPr>
            <a:r>
              <a:rPr lang="en-US"/>
              <a:t>Science &amp; Technology: Computation Directorate</a:t>
            </a:r>
          </a:p>
        </p:txBody>
      </p:sp>
    </p:spTree>
    <p:extLst>
      <p:ext uri="{BB962C8B-B14F-4D97-AF65-F5344CB8AC3E}">
        <p14:creationId xmlns:p14="http://schemas.microsoft.com/office/powerpoint/2010/main" val="247842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229600" cy="685800"/>
          </a:xfrm>
        </p:spPr>
        <p:txBody>
          <a:bodyPr>
            <a:normAutofit/>
          </a:bodyPr>
          <a:lstStyle>
            <a:lvl1pPr>
              <a:defRPr sz="32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1000" y="1219200"/>
            <a:ext cx="8686800" cy="4876800"/>
          </a:xfrm>
        </p:spPr>
        <p:txBody>
          <a:bodyPr/>
          <a:lstStyle>
            <a:lvl1pPr>
              <a:buFont typeface="Arial" pitchFamily="34" charset="0"/>
              <a:buChar char="•"/>
              <a:defRPr sz="2400"/>
            </a:lvl1pPr>
            <a:lvl2pPr>
              <a:buFont typeface="Wingdings" pitchFamily="2" charset="2"/>
              <a:buChar char="§"/>
              <a:defRPr sz="20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a:xfrm>
            <a:off x="228600" y="914400"/>
            <a:ext cx="86995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48EDD4-58ED-9F49-B633-E0D12D3A28C7}" type="datetimeFigureOut">
              <a:rPr lang="en-US" smtClean="0"/>
              <a:pPr/>
              <a:t>3/5/12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84DFE-FD3D-6746-A83B-FE28BB2030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8" name="Straight Connector 7"/>
          <p:cNvCxnSpPr/>
          <p:nvPr userDrawn="1"/>
        </p:nvCxnSpPr>
        <p:spPr>
          <a:xfrm>
            <a:off x="211667" y="1079501"/>
            <a:ext cx="86995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0" name="Straight Connector 9"/>
          <p:cNvCxnSpPr/>
          <p:nvPr userDrawn="1"/>
        </p:nvCxnSpPr>
        <p:spPr>
          <a:xfrm>
            <a:off x="211667" y="1079501"/>
            <a:ext cx="86995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6" name="Straight Connector 5"/>
          <p:cNvCxnSpPr/>
          <p:nvPr userDrawn="1"/>
        </p:nvCxnSpPr>
        <p:spPr>
          <a:xfrm>
            <a:off x="211667" y="1079501"/>
            <a:ext cx="86995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stretch>
            <a:fillRect/>
          </a:stretch>
        </p:blipFill>
        <p:spPr>
          <a:xfrm>
            <a:off x="0" y="6281668"/>
            <a:ext cx="9144000" cy="576332"/>
          </a:xfrm>
          <a:prstGeom prst="rect">
            <a:avLst/>
          </a:prstGeom>
        </p:spPr>
      </p:pic>
      <p:sp>
        <p:nvSpPr>
          <p:cNvPr id="2" name="Title Placeholder 1"/>
          <p:cNvSpPr>
            <a:spLocks noGrp="1"/>
          </p:cNvSpPr>
          <p:nvPr>
            <p:ph type="title"/>
          </p:nvPr>
        </p:nvSpPr>
        <p:spPr>
          <a:xfrm>
            <a:off x="457200" y="274639"/>
            <a:ext cx="8229600" cy="8048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30152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590172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8EDD4-58ED-9F49-B633-E0D12D3A28C7}" type="datetimeFigureOut">
              <a:rPr lang="en-US" smtClean="0"/>
              <a:pPr/>
              <a:t>3/5/12</a:t>
            </a:fld>
            <a:endParaRPr lang="en-US" dirty="0"/>
          </a:p>
        </p:txBody>
      </p:sp>
      <p:sp>
        <p:nvSpPr>
          <p:cNvPr id="5" name="Footer Placeholder 4"/>
          <p:cNvSpPr>
            <a:spLocks noGrp="1"/>
          </p:cNvSpPr>
          <p:nvPr>
            <p:ph type="ftr" sz="quarter" idx="3"/>
          </p:nvPr>
        </p:nvSpPr>
        <p:spPr>
          <a:xfrm>
            <a:off x="3124200" y="590172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90172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84DFE-FD3D-6746-A83B-FE28BB2030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000090"/>
                </a:solidFill>
                <a:effectLst>
                  <a:outerShdw blurRad="38100" dist="38100" dir="2700000" algn="tl">
                    <a:srgbClr val="000000"/>
                  </a:outerShdw>
                </a:effectLst>
                <a:latin typeface="Calisto MT" charset="0"/>
                <a:ea typeface="ＭＳ Ｐゴシック" charset="0"/>
                <a:cs typeface="ＭＳ Ｐゴシック" charset="0"/>
              </a:rPr>
              <a:t>Status of ROSE </a:t>
            </a:r>
            <a:r>
              <a:rPr lang="en-US" b="1" dirty="0">
                <a:solidFill>
                  <a:srgbClr val="000090"/>
                </a:solidFill>
                <a:effectLst>
                  <a:outerShdw blurRad="38100" dist="38100" dir="2700000" algn="tl">
                    <a:srgbClr val="000000"/>
                  </a:outerShdw>
                </a:effectLst>
                <a:latin typeface="Calisto MT" charset="0"/>
                <a:ea typeface="ＭＳ Ｐゴシック" charset="0"/>
                <a:cs typeface="ＭＳ Ｐゴシック" charset="0"/>
              </a:rPr>
              <a:t>P</a:t>
            </a:r>
            <a:r>
              <a:rPr lang="en-US" b="1" dirty="0" smtClean="0">
                <a:solidFill>
                  <a:srgbClr val="000090"/>
                </a:solidFill>
                <a:effectLst>
                  <a:outerShdw blurRad="38100" dist="38100" dir="2700000" algn="tl">
                    <a:srgbClr val="000000"/>
                  </a:outerShdw>
                </a:effectLst>
                <a:latin typeface="Calisto MT" charset="0"/>
                <a:ea typeface="ＭＳ Ｐゴシック" charset="0"/>
                <a:cs typeface="ＭＳ Ｐゴシック" charset="0"/>
              </a:rPr>
              <a:t>roject Work</a:t>
            </a:r>
            <a:endParaRPr lang="en-US" dirty="0"/>
          </a:p>
        </p:txBody>
      </p:sp>
      <p:sp>
        <p:nvSpPr>
          <p:cNvPr id="3" name="Subtitle 2"/>
          <p:cNvSpPr>
            <a:spLocks noGrp="1"/>
          </p:cNvSpPr>
          <p:nvPr>
            <p:ph type="subTitle" idx="1"/>
          </p:nvPr>
        </p:nvSpPr>
        <p:spPr>
          <a:xfrm>
            <a:off x="1371600" y="3886200"/>
            <a:ext cx="6400800" cy="2133600"/>
          </a:xfrm>
        </p:spPr>
        <p:txBody>
          <a:bodyPr>
            <a:normAutofit lnSpcReduction="10000"/>
          </a:bodyPr>
          <a:lstStyle/>
          <a:p>
            <a:pPr>
              <a:defRPr/>
            </a:pPr>
            <a:r>
              <a:rPr lang="en-US" dirty="0" smtClean="0"/>
              <a:t>Dan Quinlan</a:t>
            </a:r>
          </a:p>
          <a:p>
            <a:pPr>
              <a:defRPr/>
            </a:pPr>
            <a:r>
              <a:rPr lang="en-US" sz="2400" dirty="0" err="1" smtClean="0"/>
              <a:t>Chunhua</a:t>
            </a:r>
            <a:r>
              <a:rPr lang="en-US" sz="2400" dirty="0" smtClean="0"/>
              <a:t> </a:t>
            </a:r>
            <a:r>
              <a:rPr lang="en-US" sz="2400" dirty="0" smtClean="0"/>
              <a:t>Liao, Peter </a:t>
            </a:r>
            <a:r>
              <a:rPr lang="en-US" sz="2400" dirty="0" err="1" smtClean="0"/>
              <a:t>Pirkelbauer</a:t>
            </a:r>
            <a:endParaRPr lang="en-US" sz="2400" dirty="0" smtClean="0"/>
          </a:p>
          <a:p>
            <a:pPr>
              <a:defRPr/>
            </a:pPr>
            <a:endParaRPr lang="en-US" sz="2400" dirty="0" smtClean="0"/>
          </a:p>
          <a:p>
            <a:pPr>
              <a:defRPr/>
            </a:pPr>
            <a:r>
              <a:rPr lang="en-US" sz="2162" i="1" dirty="0" smtClean="0">
                <a:solidFill>
                  <a:srgbClr val="000000"/>
                </a:solidFill>
              </a:rPr>
              <a:t>Combustion </a:t>
            </a:r>
            <a:r>
              <a:rPr lang="en-US" sz="2162" i="1" dirty="0" err="1" smtClean="0">
                <a:solidFill>
                  <a:srgbClr val="000000"/>
                </a:solidFill>
              </a:rPr>
              <a:t>Exascale</a:t>
            </a:r>
            <a:r>
              <a:rPr lang="en-US" sz="2162" i="1" dirty="0" smtClean="0">
                <a:solidFill>
                  <a:srgbClr val="000000"/>
                </a:solidFill>
              </a:rPr>
              <a:t> </a:t>
            </a:r>
            <a:r>
              <a:rPr lang="en-US" sz="2162" i="1" dirty="0" err="1" smtClean="0">
                <a:solidFill>
                  <a:srgbClr val="000000"/>
                </a:solidFill>
              </a:rPr>
              <a:t>CoDesign</a:t>
            </a:r>
            <a:r>
              <a:rPr lang="en-US" sz="2162" i="1" dirty="0" smtClean="0">
                <a:solidFill>
                  <a:srgbClr val="000000"/>
                </a:solidFill>
              </a:rPr>
              <a:t> Center All Hands</a:t>
            </a:r>
          </a:p>
          <a:p>
            <a:pPr>
              <a:defRPr/>
            </a:pPr>
            <a:r>
              <a:rPr lang="en-US" sz="2162" i="1" dirty="0" smtClean="0">
                <a:solidFill>
                  <a:srgbClr val="000000"/>
                </a:solidFill>
              </a:rPr>
              <a:t>March 1, 2012</a:t>
            </a:r>
          </a:p>
        </p:txBody>
      </p:sp>
    </p:spTree>
    <p:extLst>
      <p:ext uri="{BB962C8B-B14F-4D97-AF65-F5344CB8AC3E}">
        <p14:creationId xmlns:p14="http://schemas.microsoft.com/office/powerpoint/2010/main" val="16277417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t>Compiler Resiliency Analysis and Transformations</a:t>
            </a:r>
          </a:p>
          <a:p>
            <a:pPr lvl="1"/>
            <a:r>
              <a:rPr lang="en-US" dirty="0" smtClean="0"/>
              <a:t>Transformations to detection of transient faults</a:t>
            </a:r>
          </a:p>
          <a:p>
            <a:pPr lvl="1"/>
            <a:r>
              <a:rPr lang="en-US" dirty="0" smtClean="0"/>
              <a:t>Transformations for corrections of faults</a:t>
            </a:r>
          </a:p>
          <a:p>
            <a:pPr lvl="1"/>
            <a:r>
              <a:rPr lang="en-US" dirty="0" smtClean="0"/>
              <a:t>Analysis to define where to add SW fault detection</a:t>
            </a:r>
          </a:p>
          <a:p>
            <a:r>
              <a:rPr lang="en-US" dirty="0" smtClean="0">
                <a:solidFill>
                  <a:srgbClr val="C6D9F1"/>
                </a:solidFill>
              </a:rPr>
              <a:t>Compiler UQ transformations</a:t>
            </a:r>
          </a:p>
          <a:p>
            <a:r>
              <a:rPr lang="en-US" dirty="0" smtClean="0">
                <a:solidFill>
                  <a:srgbClr val="C6D9F1"/>
                </a:solidFill>
              </a:rPr>
              <a:t>Automated generation of skeleton applications</a:t>
            </a:r>
          </a:p>
          <a:p>
            <a:r>
              <a:rPr lang="en-US" dirty="0" err="1" smtClean="0">
                <a:solidFill>
                  <a:srgbClr val="C6D9F1"/>
                </a:solidFill>
              </a:rPr>
              <a:t>Autotuning</a:t>
            </a:r>
            <a:endParaRPr lang="en-US" dirty="0">
              <a:solidFill>
                <a:srgbClr val="C6D9F1"/>
              </a:solidFill>
            </a:endParaRPr>
          </a:p>
          <a:p>
            <a:r>
              <a:rPr lang="en-US" dirty="0" smtClean="0">
                <a:solidFill>
                  <a:srgbClr val="C6D9F1"/>
                </a:solidFill>
              </a:rPr>
              <a:t>Compiler Work</a:t>
            </a:r>
          </a:p>
          <a:p>
            <a:pPr lvl="1"/>
            <a:r>
              <a:rPr lang="en-US" dirty="0" smtClean="0">
                <a:solidFill>
                  <a:srgbClr val="C6D9F1"/>
                </a:solidFill>
              </a:rPr>
              <a:t>Connection to Clang</a:t>
            </a:r>
          </a:p>
          <a:p>
            <a:pPr lvl="1"/>
            <a:r>
              <a:rPr lang="en-US" dirty="0" smtClean="0">
                <a:solidFill>
                  <a:srgbClr val="C6D9F1"/>
                </a:solidFill>
              </a:rPr>
              <a:t>Rewrite system (connection to </a:t>
            </a:r>
            <a:r>
              <a:rPr lang="en-US" dirty="0" err="1" smtClean="0">
                <a:solidFill>
                  <a:srgbClr val="C6D9F1"/>
                </a:solidFill>
              </a:rPr>
              <a:t>Stratego</a:t>
            </a:r>
            <a:r>
              <a:rPr lang="en-US" dirty="0" smtClean="0">
                <a:solidFill>
                  <a:srgbClr val="C6D9F1"/>
                </a:solidFill>
              </a:rPr>
              <a:t>)</a:t>
            </a:r>
          </a:p>
          <a:p>
            <a:pPr lvl="1"/>
            <a:r>
              <a:rPr lang="en-US" dirty="0" err="1" smtClean="0">
                <a:solidFill>
                  <a:srgbClr val="C6D9F1"/>
                </a:solidFill>
              </a:rPr>
              <a:t>OpenCL</a:t>
            </a:r>
            <a:r>
              <a:rPr lang="en-US" dirty="0" smtClean="0">
                <a:solidFill>
                  <a:srgbClr val="C6D9F1"/>
                </a:solidFill>
              </a:rPr>
              <a:t> support via Clang</a:t>
            </a:r>
          </a:p>
          <a:p>
            <a:pPr lvl="1"/>
            <a:r>
              <a:rPr lang="en-US" dirty="0" smtClean="0">
                <a:solidFill>
                  <a:srgbClr val="C6D9F1"/>
                </a:solidFill>
              </a:rPr>
              <a:t>C11 and C++11 work in progress</a:t>
            </a:r>
          </a:p>
          <a:p>
            <a:pPr lvl="1"/>
            <a:r>
              <a:rPr lang="en-US" dirty="0" smtClean="0">
                <a:solidFill>
                  <a:srgbClr val="C6D9F1"/>
                </a:solidFill>
              </a:rPr>
              <a:t>Better support for C++ template declarations</a:t>
            </a:r>
          </a:p>
          <a:p>
            <a:pPr lvl="1"/>
            <a:r>
              <a:rPr lang="en-US" dirty="0" smtClean="0">
                <a:solidFill>
                  <a:srgbClr val="C6D9F1"/>
                </a:solidFill>
              </a:rPr>
              <a:t>New Data-Flow framework in place</a:t>
            </a:r>
          </a:p>
        </p:txBody>
      </p:sp>
    </p:spTree>
    <p:extLst>
      <p:ext uri="{BB962C8B-B14F-4D97-AF65-F5344CB8AC3E}">
        <p14:creationId xmlns:p14="http://schemas.microsoft.com/office/powerpoint/2010/main" val="58494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2" y="76200"/>
            <a:ext cx="8430960" cy="804862"/>
          </a:xfrm>
        </p:spPr>
        <p:txBody>
          <a:bodyPr>
            <a:noAutofit/>
          </a:bodyPr>
          <a:lstStyle/>
          <a:p>
            <a:r>
              <a:rPr lang="en-US" sz="3200" dirty="0" smtClean="0"/>
              <a:t>Source-to-source Compiler Resiliency Transformations for </a:t>
            </a:r>
            <a:r>
              <a:rPr lang="en-US" sz="3200" i="1" dirty="0" smtClean="0">
                <a:solidFill>
                  <a:srgbClr val="0000FF"/>
                </a:solidFill>
              </a:rPr>
              <a:t>Processor</a:t>
            </a:r>
            <a:r>
              <a:rPr lang="en-US" sz="3200" dirty="0" smtClean="0"/>
              <a:t> Soft </a:t>
            </a:r>
            <a:r>
              <a:rPr lang="en-US" sz="3200" dirty="0"/>
              <a:t>E</a:t>
            </a:r>
            <a:r>
              <a:rPr lang="en-US" sz="3200" dirty="0" smtClean="0"/>
              <a:t>rrors</a:t>
            </a:r>
            <a:endParaRPr lang="en-US" sz="3200" dirty="0"/>
          </a:p>
        </p:txBody>
      </p:sp>
      <p:sp>
        <p:nvSpPr>
          <p:cNvPr id="3" name="Content Placeholder 2"/>
          <p:cNvSpPr>
            <a:spLocks noGrp="1"/>
          </p:cNvSpPr>
          <p:nvPr>
            <p:ph idx="1"/>
          </p:nvPr>
        </p:nvSpPr>
        <p:spPr>
          <a:xfrm>
            <a:off x="493746" y="1399193"/>
            <a:ext cx="3919494" cy="1323439"/>
          </a:xfrm>
        </p:spPr>
        <p:txBody>
          <a:bodyPr>
            <a:noAutofit/>
          </a:bodyPr>
          <a:lstStyle/>
          <a:p>
            <a:pPr marL="0" indent="0">
              <a:buNone/>
            </a:pPr>
            <a:r>
              <a:rPr lang="en-US" sz="1000" dirty="0">
                <a:solidFill>
                  <a:srgbClr val="000000"/>
                </a:solidFill>
                <a:latin typeface="Consolas"/>
                <a:ea typeface="Consolas"/>
                <a:cs typeface="Consolas"/>
              </a:rPr>
              <a:t>void relax ()</a:t>
            </a:r>
          </a:p>
          <a:p>
            <a:pPr marL="0" indent="0">
              <a:buNone/>
            </a:pPr>
            <a:r>
              <a:rPr lang="en-US" sz="1000" dirty="0">
                <a:solidFill>
                  <a:srgbClr val="000000"/>
                </a:solidFill>
                <a:latin typeface="Consolas"/>
                <a:ea typeface="Consolas"/>
                <a:cs typeface="Consolas"/>
              </a:rPr>
              <a:t>   {</a:t>
            </a:r>
          </a:p>
          <a:p>
            <a:pPr marL="0" indent="0">
              <a:buNone/>
            </a:pPr>
            <a:r>
              <a:rPr lang="en-US" sz="1000" dirty="0">
                <a:solidFill>
                  <a:srgbClr val="000000"/>
                </a:solidFill>
                <a:latin typeface="Consolas"/>
                <a:ea typeface="Consolas"/>
                <a:cs typeface="Consolas"/>
              </a:rPr>
              <a:t>#pragma resiliency elemental</a:t>
            </a:r>
          </a:p>
          <a:p>
            <a:pPr marL="0" indent="0">
              <a:buNone/>
            </a:pPr>
            <a:r>
              <a:rPr lang="en-US" sz="1000" dirty="0">
                <a:solidFill>
                  <a:srgbClr val="000000"/>
                </a:solidFill>
                <a:latin typeface="Consolas"/>
                <a:ea typeface="Consolas"/>
                <a:cs typeface="Consolas"/>
              </a:rPr>
              <a:t>     for (</a:t>
            </a:r>
            <a:r>
              <a:rPr lang="en-US" sz="1000" dirty="0" err="1">
                <a:solidFill>
                  <a:srgbClr val="000000"/>
                </a:solidFill>
                <a:latin typeface="Consolas"/>
                <a:ea typeface="Consolas"/>
                <a:cs typeface="Consolas"/>
              </a:rPr>
              <a:t>int</a:t>
            </a:r>
            <a:r>
              <a:rPr lang="en-US" sz="1000" dirty="0">
                <a:solidFill>
                  <a:srgbClr val="000000"/>
                </a:solidFill>
                <a:latin typeface="Consolas"/>
                <a:ea typeface="Consolas"/>
                <a:cs typeface="Consolas"/>
              </a:rPr>
              <a:t> </a:t>
            </a:r>
            <a:r>
              <a:rPr lang="en-US" sz="1000" dirty="0" err="1">
                <a:solidFill>
                  <a:srgbClr val="000000"/>
                </a:solidFill>
                <a:latin typeface="Consolas"/>
                <a:ea typeface="Consolas"/>
                <a:cs typeface="Consolas"/>
              </a:rPr>
              <a:t>i</a:t>
            </a:r>
            <a:r>
              <a:rPr lang="en-US" sz="1000" dirty="0">
                <a:solidFill>
                  <a:srgbClr val="000000"/>
                </a:solidFill>
                <a:latin typeface="Consolas"/>
                <a:ea typeface="Consolas"/>
                <a:cs typeface="Consolas"/>
              </a:rPr>
              <a:t> = 1; </a:t>
            </a:r>
            <a:r>
              <a:rPr lang="en-US" sz="1000" dirty="0" err="1">
                <a:solidFill>
                  <a:srgbClr val="000000"/>
                </a:solidFill>
                <a:latin typeface="Consolas"/>
                <a:ea typeface="Consolas"/>
                <a:cs typeface="Consolas"/>
              </a:rPr>
              <a:t>i</a:t>
            </a:r>
            <a:r>
              <a:rPr lang="en-US" sz="1000" dirty="0">
                <a:solidFill>
                  <a:srgbClr val="000000"/>
                </a:solidFill>
                <a:latin typeface="Consolas"/>
                <a:ea typeface="Consolas"/>
                <a:cs typeface="Consolas"/>
              </a:rPr>
              <a:t> &lt; arraySize-1; </a:t>
            </a:r>
            <a:r>
              <a:rPr lang="en-US" sz="1000" dirty="0" err="1">
                <a:solidFill>
                  <a:srgbClr val="000000"/>
                </a:solidFill>
                <a:latin typeface="Consolas"/>
                <a:ea typeface="Consolas"/>
                <a:cs typeface="Consolas"/>
              </a:rPr>
              <a:t>i</a:t>
            </a:r>
            <a:r>
              <a:rPr lang="en-US" sz="1000" dirty="0">
                <a:solidFill>
                  <a:srgbClr val="000000"/>
                </a:solidFill>
                <a:latin typeface="Consolas"/>
                <a:ea typeface="Consolas"/>
                <a:cs typeface="Consolas"/>
              </a:rPr>
              <a:t>++)</a:t>
            </a:r>
          </a:p>
          <a:p>
            <a:pPr marL="0" indent="0">
              <a:buNone/>
            </a:pPr>
            <a:r>
              <a:rPr lang="en-US" sz="1000" dirty="0">
                <a:solidFill>
                  <a:srgbClr val="000000"/>
                </a:solidFill>
                <a:latin typeface="Consolas"/>
                <a:ea typeface="Consolas"/>
                <a:cs typeface="Consolas"/>
              </a:rPr>
              <a:t>          array[</a:t>
            </a:r>
            <a:r>
              <a:rPr lang="en-US" sz="1000" dirty="0" err="1">
                <a:solidFill>
                  <a:srgbClr val="000000"/>
                </a:solidFill>
                <a:latin typeface="Consolas"/>
                <a:ea typeface="Consolas"/>
                <a:cs typeface="Consolas"/>
              </a:rPr>
              <a:t>i</a:t>
            </a:r>
            <a:r>
              <a:rPr lang="en-US" sz="1000" dirty="0">
                <a:solidFill>
                  <a:srgbClr val="000000"/>
                </a:solidFill>
                <a:latin typeface="Consolas"/>
                <a:ea typeface="Consolas"/>
                <a:cs typeface="Consolas"/>
              </a:rPr>
              <a:t>] = (array[i-1] + array[i+1]) / 2.0;</a:t>
            </a:r>
          </a:p>
          <a:p>
            <a:pPr marL="0" indent="0">
              <a:buNone/>
            </a:pPr>
            <a:r>
              <a:rPr lang="en-US" sz="1000" dirty="0">
                <a:solidFill>
                  <a:srgbClr val="000000"/>
                </a:solidFill>
                <a:latin typeface="Consolas"/>
                <a:ea typeface="Consolas"/>
                <a:cs typeface="Consolas"/>
              </a:rPr>
              <a:t>   }</a:t>
            </a:r>
          </a:p>
          <a:p>
            <a:pPr marL="0" indent="0">
              <a:buNone/>
            </a:pPr>
            <a:endParaRPr lang="en-US" sz="1000" dirty="0">
              <a:solidFill>
                <a:srgbClr val="000000"/>
              </a:solidFill>
              <a:latin typeface="Consolas"/>
              <a:ea typeface="Consolas"/>
              <a:cs typeface="Consolas"/>
            </a:endParaRPr>
          </a:p>
          <a:p>
            <a:pPr marL="0" indent="0">
              <a:buNone/>
            </a:pPr>
            <a:endParaRPr lang="en-US" sz="1000" dirty="0">
              <a:solidFill>
                <a:srgbClr val="000000"/>
              </a:solidFill>
              <a:latin typeface="Consolas"/>
              <a:ea typeface="Consolas"/>
              <a:cs typeface="Consolas"/>
            </a:endParaRPr>
          </a:p>
        </p:txBody>
      </p:sp>
      <p:sp>
        <p:nvSpPr>
          <p:cNvPr id="4" name="Content Placeholder 2"/>
          <p:cNvSpPr txBox="1">
            <a:spLocks/>
          </p:cNvSpPr>
          <p:nvPr/>
        </p:nvSpPr>
        <p:spPr>
          <a:xfrm>
            <a:off x="5162488" y="1335309"/>
            <a:ext cx="4054608" cy="5023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dirty="0" smtClean="0">
                <a:solidFill>
                  <a:srgbClr val="000000"/>
                </a:solidFill>
                <a:latin typeface="Consolas"/>
                <a:ea typeface="Consolas"/>
                <a:cs typeface="Consolas"/>
              </a:rPr>
              <a:t>void </a:t>
            </a:r>
            <a:r>
              <a:rPr lang="en-US" sz="1000" dirty="0" err="1" smtClean="0">
                <a:solidFill>
                  <a:srgbClr val="000000"/>
                </a:solidFill>
                <a:latin typeface="Consolas"/>
                <a:ea typeface="Consolas"/>
                <a:cs typeface="Consolas"/>
              </a:rPr>
              <a:t>relax_tmr_elemental</a:t>
            </a: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for (</a:t>
            </a:r>
            <a:r>
              <a:rPr lang="en-US" sz="1000" dirty="0" err="1" smtClean="0">
                <a:solidFill>
                  <a:srgbClr val="000000"/>
                </a:solidFill>
                <a:latin typeface="Consolas"/>
                <a:ea typeface="Consolas"/>
                <a:cs typeface="Consolas"/>
              </a:rPr>
              <a:t>int</a:t>
            </a:r>
            <a:r>
              <a:rPr lang="en-US" sz="1000" dirty="0" smtClean="0">
                <a:solidFill>
                  <a:srgbClr val="000000"/>
                </a:solidFill>
                <a:latin typeface="Consolas"/>
                <a:ea typeface="Consolas"/>
                <a:cs typeface="Consolas"/>
              </a:rPr>
              <a:t> </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 = 1; </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 &lt; arraySize-1; </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register float var1a = array[</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a:t>
            </a:r>
          </a:p>
          <a:p>
            <a:pPr marL="0" indent="0">
              <a:buNone/>
            </a:pPr>
            <a:r>
              <a:rPr lang="en-US" sz="1000" dirty="0" smtClean="0">
                <a:solidFill>
                  <a:srgbClr val="000000"/>
                </a:solidFill>
                <a:latin typeface="Consolas"/>
                <a:ea typeface="Consolas"/>
                <a:cs typeface="Consolas"/>
              </a:rPr>
              <a:t>          register float var2a = array[i-1];</a:t>
            </a:r>
          </a:p>
          <a:p>
            <a:pPr marL="0" indent="0">
              <a:buNone/>
            </a:pPr>
            <a:r>
              <a:rPr lang="en-US" sz="1000" dirty="0" smtClean="0">
                <a:solidFill>
                  <a:srgbClr val="000000"/>
                </a:solidFill>
                <a:latin typeface="Consolas"/>
                <a:ea typeface="Consolas"/>
                <a:cs typeface="Consolas"/>
              </a:rPr>
              <a:t>          register float var3a = array[i+1];</a:t>
            </a:r>
          </a:p>
          <a:p>
            <a:pPr marL="0" indent="0">
              <a:buNone/>
            </a:pPr>
            <a:endParaRPr lang="en-US" sz="1000" dirty="0" smtClean="0">
              <a:solidFill>
                <a:srgbClr val="000000"/>
              </a:solidFill>
              <a:latin typeface="Consolas"/>
              <a:ea typeface="Consolas"/>
              <a:cs typeface="Consolas"/>
            </a:endParaRPr>
          </a:p>
          <a:p>
            <a:pPr marL="0" indent="0">
              <a:buNone/>
            </a:pPr>
            <a:r>
              <a:rPr lang="en-US" sz="1000" dirty="0" smtClean="0">
                <a:solidFill>
                  <a:srgbClr val="000000"/>
                </a:solidFill>
                <a:latin typeface="Consolas"/>
                <a:ea typeface="Consolas"/>
                <a:cs typeface="Consolas"/>
              </a:rPr>
              <a:t>          register float var1b = array[</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a:t>
            </a:r>
          </a:p>
          <a:p>
            <a:pPr marL="0" indent="0">
              <a:buNone/>
            </a:pPr>
            <a:r>
              <a:rPr lang="en-US" sz="1000" dirty="0" smtClean="0">
                <a:solidFill>
                  <a:srgbClr val="000000"/>
                </a:solidFill>
                <a:latin typeface="Consolas"/>
                <a:ea typeface="Consolas"/>
                <a:cs typeface="Consolas"/>
              </a:rPr>
              <a:t>          register float var2b = array[i-1];</a:t>
            </a:r>
          </a:p>
          <a:p>
            <a:pPr marL="0" indent="0">
              <a:buNone/>
            </a:pPr>
            <a:r>
              <a:rPr lang="en-US" sz="1000" dirty="0" smtClean="0">
                <a:solidFill>
                  <a:srgbClr val="000000"/>
                </a:solidFill>
                <a:latin typeface="Consolas"/>
                <a:ea typeface="Consolas"/>
                <a:cs typeface="Consolas"/>
              </a:rPr>
              <a:t>          register float var3b = array[i+1];</a:t>
            </a:r>
          </a:p>
          <a:p>
            <a:pPr marL="0" indent="0">
              <a:buNone/>
            </a:pPr>
            <a:endParaRPr lang="en-US" sz="1000" dirty="0" smtClean="0">
              <a:solidFill>
                <a:srgbClr val="000000"/>
              </a:solidFill>
              <a:latin typeface="Consolas"/>
              <a:ea typeface="Consolas"/>
              <a:cs typeface="Consolas"/>
            </a:endParaRPr>
          </a:p>
          <a:p>
            <a:pPr marL="0" indent="0">
              <a:buNone/>
            </a:pPr>
            <a:r>
              <a:rPr lang="en-US" sz="1000" dirty="0" smtClean="0">
                <a:solidFill>
                  <a:srgbClr val="000000"/>
                </a:solidFill>
                <a:latin typeface="Consolas"/>
                <a:ea typeface="Consolas"/>
                <a:cs typeface="Consolas"/>
              </a:rPr>
              <a:t>          register float var1c = array[</a:t>
            </a:r>
            <a:r>
              <a:rPr lang="en-US" sz="1000" dirty="0" err="1" smtClean="0">
                <a:solidFill>
                  <a:srgbClr val="000000"/>
                </a:solidFill>
                <a:latin typeface="Consolas"/>
                <a:ea typeface="Consolas"/>
                <a:cs typeface="Consolas"/>
              </a:rPr>
              <a:t>i</a:t>
            </a:r>
            <a:r>
              <a:rPr lang="en-US" sz="1000" dirty="0" smtClean="0">
                <a:solidFill>
                  <a:srgbClr val="000000"/>
                </a:solidFill>
                <a:latin typeface="Consolas"/>
                <a:ea typeface="Consolas"/>
                <a:cs typeface="Consolas"/>
              </a:rPr>
              <a:t>];</a:t>
            </a:r>
          </a:p>
          <a:p>
            <a:pPr marL="0" indent="0">
              <a:buNone/>
            </a:pPr>
            <a:r>
              <a:rPr lang="en-US" sz="1000" dirty="0" smtClean="0">
                <a:solidFill>
                  <a:srgbClr val="000000"/>
                </a:solidFill>
                <a:latin typeface="Consolas"/>
                <a:ea typeface="Consolas"/>
                <a:cs typeface="Consolas"/>
              </a:rPr>
              <a:t>          register float var2c = array[i-1];</a:t>
            </a:r>
          </a:p>
          <a:p>
            <a:pPr marL="0" indent="0">
              <a:buNone/>
            </a:pPr>
            <a:r>
              <a:rPr lang="en-US" sz="1000" dirty="0" smtClean="0">
                <a:solidFill>
                  <a:srgbClr val="000000"/>
                </a:solidFill>
                <a:latin typeface="Consolas"/>
                <a:ea typeface="Consolas"/>
                <a:cs typeface="Consolas"/>
              </a:rPr>
              <a:t>          register float var3c = array[i+1];</a:t>
            </a:r>
          </a:p>
          <a:p>
            <a:pPr marL="0" indent="0">
              <a:buNone/>
            </a:pPr>
            <a:endParaRPr lang="en-US" sz="1000" dirty="0" smtClean="0">
              <a:solidFill>
                <a:srgbClr val="000000"/>
              </a:solidFill>
              <a:latin typeface="Consolas"/>
              <a:ea typeface="Consolas"/>
              <a:cs typeface="Consolas"/>
            </a:endParaRPr>
          </a:p>
          <a:p>
            <a:pPr marL="0" indent="0">
              <a:buNone/>
            </a:pPr>
            <a:r>
              <a:rPr lang="en-US" sz="1000" dirty="0" smtClean="0">
                <a:solidFill>
                  <a:srgbClr val="000000"/>
                </a:solidFill>
                <a:latin typeface="Consolas"/>
                <a:ea typeface="Consolas"/>
                <a:cs typeface="Consolas"/>
              </a:rPr>
              <a:t>          </a:t>
            </a:r>
            <a:r>
              <a:rPr lang="en-US" sz="1000" dirty="0" smtClean="0">
                <a:solidFill>
                  <a:srgbClr val="FF0000"/>
                </a:solidFill>
                <a:latin typeface="Consolas"/>
                <a:ea typeface="Consolas"/>
                <a:cs typeface="Consolas"/>
              </a:rPr>
              <a:t>var1a = (var2a + var3a) / 2.0;</a:t>
            </a:r>
          </a:p>
          <a:p>
            <a:pPr marL="0" indent="0">
              <a:buNone/>
            </a:pPr>
            <a:r>
              <a:rPr lang="en-US" sz="1000" dirty="0" smtClean="0">
                <a:solidFill>
                  <a:srgbClr val="FF0000"/>
                </a:solidFill>
                <a:latin typeface="Consolas"/>
                <a:ea typeface="Consolas"/>
                <a:cs typeface="Consolas"/>
              </a:rPr>
              <a:t>          var1b = (var2b + var3b) / 2.0;</a:t>
            </a:r>
          </a:p>
          <a:p>
            <a:pPr marL="0" indent="0">
              <a:buNone/>
            </a:pPr>
            <a:r>
              <a:rPr lang="en-US" sz="1000" dirty="0" smtClean="0">
                <a:solidFill>
                  <a:srgbClr val="FF0000"/>
                </a:solidFill>
                <a:latin typeface="Consolas"/>
                <a:ea typeface="Consolas"/>
                <a:cs typeface="Consolas"/>
              </a:rPr>
              <a:t>          var1c = (var2c + var3c) / 2.0;</a:t>
            </a:r>
          </a:p>
          <a:p>
            <a:pPr marL="0" indent="0">
              <a:buNone/>
            </a:pPr>
            <a:endParaRPr lang="en-US" sz="1000" dirty="0" smtClean="0">
              <a:solidFill>
                <a:srgbClr val="FF0000"/>
              </a:solidFill>
              <a:latin typeface="Consolas"/>
              <a:ea typeface="Consolas"/>
              <a:cs typeface="Consolas"/>
            </a:endParaRPr>
          </a:p>
          <a:p>
            <a:pPr marL="0" indent="0">
              <a:buNone/>
            </a:pPr>
            <a:r>
              <a:rPr lang="en-US" sz="1000" dirty="0" smtClean="0">
                <a:solidFill>
                  <a:srgbClr val="000000"/>
                </a:solidFill>
                <a:latin typeface="Consolas"/>
                <a:ea typeface="Consolas"/>
                <a:cs typeface="Consolas"/>
              </a:rPr>
              <a:t>          if (var1a != var1b || var1a != var1c)</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 Handle arbitration by </a:t>
            </a:r>
            <a:r>
              <a:rPr lang="en-US" sz="1000" dirty="0" err="1" smtClean="0">
                <a:solidFill>
                  <a:srgbClr val="000000"/>
                </a:solidFill>
                <a:latin typeface="Consolas"/>
                <a:ea typeface="Consolas"/>
                <a:cs typeface="Consolas"/>
              </a:rPr>
              <a:t>recomputing</a:t>
            </a:r>
            <a:r>
              <a:rPr lang="en-US" sz="1000" dirty="0" smtClean="0">
                <a:solidFill>
                  <a:srgbClr val="000000"/>
                </a:solidFill>
                <a:latin typeface="Consolas"/>
                <a:ea typeface="Consolas"/>
                <a:cs typeface="Consolas"/>
              </a:rPr>
              <a:t> value.</a:t>
            </a:r>
          </a:p>
          <a:p>
            <a:pPr marL="0" indent="0">
              <a:buNone/>
            </a:pPr>
            <a:r>
              <a:rPr lang="en-US" sz="1000" dirty="0" smtClean="0">
                <a:solidFill>
                  <a:srgbClr val="000000"/>
                </a:solidFill>
                <a:latin typeface="Consolas"/>
                <a:ea typeface="Consolas"/>
                <a:cs typeface="Consolas"/>
              </a:rPr>
              <a:t>               </a:t>
            </a:r>
            <a:r>
              <a:rPr lang="en-US" sz="1000" dirty="0" err="1" smtClean="0">
                <a:solidFill>
                  <a:srgbClr val="000000"/>
                </a:solidFill>
                <a:latin typeface="Consolas"/>
                <a:ea typeface="Consolas"/>
                <a:cs typeface="Consolas"/>
              </a:rPr>
              <a:t>printf</a:t>
            </a:r>
            <a:r>
              <a:rPr lang="en-US" sz="1000" dirty="0" smtClean="0">
                <a:solidFill>
                  <a:srgbClr val="000000"/>
                </a:solidFill>
                <a:latin typeface="Consolas"/>
                <a:ea typeface="Consolas"/>
                <a:cs typeface="Consolas"/>
              </a:rPr>
              <a:t> ("Detected an error...\n");</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a:t>
            </a:r>
          </a:p>
          <a:p>
            <a:pPr marL="0" indent="0">
              <a:buNone/>
            </a:pPr>
            <a:r>
              <a:rPr lang="en-US" sz="1000" dirty="0" smtClean="0">
                <a:solidFill>
                  <a:srgbClr val="000000"/>
                </a:solidFill>
                <a:latin typeface="Consolas"/>
                <a:ea typeface="Consolas"/>
                <a:cs typeface="Consolas"/>
              </a:rPr>
              <a:t>   }</a:t>
            </a:r>
            <a:endParaRPr lang="en-US" sz="1000" dirty="0"/>
          </a:p>
        </p:txBody>
      </p:sp>
      <p:sp>
        <p:nvSpPr>
          <p:cNvPr id="5" name="TextBox 4"/>
          <p:cNvSpPr txBox="1"/>
          <p:nvPr/>
        </p:nvSpPr>
        <p:spPr>
          <a:xfrm>
            <a:off x="292380" y="2581916"/>
            <a:ext cx="5299551" cy="3738460"/>
          </a:xfrm>
          <a:prstGeom prst="rect">
            <a:avLst/>
          </a:prstGeom>
          <a:noFill/>
        </p:spPr>
        <p:txBody>
          <a:bodyPr wrap="square" rtlCol="0">
            <a:spAutoFit/>
          </a:bodyPr>
          <a:lstStyle/>
          <a:p>
            <a:pPr marL="285750" indent="-285750">
              <a:lnSpc>
                <a:spcPct val="140000"/>
              </a:lnSpc>
              <a:buFont typeface="Arial"/>
              <a:buChar char="•"/>
            </a:pPr>
            <a:r>
              <a:rPr lang="en-US" sz="1400" i="1" dirty="0" smtClean="0">
                <a:solidFill>
                  <a:srgbClr val="0000FF"/>
                </a:solidFill>
              </a:rPr>
              <a:t>Triple Modular Redundancy </a:t>
            </a:r>
            <a:r>
              <a:rPr lang="en-US" sz="1400" dirty="0" smtClean="0"/>
              <a:t>as a compiler transformation</a:t>
            </a:r>
          </a:p>
          <a:p>
            <a:pPr marL="285750" indent="-285750">
              <a:lnSpc>
                <a:spcPct val="140000"/>
              </a:lnSpc>
              <a:buFont typeface="Arial"/>
              <a:buChar char="•"/>
            </a:pPr>
            <a:r>
              <a:rPr lang="en-US" sz="1400" dirty="0" smtClean="0"/>
              <a:t>Leverages ROSE source-to-source compiler</a:t>
            </a:r>
          </a:p>
          <a:p>
            <a:pPr marL="285750" indent="-285750">
              <a:lnSpc>
                <a:spcPct val="140000"/>
              </a:lnSpc>
              <a:buFont typeface="Arial"/>
              <a:buChar char="•"/>
            </a:pPr>
            <a:r>
              <a:rPr lang="en-US" sz="1400" dirty="0" smtClean="0"/>
              <a:t>Targets soft errors in processor hardware</a:t>
            </a:r>
            <a:endParaRPr lang="en-US" sz="1400" dirty="0"/>
          </a:p>
          <a:p>
            <a:pPr marL="285750" indent="-285750">
              <a:lnSpc>
                <a:spcPct val="140000"/>
              </a:lnSpc>
              <a:buFont typeface="Arial"/>
              <a:buChar char="•"/>
            </a:pPr>
            <a:r>
              <a:rPr lang="en-US" sz="1400" dirty="0" smtClean="0"/>
              <a:t>Could be supported directly via pragmas in the code for semi-automated solution</a:t>
            </a:r>
          </a:p>
          <a:p>
            <a:pPr marL="285750" indent="-285750">
              <a:lnSpc>
                <a:spcPct val="140000"/>
              </a:lnSpc>
              <a:buFont typeface="Arial"/>
              <a:buChar char="•"/>
            </a:pPr>
            <a:r>
              <a:rPr lang="en-US" sz="1400" dirty="0" smtClean="0"/>
              <a:t> </a:t>
            </a:r>
            <a:r>
              <a:rPr lang="en-US" sz="1400" dirty="0"/>
              <a:t>C</a:t>
            </a:r>
            <a:r>
              <a:rPr lang="en-US" sz="1400" dirty="0" smtClean="0"/>
              <a:t>ompliments memory resiliency checking (previous slide)</a:t>
            </a:r>
            <a:endParaRPr lang="en-US" sz="1400" dirty="0"/>
          </a:p>
          <a:p>
            <a:pPr marL="285750" indent="-285750">
              <a:lnSpc>
                <a:spcPct val="140000"/>
              </a:lnSpc>
              <a:buFont typeface="Arial"/>
              <a:buChar char="•"/>
            </a:pPr>
            <a:r>
              <a:rPr lang="en-US" sz="1400" dirty="0" smtClean="0"/>
              <a:t>Optimizations for memory reuse</a:t>
            </a:r>
            <a:endParaRPr lang="en-US" sz="1400" dirty="0"/>
          </a:p>
          <a:p>
            <a:pPr marL="285750" indent="-285750">
              <a:lnSpc>
                <a:spcPct val="140000"/>
              </a:lnSpc>
              <a:buFont typeface="Arial"/>
              <a:buChar char="•"/>
            </a:pPr>
            <a:r>
              <a:rPr lang="en-US" sz="1400" dirty="0" smtClean="0"/>
              <a:t>Control over where separate computations could be done:</a:t>
            </a:r>
          </a:p>
          <a:p>
            <a:pPr marL="742950" lvl="1" indent="-285750">
              <a:lnSpc>
                <a:spcPct val="140000"/>
              </a:lnSpc>
              <a:buFont typeface="Arial"/>
              <a:buChar char="•"/>
            </a:pPr>
            <a:r>
              <a:rPr lang="en-US" sz="1400" dirty="0" smtClean="0"/>
              <a:t>Same cores</a:t>
            </a:r>
          </a:p>
          <a:p>
            <a:pPr marL="742950" lvl="1" indent="-285750">
              <a:lnSpc>
                <a:spcPct val="140000"/>
              </a:lnSpc>
              <a:buFont typeface="Arial"/>
              <a:buChar char="•"/>
            </a:pPr>
            <a:r>
              <a:rPr lang="en-US" sz="1400" dirty="0" smtClean="0"/>
              <a:t>Separate cores, processors, sockets, nodes … planets </a:t>
            </a:r>
            <a:r>
              <a:rPr lang="en-US" sz="1400" dirty="0" smtClean="0">
                <a:sym typeface="Wingdings"/>
              </a:rPr>
              <a:t></a:t>
            </a:r>
          </a:p>
          <a:p>
            <a:pPr marL="742950" lvl="1" indent="-285750">
              <a:lnSpc>
                <a:spcPct val="140000"/>
              </a:lnSpc>
              <a:buFont typeface="Arial"/>
              <a:buChar char="•"/>
            </a:pPr>
            <a:r>
              <a:rPr lang="en-US" sz="1400" dirty="0" smtClean="0">
                <a:sym typeface="Wingdings"/>
              </a:rPr>
              <a:t>Threaded solutions …</a:t>
            </a:r>
            <a:endParaRPr lang="en-US" sz="1400" dirty="0"/>
          </a:p>
          <a:p>
            <a:pPr marL="285750" indent="-285750">
              <a:lnSpc>
                <a:spcPct val="140000"/>
              </a:lnSpc>
              <a:buFont typeface="Arial"/>
              <a:buChar char="•"/>
            </a:pPr>
            <a:r>
              <a:rPr lang="en-US" sz="1600" i="1" dirty="0" smtClean="0">
                <a:solidFill>
                  <a:srgbClr val="008000"/>
                </a:solidFill>
              </a:rPr>
              <a:t>ROSE Compiler Work in now being released…</a:t>
            </a:r>
            <a:endParaRPr lang="en-US" sz="1600" i="1" dirty="0">
              <a:solidFill>
                <a:srgbClr val="008000"/>
              </a:solidFill>
            </a:endParaRPr>
          </a:p>
        </p:txBody>
      </p:sp>
      <p:sp>
        <p:nvSpPr>
          <p:cNvPr id="6" name="TextBox 5"/>
          <p:cNvSpPr txBox="1"/>
          <p:nvPr/>
        </p:nvSpPr>
        <p:spPr>
          <a:xfrm>
            <a:off x="642600" y="1045350"/>
            <a:ext cx="2364274" cy="369332"/>
          </a:xfrm>
          <a:prstGeom prst="rect">
            <a:avLst/>
          </a:prstGeom>
          <a:noFill/>
        </p:spPr>
        <p:txBody>
          <a:bodyPr wrap="none" rtlCol="0">
            <a:spAutoFit/>
          </a:bodyPr>
          <a:lstStyle/>
          <a:p>
            <a:r>
              <a:rPr lang="en-US" dirty="0" smtClean="0">
                <a:solidFill>
                  <a:srgbClr val="008000"/>
                </a:solidFill>
              </a:rPr>
              <a:t>Original Source Code</a:t>
            </a:r>
            <a:endParaRPr lang="en-US" dirty="0">
              <a:solidFill>
                <a:srgbClr val="008000"/>
              </a:solidFill>
            </a:endParaRPr>
          </a:p>
        </p:txBody>
      </p:sp>
      <p:sp>
        <p:nvSpPr>
          <p:cNvPr id="7" name="TextBox 6"/>
          <p:cNvSpPr txBox="1"/>
          <p:nvPr/>
        </p:nvSpPr>
        <p:spPr>
          <a:xfrm>
            <a:off x="5582791" y="1013084"/>
            <a:ext cx="2578087" cy="369332"/>
          </a:xfrm>
          <a:prstGeom prst="rect">
            <a:avLst/>
          </a:prstGeom>
          <a:noFill/>
        </p:spPr>
        <p:txBody>
          <a:bodyPr wrap="none" rtlCol="0">
            <a:spAutoFit/>
          </a:bodyPr>
          <a:lstStyle/>
          <a:p>
            <a:r>
              <a:rPr lang="en-US" dirty="0" smtClean="0">
                <a:solidFill>
                  <a:srgbClr val="008000"/>
                </a:solidFill>
              </a:rPr>
              <a:t>Generated Source Code</a:t>
            </a:r>
            <a:endParaRPr lang="en-US" dirty="0">
              <a:solidFill>
                <a:srgbClr val="008000"/>
              </a:solidFill>
            </a:endParaRPr>
          </a:p>
        </p:txBody>
      </p:sp>
      <p:sp>
        <p:nvSpPr>
          <p:cNvPr id="8" name="Right Arrow 7"/>
          <p:cNvSpPr/>
          <p:nvPr/>
        </p:nvSpPr>
        <p:spPr>
          <a:xfrm>
            <a:off x="3910914" y="1657396"/>
            <a:ext cx="1251574" cy="454822"/>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753274" y="2125902"/>
            <a:ext cx="1271990" cy="646331"/>
          </a:xfrm>
          <a:prstGeom prst="rect">
            <a:avLst/>
          </a:prstGeom>
          <a:noFill/>
        </p:spPr>
        <p:txBody>
          <a:bodyPr wrap="none" rtlCol="0">
            <a:spAutoFit/>
          </a:bodyPr>
          <a:lstStyle/>
          <a:p>
            <a:pPr algn="ctr"/>
            <a:r>
              <a:rPr lang="en-US" dirty="0" smtClean="0">
                <a:solidFill>
                  <a:srgbClr val="FF0000"/>
                </a:solidFill>
              </a:rPr>
              <a:t>Work done </a:t>
            </a:r>
          </a:p>
          <a:p>
            <a:pPr algn="ctr"/>
            <a:r>
              <a:rPr lang="en-US" dirty="0" smtClean="0">
                <a:solidFill>
                  <a:srgbClr val="FF0000"/>
                </a:solidFill>
              </a:rPr>
              <a:t>3 times</a:t>
            </a:r>
            <a:endParaRPr lang="en-US" dirty="0">
              <a:solidFill>
                <a:srgbClr val="FF0000"/>
              </a:solidFill>
            </a:endParaRPr>
          </a:p>
        </p:txBody>
      </p:sp>
      <p:sp>
        <p:nvSpPr>
          <p:cNvPr id="10" name="Bent Arrow 9"/>
          <p:cNvSpPr/>
          <p:nvPr/>
        </p:nvSpPr>
        <p:spPr>
          <a:xfrm rot="10800000" flipH="1">
            <a:off x="5355846" y="2722630"/>
            <a:ext cx="442840" cy="1931533"/>
          </a:xfrm>
          <a:prstGeom prst="ben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8317224" y="3748797"/>
            <a:ext cx="915635" cy="923330"/>
          </a:xfrm>
          <a:prstGeom prst="rect">
            <a:avLst/>
          </a:prstGeom>
          <a:noFill/>
        </p:spPr>
        <p:txBody>
          <a:bodyPr wrap="none" rtlCol="0">
            <a:spAutoFit/>
          </a:bodyPr>
          <a:lstStyle/>
          <a:p>
            <a:pPr algn="ctr"/>
            <a:r>
              <a:rPr lang="en-US" dirty="0" smtClean="0">
                <a:solidFill>
                  <a:srgbClr val="FF0000"/>
                </a:solidFill>
              </a:rPr>
              <a:t>Test for </a:t>
            </a:r>
          </a:p>
          <a:p>
            <a:pPr algn="ctr"/>
            <a:r>
              <a:rPr lang="en-US" dirty="0" smtClean="0">
                <a:solidFill>
                  <a:srgbClr val="FF0000"/>
                </a:solidFill>
              </a:rPr>
              <a:t>same </a:t>
            </a:r>
          </a:p>
          <a:p>
            <a:pPr algn="ctr"/>
            <a:r>
              <a:rPr lang="en-US" dirty="0" smtClean="0">
                <a:solidFill>
                  <a:srgbClr val="FF0000"/>
                </a:solidFill>
              </a:rPr>
              <a:t>results</a:t>
            </a:r>
          </a:p>
        </p:txBody>
      </p:sp>
      <p:sp>
        <p:nvSpPr>
          <p:cNvPr id="12" name="Bent Arrow 11"/>
          <p:cNvSpPr/>
          <p:nvPr/>
        </p:nvSpPr>
        <p:spPr>
          <a:xfrm rot="10800000">
            <a:off x="8597761" y="4604561"/>
            <a:ext cx="317506" cy="626152"/>
          </a:xfrm>
          <a:prstGeom prst="ben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3768878" y="1698786"/>
            <a:ext cx="1444931" cy="307777"/>
          </a:xfrm>
          <a:prstGeom prst="rect">
            <a:avLst/>
          </a:prstGeom>
          <a:noFill/>
        </p:spPr>
        <p:txBody>
          <a:bodyPr wrap="square" rtlCol="0">
            <a:spAutoFit/>
          </a:bodyPr>
          <a:lstStyle/>
          <a:p>
            <a:pPr algn="ctr"/>
            <a:r>
              <a:rPr lang="en-US" sz="1400" dirty="0" smtClean="0"/>
              <a:t> Transformation</a:t>
            </a:r>
            <a:endParaRPr lang="en-US" sz="1400" dirty="0"/>
          </a:p>
        </p:txBody>
      </p:sp>
    </p:spTree>
    <p:extLst>
      <p:ext uri="{BB962C8B-B14F-4D97-AF65-F5344CB8AC3E}">
        <p14:creationId xmlns:p14="http://schemas.microsoft.com/office/powerpoint/2010/main" val="137733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Jacobi solver</a:t>
            </a:r>
            <a:endParaRPr lang="en-US" dirty="0"/>
          </a:p>
        </p:txBody>
      </p:sp>
      <p:sp>
        <p:nvSpPr>
          <p:cNvPr id="4" name="Rectangle 3"/>
          <p:cNvSpPr/>
          <p:nvPr/>
        </p:nvSpPr>
        <p:spPr>
          <a:xfrm>
            <a:off x="3227832" y="1905000"/>
            <a:ext cx="5791200" cy="426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Courier New" pitchFamily="49" charset="0"/>
                <a:cs typeface="Courier New" pitchFamily="49" charset="0"/>
              </a:rPr>
              <a:t>for</a:t>
            </a:r>
            <a:r>
              <a:rPr lang="en-US" sz="1200"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int</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&lt; (</a:t>
            </a:r>
            <a:r>
              <a:rPr lang="en-US" sz="1200" dirty="0" err="1" smtClean="0">
                <a:solidFill>
                  <a:schemeClr val="tx1"/>
                </a:solidFill>
                <a:latin typeface="Courier New" pitchFamily="49" charset="0"/>
                <a:cs typeface="Courier New" pitchFamily="49" charset="0"/>
              </a:rPr>
              <a:t>arraySize</a:t>
            </a:r>
            <a:r>
              <a:rPr lang="en-US" sz="1200" dirty="0" smtClean="0">
                <a:solidFill>
                  <a:schemeClr val="tx1"/>
                </a:solidFill>
                <a:latin typeface="Courier New" pitchFamily="49" charset="0"/>
                <a:cs typeface="Courier New" pitchFamily="49" charset="0"/>
              </a:rPr>
              <a:t> - 1);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a:t>
            </a:r>
          </a:p>
          <a:p>
            <a:r>
              <a:rPr lang="en-US" sz="1200"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int</a:t>
            </a:r>
            <a:r>
              <a:rPr lang="en-US" sz="1200" dirty="0" smtClean="0">
                <a:solidFill>
                  <a:schemeClr val="tx1"/>
                </a:solidFill>
                <a:latin typeface="Courier New" pitchFamily="49" charset="0"/>
                <a:cs typeface="Courier New" pitchFamily="49" charset="0"/>
              </a:rPr>
              <a:t> ii, </a:t>
            </a:r>
            <a:r>
              <a:rPr lang="en-US" sz="1200" dirty="0" err="1" smtClean="0">
                <a:solidFill>
                  <a:schemeClr val="tx1"/>
                </a:solidFill>
                <a:latin typeface="Courier New" pitchFamily="49" charset="0"/>
                <a:cs typeface="Courier New" pitchFamily="49" charset="0"/>
              </a:rPr>
              <a:t>correctCnt</a:t>
            </a:r>
            <a:r>
              <a:rPr lang="en-US" sz="1200" dirty="0" smtClean="0">
                <a:solidFill>
                  <a:schemeClr val="tx1"/>
                </a:solidFill>
                <a:latin typeface="Courier New" pitchFamily="49" charset="0"/>
                <a:cs typeface="Courier New" pitchFamily="49" charset="0"/>
              </a:rPr>
              <a:t> = 0;</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float</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[3]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  </a:t>
            </a:r>
            <a:r>
              <a:rPr lang="en-US" sz="1200" b="1" i="1" dirty="0" smtClean="0">
                <a:solidFill>
                  <a:schemeClr val="tx1"/>
                </a:solidFill>
                <a:latin typeface="Courier New" pitchFamily="49" charset="0"/>
                <a:cs typeface="Courier New" pitchFamily="49" charset="0"/>
              </a:rPr>
              <a:t>#</a:t>
            </a:r>
            <a:r>
              <a:rPr lang="en-US" sz="1200" b="1" i="1" dirty="0" err="1" smtClean="0">
                <a:solidFill>
                  <a:schemeClr val="tx1"/>
                </a:solidFill>
                <a:latin typeface="Courier New" pitchFamily="49" charset="0"/>
                <a:cs typeface="Courier New" pitchFamily="49" charset="0"/>
              </a:rPr>
              <a:t>pragma</a:t>
            </a:r>
            <a:r>
              <a:rPr lang="en-US" sz="1200" b="1" i="1" dirty="0" smtClean="0">
                <a:solidFill>
                  <a:schemeClr val="tx1"/>
                </a:solidFill>
                <a:latin typeface="Courier New" pitchFamily="49" charset="0"/>
                <a:cs typeface="Courier New" pitchFamily="49" charset="0"/>
              </a:rPr>
              <a:t> </a:t>
            </a:r>
            <a:r>
              <a:rPr lang="en-US" sz="1200" b="1" i="1" dirty="0" err="1" smtClean="0">
                <a:solidFill>
                  <a:schemeClr val="tx1"/>
                </a:solidFill>
                <a:latin typeface="Courier New" pitchFamily="49" charset="0"/>
                <a:cs typeface="Courier New" pitchFamily="49" charset="0"/>
              </a:rPr>
              <a:t>omp</a:t>
            </a:r>
            <a:r>
              <a:rPr lang="en-US" sz="1200" b="1" i="1" dirty="0" smtClean="0">
                <a:solidFill>
                  <a:schemeClr val="tx1"/>
                </a:solidFill>
                <a:latin typeface="Courier New" pitchFamily="49" charset="0"/>
                <a:cs typeface="Courier New" pitchFamily="49" charset="0"/>
              </a:rPr>
              <a:t> parallel for</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for</a:t>
            </a:r>
            <a:r>
              <a:rPr lang="en-US" sz="1200" dirty="0" smtClean="0">
                <a:solidFill>
                  <a:schemeClr val="tx1"/>
                </a:solidFill>
                <a:latin typeface="Courier New" pitchFamily="49" charset="0"/>
                <a:cs typeface="Courier New" pitchFamily="49" charset="0"/>
              </a:rPr>
              <a:t>(ii = 0; ii &lt; 3; ii += 1) {</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float</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[3] =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a:t>
            </a:r>
          </a:p>
          <a:p>
            <a:r>
              <a:rPr lang="en-US" sz="1200" dirty="0" smtClean="0">
                <a:solidFill>
                  <a:schemeClr val="tx1"/>
                </a:solidFill>
                <a:latin typeface="Courier New" pitchFamily="49" charset="0"/>
                <a:cs typeface="Courier New" pitchFamily="49" charset="0"/>
              </a:rPr>
              <a:t>     </a:t>
            </a:r>
            <a:r>
              <a:rPr lang="en-US" sz="1200" i="1" dirty="0" smtClean="0">
                <a:solidFill>
                  <a:schemeClr val="tx1"/>
                </a:solidFill>
                <a:latin typeface="Courier New" pitchFamily="49" charset="0"/>
                <a:cs typeface="Courier New" pitchFamily="49" charset="0"/>
              </a:rPr>
              <a:t>// Original statement: </a:t>
            </a:r>
            <a:r>
              <a:rPr lang="en-US" sz="1200" i="1" dirty="0" err="1" smtClean="0">
                <a:solidFill>
                  <a:schemeClr val="tx1"/>
                </a:solidFill>
                <a:latin typeface="Courier New" pitchFamily="49" charset="0"/>
                <a:cs typeface="Courier New" pitchFamily="49" charset="0"/>
              </a:rPr>
              <a:t>aI</a:t>
            </a:r>
            <a:r>
              <a:rPr lang="en-US" sz="1200" i="1" dirty="0" smtClean="0">
                <a:solidFill>
                  <a:schemeClr val="tx1"/>
                </a:solidFill>
                <a:latin typeface="Courier New" pitchFamily="49" charset="0"/>
                <a:cs typeface="Courier New" pitchFamily="49" charset="0"/>
              </a:rPr>
              <a:t>[ii] = </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[0]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2.0);</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[1]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2.0);</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[2]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 2.0);</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[0];</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if</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[2]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[1] &amp;&amp;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[1]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[0]))</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aI</a:t>
            </a:r>
            <a:r>
              <a:rPr lang="en-US" sz="1200" dirty="0" smtClean="0">
                <a:solidFill>
                  <a:schemeClr val="tx1"/>
                </a:solidFill>
                <a:latin typeface="Courier New" pitchFamily="49" charset="0"/>
                <a:cs typeface="Courier New" pitchFamily="49" charset="0"/>
              </a:rPr>
              <a:t>[ii]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[0]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[1] + </a:t>
            </a:r>
            <a:r>
              <a:rPr lang="en-US" sz="1200" dirty="0" err="1" smtClean="0">
                <a:solidFill>
                  <a:schemeClr val="tx1"/>
                </a:solidFill>
                <a:latin typeface="Courier New" pitchFamily="49" charset="0"/>
                <a:cs typeface="Courier New" pitchFamily="49" charset="0"/>
              </a:rPr>
              <a:t>aII</a:t>
            </a:r>
            <a:r>
              <a:rPr lang="en-US" sz="1200" dirty="0" smtClean="0">
                <a:solidFill>
                  <a:schemeClr val="tx1"/>
                </a:solidFill>
                <a:latin typeface="Courier New" pitchFamily="49" charset="0"/>
                <a:cs typeface="Courier New" pitchFamily="49" charset="0"/>
              </a:rPr>
              <a:t>[2])) / 3.00000F;</a:t>
            </a:r>
          </a:p>
          <a:p>
            <a:r>
              <a:rPr lang="en-US" sz="1200" dirty="0" smtClean="0">
                <a:solidFill>
                  <a:schemeClr val="tx1"/>
                </a:solidFill>
                <a:latin typeface="Courier New" pitchFamily="49" charset="0"/>
                <a:cs typeface="Courier New" pitchFamily="49" charset="0"/>
              </a:rPr>
              <a:t>  }</a:t>
            </a:r>
          </a:p>
          <a:p>
            <a:r>
              <a:rPr lang="en-US" sz="1200" dirty="0" smtClean="0">
                <a:solidFill>
                  <a:schemeClr val="tx1"/>
                </a:solidFill>
                <a:latin typeface="Courier New" pitchFamily="49" charset="0"/>
                <a:cs typeface="Courier New" pitchFamily="49" charset="0"/>
              </a:rPr>
              <a:t>      </a:t>
            </a:r>
          </a:p>
          <a:p>
            <a:r>
              <a:rPr lang="en-US" sz="1200" dirty="0" smtClean="0">
                <a:solidFill>
                  <a:schemeClr val="tx1"/>
                </a:solidFill>
                <a:latin typeface="Courier New" pitchFamily="49" charset="0"/>
                <a:cs typeface="Courier New" pitchFamily="49" charset="0"/>
              </a:rPr>
              <a:t>  </a:t>
            </a:r>
            <a:r>
              <a:rPr lang="en-US" sz="1200" b="1" i="1" dirty="0" smtClean="0">
                <a:solidFill>
                  <a:schemeClr val="tx1"/>
                </a:solidFill>
                <a:latin typeface="Courier New" pitchFamily="49" charset="0"/>
                <a:cs typeface="Courier New" pitchFamily="49" charset="0"/>
              </a:rPr>
              <a:t>#</a:t>
            </a:r>
            <a:r>
              <a:rPr lang="en-US" sz="1200" b="1" i="1" dirty="0" err="1" smtClean="0">
                <a:solidFill>
                  <a:schemeClr val="tx1"/>
                </a:solidFill>
                <a:latin typeface="Courier New" pitchFamily="49" charset="0"/>
                <a:cs typeface="Courier New" pitchFamily="49" charset="0"/>
              </a:rPr>
              <a:t>pragma</a:t>
            </a:r>
            <a:r>
              <a:rPr lang="en-US" sz="1200" b="1" i="1" dirty="0" smtClean="0">
                <a:solidFill>
                  <a:schemeClr val="tx1"/>
                </a:solidFill>
                <a:latin typeface="Courier New" pitchFamily="49" charset="0"/>
                <a:cs typeface="Courier New" pitchFamily="49" charset="0"/>
              </a:rPr>
              <a:t> </a:t>
            </a:r>
            <a:r>
              <a:rPr lang="en-US" sz="1200" b="1" i="1" dirty="0" err="1" smtClean="0">
                <a:solidFill>
                  <a:schemeClr val="tx1"/>
                </a:solidFill>
                <a:latin typeface="Courier New" pitchFamily="49" charset="0"/>
                <a:cs typeface="Courier New" pitchFamily="49" charset="0"/>
              </a:rPr>
              <a:t>omp</a:t>
            </a:r>
            <a:r>
              <a:rPr lang="en-US" sz="1200" b="1" i="1" dirty="0" smtClean="0">
                <a:solidFill>
                  <a:schemeClr val="tx1"/>
                </a:solidFill>
                <a:latin typeface="Courier New" pitchFamily="49" charset="0"/>
                <a:cs typeface="Courier New" pitchFamily="49" charset="0"/>
              </a:rPr>
              <a:t> parallel for reduction (+:</a:t>
            </a:r>
            <a:r>
              <a:rPr lang="en-US" sz="1200" b="1" i="1" dirty="0" err="1" smtClean="0">
                <a:solidFill>
                  <a:schemeClr val="tx1"/>
                </a:solidFill>
                <a:latin typeface="Courier New" pitchFamily="49" charset="0"/>
                <a:cs typeface="Courier New" pitchFamily="49" charset="0"/>
              </a:rPr>
              <a:t>correctCnt</a:t>
            </a:r>
            <a:r>
              <a:rPr lang="en-US" sz="1200" b="1" i="1"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for</a:t>
            </a:r>
            <a:r>
              <a:rPr lang="en-US" sz="1200" dirty="0" smtClean="0">
                <a:solidFill>
                  <a:schemeClr val="tx1"/>
                </a:solidFill>
                <a:latin typeface="Courier New" pitchFamily="49" charset="0"/>
                <a:cs typeface="Courier New" pitchFamily="49" charset="0"/>
              </a:rPr>
              <a:t>(ii = (0); ii &lt; 2; ii += 1) </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correctCnt</a:t>
            </a:r>
            <a:r>
              <a:rPr lang="en-US" sz="1200" dirty="0" smtClean="0">
                <a:solidFill>
                  <a:schemeClr val="tx1"/>
                </a:solidFill>
                <a:latin typeface="Courier New" pitchFamily="49" charset="0"/>
                <a:cs typeface="Courier New" pitchFamily="49" charset="0"/>
              </a:rPr>
              <a:t> += </a:t>
            </a:r>
            <a:r>
              <a:rPr lang="en-US" sz="1200" dirty="0" err="1" smtClean="0">
                <a:solidFill>
                  <a:schemeClr val="tx1"/>
                </a:solidFill>
                <a:latin typeface="Courier New" pitchFamily="49" charset="0"/>
                <a:cs typeface="Courier New" pitchFamily="49" charset="0"/>
              </a:rPr>
              <a:t>array_inter</a:t>
            </a:r>
            <a:r>
              <a:rPr lang="en-US" sz="1200" dirty="0" smtClean="0">
                <a:solidFill>
                  <a:schemeClr val="tx1"/>
                </a:solidFill>
                <a:latin typeface="Courier New" pitchFamily="49" charset="0"/>
                <a:cs typeface="Courier New" pitchFamily="49" charset="0"/>
              </a:rPr>
              <a:t>[ii] == </a:t>
            </a:r>
            <a:r>
              <a:rPr lang="en-US" sz="1200" dirty="0" err="1" smtClean="0">
                <a:solidFill>
                  <a:schemeClr val="tx1"/>
                </a:solidFill>
                <a:latin typeface="Courier New" pitchFamily="49" charset="0"/>
                <a:cs typeface="Courier New" pitchFamily="49" charset="0"/>
              </a:rPr>
              <a:t>array_inter</a:t>
            </a:r>
            <a:r>
              <a:rPr lang="en-US" sz="1200" dirty="0" smtClean="0">
                <a:solidFill>
                  <a:schemeClr val="tx1"/>
                </a:solidFill>
                <a:latin typeface="Courier New" pitchFamily="49" charset="0"/>
                <a:cs typeface="Courier New" pitchFamily="49" charset="0"/>
              </a:rPr>
              <a:t>[ii + 1];</a:t>
            </a:r>
          </a:p>
          <a:p>
            <a:r>
              <a:rPr lang="en-US" sz="1200" dirty="0" smtClean="0">
                <a:solidFill>
                  <a:schemeClr val="tx1"/>
                </a:solidFill>
                <a:latin typeface="Courier New" pitchFamily="49" charset="0"/>
                <a:cs typeface="Courier New" pitchFamily="49" charset="0"/>
              </a:rPr>
              <a:t>  </a:t>
            </a:r>
            <a:r>
              <a:rPr lang="en-US" sz="1200" b="1" dirty="0" smtClean="0">
                <a:solidFill>
                  <a:schemeClr val="tx1"/>
                </a:solidFill>
                <a:latin typeface="Courier New" pitchFamily="49" charset="0"/>
                <a:cs typeface="Courier New" pitchFamily="49" charset="0"/>
              </a:rPr>
              <a:t>if</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correctCnt</a:t>
            </a:r>
            <a:r>
              <a:rPr lang="en-US" sz="1200" dirty="0" smtClean="0">
                <a:solidFill>
                  <a:schemeClr val="tx1"/>
                </a:solidFill>
                <a:latin typeface="Courier New" pitchFamily="49" charset="0"/>
                <a:cs typeface="Courier New" pitchFamily="49" charset="0"/>
              </a:rPr>
              <a:t> == 2)) {</a:t>
            </a:r>
          </a:p>
          <a:p>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printf</a:t>
            </a:r>
            <a:r>
              <a:rPr lang="en-US" sz="1200" dirty="0" smtClean="0">
                <a:solidFill>
                  <a:schemeClr val="tx1"/>
                </a:solidFill>
                <a:latin typeface="Courier New" pitchFamily="49" charset="0"/>
                <a:cs typeface="Courier New" pitchFamily="49" charset="0"/>
              </a:rPr>
              <a:t>("</a:t>
            </a:r>
            <a:r>
              <a:rPr lang="en-US" sz="1200" i="1" dirty="0" smtClean="0">
                <a:solidFill>
                  <a:schemeClr val="tx1"/>
                </a:solidFill>
                <a:latin typeface="Courier New" pitchFamily="49" charset="0"/>
                <a:cs typeface="Courier New" pitchFamily="49" charset="0"/>
              </a:rPr>
              <a:t>Result is not consistent across executions...</a:t>
            </a:r>
          </a:p>
          <a:p>
            <a:r>
              <a:rPr lang="en-US" sz="1200" dirty="0" smtClean="0">
                <a:solidFill>
                  <a:schemeClr val="tx1"/>
                </a:solidFill>
                <a:latin typeface="Courier New" pitchFamily="49" charset="0"/>
                <a:cs typeface="Courier New" pitchFamily="49" charset="0"/>
              </a:rPr>
              <a:t>      assert(</a:t>
            </a:r>
            <a:r>
              <a:rPr lang="en-US" sz="1200" b="1" dirty="0" smtClean="0">
                <a:solidFill>
                  <a:schemeClr val="tx1"/>
                </a:solidFill>
                <a:latin typeface="Courier New" pitchFamily="49" charset="0"/>
                <a:cs typeface="Courier New" pitchFamily="49" charset="0"/>
              </a:rPr>
              <a:t>false</a:t>
            </a:r>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  }</a:t>
            </a:r>
          </a:p>
          <a:p>
            <a:r>
              <a:rPr lang="en-US" sz="1200" dirty="0" smtClean="0">
                <a:solidFill>
                  <a:schemeClr val="tx1"/>
                </a:solidFill>
                <a:latin typeface="Courier New" pitchFamily="49" charset="0"/>
                <a:cs typeface="Courier New" pitchFamily="49" charset="0"/>
              </a:rPr>
              <a:t>}</a:t>
            </a:r>
          </a:p>
        </p:txBody>
      </p:sp>
      <p:sp>
        <p:nvSpPr>
          <p:cNvPr id="6" name="Rectangle 5"/>
          <p:cNvSpPr/>
          <p:nvPr/>
        </p:nvSpPr>
        <p:spPr>
          <a:xfrm>
            <a:off x="304800" y="1066800"/>
            <a:ext cx="4191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i="1" dirty="0" smtClean="0">
                <a:solidFill>
                  <a:schemeClr val="tx1"/>
                </a:solidFill>
                <a:latin typeface="Courier New" pitchFamily="49" charset="0"/>
                <a:cs typeface="Courier New" pitchFamily="49" charset="0"/>
              </a:rPr>
              <a:t>#</a:t>
            </a:r>
            <a:r>
              <a:rPr lang="en-US" sz="1200" b="1" i="1" dirty="0" err="1" smtClean="0">
                <a:solidFill>
                  <a:schemeClr val="tx1"/>
                </a:solidFill>
                <a:latin typeface="Courier New" pitchFamily="49" charset="0"/>
                <a:cs typeface="Courier New" pitchFamily="49" charset="0"/>
              </a:rPr>
              <a:t>pragma</a:t>
            </a:r>
            <a:r>
              <a:rPr lang="en-US" sz="1200" b="1" i="1" dirty="0" smtClean="0">
                <a:solidFill>
                  <a:schemeClr val="tx1"/>
                </a:solidFill>
                <a:latin typeface="Courier New" pitchFamily="49" charset="0"/>
                <a:cs typeface="Courier New" pitchFamily="49" charset="0"/>
              </a:rPr>
              <a:t> resiliency</a:t>
            </a:r>
          </a:p>
          <a:p>
            <a:r>
              <a:rPr lang="en-US" sz="1200" b="1" dirty="0" smtClean="0">
                <a:solidFill>
                  <a:schemeClr val="tx1"/>
                </a:solidFill>
                <a:latin typeface="Courier New" pitchFamily="49" charset="0"/>
                <a:cs typeface="Courier New" pitchFamily="49" charset="0"/>
              </a:rPr>
              <a:t>for</a:t>
            </a:r>
            <a:r>
              <a:rPr lang="en-US" sz="1200"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int</a:t>
            </a: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1;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&lt; arraySize-1; </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     a[</a:t>
            </a:r>
            <a:r>
              <a:rPr lang="en-US" sz="1200" dirty="0" err="1" smtClean="0">
                <a:solidFill>
                  <a:schemeClr val="tx1"/>
                </a:solidFill>
                <a:latin typeface="Courier New" pitchFamily="49" charset="0"/>
                <a:cs typeface="Courier New" pitchFamily="49" charset="0"/>
              </a:rPr>
              <a:t>i</a:t>
            </a:r>
            <a:r>
              <a:rPr lang="en-US" sz="1200" dirty="0" smtClean="0">
                <a:solidFill>
                  <a:schemeClr val="tx1"/>
                </a:solidFill>
                <a:latin typeface="Courier New" pitchFamily="49" charset="0"/>
                <a:cs typeface="Courier New" pitchFamily="49" charset="0"/>
              </a:rPr>
              <a:t>] = (a[i-1] + a[i+1]) / 2.0;</a:t>
            </a:r>
          </a:p>
        </p:txBody>
      </p:sp>
      <p:sp>
        <p:nvSpPr>
          <p:cNvPr id="11" name="Bent-Up Arrow 10"/>
          <p:cNvSpPr/>
          <p:nvPr/>
        </p:nvSpPr>
        <p:spPr>
          <a:xfrm rot="5400000">
            <a:off x="1104900" y="2065020"/>
            <a:ext cx="2209800" cy="1828800"/>
          </a:xfrm>
          <a:prstGeom prst="bentUpArrow">
            <a:avLst>
              <a:gd name="adj1" fmla="val 1396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3400" y="3855720"/>
            <a:ext cx="1351204" cy="369332"/>
          </a:xfrm>
          <a:prstGeom prst="rect">
            <a:avLst/>
          </a:prstGeom>
          <a:noFill/>
        </p:spPr>
        <p:txBody>
          <a:bodyPr wrap="none" rtlCol="0">
            <a:spAutoFit/>
          </a:bodyPr>
          <a:lstStyle/>
          <a:p>
            <a:r>
              <a:rPr lang="en-US" dirty="0" err="1" smtClean="0"/>
              <a:t>FTTransform</a:t>
            </a:r>
            <a:endParaRPr lang="en-US" dirty="0"/>
          </a:p>
        </p:txBody>
      </p:sp>
    </p:spTree>
    <p:extLst>
      <p:ext uri="{BB962C8B-B14F-4D97-AF65-F5344CB8AC3E}">
        <p14:creationId xmlns:p14="http://schemas.microsoft.com/office/powerpoint/2010/main" val="41681426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lstStyle/>
          <a:p>
            <a:r>
              <a:rPr lang="en-US" b="1" dirty="0" smtClean="0"/>
              <a:t>Basics</a:t>
            </a:r>
            <a:r>
              <a:rPr lang="en-US" dirty="0" smtClean="0"/>
              <a:t>: Handle transient faults by introducing redundant computations as part of compiler transformation.</a:t>
            </a:r>
            <a:endParaRPr lang="en-US" dirty="0"/>
          </a:p>
        </p:txBody>
      </p:sp>
      <p:sp>
        <p:nvSpPr>
          <p:cNvPr id="4" name="Rectangle 3"/>
          <p:cNvSpPr/>
          <p:nvPr/>
        </p:nvSpPr>
        <p:spPr>
          <a:xfrm>
            <a:off x="4724400" y="3505200"/>
            <a:ext cx="3733800" cy="228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latin typeface="Courier New" pitchFamily="49" charset="0"/>
              <a:cs typeface="Courier New" pitchFamily="49" charset="0"/>
            </a:endParaRPr>
          </a:p>
          <a:p>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f(x)</a:t>
            </a:r>
          </a:p>
          <a:p>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f(x)</a:t>
            </a:r>
          </a:p>
          <a:p>
            <a:r>
              <a:rPr lang="en-US" sz="1200" dirty="0" smtClean="0">
                <a:solidFill>
                  <a:schemeClr val="tx1"/>
                </a:solidFill>
                <a:latin typeface="Courier New" pitchFamily="49" charset="0"/>
                <a:cs typeface="Courier New" pitchFamily="49" charset="0"/>
              </a:rPr>
              <a:t>Y = </a:t>
            </a:r>
            <a:r>
              <a:rPr lang="en-US" sz="1200" dirty="0" smtClean="0">
                <a:solidFill>
                  <a:schemeClr val="tx2"/>
                </a:solidFill>
                <a:latin typeface="Courier New" pitchFamily="49" charset="0"/>
                <a:cs typeface="Courier New" pitchFamily="49" charset="0"/>
              </a:rPr>
              <a:t>UNIFY</a:t>
            </a:r>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a:t>
            </a:r>
          </a:p>
          <a:p>
            <a:r>
              <a:rPr lang="en-US" sz="1200" b="1" dirty="0" smtClean="0">
                <a:solidFill>
                  <a:schemeClr val="tx1"/>
                </a:solidFill>
                <a:latin typeface="Courier New" pitchFamily="49" charset="0"/>
                <a:cs typeface="Courier New" pitchFamily="49" charset="0"/>
              </a:rPr>
              <a:t>If</a:t>
            </a:r>
            <a:r>
              <a:rPr lang="en-US" sz="1200" dirty="0" smtClean="0">
                <a:solidFill>
                  <a:schemeClr val="tx1"/>
                </a:solidFill>
                <a:latin typeface="Courier New" pitchFamily="49" charset="0"/>
                <a:cs typeface="Courier New" pitchFamily="49" charset="0"/>
              </a:rPr>
              <a:t>( !(y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1</a:t>
            </a:r>
            <a:r>
              <a:rPr lang="en-US" sz="1200" dirty="0" smtClean="0">
                <a:solidFill>
                  <a:schemeClr val="tx1"/>
                </a:solidFill>
                <a:latin typeface="Courier New" pitchFamily="49" charset="0"/>
                <a:cs typeface="Courier New" pitchFamily="49" charset="0"/>
              </a:rPr>
              <a:t> &amp;&amp; … &amp;&amp; y</a:t>
            </a:r>
            <a:r>
              <a:rPr lang="en-US" sz="1200" baseline="-25000" dirty="0" smtClean="0">
                <a:solidFill>
                  <a:schemeClr val="tx1"/>
                </a:solidFill>
                <a:latin typeface="Courier New" pitchFamily="49" charset="0"/>
                <a:cs typeface="Courier New" pitchFamily="49" charset="0"/>
              </a:rPr>
              <a:t>N-2</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 {</a:t>
            </a:r>
            <a:endParaRPr lang="en-US" sz="1200" baseline="-25000" dirty="0" smtClean="0">
              <a:solidFill>
                <a:schemeClr val="tx1"/>
              </a:solidFill>
              <a:latin typeface="Courier New" pitchFamily="49" charset="0"/>
              <a:cs typeface="Courier New" pitchFamily="49" charset="0"/>
            </a:endParaRPr>
          </a:p>
          <a:p>
            <a:r>
              <a:rPr lang="en-US" sz="1200" dirty="0" smtClean="0">
                <a:solidFill>
                  <a:srgbClr val="FF0000"/>
                </a:solidFill>
                <a:latin typeface="Courier New" pitchFamily="49" charset="0"/>
                <a:cs typeface="Courier New" pitchFamily="49" charset="0"/>
              </a:rPr>
              <a:t>	FAULT HANDLER</a:t>
            </a:r>
          </a:p>
          <a:p>
            <a:r>
              <a:rPr lang="en-US" sz="1200" dirty="0">
                <a:solidFill>
                  <a:schemeClr val="tx1"/>
                </a:solidFill>
                <a:latin typeface="Courier New" pitchFamily="49" charset="0"/>
                <a:cs typeface="Courier New" pitchFamily="49" charset="0"/>
              </a:rPr>
              <a:t>}</a:t>
            </a:r>
            <a:endParaRPr lang="en-US" sz="1200" dirty="0" smtClean="0">
              <a:solidFill>
                <a:schemeClr val="tx1"/>
              </a:solidFill>
              <a:latin typeface="Courier New" pitchFamily="49" charset="0"/>
              <a:cs typeface="Courier New" pitchFamily="49" charset="0"/>
            </a:endParaRPr>
          </a:p>
          <a:p>
            <a:endParaRPr lang="en-US" sz="1200" dirty="0">
              <a:solidFill>
                <a:schemeClr val="tx1"/>
              </a:solidFill>
              <a:latin typeface="Courier New" pitchFamily="49" charset="0"/>
              <a:cs typeface="Courier New" pitchFamily="49" charset="0"/>
            </a:endParaRPr>
          </a:p>
        </p:txBody>
      </p:sp>
      <p:sp>
        <p:nvSpPr>
          <p:cNvPr id="5" name="Rectangle 4"/>
          <p:cNvSpPr/>
          <p:nvPr/>
        </p:nvSpPr>
        <p:spPr>
          <a:xfrm>
            <a:off x="762000" y="3581400"/>
            <a:ext cx="2971800" cy="228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Courier New" pitchFamily="49" charset="0"/>
                <a:cs typeface="Courier New" pitchFamily="49" charset="0"/>
              </a:rPr>
              <a:t>y = f(x)</a:t>
            </a:r>
          </a:p>
          <a:p>
            <a:endParaRPr lang="en-US" sz="1200" dirty="0">
              <a:solidFill>
                <a:schemeClr val="tx1"/>
              </a:solidFill>
              <a:latin typeface="Courier New" pitchFamily="49" charset="0"/>
              <a:cs typeface="Courier New" pitchFamily="49" charset="0"/>
            </a:endParaRPr>
          </a:p>
        </p:txBody>
      </p:sp>
      <p:sp>
        <p:nvSpPr>
          <p:cNvPr id="6" name="Right Arrow 5"/>
          <p:cNvSpPr/>
          <p:nvPr/>
        </p:nvSpPr>
        <p:spPr>
          <a:xfrm>
            <a:off x="3886200" y="4495800"/>
            <a:ext cx="685800" cy="533400"/>
          </a:xfrm>
          <a:prstGeom prst="rightArrow">
            <a:avLst>
              <a:gd name="adj1" fmla="val 50000"/>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Tree>
    <p:extLst>
      <p:ext uri="{BB962C8B-B14F-4D97-AF65-F5344CB8AC3E}">
        <p14:creationId xmlns:p14="http://schemas.microsoft.com/office/powerpoint/2010/main" val="9998285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143000"/>
          </a:xfrm>
        </p:spPr>
        <p:txBody>
          <a:bodyPr>
            <a:normAutofit/>
          </a:bodyPr>
          <a:lstStyle/>
          <a:p>
            <a:r>
              <a:rPr lang="en-US" dirty="0" smtClean="0"/>
              <a:t>Thread-level (Inter) vs. Inst.-level (Intra)</a:t>
            </a:r>
            <a:endParaRPr lang="en-US" dirty="0"/>
          </a:p>
        </p:txBody>
      </p:sp>
      <p:sp>
        <p:nvSpPr>
          <p:cNvPr id="3" name="Content Placeholder 2"/>
          <p:cNvSpPr>
            <a:spLocks noGrp="1"/>
          </p:cNvSpPr>
          <p:nvPr>
            <p:ph idx="1"/>
          </p:nvPr>
        </p:nvSpPr>
        <p:spPr>
          <a:xfrm>
            <a:off x="5257800" y="2667000"/>
            <a:ext cx="3886200" cy="3581400"/>
          </a:xfrm>
        </p:spPr>
        <p:txBody>
          <a:bodyPr>
            <a:normAutofit/>
          </a:bodyPr>
          <a:lstStyle/>
          <a:p>
            <a:pPr>
              <a:buNone/>
            </a:pPr>
            <a:r>
              <a:rPr lang="en-US" sz="1200" b="1" dirty="0" err="1" smtClean="0">
                <a:latin typeface="Courier New" pitchFamily="49" charset="0"/>
                <a:cs typeface="Courier New" pitchFamily="49" charset="0"/>
              </a:rPr>
              <a:t>ForAll</a:t>
            </a:r>
            <a:r>
              <a:rPr lang="en-US" sz="1200" dirty="0" smtClean="0">
                <a:latin typeface="Courier New" pitchFamily="49" charset="0"/>
                <a:cs typeface="Courier New" pitchFamily="49" charset="0"/>
              </a:rPr>
              <a:t>(threads </a:t>
            </a:r>
            <a:r>
              <a:rPr lang="en-US" sz="1200" i="1" dirty="0" err="1" smtClean="0">
                <a:latin typeface="Courier New" pitchFamily="49" charset="0"/>
                <a:cs typeface="Courier New" pitchFamily="49" charset="0"/>
              </a:rPr>
              <a:t>i</a:t>
            </a:r>
            <a:r>
              <a:rPr lang="en-US" sz="1200" b="1" dirty="0" smtClean="0">
                <a:latin typeface="Courier New" pitchFamily="49" charset="0"/>
                <a:cs typeface="Courier New" pitchFamily="49" charset="0"/>
              </a:rPr>
              <a:t> in</a:t>
            </a:r>
            <a:r>
              <a:rPr lang="en-US" sz="1200" dirty="0" smtClean="0">
                <a:latin typeface="Courier New" pitchFamily="49" charset="0"/>
                <a:cs typeface="Courier New" pitchFamily="49" charset="0"/>
              </a:rPr>
              <a:t> [0,N</a:t>
            </a:r>
            <a:r>
              <a:rPr lang="en-US" sz="1200" baseline="-25000" dirty="0" smtClean="0">
                <a:latin typeface="Courier New" pitchFamily="49" charset="0"/>
                <a:cs typeface="Courier New" pitchFamily="49" charset="0"/>
              </a:rPr>
              <a:t>T</a:t>
            </a:r>
            <a:r>
              <a:rPr lang="en-US" sz="1200" dirty="0" smtClean="0">
                <a:latin typeface="Courier New" pitchFamily="49" charset="0"/>
                <a:cs typeface="Courier New" pitchFamily="49" charset="0"/>
              </a:rPr>
              <a:t>])</a:t>
            </a:r>
          </a:p>
          <a:p>
            <a:pPr>
              <a:buNone/>
            </a:pPr>
            <a:r>
              <a:rPr lang="en-US" sz="1200" dirty="0" smtClean="0">
                <a:latin typeface="Courier New" pitchFamily="49" charset="0"/>
                <a:cs typeface="Courier New" pitchFamily="49" charset="0"/>
              </a:rPr>
              <a:t>	y</a:t>
            </a:r>
            <a:r>
              <a:rPr lang="en-US" sz="1200" i="1" baseline="-25000" dirty="0" smtClean="0">
                <a:latin typeface="Courier New" pitchFamily="49" charset="0"/>
                <a:cs typeface="Courier New" pitchFamily="49" charset="0"/>
              </a:rPr>
              <a:t>i,</a:t>
            </a:r>
            <a:r>
              <a:rPr lang="en-US" sz="1200" baseline="-25000" dirty="0" smtClean="0">
                <a:latin typeface="Courier New" pitchFamily="49" charset="0"/>
                <a:cs typeface="Courier New" pitchFamily="49" charset="0"/>
              </a:rPr>
              <a:t>0</a:t>
            </a:r>
            <a:r>
              <a:rPr lang="en-US" sz="1200" dirty="0" smtClean="0">
                <a:latin typeface="Courier New" pitchFamily="49" charset="0"/>
                <a:cs typeface="Courier New" pitchFamily="49" charset="0"/>
              </a:rPr>
              <a:t> = …</a:t>
            </a:r>
          </a:p>
          <a:p>
            <a:pPr>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a:buNone/>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y</a:t>
            </a:r>
            <a:r>
              <a:rPr lang="en-US" sz="1200" i="1" baseline="-25000" dirty="0" err="1" smtClean="0">
                <a:latin typeface="Courier New" pitchFamily="49" charset="0"/>
                <a:cs typeface="Courier New" pitchFamily="49" charset="0"/>
              </a:rPr>
              <a:t>i,</a:t>
            </a:r>
            <a:r>
              <a:rPr lang="en-US" sz="1200" baseline="-25000" dirty="0" err="1" smtClean="0">
                <a:solidFill>
                  <a:schemeClr val="tx1"/>
                </a:solidFill>
                <a:latin typeface="Courier New" pitchFamily="49" charset="0"/>
                <a:cs typeface="Courier New" pitchFamily="49" charset="0"/>
              </a:rPr>
              <a:t>N</a:t>
            </a:r>
            <a:r>
              <a:rPr lang="en-US" sz="1200" baseline="-40000" dirty="0" err="1" smtClean="0">
                <a:solidFill>
                  <a:schemeClr val="tx1"/>
                </a:solidFill>
                <a:latin typeface="Courier New" pitchFamily="49" charset="0"/>
                <a:cs typeface="Courier New" pitchFamily="49" charset="0"/>
              </a:rPr>
              <a:t>I</a:t>
            </a:r>
            <a:r>
              <a:rPr lang="en-US" sz="1200" dirty="0" smtClean="0">
                <a:latin typeface="Courier New" pitchFamily="49" charset="0"/>
                <a:cs typeface="Courier New" pitchFamily="49" charset="0"/>
              </a:rPr>
              <a:t> = …</a:t>
            </a:r>
          </a:p>
          <a:p>
            <a:pPr>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Y</a:t>
            </a:r>
            <a:r>
              <a:rPr lang="en-US" sz="1200" i="1" baseline="-25000" dirty="0" smtClean="0">
                <a:latin typeface="Courier New" pitchFamily="49" charset="0"/>
                <a:cs typeface="Courier New" pitchFamily="49" charset="0"/>
              </a:rPr>
              <a:t>i</a:t>
            </a:r>
            <a:r>
              <a:rPr lang="en-US" sz="1200" baseline="-25000" dirty="0" smtClean="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smtClean="0">
                <a:solidFill>
                  <a:schemeClr val="tx2"/>
                </a:solidFill>
                <a:latin typeface="Courier New" pitchFamily="49" charset="0"/>
                <a:cs typeface="Courier New" pitchFamily="49" charset="0"/>
              </a:rPr>
              <a:t>UNIFY</a:t>
            </a:r>
            <a:r>
              <a:rPr lang="en-US" sz="1200" dirty="0" smtClean="0">
                <a:latin typeface="Courier New" pitchFamily="49" charset="0"/>
                <a:cs typeface="Courier New" pitchFamily="49" charset="0"/>
              </a:rPr>
              <a:t>(y</a:t>
            </a:r>
            <a:r>
              <a:rPr lang="en-US" sz="1200" i="1" baseline="-25000" dirty="0" smtClean="0">
                <a:latin typeface="Courier New" pitchFamily="49" charset="0"/>
                <a:cs typeface="Courier New" pitchFamily="49" charset="0"/>
              </a:rPr>
              <a:t>i,</a:t>
            </a:r>
            <a:r>
              <a:rPr lang="en-US" sz="1200" baseline="-25000" dirty="0" smtClean="0">
                <a:latin typeface="Courier New" pitchFamily="49" charset="0"/>
                <a:cs typeface="Courier New" pitchFamily="49" charset="0"/>
              </a:rPr>
              <a:t>1</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y</a:t>
            </a:r>
            <a:r>
              <a:rPr lang="en-US" sz="1200" i="1" baseline="-25000" dirty="0" err="1" smtClean="0">
                <a:latin typeface="Courier New" pitchFamily="49" charset="0"/>
                <a:cs typeface="Courier New" pitchFamily="49" charset="0"/>
              </a:rPr>
              <a:t>i,</a:t>
            </a:r>
            <a:r>
              <a:rPr lang="en-US" sz="1200" baseline="-25000" dirty="0" err="1" smtClean="0">
                <a:solidFill>
                  <a:schemeClr val="tx1"/>
                </a:solidFill>
                <a:latin typeface="Courier New" pitchFamily="49" charset="0"/>
                <a:cs typeface="Courier New" pitchFamily="49" charset="0"/>
              </a:rPr>
              <a:t>N</a:t>
            </a:r>
            <a:r>
              <a:rPr lang="en-US" sz="1200" baseline="-40000" dirty="0" err="1" smtClean="0">
                <a:solidFill>
                  <a:schemeClr val="tx1"/>
                </a:solidFill>
                <a:latin typeface="Courier New" pitchFamily="49" charset="0"/>
                <a:cs typeface="Courier New" pitchFamily="49" charset="0"/>
              </a:rPr>
              <a:t>I</a:t>
            </a:r>
            <a:r>
              <a:rPr lang="en-US" sz="1200" dirty="0" smtClean="0">
                <a:latin typeface="Courier New" pitchFamily="49" charset="0"/>
                <a:cs typeface="Courier New" pitchFamily="49" charset="0"/>
              </a:rPr>
              <a:t>)</a:t>
            </a:r>
          </a:p>
          <a:p>
            <a:pPr>
              <a:buNone/>
            </a:pPr>
            <a:r>
              <a:rPr lang="en-US" sz="1200" b="1" dirty="0" smtClean="0">
                <a:solidFill>
                  <a:schemeClr val="tx1"/>
                </a:solidFill>
                <a:latin typeface="Courier New" pitchFamily="49" charset="0"/>
                <a:cs typeface="Courier New" pitchFamily="49" charset="0"/>
              </a:rPr>
              <a:t>	If</a:t>
            </a:r>
            <a:r>
              <a:rPr lang="en-US" sz="1200" dirty="0" smtClean="0">
                <a:solidFill>
                  <a:schemeClr val="tx1"/>
                </a:solidFill>
                <a:latin typeface="Courier New" pitchFamily="49" charset="0"/>
                <a:cs typeface="Courier New" pitchFamily="49" charset="0"/>
              </a:rPr>
              <a:t>( !(y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1</a:t>
            </a:r>
            <a:r>
              <a:rPr lang="en-US" sz="1200" dirty="0" smtClean="0">
                <a:solidFill>
                  <a:schemeClr val="tx1"/>
                </a:solidFill>
                <a:latin typeface="Courier New" pitchFamily="49" charset="0"/>
                <a:cs typeface="Courier New" pitchFamily="49" charset="0"/>
              </a:rPr>
              <a:t> &amp;&amp; … &amp;&amp; y</a:t>
            </a:r>
            <a:r>
              <a:rPr lang="en-US" sz="1200" baseline="-25000" dirty="0" smtClean="0">
                <a:solidFill>
                  <a:schemeClr val="tx1"/>
                </a:solidFill>
                <a:latin typeface="Courier New" pitchFamily="49" charset="0"/>
                <a:cs typeface="Courier New" pitchFamily="49" charset="0"/>
              </a:rPr>
              <a:t>N-2</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 </a:t>
            </a:r>
            <a:endParaRPr lang="en-US" sz="1200" baseline="-25000" dirty="0" smtClean="0">
              <a:solidFill>
                <a:schemeClr val="tx1"/>
              </a:solidFill>
              <a:latin typeface="Courier New" pitchFamily="49" charset="0"/>
              <a:cs typeface="Courier New" pitchFamily="49" charset="0"/>
            </a:endParaRPr>
          </a:p>
          <a:p>
            <a:pPr>
              <a:buNone/>
            </a:pPr>
            <a:r>
              <a:rPr lang="en-US" sz="1200" dirty="0" smtClean="0">
                <a:solidFill>
                  <a:srgbClr val="FF0000"/>
                </a:solidFill>
                <a:latin typeface="Courier New" pitchFamily="49" charset="0"/>
                <a:cs typeface="Courier New" pitchFamily="49" charset="0"/>
              </a:rPr>
              <a:t>		FAULT HANDLER (INTRA)</a:t>
            </a:r>
          </a:p>
          <a:p>
            <a:pPr>
              <a:buNone/>
            </a:pPr>
            <a:endParaRPr lang="en-US" sz="1200" dirty="0" smtClean="0">
              <a:latin typeface="Courier New" pitchFamily="49" charset="0"/>
              <a:cs typeface="Courier New" pitchFamily="49" charset="0"/>
            </a:endParaRPr>
          </a:p>
          <a:p>
            <a:pPr>
              <a:buNone/>
            </a:pPr>
            <a:r>
              <a:rPr lang="en-US" sz="1200" dirty="0">
                <a:latin typeface="Courier New" pitchFamily="49" charset="0"/>
                <a:cs typeface="Courier New" pitchFamily="49" charset="0"/>
              </a:rPr>
              <a:t>c</a:t>
            </a:r>
            <a:r>
              <a:rPr lang="en-US" sz="1200" dirty="0" smtClean="0">
                <a:latin typeface="Courier New" pitchFamily="49" charset="0"/>
                <a:cs typeface="Courier New" pitchFamily="49" charset="0"/>
              </a:rPr>
              <a:t>orrect = 0</a:t>
            </a:r>
          </a:p>
          <a:p>
            <a:pPr>
              <a:buNone/>
            </a:pPr>
            <a:r>
              <a:rPr lang="en-US" sz="1200" b="1" dirty="0" err="1" smtClean="0">
                <a:latin typeface="Courier New" pitchFamily="49" charset="0"/>
                <a:cs typeface="Courier New" pitchFamily="49" charset="0"/>
              </a:rPr>
              <a:t>ForAll</a:t>
            </a:r>
            <a:r>
              <a:rPr lang="en-US" sz="1200" dirty="0" smtClean="0">
                <a:latin typeface="Courier New" pitchFamily="49" charset="0"/>
                <a:cs typeface="Courier New" pitchFamily="49" charset="0"/>
              </a:rPr>
              <a:t>(</a:t>
            </a:r>
            <a:r>
              <a:rPr lang="en-US" sz="1200" i="1" dirty="0" err="1" smtClean="0">
                <a:latin typeface="Courier New" pitchFamily="49" charset="0"/>
                <a:cs typeface="Courier New" pitchFamily="49" charset="0"/>
              </a:rPr>
              <a:t>i</a:t>
            </a:r>
            <a:r>
              <a:rPr lang="en-US" sz="1200" i="1" dirty="0" smtClean="0">
                <a:latin typeface="Courier New" pitchFamily="49" charset="0"/>
                <a:cs typeface="Courier New" pitchFamily="49" charset="0"/>
              </a:rPr>
              <a:t> </a:t>
            </a:r>
            <a:r>
              <a:rPr lang="en-US" sz="1200" b="1" dirty="0" smtClean="0">
                <a:latin typeface="Courier New" pitchFamily="49" charset="0"/>
                <a:cs typeface="Courier New" pitchFamily="49" charset="0"/>
              </a:rPr>
              <a:t>in</a:t>
            </a:r>
            <a:r>
              <a:rPr lang="en-US" sz="1200" dirty="0" smtClean="0">
                <a:latin typeface="Courier New" pitchFamily="49" charset="0"/>
                <a:cs typeface="Courier New" pitchFamily="49" charset="0"/>
              </a:rPr>
              <a:t> [1,N</a:t>
            </a:r>
            <a:r>
              <a:rPr lang="en-US" sz="1200" baseline="-25000" dirty="0" smtClean="0">
                <a:latin typeface="Courier New" pitchFamily="49" charset="0"/>
                <a:cs typeface="Courier New" pitchFamily="49" charset="0"/>
              </a:rPr>
              <a:t>T</a:t>
            </a:r>
            <a:r>
              <a:rPr lang="en-US" sz="1200" dirty="0" smtClean="0">
                <a:latin typeface="Courier New" pitchFamily="49" charset="0"/>
                <a:cs typeface="Courier New" pitchFamily="49" charset="0"/>
              </a:rPr>
              <a:t>])</a:t>
            </a:r>
          </a:p>
          <a:p>
            <a:pPr>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correct += (Y</a:t>
            </a:r>
            <a:r>
              <a:rPr lang="en-US" sz="1200" i="1" baseline="-25000" dirty="0" smtClean="0">
                <a:latin typeface="Courier New" pitchFamily="49" charset="0"/>
                <a:cs typeface="Courier New" pitchFamily="49" charset="0"/>
              </a:rPr>
              <a:t>i-1</a:t>
            </a:r>
            <a:r>
              <a:rPr lang="en-US" sz="1200" dirty="0" smtClean="0">
                <a:latin typeface="Courier New" pitchFamily="49" charset="0"/>
                <a:cs typeface="Courier New" pitchFamily="49" charset="0"/>
              </a:rPr>
              <a:t> == Y</a:t>
            </a:r>
            <a:r>
              <a:rPr lang="en-US" sz="1200" i="1" baseline="-25000" dirty="0" smtClean="0">
                <a:latin typeface="Courier New" pitchFamily="49" charset="0"/>
                <a:cs typeface="Courier New" pitchFamily="49" charset="0"/>
              </a:rPr>
              <a:t>i</a:t>
            </a:r>
            <a:r>
              <a:rPr lang="en-US" sz="1200"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If</a:t>
            </a:r>
            <a:r>
              <a:rPr lang="en-US" sz="1200" dirty="0" smtClean="0">
                <a:latin typeface="Courier New" pitchFamily="49" charset="0"/>
                <a:cs typeface="Courier New" pitchFamily="49" charset="0"/>
              </a:rPr>
              <a:t>( correct != N</a:t>
            </a:r>
            <a:r>
              <a:rPr lang="en-US" sz="1200" baseline="-25000" dirty="0" smtClean="0">
                <a:latin typeface="Courier New" pitchFamily="49" charset="0"/>
                <a:cs typeface="Courier New" pitchFamily="49" charset="0"/>
              </a:rPr>
              <a:t>T</a:t>
            </a:r>
            <a:r>
              <a:rPr lang="en-US" sz="1200" dirty="0" smtClean="0">
                <a:latin typeface="Courier New" pitchFamily="49" charset="0"/>
                <a:cs typeface="Courier New" pitchFamily="49" charset="0"/>
              </a:rPr>
              <a:t>-1) </a:t>
            </a:r>
          </a:p>
          <a:p>
            <a:pPr>
              <a:buNone/>
            </a:pPr>
            <a:r>
              <a:rPr lang="en-US" sz="1200" dirty="0" smtClean="0">
                <a:solidFill>
                  <a:srgbClr val="FF0000"/>
                </a:solidFill>
                <a:latin typeface="Courier New" pitchFamily="49" charset="0"/>
                <a:cs typeface="Courier New" pitchFamily="49" charset="0"/>
              </a:rPr>
              <a:t>	FAULT HANDLER (INTER)</a:t>
            </a:r>
            <a:endParaRPr lang="en-US" sz="1200" dirty="0">
              <a:latin typeface="Courier New" pitchFamily="49" charset="0"/>
              <a:cs typeface="Courier New" pitchFamily="49" charset="0"/>
            </a:endParaRPr>
          </a:p>
          <a:p>
            <a:pPr>
              <a:buNone/>
            </a:pPr>
            <a:endParaRPr lang="en-US" sz="1200" dirty="0">
              <a:latin typeface="Courier New" pitchFamily="49" charset="0"/>
              <a:cs typeface="Courier New" pitchFamily="49" charset="0"/>
            </a:endParaRPr>
          </a:p>
        </p:txBody>
      </p:sp>
      <p:sp>
        <p:nvSpPr>
          <p:cNvPr id="4" name="Rectangle 3"/>
          <p:cNvSpPr/>
          <p:nvPr/>
        </p:nvSpPr>
        <p:spPr>
          <a:xfrm>
            <a:off x="304800" y="2514600"/>
            <a:ext cx="4419600" cy="3733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457200" y="2743200"/>
            <a:ext cx="1905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a:t>
            </a:r>
            <a:r>
              <a:rPr lang="en-US" baseline="-25000" dirty="0" smtClean="0">
                <a:solidFill>
                  <a:schemeClr val="tx1"/>
                </a:solidFill>
              </a:rPr>
              <a:t>0</a:t>
            </a:r>
            <a:r>
              <a:rPr lang="en-US" dirty="0" smtClean="0">
                <a:solidFill>
                  <a:schemeClr val="tx1"/>
                </a:solidFill>
              </a:rPr>
              <a:t> = …</a:t>
            </a:r>
          </a:p>
          <a:p>
            <a:r>
              <a:rPr lang="en-US" dirty="0" smtClean="0">
                <a:solidFill>
                  <a:schemeClr val="tx1"/>
                </a:solidFill>
              </a:rPr>
              <a:t>y</a:t>
            </a:r>
            <a:r>
              <a:rPr lang="en-US" baseline="-25000" dirty="0" smtClean="0">
                <a:solidFill>
                  <a:schemeClr val="tx1"/>
                </a:solidFill>
              </a:rPr>
              <a:t>1 </a:t>
            </a:r>
            <a:r>
              <a:rPr lang="en-US" dirty="0" smtClean="0">
                <a:solidFill>
                  <a:schemeClr val="tx1"/>
                </a:solidFill>
              </a:rPr>
              <a:t>= …</a:t>
            </a:r>
          </a:p>
          <a:p>
            <a:r>
              <a:rPr lang="en-US" dirty="0" smtClean="0">
                <a:solidFill>
                  <a:schemeClr val="tx1"/>
                </a:solidFill>
              </a:rPr>
              <a:t>…</a:t>
            </a:r>
          </a:p>
          <a:p>
            <a:r>
              <a:rPr lang="en-US" dirty="0">
                <a:solidFill>
                  <a:schemeClr val="tx1"/>
                </a:solidFill>
              </a:rPr>
              <a:t>y</a:t>
            </a:r>
            <a:r>
              <a:rPr lang="en-US" dirty="0" smtClean="0">
                <a:solidFill>
                  <a:schemeClr val="tx1"/>
                </a:solidFill>
              </a:rPr>
              <a:t> </a:t>
            </a:r>
            <a:r>
              <a:rPr lang="en-US" baseline="-25000" dirty="0" smtClean="0">
                <a:solidFill>
                  <a:schemeClr val="tx1"/>
                </a:solidFill>
              </a:rPr>
              <a:t>N</a:t>
            </a:r>
            <a:r>
              <a:rPr lang="en-US" baseline="-40000" dirty="0" smtClean="0">
                <a:solidFill>
                  <a:schemeClr val="tx1"/>
                </a:solidFill>
              </a:rPr>
              <a:t>I</a:t>
            </a:r>
            <a:r>
              <a:rPr lang="en-US" dirty="0" smtClean="0">
                <a:solidFill>
                  <a:schemeClr val="tx1"/>
                </a:solidFill>
              </a:rPr>
              <a:t> = …</a:t>
            </a:r>
            <a:endParaRPr lang="en-US" dirty="0">
              <a:solidFill>
                <a:schemeClr val="tx1"/>
              </a:solidFill>
            </a:endParaRPr>
          </a:p>
        </p:txBody>
      </p:sp>
      <p:cxnSp>
        <p:nvCxnSpPr>
          <p:cNvPr id="11" name="Straight Arrow Connector 10"/>
          <p:cNvCxnSpPr/>
          <p:nvPr/>
        </p:nvCxnSpPr>
        <p:spPr>
          <a:xfrm>
            <a:off x="1295400" y="2971800"/>
            <a:ext cx="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71600" y="3200400"/>
            <a:ext cx="907493" cy="461665"/>
          </a:xfrm>
          <a:prstGeom prst="rect">
            <a:avLst/>
          </a:prstGeom>
          <a:noFill/>
        </p:spPr>
        <p:txBody>
          <a:bodyPr wrap="none" rtlCol="0">
            <a:spAutoFit/>
          </a:bodyPr>
          <a:lstStyle/>
          <a:p>
            <a:r>
              <a:rPr lang="en-US" sz="1200" dirty="0" smtClean="0"/>
              <a:t>Instruction-</a:t>
            </a:r>
          </a:p>
          <a:p>
            <a:r>
              <a:rPr lang="en-US" sz="1200" dirty="0" smtClean="0"/>
              <a:t>level</a:t>
            </a:r>
            <a:endParaRPr lang="en-US" sz="1200" dirty="0"/>
          </a:p>
        </p:txBody>
      </p:sp>
      <p:cxnSp>
        <p:nvCxnSpPr>
          <p:cNvPr id="23" name="Straight Arrow Connector 22"/>
          <p:cNvCxnSpPr/>
          <p:nvPr/>
        </p:nvCxnSpPr>
        <p:spPr>
          <a:xfrm flipH="1">
            <a:off x="533400" y="2286000"/>
            <a:ext cx="38862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81200" y="1905000"/>
            <a:ext cx="1389035" cy="276999"/>
          </a:xfrm>
          <a:prstGeom prst="rect">
            <a:avLst/>
          </a:prstGeom>
          <a:noFill/>
        </p:spPr>
        <p:txBody>
          <a:bodyPr wrap="none" rtlCol="0">
            <a:spAutoFit/>
          </a:bodyPr>
          <a:lstStyle/>
          <a:p>
            <a:r>
              <a:rPr lang="en-US" sz="1200" dirty="0" smtClean="0"/>
              <a:t>Thread-level [0, N</a:t>
            </a:r>
            <a:r>
              <a:rPr lang="en-US" sz="1200" baseline="-25000" dirty="0" smtClean="0"/>
              <a:t>T</a:t>
            </a:r>
            <a:r>
              <a:rPr lang="en-US" sz="1200" dirty="0" smtClean="0"/>
              <a:t>]</a:t>
            </a:r>
            <a:endParaRPr lang="en-US" sz="1200" dirty="0"/>
          </a:p>
        </p:txBody>
      </p:sp>
      <p:sp>
        <p:nvSpPr>
          <p:cNvPr id="28" name="Rectangle 27"/>
          <p:cNvSpPr/>
          <p:nvPr/>
        </p:nvSpPr>
        <p:spPr>
          <a:xfrm>
            <a:off x="2590800" y="2743200"/>
            <a:ext cx="1905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a:t>
            </a:r>
            <a:r>
              <a:rPr lang="en-US" baseline="-25000" dirty="0" smtClean="0">
                <a:solidFill>
                  <a:schemeClr val="tx1"/>
                </a:solidFill>
              </a:rPr>
              <a:t>0</a:t>
            </a:r>
            <a:r>
              <a:rPr lang="en-US" dirty="0" smtClean="0">
                <a:solidFill>
                  <a:schemeClr val="tx1"/>
                </a:solidFill>
              </a:rPr>
              <a:t> = …</a:t>
            </a:r>
          </a:p>
          <a:p>
            <a:r>
              <a:rPr lang="en-US" dirty="0" smtClean="0">
                <a:solidFill>
                  <a:schemeClr val="tx1"/>
                </a:solidFill>
              </a:rPr>
              <a:t>y</a:t>
            </a:r>
            <a:r>
              <a:rPr lang="en-US" baseline="-25000" dirty="0" smtClean="0">
                <a:solidFill>
                  <a:schemeClr val="tx1"/>
                </a:solidFill>
              </a:rPr>
              <a:t>1 </a:t>
            </a:r>
            <a:r>
              <a:rPr lang="en-US" dirty="0" smtClean="0">
                <a:solidFill>
                  <a:schemeClr val="tx1"/>
                </a:solidFill>
              </a:rPr>
              <a:t>= …</a:t>
            </a:r>
          </a:p>
          <a:p>
            <a:r>
              <a:rPr lang="en-US" dirty="0" smtClean="0">
                <a:solidFill>
                  <a:schemeClr val="tx1"/>
                </a:solidFill>
              </a:rPr>
              <a:t>…</a:t>
            </a:r>
          </a:p>
          <a:p>
            <a:r>
              <a:rPr lang="en-US" dirty="0">
                <a:solidFill>
                  <a:schemeClr val="tx1"/>
                </a:solidFill>
              </a:rPr>
              <a:t>y</a:t>
            </a:r>
            <a:r>
              <a:rPr lang="en-US" dirty="0" smtClean="0">
                <a:solidFill>
                  <a:schemeClr val="tx1"/>
                </a:solidFill>
              </a:rPr>
              <a:t> </a:t>
            </a:r>
            <a:r>
              <a:rPr lang="en-US" baseline="-25000" dirty="0" smtClean="0">
                <a:solidFill>
                  <a:schemeClr val="tx1"/>
                </a:solidFill>
              </a:rPr>
              <a:t>N</a:t>
            </a:r>
            <a:r>
              <a:rPr lang="en-US" baseline="-40000" dirty="0" smtClean="0">
                <a:solidFill>
                  <a:schemeClr val="tx1"/>
                </a:solidFill>
              </a:rPr>
              <a:t>I</a:t>
            </a:r>
            <a:r>
              <a:rPr lang="en-US" dirty="0" smtClean="0">
                <a:solidFill>
                  <a:schemeClr val="tx1"/>
                </a:solidFill>
              </a:rPr>
              <a:t> = …</a:t>
            </a:r>
            <a:endParaRPr lang="en-US" dirty="0">
              <a:solidFill>
                <a:schemeClr val="tx1"/>
              </a:solidFill>
            </a:endParaRPr>
          </a:p>
        </p:txBody>
      </p:sp>
      <p:cxnSp>
        <p:nvCxnSpPr>
          <p:cNvPr id="29" name="Straight Arrow Connector 28"/>
          <p:cNvCxnSpPr/>
          <p:nvPr/>
        </p:nvCxnSpPr>
        <p:spPr>
          <a:xfrm>
            <a:off x="3429000" y="2971800"/>
            <a:ext cx="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05200" y="3200400"/>
            <a:ext cx="907493" cy="461665"/>
          </a:xfrm>
          <a:prstGeom prst="rect">
            <a:avLst/>
          </a:prstGeom>
          <a:noFill/>
        </p:spPr>
        <p:txBody>
          <a:bodyPr wrap="none" rtlCol="0">
            <a:spAutoFit/>
          </a:bodyPr>
          <a:lstStyle/>
          <a:p>
            <a:r>
              <a:rPr lang="en-US" sz="1200" dirty="0" smtClean="0"/>
              <a:t>Instruction-</a:t>
            </a:r>
          </a:p>
          <a:p>
            <a:r>
              <a:rPr lang="en-US" sz="1200" dirty="0" smtClean="0"/>
              <a:t>level</a:t>
            </a:r>
            <a:endParaRPr lang="en-US" sz="1200" dirty="0"/>
          </a:p>
        </p:txBody>
      </p:sp>
      <p:sp>
        <p:nvSpPr>
          <p:cNvPr id="31" name="Rectangle 30"/>
          <p:cNvSpPr/>
          <p:nvPr/>
        </p:nvSpPr>
        <p:spPr>
          <a:xfrm>
            <a:off x="457200" y="4572000"/>
            <a:ext cx="1905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a:t>
            </a:r>
            <a:r>
              <a:rPr lang="en-US" baseline="-25000" dirty="0" smtClean="0">
                <a:solidFill>
                  <a:schemeClr val="tx1"/>
                </a:solidFill>
              </a:rPr>
              <a:t>0</a:t>
            </a:r>
            <a:r>
              <a:rPr lang="en-US" dirty="0" smtClean="0">
                <a:solidFill>
                  <a:schemeClr val="tx1"/>
                </a:solidFill>
              </a:rPr>
              <a:t> = …</a:t>
            </a:r>
          </a:p>
          <a:p>
            <a:r>
              <a:rPr lang="en-US" dirty="0" smtClean="0">
                <a:solidFill>
                  <a:schemeClr val="tx1"/>
                </a:solidFill>
              </a:rPr>
              <a:t>y</a:t>
            </a:r>
            <a:r>
              <a:rPr lang="en-US" baseline="-25000" dirty="0" smtClean="0">
                <a:solidFill>
                  <a:schemeClr val="tx1"/>
                </a:solidFill>
              </a:rPr>
              <a:t>1 </a:t>
            </a:r>
            <a:r>
              <a:rPr lang="en-US" dirty="0" smtClean="0">
                <a:solidFill>
                  <a:schemeClr val="tx1"/>
                </a:solidFill>
              </a:rPr>
              <a:t>= …</a:t>
            </a:r>
          </a:p>
          <a:p>
            <a:r>
              <a:rPr lang="en-US" dirty="0" smtClean="0">
                <a:solidFill>
                  <a:schemeClr val="tx1"/>
                </a:solidFill>
              </a:rPr>
              <a:t>…</a:t>
            </a:r>
          </a:p>
          <a:p>
            <a:r>
              <a:rPr lang="en-US" dirty="0">
                <a:solidFill>
                  <a:schemeClr val="tx1"/>
                </a:solidFill>
              </a:rPr>
              <a:t>y</a:t>
            </a:r>
            <a:r>
              <a:rPr lang="en-US" dirty="0" smtClean="0">
                <a:solidFill>
                  <a:schemeClr val="tx1"/>
                </a:solidFill>
              </a:rPr>
              <a:t> </a:t>
            </a:r>
            <a:r>
              <a:rPr lang="en-US" baseline="-25000" dirty="0" smtClean="0">
                <a:solidFill>
                  <a:schemeClr val="tx1"/>
                </a:solidFill>
              </a:rPr>
              <a:t>N</a:t>
            </a:r>
            <a:r>
              <a:rPr lang="en-US" baseline="-40000" dirty="0" smtClean="0">
                <a:solidFill>
                  <a:schemeClr val="tx1"/>
                </a:solidFill>
              </a:rPr>
              <a:t>I</a:t>
            </a:r>
            <a:r>
              <a:rPr lang="en-US" dirty="0" smtClean="0">
                <a:solidFill>
                  <a:schemeClr val="tx1"/>
                </a:solidFill>
              </a:rPr>
              <a:t> = …</a:t>
            </a:r>
            <a:endParaRPr lang="en-US" dirty="0">
              <a:solidFill>
                <a:schemeClr val="tx1"/>
              </a:solidFill>
            </a:endParaRPr>
          </a:p>
        </p:txBody>
      </p:sp>
      <p:cxnSp>
        <p:nvCxnSpPr>
          <p:cNvPr id="32" name="Straight Arrow Connector 31"/>
          <p:cNvCxnSpPr/>
          <p:nvPr/>
        </p:nvCxnSpPr>
        <p:spPr>
          <a:xfrm>
            <a:off x="1295400" y="4800600"/>
            <a:ext cx="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71600" y="5029200"/>
            <a:ext cx="907493" cy="461665"/>
          </a:xfrm>
          <a:prstGeom prst="rect">
            <a:avLst/>
          </a:prstGeom>
          <a:noFill/>
        </p:spPr>
        <p:txBody>
          <a:bodyPr wrap="none" rtlCol="0">
            <a:spAutoFit/>
          </a:bodyPr>
          <a:lstStyle/>
          <a:p>
            <a:r>
              <a:rPr lang="en-US" sz="1200" dirty="0" smtClean="0"/>
              <a:t>Instruction-</a:t>
            </a:r>
          </a:p>
          <a:p>
            <a:r>
              <a:rPr lang="en-US" sz="1200" dirty="0" smtClean="0"/>
              <a:t>level</a:t>
            </a:r>
            <a:endParaRPr lang="en-US" sz="1200" dirty="0"/>
          </a:p>
        </p:txBody>
      </p:sp>
      <p:sp>
        <p:nvSpPr>
          <p:cNvPr id="34" name="Rectangle 33"/>
          <p:cNvSpPr/>
          <p:nvPr/>
        </p:nvSpPr>
        <p:spPr>
          <a:xfrm>
            <a:off x="2590800" y="4572000"/>
            <a:ext cx="1905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y</a:t>
            </a:r>
            <a:r>
              <a:rPr lang="en-US" baseline="-25000" dirty="0" smtClean="0">
                <a:solidFill>
                  <a:schemeClr val="tx1"/>
                </a:solidFill>
              </a:rPr>
              <a:t>0</a:t>
            </a:r>
            <a:r>
              <a:rPr lang="en-US" dirty="0" smtClean="0">
                <a:solidFill>
                  <a:schemeClr val="tx1"/>
                </a:solidFill>
              </a:rPr>
              <a:t> = …</a:t>
            </a:r>
          </a:p>
          <a:p>
            <a:r>
              <a:rPr lang="en-US" dirty="0" smtClean="0">
                <a:solidFill>
                  <a:schemeClr val="tx1"/>
                </a:solidFill>
              </a:rPr>
              <a:t>y</a:t>
            </a:r>
            <a:r>
              <a:rPr lang="en-US" baseline="-25000" dirty="0" smtClean="0">
                <a:solidFill>
                  <a:schemeClr val="tx1"/>
                </a:solidFill>
              </a:rPr>
              <a:t>1 </a:t>
            </a:r>
            <a:r>
              <a:rPr lang="en-US" dirty="0" smtClean="0">
                <a:solidFill>
                  <a:schemeClr val="tx1"/>
                </a:solidFill>
              </a:rPr>
              <a:t>= …</a:t>
            </a:r>
          </a:p>
          <a:p>
            <a:r>
              <a:rPr lang="en-US" dirty="0" smtClean="0">
                <a:solidFill>
                  <a:schemeClr val="tx1"/>
                </a:solidFill>
              </a:rPr>
              <a:t>…</a:t>
            </a:r>
          </a:p>
          <a:p>
            <a:r>
              <a:rPr lang="en-US" dirty="0">
                <a:solidFill>
                  <a:schemeClr val="tx1"/>
                </a:solidFill>
              </a:rPr>
              <a:t>y</a:t>
            </a:r>
            <a:r>
              <a:rPr lang="en-US" dirty="0" smtClean="0">
                <a:solidFill>
                  <a:schemeClr val="tx1"/>
                </a:solidFill>
              </a:rPr>
              <a:t> </a:t>
            </a:r>
            <a:r>
              <a:rPr lang="en-US" baseline="-25000" dirty="0" smtClean="0">
                <a:solidFill>
                  <a:schemeClr val="tx1"/>
                </a:solidFill>
              </a:rPr>
              <a:t>N</a:t>
            </a:r>
            <a:r>
              <a:rPr lang="en-US" baseline="-40000" dirty="0" smtClean="0">
                <a:solidFill>
                  <a:schemeClr val="tx1"/>
                </a:solidFill>
              </a:rPr>
              <a:t>I</a:t>
            </a:r>
            <a:r>
              <a:rPr lang="en-US" dirty="0" smtClean="0">
                <a:solidFill>
                  <a:schemeClr val="tx1"/>
                </a:solidFill>
              </a:rPr>
              <a:t> = …</a:t>
            </a:r>
            <a:endParaRPr lang="en-US" dirty="0">
              <a:solidFill>
                <a:schemeClr val="tx1"/>
              </a:solidFill>
            </a:endParaRPr>
          </a:p>
        </p:txBody>
      </p:sp>
      <p:cxnSp>
        <p:nvCxnSpPr>
          <p:cNvPr id="35" name="Straight Arrow Connector 34"/>
          <p:cNvCxnSpPr/>
          <p:nvPr/>
        </p:nvCxnSpPr>
        <p:spPr>
          <a:xfrm>
            <a:off x="3429000" y="4800600"/>
            <a:ext cx="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05200" y="5029200"/>
            <a:ext cx="907493" cy="461665"/>
          </a:xfrm>
          <a:prstGeom prst="rect">
            <a:avLst/>
          </a:prstGeom>
          <a:noFill/>
        </p:spPr>
        <p:txBody>
          <a:bodyPr wrap="none" rtlCol="0">
            <a:spAutoFit/>
          </a:bodyPr>
          <a:lstStyle/>
          <a:p>
            <a:r>
              <a:rPr lang="en-US" sz="1200" dirty="0" smtClean="0"/>
              <a:t>Instruction-</a:t>
            </a:r>
          </a:p>
          <a:p>
            <a:r>
              <a:rPr lang="en-US" sz="1200" dirty="0" smtClean="0"/>
              <a:t>level</a:t>
            </a:r>
            <a:endParaRPr lang="en-US" sz="1200" dirty="0"/>
          </a:p>
        </p:txBody>
      </p:sp>
    </p:spTree>
    <p:extLst>
      <p:ext uri="{BB962C8B-B14F-4D97-AF65-F5344CB8AC3E}">
        <p14:creationId xmlns:p14="http://schemas.microsoft.com/office/powerpoint/2010/main" val="8058775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Fault-handling policies (1)</a:t>
            </a:r>
            <a:endParaRPr lang="en-US" dirty="0"/>
          </a:p>
        </p:txBody>
      </p:sp>
      <p:sp>
        <p:nvSpPr>
          <p:cNvPr id="3" name="Content Placeholder 2"/>
          <p:cNvSpPr>
            <a:spLocks noGrp="1"/>
          </p:cNvSpPr>
          <p:nvPr>
            <p:ph idx="1"/>
          </p:nvPr>
        </p:nvSpPr>
        <p:spPr/>
        <p:txBody>
          <a:bodyPr/>
          <a:lstStyle/>
          <a:p>
            <a:r>
              <a:rPr lang="en-US" dirty="0" smtClean="0"/>
              <a:t>Policy for inter (if N</a:t>
            </a:r>
            <a:r>
              <a:rPr lang="en-US" baseline="-25000" dirty="0" smtClean="0"/>
              <a:t>T </a:t>
            </a:r>
            <a:r>
              <a:rPr lang="en-US" dirty="0" smtClean="0"/>
              <a:t>&gt; 0) and intra (if N</a:t>
            </a:r>
            <a:r>
              <a:rPr lang="en-US" baseline="-25000" dirty="0" smtClean="0"/>
              <a:t>I</a:t>
            </a:r>
            <a:r>
              <a:rPr lang="en-US" dirty="0" smtClean="0"/>
              <a:t>&gt; 0) </a:t>
            </a:r>
          </a:p>
          <a:p>
            <a:r>
              <a:rPr lang="en-US" dirty="0" smtClean="0"/>
              <a:t>Policies</a:t>
            </a:r>
          </a:p>
          <a:p>
            <a:pPr lvl="1"/>
            <a:r>
              <a:rPr lang="en-US" dirty="0" smtClean="0"/>
              <a:t>Final wish</a:t>
            </a:r>
          </a:p>
          <a:p>
            <a:pPr lvl="1"/>
            <a:r>
              <a:rPr lang="en-US" dirty="0" smtClean="0"/>
              <a:t>Second-chance</a:t>
            </a:r>
          </a:p>
          <a:p>
            <a:pPr lvl="1"/>
            <a:r>
              <a:rPr lang="en-US" dirty="0" smtClean="0"/>
              <a:t>Die-on-error, </a:t>
            </a:r>
            <a:r>
              <a:rPr lang="en-US" dirty="0" err="1" smtClean="0"/>
              <a:t>OnDemand</a:t>
            </a:r>
            <a:r>
              <a:rPr lang="en-US" dirty="0" smtClean="0"/>
              <a:t>-TMR, Voting(*)</a:t>
            </a:r>
          </a:p>
          <a:p>
            <a:r>
              <a:rPr lang="en-US" dirty="0" smtClean="0"/>
              <a:t>Configuration can be </a:t>
            </a:r>
            <a:r>
              <a:rPr lang="en-US" dirty="0" err="1" smtClean="0"/>
              <a:t>complexified</a:t>
            </a:r>
            <a:r>
              <a:rPr lang="en-US" dirty="0" smtClean="0"/>
              <a:t> by combining multiple policies in series.</a:t>
            </a:r>
            <a:endParaRPr lang="en-US" dirty="0"/>
          </a:p>
        </p:txBody>
      </p:sp>
    </p:spTree>
    <p:extLst>
      <p:ext uri="{BB962C8B-B14F-4D97-AF65-F5344CB8AC3E}">
        <p14:creationId xmlns:p14="http://schemas.microsoft.com/office/powerpoint/2010/main" val="33646951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Voting</a:t>
            </a:r>
            <a:endParaRPr lang="en-US" dirty="0"/>
          </a:p>
        </p:txBody>
      </p:sp>
      <p:sp>
        <p:nvSpPr>
          <p:cNvPr id="3" name="Content Placeholder 2"/>
          <p:cNvSpPr>
            <a:spLocks noGrp="1"/>
          </p:cNvSpPr>
          <p:nvPr>
            <p:ph idx="1"/>
          </p:nvPr>
        </p:nvSpPr>
        <p:spPr/>
        <p:txBody>
          <a:bodyPr/>
          <a:lstStyle/>
          <a:p>
            <a:r>
              <a:rPr lang="en-US" dirty="0" smtClean="0"/>
              <a:t>If error occurs, vote on result</a:t>
            </a:r>
          </a:p>
          <a:p>
            <a:pPr lvl="1"/>
            <a:r>
              <a:rPr lang="en-US" dirty="0" smtClean="0"/>
              <a:t>Voting mechanism depends on type, decision tree specified at initialization.</a:t>
            </a:r>
          </a:p>
          <a:p>
            <a:pPr lvl="1"/>
            <a:r>
              <a:rPr lang="en-US" dirty="0" smtClean="0"/>
              <a:t>Default:</a:t>
            </a:r>
          </a:p>
          <a:p>
            <a:pPr lvl="2"/>
            <a:r>
              <a:rPr lang="en-US" dirty="0" smtClean="0"/>
              <a:t>Integer, Char, Float/Double,…: Mean-voting [O(n)] </a:t>
            </a:r>
          </a:p>
          <a:p>
            <a:pPr lvl="2"/>
            <a:r>
              <a:rPr lang="en-US" dirty="0" smtClean="0"/>
              <a:t>Pointer, Ref., Class, </a:t>
            </a:r>
            <a:r>
              <a:rPr lang="en-US" dirty="0" err="1" smtClean="0"/>
              <a:t>Struct</a:t>
            </a:r>
            <a:r>
              <a:rPr lang="en-US" dirty="0" smtClean="0"/>
              <a:t>,…:  MJRTY algorithm [O(n)] </a:t>
            </a:r>
          </a:p>
          <a:p>
            <a:pPr lvl="2"/>
            <a:endParaRPr lang="en-US" dirty="0"/>
          </a:p>
        </p:txBody>
      </p:sp>
      <p:sp>
        <p:nvSpPr>
          <p:cNvPr id="4" name="Rectangle 3"/>
          <p:cNvSpPr/>
          <p:nvPr/>
        </p:nvSpPr>
        <p:spPr>
          <a:xfrm>
            <a:off x="1371600" y="3810000"/>
            <a:ext cx="6248400" cy="190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f(x)</a:t>
            </a:r>
          </a:p>
          <a:p>
            <a:r>
              <a:rPr lang="en-US" sz="1200" dirty="0" smtClean="0">
                <a:solidFill>
                  <a:schemeClr val="tx1"/>
                </a:solidFill>
                <a:latin typeface="Courier New" pitchFamily="49" charset="0"/>
                <a:cs typeface="Courier New" pitchFamily="49" charset="0"/>
              </a:rPr>
              <a:t>…</a:t>
            </a:r>
          </a:p>
          <a:p>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f(x)</a:t>
            </a:r>
          </a:p>
          <a:p>
            <a:r>
              <a:rPr lang="en-US" sz="1200" dirty="0" smtClean="0">
                <a:solidFill>
                  <a:schemeClr val="tx1"/>
                </a:solidFill>
                <a:latin typeface="Courier New" pitchFamily="49" charset="0"/>
                <a:cs typeface="Courier New" pitchFamily="49" charset="0"/>
              </a:rPr>
              <a:t>Y = </a:t>
            </a:r>
            <a:r>
              <a:rPr lang="en-US" sz="1200" dirty="0" smtClean="0">
                <a:solidFill>
                  <a:schemeClr val="tx2"/>
                </a:solidFill>
                <a:latin typeface="Courier New" pitchFamily="49" charset="0"/>
                <a:cs typeface="Courier New" pitchFamily="49" charset="0"/>
              </a:rPr>
              <a:t>UNIFY</a:t>
            </a:r>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a:t>
            </a:r>
          </a:p>
          <a:p>
            <a:r>
              <a:rPr lang="en-US" sz="1200" b="1" dirty="0" smtClean="0">
                <a:solidFill>
                  <a:schemeClr val="tx1"/>
                </a:solidFill>
                <a:latin typeface="Courier New" pitchFamily="49" charset="0"/>
                <a:cs typeface="Courier New" pitchFamily="49" charset="0"/>
              </a:rPr>
              <a:t>If</a:t>
            </a:r>
            <a:r>
              <a:rPr lang="en-US" sz="1200" dirty="0" smtClean="0">
                <a:solidFill>
                  <a:schemeClr val="tx1"/>
                </a:solidFill>
                <a:latin typeface="Courier New" pitchFamily="49" charset="0"/>
                <a:cs typeface="Courier New" pitchFamily="49" charset="0"/>
              </a:rPr>
              <a:t>( !(y</a:t>
            </a:r>
            <a:r>
              <a:rPr lang="en-US" sz="1200" baseline="-25000" dirty="0" smtClean="0">
                <a:solidFill>
                  <a:schemeClr val="tx1"/>
                </a:solidFill>
                <a:latin typeface="Courier New" pitchFamily="49" charset="0"/>
                <a:cs typeface="Courier New" pitchFamily="49" charset="0"/>
              </a:rPr>
              <a:t>0</a:t>
            </a:r>
            <a:r>
              <a:rPr lang="en-US" sz="1200" dirty="0" smtClean="0">
                <a:solidFill>
                  <a:schemeClr val="tx1"/>
                </a:solidFill>
                <a:latin typeface="Courier New" pitchFamily="49" charset="0"/>
                <a:cs typeface="Courier New" pitchFamily="49" charset="0"/>
              </a:rPr>
              <a:t> == y</a:t>
            </a:r>
            <a:r>
              <a:rPr lang="en-US" sz="1200" baseline="-25000" dirty="0" smtClean="0">
                <a:solidFill>
                  <a:schemeClr val="tx1"/>
                </a:solidFill>
                <a:latin typeface="Courier New" pitchFamily="49" charset="0"/>
                <a:cs typeface="Courier New" pitchFamily="49" charset="0"/>
              </a:rPr>
              <a:t>1</a:t>
            </a:r>
            <a:r>
              <a:rPr lang="en-US" sz="1200" dirty="0" smtClean="0">
                <a:solidFill>
                  <a:schemeClr val="tx1"/>
                </a:solidFill>
                <a:latin typeface="Courier New" pitchFamily="49" charset="0"/>
                <a:cs typeface="Courier New" pitchFamily="49" charset="0"/>
              </a:rPr>
              <a:t> &amp;&amp; … &amp;&amp; y</a:t>
            </a:r>
            <a:r>
              <a:rPr lang="en-US" sz="1200" baseline="-25000" dirty="0" smtClean="0">
                <a:solidFill>
                  <a:schemeClr val="tx1"/>
                </a:solidFill>
                <a:latin typeface="Courier New" pitchFamily="49" charset="0"/>
                <a:cs typeface="Courier New" pitchFamily="49" charset="0"/>
              </a:rPr>
              <a:t>N-1</a:t>
            </a:r>
            <a:r>
              <a:rPr lang="en-US" sz="1200" dirty="0" smtClean="0">
                <a:solidFill>
                  <a:schemeClr val="tx1"/>
                </a:solidFill>
                <a:latin typeface="Courier New" pitchFamily="49" charset="0"/>
                <a:cs typeface="Courier New" pitchFamily="49" charset="0"/>
              </a:rPr>
              <a:t> == Y) ) {</a:t>
            </a:r>
            <a:endParaRPr lang="en-US" sz="1200" baseline="-25000" dirty="0" smtClean="0">
              <a:solidFill>
                <a:schemeClr val="tx1"/>
              </a:solidFill>
              <a:latin typeface="Courier New" pitchFamily="49" charset="0"/>
              <a:cs typeface="Courier New" pitchFamily="49" charset="0"/>
            </a:endParaRPr>
          </a:p>
          <a:p>
            <a:r>
              <a:rPr lang="en-US" sz="1200" dirty="0" smtClean="0">
                <a:solidFill>
                  <a:srgbClr val="FF0000"/>
                </a:solidFill>
                <a:latin typeface="Courier New" pitchFamily="49" charset="0"/>
                <a:cs typeface="Courier New" pitchFamily="49" charset="0"/>
              </a:rPr>
              <a:t>	y = (y</a:t>
            </a:r>
            <a:r>
              <a:rPr lang="en-US" sz="1200" baseline="-25000" dirty="0" smtClean="0">
                <a:solidFill>
                  <a:srgbClr val="FF0000"/>
                </a:solidFill>
                <a:latin typeface="Courier New" pitchFamily="49" charset="0"/>
                <a:cs typeface="Courier New" pitchFamily="49" charset="0"/>
              </a:rPr>
              <a:t>0</a:t>
            </a:r>
            <a:r>
              <a:rPr lang="en-US" sz="1200" dirty="0" smtClean="0">
                <a:solidFill>
                  <a:srgbClr val="FF0000"/>
                </a:solidFill>
                <a:latin typeface="Courier New" pitchFamily="49" charset="0"/>
                <a:cs typeface="Courier New" pitchFamily="49" charset="0"/>
              </a:rPr>
              <a:t> + y</a:t>
            </a:r>
            <a:r>
              <a:rPr lang="en-US" sz="1200" baseline="-25000" dirty="0" smtClean="0">
                <a:solidFill>
                  <a:srgbClr val="FF0000"/>
                </a:solidFill>
                <a:latin typeface="Courier New" pitchFamily="49" charset="0"/>
                <a:cs typeface="Courier New" pitchFamily="49" charset="0"/>
              </a:rPr>
              <a:t>1</a:t>
            </a:r>
            <a:r>
              <a:rPr lang="en-US" sz="1200" dirty="0" smtClean="0">
                <a:solidFill>
                  <a:srgbClr val="FF0000"/>
                </a:solidFill>
                <a:latin typeface="Courier New" pitchFamily="49" charset="0"/>
                <a:cs typeface="Courier New" pitchFamily="49" charset="0"/>
              </a:rPr>
              <a:t> + … + y</a:t>
            </a:r>
            <a:r>
              <a:rPr lang="en-US" sz="1200" baseline="-25000" dirty="0" smtClean="0">
                <a:solidFill>
                  <a:srgbClr val="FF0000"/>
                </a:solidFill>
                <a:latin typeface="Courier New" pitchFamily="49" charset="0"/>
                <a:cs typeface="Courier New" pitchFamily="49" charset="0"/>
              </a:rPr>
              <a:t>N-1</a:t>
            </a:r>
            <a:r>
              <a:rPr lang="en-US" sz="1200" dirty="0" smtClean="0">
                <a:solidFill>
                  <a:srgbClr val="FF0000"/>
                </a:solidFill>
                <a:latin typeface="Courier New" pitchFamily="49" charset="0"/>
                <a:cs typeface="Courier New" pitchFamily="49" charset="0"/>
              </a:rPr>
              <a:t>) / N</a:t>
            </a:r>
          </a:p>
          <a:p>
            <a:r>
              <a:rPr lang="en-US" sz="1200" dirty="0" smtClean="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7045150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 Analysis</a:t>
            </a:r>
            <a:endParaRPr lang="en-US" dirty="0"/>
          </a:p>
        </p:txBody>
      </p:sp>
      <p:sp>
        <p:nvSpPr>
          <p:cNvPr id="7" name="Content Placeholder 2"/>
          <p:cNvSpPr>
            <a:spLocks noGrp="1"/>
          </p:cNvSpPr>
          <p:nvPr>
            <p:ph idx="1"/>
          </p:nvPr>
        </p:nvSpPr>
        <p:spPr>
          <a:xfrm>
            <a:off x="457200" y="1600200"/>
            <a:ext cx="8229600" cy="4525963"/>
          </a:xfrm>
        </p:spPr>
        <p:style>
          <a:lnRef idx="2">
            <a:schemeClr val="accent6"/>
          </a:lnRef>
          <a:fillRef idx="1">
            <a:schemeClr val="lt1"/>
          </a:fillRef>
          <a:effectRef idx="0">
            <a:schemeClr val="accent6"/>
          </a:effectRef>
          <a:fontRef idx="minor">
            <a:schemeClr val="dk1"/>
          </a:fontRef>
        </p:style>
        <p:txBody>
          <a:bodyPr>
            <a:normAutofit/>
          </a:bodyPr>
          <a:lstStyle/>
          <a:p>
            <a:r>
              <a:rPr lang="en-US" dirty="0" err="1" smtClean="0"/>
              <a:t>FTTransform</a:t>
            </a:r>
            <a:r>
              <a:rPr lang="en-US" dirty="0" smtClean="0"/>
              <a:t> adds a user or program specified number of redundant computations by…</a:t>
            </a:r>
          </a:p>
          <a:p>
            <a:pPr lvl="1"/>
            <a:r>
              <a:rPr lang="en-US" dirty="0" smtClean="0"/>
              <a:t>#</a:t>
            </a:r>
            <a:r>
              <a:rPr lang="en-US" dirty="0" err="1" smtClean="0"/>
              <a:t>pragma</a:t>
            </a:r>
            <a:r>
              <a:rPr lang="en-US" dirty="0" smtClean="0"/>
              <a:t> resiliency-visitor</a:t>
            </a:r>
          </a:p>
          <a:p>
            <a:pPr lvl="1"/>
            <a:r>
              <a:rPr lang="en-US" dirty="0" smtClean="0"/>
              <a:t>User-specified visitor</a:t>
            </a:r>
          </a:p>
          <a:p>
            <a:pPr lvl="1"/>
            <a:endParaRPr lang="en-US" dirty="0" smtClean="0"/>
          </a:p>
          <a:p>
            <a:r>
              <a:rPr lang="en-US" dirty="0" smtClean="0"/>
              <a:t>Often “too much” redundancy is added.</a:t>
            </a:r>
          </a:p>
          <a:p>
            <a:r>
              <a:rPr lang="en-US" dirty="0" err="1" smtClean="0"/>
              <a:t>FTAnalysis</a:t>
            </a:r>
            <a:r>
              <a:rPr lang="en-US" dirty="0" smtClean="0"/>
              <a:t> deduces the necessary amount to a minimal failure probability, and exports a</a:t>
            </a:r>
          </a:p>
          <a:p>
            <a:pPr lvl="1"/>
            <a:r>
              <a:rPr lang="en-US" dirty="0" err="1" smtClean="0"/>
              <a:t>FTAnalysis</a:t>
            </a:r>
            <a:r>
              <a:rPr lang="en-US" dirty="0" smtClean="0"/>
              <a:t>-visitor</a:t>
            </a:r>
          </a:p>
          <a:p>
            <a:pPr lvl="1">
              <a:buNone/>
            </a:pPr>
            <a:endParaRPr lang="en-US" dirty="0" smtClean="0"/>
          </a:p>
          <a:p>
            <a:pPr lvl="1"/>
            <a:endParaRPr lang="en-US" dirty="0" smtClean="0"/>
          </a:p>
          <a:p>
            <a:pPr>
              <a:buNone/>
            </a:pPr>
            <a:endParaRPr lang="en-US" dirty="0" smtClean="0"/>
          </a:p>
          <a:p>
            <a:pPr lvl="1"/>
            <a:endParaRPr lang="en-US" dirty="0" smtClean="0"/>
          </a:p>
          <a:p>
            <a:pPr lvl="1"/>
            <a:endParaRPr lang="en-US" dirty="0" smtClean="0"/>
          </a:p>
          <a:p>
            <a:pPr lvl="1">
              <a:buNone/>
            </a:pPr>
            <a:endParaRPr lang="en-US" dirty="0" smtClean="0"/>
          </a:p>
        </p:txBody>
      </p:sp>
    </p:spTree>
    <p:extLst>
      <p:ext uri="{BB962C8B-B14F-4D97-AF65-F5344CB8AC3E}">
        <p14:creationId xmlns:p14="http://schemas.microsoft.com/office/powerpoint/2010/main" val="33204870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Resiliency work</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pPr lvl="1">
              <a:buNone/>
            </a:pPr>
            <a:endParaRPr lang="en-US" dirty="0" smtClean="0"/>
          </a:p>
          <a:p>
            <a:pPr>
              <a:buNone/>
            </a:pPr>
            <a:endParaRPr lang="en-US" dirty="0" smtClean="0"/>
          </a:p>
          <a:p>
            <a:endParaRPr lang="en-US" dirty="0" smtClean="0"/>
          </a:p>
          <a:p>
            <a:pPr>
              <a:buNone/>
            </a:pPr>
            <a:endParaRPr lang="en-US" dirty="0" smtClean="0"/>
          </a:p>
          <a:p>
            <a:pPr marL="1371600" lvl="2" indent="-457200">
              <a:buNone/>
            </a:pPr>
            <a:endParaRPr lang="en-US" dirty="0" smtClean="0"/>
          </a:p>
          <a:p>
            <a:pPr marL="1371600" lvl="2" indent="-457200">
              <a:buNone/>
            </a:pPr>
            <a:endParaRPr lang="en-US" dirty="0" smtClean="0"/>
          </a:p>
          <a:p>
            <a:pPr>
              <a:buNone/>
            </a:pPr>
            <a:endParaRPr lang="en-US" dirty="0" smtClean="0"/>
          </a:p>
          <a:p>
            <a:pPr>
              <a:buNone/>
            </a:pPr>
            <a:endParaRPr lang="en-US" dirty="0" smtClean="0"/>
          </a:p>
          <a:p>
            <a:endParaRPr lang="en-US" dirty="0" smtClean="0"/>
          </a:p>
          <a:p>
            <a:pPr lvl="1">
              <a:buNone/>
            </a:pPr>
            <a:endParaRPr lang="en-US" dirty="0" smtClean="0"/>
          </a:p>
          <a:p>
            <a:pPr lvl="1">
              <a:buNone/>
            </a:pPr>
            <a:endParaRPr lang="en-US" dirty="0"/>
          </a:p>
        </p:txBody>
      </p:sp>
      <p:sp>
        <p:nvSpPr>
          <p:cNvPr id="9" name="Content Placeholder 2"/>
          <p:cNvSpPr txBox="1">
            <a:spLocks/>
          </p:cNvSpPr>
          <p:nvPr/>
        </p:nvSpPr>
        <p:spPr>
          <a:xfrm>
            <a:off x="304800" y="3048000"/>
            <a:ext cx="8229600" cy="12191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p:nvSpPr>
        <p:spPr>
          <a:xfrm>
            <a:off x="533400" y="1371600"/>
            <a:ext cx="8229600" cy="5181600"/>
          </a:xfrm>
          <a:prstGeom prst="rect">
            <a:avLst/>
          </a:prstGeom>
        </p:spPr>
        <p:txBody>
          <a:bodyPr vert="horz" lIns="91440" tIns="45720" rIns="91440" bIns="45720" rtlCol="0">
            <a:normAutofit/>
          </a:bodyPr>
          <a:lstStyle/>
          <a:p>
            <a:pPr marL="800100" lvl="1" indent="-342900">
              <a:spcBef>
                <a:spcPct val="20000"/>
              </a:spcBef>
              <a:buFont typeface="Arial" pitchFamily="34" charset="0"/>
              <a:buChar char="•"/>
            </a:pPr>
            <a:r>
              <a:rPr lang="en-US" sz="3200" dirty="0" smtClean="0"/>
              <a:t>Evaluating the methodology under two extremes</a:t>
            </a:r>
          </a:p>
          <a:p>
            <a:pPr marL="1257300" lvl="2" indent="-342900">
              <a:spcBef>
                <a:spcPct val="20000"/>
              </a:spcBef>
              <a:buFont typeface="Arial" pitchFamily="34" charset="0"/>
              <a:buChar char="•"/>
            </a:pPr>
            <a:r>
              <a:rPr lang="en-US" sz="3200" dirty="0" smtClean="0"/>
              <a:t>Ranges are unknown.</a:t>
            </a:r>
          </a:p>
          <a:p>
            <a:pPr marL="1257300" lvl="2" indent="-342900">
              <a:spcBef>
                <a:spcPct val="20000"/>
              </a:spcBef>
              <a:buFont typeface="Arial" pitchFamily="34" charset="0"/>
              <a:buChar char="•"/>
            </a:pPr>
            <a:r>
              <a:rPr lang="en-US" sz="3200" dirty="0" smtClean="0"/>
              <a:t>Ranges are known by dynamic analysis.</a:t>
            </a:r>
          </a:p>
          <a:p>
            <a:pPr marL="800100" lvl="1" indent="-342900">
              <a:spcBef>
                <a:spcPct val="20000"/>
              </a:spcBef>
            </a:pPr>
            <a:endParaRPr lang="en-US" sz="3200" baseline="-25000" dirty="0" smtClean="0"/>
          </a:p>
          <a:p>
            <a:pPr marL="1257300" lvl="2" indent="-342900">
              <a:spcBef>
                <a:spcPct val="20000"/>
              </a:spcBef>
            </a:pPr>
            <a:endParaRPr lang="en-US" sz="3200" dirty="0" smtClean="0"/>
          </a:p>
          <a:p>
            <a:pPr marL="800100" lvl="1" indent="-342900">
              <a:spcBef>
                <a:spcPct val="20000"/>
              </a:spcBef>
              <a:buFont typeface="Arial" pitchFamily="34" charset="0"/>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Content Placeholder 2"/>
          <p:cNvSpPr txBox="1">
            <a:spLocks/>
          </p:cNvSpPr>
          <p:nvPr/>
        </p:nvSpPr>
        <p:spPr>
          <a:xfrm>
            <a:off x="5715000" y="3200400"/>
            <a:ext cx="3048000" cy="3505199"/>
          </a:xfrm>
          <a:prstGeom prst="rect">
            <a:avLst/>
          </a:prstGeom>
        </p:spPr>
        <p:txBody>
          <a:bodyPr vert="horz" lIns="91440" tIns="45720" rIns="91440" bIns="45720" rtlCol="0">
            <a:normAutofit/>
          </a:bodyPr>
          <a:lstStyle/>
          <a:p>
            <a:pPr marL="800100" lvl="1" indent="-342900">
              <a:spcBef>
                <a:spcPct val="20000"/>
              </a:spcBef>
              <a:buFont typeface="Arial" pitchFamily="34" charset="0"/>
              <a:buChar char="•"/>
            </a:pPr>
            <a:endParaRPr lang="en-US" sz="3200" dirty="0" smtClean="0"/>
          </a:p>
          <a:p>
            <a:pPr marL="800100" lvl="1" indent="-342900">
              <a:spcBef>
                <a:spcPct val="20000"/>
              </a:spcBef>
              <a:buFont typeface="Arial" pitchFamily="34" charset="0"/>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71600" marR="0" lvl="2"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671895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solidFill>
                  <a:srgbClr val="C6D9F1"/>
                </a:solidFill>
              </a:rPr>
              <a:t>Compiler Resiliency Analysis and Transformations</a:t>
            </a:r>
          </a:p>
          <a:p>
            <a:pPr lvl="1"/>
            <a:r>
              <a:rPr lang="en-US" dirty="0" smtClean="0">
                <a:solidFill>
                  <a:srgbClr val="C6D9F1"/>
                </a:solidFill>
              </a:rPr>
              <a:t>Transformations to detection of transient faults</a:t>
            </a:r>
          </a:p>
          <a:p>
            <a:pPr lvl="1"/>
            <a:r>
              <a:rPr lang="en-US" dirty="0" smtClean="0">
                <a:solidFill>
                  <a:srgbClr val="C6D9F1"/>
                </a:solidFill>
              </a:rPr>
              <a:t>Transformations for corrections of faults</a:t>
            </a:r>
          </a:p>
          <a:p>
            <a:pPr lvl="1"/>
            <a:r>
              <a:rPr lang="en-US" dirty="0" smtClean="0">
                <a:solidFill>
                  <a:srgbClr val="C6D9F1"/>
                </a:solidFill>
              </a:rPr>
              <a:t>Analysis to define where to add SW fault detection</a:t>
            </a:r>
          </a:p>
          <a:p>
            <a:r>
              <a:rPr lang="en-US" dirty="0" smtClean="0"/>
              <a:t>Compiler UQ transformations</a:t>
            </a:r>
          </a:p>
          <a:p>
            <a:r>
              <a:rPr lang="en-US" dirty="0" smtClean="0">
                <a:solidFill>
                  <a:srgbClr val="C6D9F1"/>
                </a:solidFill>
              </a:rPr>
              <a:t>Automated generation of skeleton applications</a:t>
            </a:r>
          </a:p>
          <a:p>
            <a:r>
              <a:rPr lang="en-US" dirty="0" err="1" smtClean="0">
                <a:solidFill>
                  <a:srgbClr val="C6D9F1"/>
                </a:solidFill>
              </a:rPr>
              <a:t>Autotuning</a:t>
            </a:r>
            <a:endParaRPr lang="en-US" dirty="0">
              <a:solidFill>
                <a:srgbClr val="C6D9F1"/>
              </a:solidFill>
            </a:endParaRPr>
          </a:p>
          <a:p>
            <a:r>
              <a:rPr lang="en-US" dirty="0" smtClean="0">
                <a:solidFill>
                  <a:srgbClr val="C6D9F1"/>
                </a:solidFill>
              </a:rPr>
              <a:t>Compiler Work</a:t>
            </a:r>
          </a:p>
          <a:p>
            <a:pPr lvl="1"/>
            <a:r>
              <a:rPr lang="en-US" dirty="0" smtClean="0">
                <a:solidFill>
                  <a:srgbClr val="C6D9F1"/>
                </a:solidFill>
              </a:rPr>
              <a:t>Connection to Clang</a:t>
            </a:r>
          </a:p>
          <a:p>
            <a:pPr lvl="1"/>
            <a:r>
              <a:rPr lang="en-US" dirty="0" smtClean="0">
                <a:solidFill>
                  <a:srgbClr val="C6D9F1"/>
                </a:solidFill>
              </a:rPr>
              <a:t>Rewrite system (connection to </a:t>
            </a:r>
            <a:r>
              <a:rPr lang="en-US" dirty="0" err="1" smtClean="0">
                <a:solidFill>
                  <a:srgbClr val="C6D9F1"/>
                </a:solidFill>
              </a:rPr>
              <a:t>Stratego</a:t>
            </a:r>
            <a:r>
              <a:rPr lang="en-US" dirty="0" smtClean="0">
                <a:solidFill>
                  <a:srgbClr val="C6D9F1"/>
                </a:solidFill>
              </a:rPr>
              <a:t>)</a:t>
            </a:r>
          </a:p>
          <a:p>
            <a:pPr lvl="1"/>
            <a:r>
              <a:rPr lang="en-US" dirty="0" err="1" smtClean="0">
                <a:solidFill>
                  <a:srgbClr val="C6D9F1"/>
                </a:solidFill>
              </a:rPr>
              <a:t>OpenCL</a:t>
            </a:r>
            <a:r>
              <a:rPr lang="en-US" dirty="0" smtClean="0">
                <a:solidFill>
                  <a:srgbClr val="C6D9F1"/>
                </a:solidFill>
              </a:rPr>
              <a:t> support via Clang</a:t>
            </a:r>
          </a:p>
          <a:p>
            <a:pPr lvl="1"/>
            <a:r>
              <a:rPr lang="en-US" dirty="0" smtClean="0">
                <a:solidFill>
                  <a:srgbClr val="C6D9F1"/>
                </a:solidFill>
              </a:rPr>
              <a:t>C11 and C++11 work in progress</a:t>
            </a:r>
          </a:p>
          <a:p>
            <a:pPr lvl="1"/>
            <a:r>
              <a:rPr lang="en-US" dirty="0" smtClean="0">
                <a:solidFill>
                  <a:srgbClr val="C6D9F1"/>
                </a:solidFill>
              </a:rPr>
              <a:t>Better support for C++ template declarations</a:t>
            </a:r>
          </a:p>
          <a:p>
            <a:pPr lvl="1"/>
            <a:r>
              <a:rPr lang="en-US" dirty="0" smtClean="0">
                <a:solidFill>
                  <a:srgbClr val="C6D9F1"/>
                </a:solidFill>
              </a:rPr>
              <a:t>New Data-Flow framework in place</a:t>
            </a:r>
          </a:p>
        </p:txBody>
      </p:sp>
    </p:spTree>
    <p:extLst>
      <p:ext uri="{BB962C8B-B14F-4D97-AF65-F5344CB8AC3E}">
        <p14:creationId xmlns:p14="http://schemas.microsoft.com/office/powerpoint/2010/main" val="58494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t>Compiler Optimization for Many-Core NUMA architectures</a:t>
            </a:r>
          </a:p>
          <a:p>
            <a:pPr lvl="1"/>
            <a:r>
              <a:rPr lang="en-US" dirty="0" smtClean="0"/>
              <a:t>Runtime system to support many-core (target 1K cores) </a:t>
            </a:r>
          </a:p>
          <a:p>
            <a:pPr lvl="1"/>
            <a:r>
              <a:rPr lang="en-US" dirty="0" smtClean="0"/>
              <a:t>Focus on Stencils</a:t>
            </a:r>
          </a:p>
          <a:p>
            <a:r>
              <a:rPr lang="en-US" dirty="0" smtClean="0"/>
              <a:t>Compiler Resiliency Analysis and Transformations</a:t>
            </a:r>
          </a:p>
          <a:p>
            <a:pPr lvl="1"/>
            <a:r>
              <a:rPr lang="en-US" dirty="0" smtClean="0"/>
              <a:t>Transformations to detection of transient faults</a:t>
            </a:r>
          </a:p>
          <a:p>
            <a:pPr lvl="1"/>
            <a:r>
              <a:rPr lang="en-US" dirty="0" smtClean="0"/>
              <a:t>Transformations for corrections of faults</a:t>
            </a:r>
          </a:p>
          <a:p>
            <a:pPr lvl="1"/>
            <a:r>
              <a:rPr lang="en-US" dirty="0" smtClean="0"/>
              <a:t>Analysis to define where to add SW fault detection</a:t>
            </a:r>
          </a:p>
          <a:p>
            <a:r>
              <a:rPr lang="en-US" dirty="0" smtClean="0"/>
              <a:t>Compiler UQ transformations</a:t>
            </a:r>
          </a:p>
          <a:p>
            <a:r>
              <a:rPr lang="en-US" dirty="0" smtClean="0"/>
              <a:t>Automated generation of skeleton applications</a:t>
            </a:r>
          </a:p>
          <a:p>
            <a:r>
              <a:rPr lang="en-US" dirty="0" err="1" smtClean="0"/>
              <a:t>Autotuning</a:t>
            </a:r>
            <a:endParaRPr lang="en-US" dirty="0"/>
          </a:p>
          <a:p>
            <a:r>
              <a:rPr lang="en-US" dirty="0" smtClean="0"/>
              <a:t>Compiler Work</a:t>
            </a:r>
          </a:p>
          <a:p>
            <a:pPr lvl="1"/>
            <a:r>
              <a:rPr lang="en-US" dirty="0" smtClean="0"/>
              <a:t>Connection to Clang</a:t>
            </a:r>
          </a:p>
          <a:p>
            <a:pPr lvl="1"/>
            <a:r>
              <a:rPr lang="en-US" dirty="0" smtClean="0"/>
              <a:t>Rewrite system (connection to </a:t>
            </a:r>
            <a:r>
              <a:rPr lang="en-US" dirty="0" err="1" smtClean="0"/>
              <a:t>Stratego</a:t>
            </a:r>
            <a:r>
              <a:rPr lang="en-US" dirty="0" smtClean="0"/>
              <a:t>)</a:t>
            </a:r>
          </a:p>
          <a:p>
            <a:pPr lvl="1"/>
            <a:r>
              <a:rPr lang="en-US" dirty="0" err="1" smtClean="0"/>
              <a:t>OpenCL</a:t>
            </a:r>
            <a:r>
              <a:rPr lang="en-US" dirty="0" smtClean="0"/>
              <a:t> support via Clang</a:t>
            </a:r>
          </a:p>
          <a:p>
            <a:pPr lvl="1"/>
            <a:r>
              <a:rPr lang="en-US" dirty="0" smtClean="0"/>
              <a:t>C11 and C++11 work in progress</a:t>
            </a:r>
          </a:p>
          <a:p>
            <a:pPr lvl="1"/>
            <a:r>
              <a:rPr lang="en-US" dirty="0" smtClean="0"/>
              <a:t>Better support for C++ template declarations</a:t>
            </a:r>
          </a:p>
          <a:p>
            <a:pPr lvl="1"/>
            <a:r>
              <a:rPr lang="en-US" dirty="0" smtClean="0"/>
              <a:t>New Data-Flow framework in place</a:t>
            </a:r>
          </a:p>
        </p:txBody>
      </p:sp>
    </p:spTree>
    <p:extLst>
      <p:ext uri="{BB962C8B-B14F-4D97-AF65-F5344CB8AC3E}">
        <p14:creationId xmlns:p14="http://schemas.microsoft.com/office/powerpoint/2010/main" val="1337522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UQ Support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First, we are not experts on invasive UQ…</a:t>
            </a:r>
          </a:p>
          <a:p>
            <a:endParaRPr lang="en-US" dirty="0"/>
          </a:p>
          <a:p>
            <a:r>
              <a:rPr lang="en-US" dirty="0" smtClean="0"/>
              <a:t>So it is our understanding that…</a:t>
            </a:r>
          </a:p>
          <a:p>
            <a:endParaRPr lang="en-US" dirty="0"/>
          </a:p>
          <a:p>
            <a:r>
              <a:rPr lang="en-US" dirty="0" smtClean="0"/>
              <a:t>Invasive UQ is a possible path for future UQ use</a:t>
            </a:r>
          </a:p>
          <a:p>
            <a:r>
              <a:rPr lang="en-US" dirty="0" smtClean="0"/>
              <a:t>It has a lot of advantages and disadvantages</a:t>
            </a:r>
          </a:p>
          <a:p>
            <a:r>
              <a:rPr lang="en-US" dirty="0" smtClean="0"/>
              <a:t>We though that a essential stumbling block was that it was difficult to automate and optimize</a:t>
            </a:r>
          </a:p>
          <a:p>
            <a:r>
              <a:rPr lang="en-US" dirty="0" smtClean="0"/>
              <a:t>What I think we learned is that the automation is the smaller of the problems and that more fundamental UQ research is required</a:t>
            </a:r>
          </a:p>
          <a:p>
            <a:r>
              <a:rPr lang="en-US" dirty="0" smtClean="0"/>
              <a:t>Automated UQ research does not currently have good solutions for program control flow, which is fundamental to any automated approach…</a:t>
            </a:r>
          </a:p>
          <a:p>
            <a:endParaRPr lang="en-US" dirty="0"/>
          </a:p>
        </p:txBody>
      </p:sp>
    </p:spTree>
    <p:extLst>
      <p:ext uri="{BB962C8B-B14F-4D97-AF65-F5344CB8AC3E}">
        <p14:creationId xmlns:p14="http://schemas.microsoft.com/office/powerpoint/2010/main" val="143339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4862"/>
          </a:xfrm>
        </p:spPr>
        <p:txBody>
          <a:bodyPr/>
          <a:lstStyle/>
          <a:p>
            <a:r>
              <a:rPr lang="en-US" dirty="0" smtClean="0"/>
              <a:t>UQ Support (Source-to-source)</a:t>
            </a:r>
            <a:endParaRPr lang="en-US" dirty="0"/>
          </a:p>
        </p:txBody>
      </p:sp>
      <p:sp>
        <p:nvSpPr>
          <p:cNvPr id="3" name="TextBox 2"/>
          <p:cNvSpPr txBox="1"/>
          <p:nvPr/>
        </p:nvSpPr>
        <p:spPr>
          <a:xfrm>
            <a:off x="3048000" y="1143000"/>
            <a:ext cx="8001000" cy="5078312"/>
          </a:xfrm>
          <a:prstGeom prst="rect">
            <a:avLst/>
          </a:prstGeom>
          <a:noFill/>
        </p:spPr>
        <p:txBody>
          <a:bodyPr wrap="square" rtlCol="0">
            <a:spAutoFit/>
          </a:bodyPr>
          <a:lstStyle/>
          <a:p>
            <a:r>
              <a:rPr lang="en-US" sz="900" dirty="0"/>
              <a:t>#include &lt;</a:t>
            </a:r>
            <a:r>
              <a:rPr lang="en-US" sz="900" dirty="0" err="1"/>
              <a:t>iostream</a:t>
            </a:r>
            <a:r>
              <a:rPr lang="en-US" sz="900" dirty="0"/>
              <a:t>&gt;</a:t>
            </a:r>
          </a:p>
          <a:p>
            <a:r>
              <a:rPr lang="en-US" sz="900" dirty="0"/>
              <a:t>#include "</a:t>
            </a:r>
            <a:r>
              <a:rPr lang="en-US" sz="900" dirty="0" err="1" smtClean="0"/>
              <a:t>PCSet.h</a:t>
            </a:r>
            <a:r>
              <a:rPr lang="en-US" sz="900" dirty="0" smtClean="0"/>
              <a:t>”</a:t>
            </a:r>
            <a:endParaRPr lang="en-US" sz="900" dirty="0"/>
          </a:p>
          <a:p>
            <a:endParaRPr lang="en-US" sz="900" dirty="0" smtClean="0"/>
          </a:p>
          <a:p>
            <a:r>
              <a:rPr lang="en-US" sz="900" dirty="0" smtClean="0"/>
              <a:t>using </a:t>
            </a:r>
            <a:r>
              <a:rPr lang="en-US" sz="900" dirty="0"/>
              <a:t>namespace </a:t>
            </a:r>
            <a:r>
              <a:rPr lang="en-US" sz="900" dirty="0" err="1"/>
              <a:t>std</a:t>
            </a:r>
            <a:r>
              <a:rPr lang="en-US" sz="900" dirty="0" smtClean="0"/>
              <a:t>;</a:t>
            </a:r>
            <a:endParaRPr lang="en-US" sz="900" dirty="0"/>
          </a:p>
          <a:p>
            <a:endParaRPr lang="en-US" sz="900" dirty="0" smtClean="0"/>
          </a:p>
          <a:p>
            <a:r>
              <a:rPr lang="en-US" sz="900" dirty="0" err="1" smtClean="0"/>
              <a:t>int</a:t>
            </a:r>
            <a:r>
              <a:rPr lang="en-US" sz="900" dirty="0" smtClean="0"/>
              <a:t> </a:t>
            </a:r>
            <a:r>
              <a:rPr lang="en-US" sz="900" dirty="0"/>
              <a:t>main() {</a:t>
            </a:r>
          </a:p>
          <a:p>
            <a:r>
              <a:rPr lang="en-US" sz="900" dirty="0"/>
              <a:t>//Initialization of PC-based UQTK... </a:t>
            </a:r>
          </a:p>
          <a:p>
            <a:r>
              <a:rPr lang="en-US" sz="900" dirty="0"/>
              <a:t>  </a:t>
            </a:r>
            <a:r>
              <a:rPr lang="en-US" sz="900" dirty="0" err="1"/>
              <a:t>int</a:t>
            </a:r>
            <a:r>
              <a:rPr lang="en-US" sz="900" dirty="0"/>
              <a:t> </a:t>
            </a:r>
            <a:r>
              <a:rPr lang="en-US" sz="900" dirty="0" err="1"/>
              <a:t>pcDimension</a:t>
            </a:r>
            <a:r>
              <a:rPr lang="en-US" sz="900" dirty="0"/>
              <a:t> = 3;</a:t>
            </a:r>
          </a:p>
          <a:p>
            <a:r>
              <a:rPr lang="en-US" sz="900" dirty="0"/>
              <a:t>  </a:t>
            </a:r>
            <a:r>
              <a:rPr lang="en-US" sz="900" dirty="0" err="1"/>
              <a:t>int</a:t>
            </a:r>
            <a:r>
              <a:rPr lang="en-US" sz="900" dirty="0"/>
              <a:t> </a:t>
            </a:r>
            <a:r>
              <a:rPr lang="en-US" sz="900" dirty="0" err="1"/>
              <a:t>pcOrder</a:t>
            </a:r>
            <a:r>
              <a:rPr lang="en-US" sz="900" dirty="0"/>
              <a:t> = 1;</a:t>
            </a:r>
          </a:p>
          <a:p>
            <a:r>
              <a:rPr lang="en-US" sz="900" dirty="0"/>
              <a:t>  class </a:t>
            </a:r>
            <a:r>
              <a:rPr lang="en-US" sz="900" dirty="0" err="1"/>
              <a:t>PCSet</a:t>
            </a:r>
            <a:r>
              <a:rPr lang="en-US" sz="900" dirty="0"/>
              <a:t> pc(pcOrder,</a:t>
            </a:r>
            <a:r>
              <a:rPr lang="en-US" sz="900" dirty="0" err="1"/>
              <a:t>pcDimension</a:t>
            </a:r>
            <a:r>
              <a:rPr lang="en-US" sz="900" dirty="0"/>
              <a:t>,"HG");</a:t>
            </a:r>
          </a:p>
          <a:p>
            <a:r>
              <a:rPr lang="en-US" sz="900" dirty="0"/>
              <a:t>  class UQTKArray1D&lt; double  &gt; tmpReg0 = UQTKArray1D&lt; double &gt; ::UQTKArray1D(pc. </a:t>
            </a:r>
            <a:r>
              <a:rPr lang="en-US" sz="900" dirty="0" err="1"/>
              <a:t>GetNumberPCTerms</a:t>
            </a:r>
            <a:r>
              <a:rPr lang="en-US" sz="900" dirty="0"/>
              <a:t> ());</a:t>
            </a:r>
          </a:p>
          <a:p>
            <a:r>
              <a:rPr lang="en-US" sz="900" dirty="0"/>
              <a:t>  </a:t>
            </a:r>
            <a:r>
              <a:rPr lang="en-US" sz="900" dirty="0" err="1"/>
              <a:t>const</a:t>
            </a:r>
            <a:r>
              <a:rPr lang="en-US" sz="900" dirty="0"/>
              <a:t> double </a:t>
            </a:r>
            <a:r>
              <a:rPr lang="en-US" sz="900" dirty="0" err="1"/>
              <a:t>defaultVal</a:t>
            </a:r>
            <a:r>
              <a:rPr lang="en-US" sz="900" dirty="0"/>
              <a:t> = 1.0e0;</a:t>
            </a:r>
          </a:p>
          <a:p>
            <a:r>
              <a:rPr lang="en-US" sz="900" dirty="0"/>
              <a:t>//Kernel</a:t>
            </a:r>
          </a:p>
          <a:p>
            <a:r>
              <a:rPr lang="en-US" sz="900" dirty="0"/>
              <a:t>  </a:t>
            </a:r>
            <a:r>
              <a:rPr lang="en-US" sz="900" dirty="0" err="1"/>
              <a:t>const</a:t>
            </a:r>
            <a:r>
              <a:rPr lang="en-US" sz="900" dirty="0"/>
              <a:t> </a:t>
            </a:r>
            <a:r>
              <a:rPr lang="en-US" sz="900" dirty="0" err="1"/>
              <a:t>int</a:t>
            </a:r>
            <a:r>
              <a:rPr lang="en-US" sz="900" dirty="0"/>
              <a:t> N = 10;</a:t>
            </a:r>
          </a:p>
          <a:p>
            <a:r>
              <a:rPr lang="en-US" sz="900" dirty="0"/>
              <a:t>  </a:t>
            </a:r>
            <a:r>
              <a:rPr lang="en-US" sz="900" dirty="0" err="1"/>
              <a:t>const</a:t>
            </a:r>
            <a:r>
              <a:rPr lang="en-US" sz="900" dirty="0"/>
              <a:t> double ALPHA = 1.2;</a:t>
            </a:r>
          </a:p>
          <a:p>
            <a:r>
              <a:rPr lang="en-US" sz="900" dirty="0"/>
              <a:t>  class UQTKArray1D&lt; double  &gt; __x[10UL];</a:t>
            </a:r>
          </a:p>
          <a:p>
            <a:r>
              <a:rPr lang="en-US" sz="900" dirty="0"/>
              <a:t>  double x[10UL];</a:t>
            </a:r>
          </a:p>
          <a:p>
            <a:r>
              <a:rPr lang="en-US" sz="900" dirty="0"/>
              <a:t>  class UQTKArray1D&lt; double  &gt; __y[10UL];</a:t>
            </a:r>
          </a:p>
          <a:p>
            <a:r>
              <a:rPr lang="en-US" sz="900" dirty="0"/>
              <a:t>  double y[10UL];</a:t>
            </a:r>
          </a:p>
          <a:p>
            <a:r>
              <a:rPr lang="en-US" sz="900" dirty="0"/>
              <a:t>  class UQTKArray1D&lt; double  &gt; __z[10UL];</a:t>
            </a:r>
          </a:p>
          <a:p>
            <a:r>
              <a:rPr lang="en-US" sz="900" dirty="0"/>
              <a:t>  double z[10UL];</a:t>
            </a:r>
          </a:p>
          <a:p>
            <a:r>
              <a:rPr lang="en-US" sz="900" dirty="0"/>
              <a:t>  for (</a:t>
            </a:r>
            <a:r>
              <a:rPr lang="en-US" sz="900" dirty="0" err="1"/>
              <a:t>int</a:t>
            </a:r>
            <a:r>
              <a:rPr lang="en-US" sz="900" dirty="0"/>
              <a:t> </a:t>
            </a:r>
            <a:r>
              <a:rPr lang="en-US" sz="900" dirty="0" err="1"/>
              <a:t>i</a:t>
            </a:r>
            <a:r>
              <a:rPr lang="en-US" sz="900" dirty="0"/>
              <a:t> = 0; </a:t>
            </a:r>
            <a:r>
              <a:rPr lang="en-US" sz="900" dirty="0" err="1"/>
              <a:t>i</a:t>
            </a:r>
            <a:r>
              <a:rPr lang="en-US" sz="900" dirty="0"/>
              <a:t> &lt; N; </a:t>
            </a:r>
            <a:r>
              <a:rPr lang="en-US" sz="900" dirty="0" err="1"/>
              <a:t>i</a:t>
            </a:r>
            <a:r>
              <a:rPr lang="en-US" sz="900" dirty="0"/>
              <a:t>++) {</a:t>
            </a:r>
          </a:p>
          <a:p>
            <a:r>
              <a:rPr lang="en-US" sz="900" dirty="0"/>
              <a:t>    __x[</a:t>
            </a:r>
            <a:r>
              <a:rPr lang="en-US" sz="900" dirty="0" err="1"/>
              <a:t>i</a:t>
            </a:r>
            <a:r>
              <a:rPr lang="en-US" sz="900" dirty="0"/>
              <a:t>] = UQTKArray1D&lt; double &gt; ::UQTKArray1D(pc. </a:t>
            </a:r>
            <a:r>
              <a:rPr lang="en-US" sz="900" dirty="0" err="1"/>
              <a:t>GetNumberPCTerms</a:t>
            </a:r>
            <a:r>
              <a:rPr lang="en-US" sz="900" dirty="0"/>
              <a:t> (),</a:t>
            </a:r>
            <a:r>
              <a:rPr lang="en-US" sz="900" dirty="0" err="1"/>
              <a:t>defaultVal</a:t>
            </a:r>
            <a:r>
              <a:rPr lang="en-US" sz="900" dirty="0"/>
              <a:t>);</a:t>
            </a:r>
          </a:p>
          <a:p>
            <a:r>
              <a:rPr lang="en-US" sz="900" dirty="0"/>
              <a:t>    x[</a:t>
            </a:r>
            <a:r>
              <a:rPr lang="en-US" sz="900" dirty="0" err="1"/>
              <a:t>i</a:t>
            </a:r>
            <a:r>
              <a:rPr lang="en-US" sz="900" dirty="0"/>
              <a:t>] = </a:t>
            </a:r>
            <a:r>
              <a:rPr lang="en-US" sz="900" dirty="0" err="1"/>
              <a:t>defaultVal</a:t>
            </a:r>
            <a:r>
              <a:rPr lang="en-US" sz="900" dirty="0"/>
              <a:t>;</a:t>
            </a:r>
          </a:p>
          <a:p>
            <a:r>
              <a:rPr lang="en-US" sz="900" dirty="0"/>
              <a:t>    __y[</a:t>
            </a:r>
            <a:r>
              <a:rPr lang="en-US" sz="900" dirty="0" err="1"/>
              <a:t>i</a:t>
            </a:r>
            <a:r>
              <a:rPr lang="en-US" sz="900" dirty="0"/>
              <a:t>] = UQTKArray1D&lt; double &gt; ::UQTKArray1D(pc. </a:t>
            </a:r>
            <a:r>
              <a:rPr lang="en-US" sz="900" dirty="0" err="1"/>
              <a:t>GetNumberPCTerms</a:t>
            </a:r>
            <a:r>
              <a:rPr lang="en-US" sz="900" dirty="0"/>
              <a:t> (),</a:t>
            </a:r>
            <a:r>
              <a:rPr lang="en-US" sz="900" dirty="0" err="1"/>
              <a:t>defaultVal</a:t>
            </a:r>
            <a:r>
              <a:rPr lang="en-US" sz="900" dirty="0"/>
              <a:t>);</a:t>
            </a:r>
          </a:p>
          <a:p>
            <a:r>
              <a:rPr lang="en-US" sz="900" dirty="0"/>
              <a:t>    y[</a:t>
            </a:r>
            <a:r>
              <a:rPr lang="en-US" sz="900" dirty="0" err="1"/>
              <a:t>i</a:t>
            </a:r>
            <a:r>
              <a:rPr lang="en-US" sz="900" dirty="0"/>
              <a:t>] = </a:t>
            </a:r>
            <a:r>
              <a:rPr lang="en-US" sz="900" dirty="0" err="1"/>
              <a:t>defaultVal</a:t>
            </a:r>
            <a:r>
              <a:rPr lang="en-US" sz="900" dirty="0"/>
              <a:t>;</a:t>
            </a:r>
          </a:p>
          <a:p>
            <a:r>
              <a:rPr lang="en-US" sz="900" dirty="0"/>
              <a:t>    __z[</a:t>
            </a:r>
            <a:r>
              <a:rPr lang="en-US" sz="900" dirty="0" err="1"/>
              <a:t>i</a:t>
            </a:r>
            <a:r>
              <a:rPr lang="en-US" sz="900" dirty="0"/>
              <a:t>] = UQTKArray1D&lt; double &gt; ::UQTKArray1D(pc. </a:t>
            </a:r>
            <a:r>
              <a:rPr lang="en-US" sz="900" dirty="0" err="1"/>
              <a:t>GetNumberPCTerms</a:t>
            </a:r>
            <a:r>
              <a:rPr lang="en-US" sz="900" dirty="0"/>
              <a:t> (),</a:t>
            </a:r>
            <a:r>
              <a:rPr lang="en-US" sz="900" dirty="0" err="1"/>
              <a:t>defaultVal</a:t>
            </a:r>
            <a:r>
              <a:rPr lang="en-US" sz="900" dirty="0"/>
              <a:t>);</a:t>
            </a:r>
          </a:p>
          <a:p>
            <a:r>
              <a:rPr lang="en-US" sz="900" dirty="0"/>
              <a:t>    z[</a:t>
            </a:r>
            <a:r>
              <a:rPr lang="en-US" sz="900" dirty="0" err="1"/>
              <a:t>i</a:t>
            </a:r>
            <a:r>
              <a:rPr lang="en-US" sz="900" dirty="0"/>
              <a:t>] = </a:t>
            </a:r>
            <a:r>
              <a:rPr lang="en-US" sz="900" dirty="0" err="1"/>
              <a:t>defaultVal</a:t>
            </a:r>
            <a:r>
              <a:rPr lang="en-US" sz="900" dirty="0"/>
              <a:t>;</a:t>
            </a:r>
          </a:p>
          <a:p>
            <a:r>
              <a:rPr lang="en-US" sz="900" dirty="0"/>
              <a:t>  }</a:t>
            </a:r>
          </a:p>
          <a:p>
            <a:r>
              <a:rPr lang="en-US" sz="900" dirty="0"/>
              <a:t>  for (</a:t>
            </a:r>
            <a:r>
              <a:rPr lang="en-US" sz="900" dirty="0" err="1"/>
              <a:t>int</a:t>
            </a:r>
            <a:r>
              <a:rPr lang="en-US" sz="900" dirty="0"/>
              <a:t> </a:t>
            </a:r>
            <a:r>
              <a:rPr lang="en-US" sz="900" dirty="0" err="1"/>
              <a:t>i</a:t>
            </a:r>
            <a:r>
              <a:rPr lang="en-US" sz="900" dirty="0"/>
              <a:t> = 0; </a:t>
            </a:r>
            <a:r>
              <a:rPr lang="en-US" sz="900" dirty="0" err="1"/>
              <a:t>i</a:t>
            </a:r>
            <a:r>
              <a:rPr lang="en-US" sz="900" dirty="0"/>
              <a:t> &lt; N; </a:t>
            </a:r>
            <a:r>
              <a:rPr lang="en-US" sz="900" dirty="0" err="1"/>
              <a:t>i</a:t>
            </a:r>
            <a:r>
              <a:rPr lang="en-US" sz="900" dirty="0"/>
              <a:t>++) {</a:t>
            </a:r>
          </a:p>
          <a:p>
            <a:r>
              <a:rPr lang="en-US" sz="900" dirty="0"/>
              <a:t>    pc. Add (pc. </a:t>
            </a:r>
            <a:r>
              <a:rPr lang="en-US" sz="900" dirty="0" err="1"/>
              <a:t>MultiplyScalar</a:t>
            </a:r>
            <a:r>
              <a:rPr lang="en-US" sz="900" dirty="0"/>
              <a:t> (__x[</a:t>
            </a:r>
            <a:r>
              <a:rPr lang="en-US" sz="900" dirty="0" err="1"/>
              <a:t>i</a:t>
            </a:r>
            <a:r>
              <a:rPr lang="en-US" sz="900" dirty="0"/>
              <a:t>],ALPHA,tmpReg0),__y[</a:t>
            </a:r>
            <a:r>
              <a:rPr lang="en-US" sz="900" dirty="0" err="1"/>
              <a:t>i</a:t>
            </a:r>
            <a:r>
              <a:rPr lang="en-US" sz="900" dirty="0"/>
              <a:t>],__z[</a:t>
            </a:r>
            <a:r>
              <a:rPr lang="en-US" sz="900" dirty="0" err="1"/>
              <a:t>i</a:t>
            </a:r>
            <a:r>
              <a:rPr lang="en-US" sz="900" dirty="0"/>
              <a:t>]);</a:t>
            </a:r>
          </a:p>
          <a:p>
            <a:r>
              <a:rPr lang="en-US" sz="900" dirty="0"/>
              <a:t>    z[</a:t>
            </a:r>
            <a:r>
              <a:rPr lang="en-US" sz="900" dirty="0" err="1"/>
              <a:t>i</a:t>
            </a:r>
            <a:r>
              <a:rPr lang="en-US" sz="900" dirty="0"/>
              <a:t>] = ((ALPHA * x[</a:t>
            </a:r>
            <a:r>
              <a:rPr lang="en-US" sz="900" dirty="0" err="1"/>
              <a:t>i</a:t>
            </a:r>
            <a:r>
              <a:rPr lang="en-US" sz="900" dirty="0"/>
              <a:t>]) + y[</a:t>
            </a:r>
            <a:r>
              <a:rPr lang="en-US" sz="900" dirty="0" err="1"/>
              <a:t>i</a:t>
            </a:r>
            <a:r>
              <a:rPr lang="en-US" sz="900" dirty="0"/>
              <a:t>]);</a:t>
            </a:r>
          </a:p>
          <a:p>
            <a:r>
              <a:rPr lang="en-US" sz="900" dirty="0"/>
              <a:t>  }</a:t>
            </a:r>
          </a:p>
          <a:p>
            <a:r>
              <a:rPr lang="en-US" sz="900" dirty="0"/>
              <a:t>  return 0;</a:t>
            </a:r>
          </a:p>
          <a:p>
            <a:r>
              <a:rPr lang="en-US" sz="900" dirty="0"/>
              <a:t>}</a:t>
            </a:r>
          </a:p>
          <a:p>
            <a:endParaRPr lang="en-US" sz="900" dirty="0"/>
          </a:p>
        </p:txBody>
      </p:sp>
      <p:sp>
        <p:nvSpPr>
          <p:cNvPr id="4" name="TextBox 3"/>
          <p:cNvSpPr txBox="1"/>
          <p:nvPr/>
        </p:nvSpPr>
        <p:spPr>
          <a:xfrm>
            <a:off x="76200" y="1908751"/>
            <a:ext cx="2895600" cy="4339649"/>
          </a:xfrm>
          <a:prstGeom prst="rect">
            <a:avLst/>
          </a:prstGeom>
          <a:noFill/>
        </p:spPr>
        <p:txBody>
          <a:bodyPr wrap="square" rtlCol="0">
            <a:spAutoFit/>
          </a:bodyPr>
          <a:lstStyle/>
          <a:p>
            <a:r>
              <a:rPr lang="en-US" sz="1200" dirty="0"/>
              <a:t>#include &lt;</a:t>
            </a:r>
            <a:r>
              <a:rPr lang="en-US" sz="1200" dirty="0" err="1"/>
              <a:t>iostream</a:t>
            </a:r>
            <a:r>
              <a:rPr lang="en-US" sz="1200" dirty="0"/>
              <a:t>&gt;</a:t>
            </a:r>
          </a:p>
          <a:p>
            <a:r>
              <a:rPr lang="en-US" sz="1200" dirty="0"/>
              <a:t>#include "</a:t>
            </a:r>
            <a:r>
              <a:rPr lang="en-US" sz="1200" dirty="0" err="1"/>
              <a:t>PCSet.h</a:t>
            </a:r>
            <a:r>
              <a:rPr lang="en-US" sz="1200" dirty="0"/>
              <a:t>"</a:t>
            </a:r>
          </a:p>
          <a:p>
            <a:endParaRPr lang="en-US" sz="1200" dirty="0"/>
          </a:p>
          <a:p>
            <a:r>
              <a:rPr lang="en-US" sz="1200" dirty="0"/>
              <a:t>using namespace </a:t>
            </a:r>
            <a:r>
              <a:rPr lang="en-US" sz="1200" dirty="0" err="1"/>
              <a:t>std</a:t>
            </a:r>
            <a:r>
              <a:rPr lang="en-US" sz="1200" dirty="0"/>
              <a:t>;</a:t>
            </a:r>
          </a:p>
          <a:p>
            <a:endParaRPr lang="en-US" sz="1200" dirty="0"/>
          </a:p>
          <a:p>
            <a:r>
              <a:rPr lang="en-US" sz="1200" dirty="0"/>
              <a:t>#pragma UQ_PROCESS variables(</a:t>
            </a:r>
            <a:r>
              <a:rPr lang="en-US" sz="1200" dirty="0" err="1"/>
              <a:t>x,y,z</a:t>
            </a:r>
            <a:r>
              <a:rPr lang="en-US" sz="1200" dirty="0"/>
              <a:t>)</a:t>
            </a:r>
          </a:p>
          <a:p>
            <a:r>
              <a:rPr lang="en-US" sz="1200" dirty="0" err="1"/>
              <a:t>int</a:t>
            </a:r>
            <a:r>
              <a:rPr lang="en-US" sz="1200" dirty="0"/>
              <a:t> main() {</a:t>
            </a:r>
          </a:p>
          <a:p>
            <a:r>
              <a:rPr lang="en-US" sz="1200" dirty="0"/>
              <a:t>  </a:t>
            </a:r>
            <a:r>
              <a:rPr lang="en-US" sz="1200" dirty="0" err="1"/>
              <a:t>const</a:t>
            </a:r>
            <a:r>
              <a:rPr lang="en-US" sz="1200" dirty="0"/>
              <a:t> double </a:t>
            </a:r>
            <a:r>
              <a:rPr lang="en-US" sz="1200" dirty="0" err="1"/>
              <a:t>defaultVal</a:t>
            </a:r>
            <a:r>
              <a:rPr lang="en-US" sz="1200" dirty="0"/>
              <a:t> = 1.0e0;</a:t>
            </a:r>
          </a:p>
          <a:p>
            <a:r>
              <a:rPr lang="en-US" sz="1200" dirty="0"/>
              <a:t>  //Kernel</a:t>
            </a:r>
          </a:p>
          <a:p>
            <a:r>
              <a:rPr lang="en-US" sz="1200" dirty="0"/>
              <a:t>  </a:t>
            </a:r>
            <a:r>
              <a:rPr lang="en-US" sz="1200" dirty="0" err="1"/>
              <a:t>const</a:t>
            </a:r>
            <a:r>
              <a:rPr lang="en-US" sz="1200" dirty="0"/>
              <a:t> </a:t>
            </a:r>
            <a:r>
              <a:rPr lang="en-US" sz="1200" dirty="0" err="1"/>
              <a:t>int</a:t>
            </a:r>
            <a:r>
              <a:rPr lang="en-US" sz="1200" dirty="0"/>
              <a:t> N = 10;</a:t>
            </a:r>
          </a:p>
          <a:p>
            <a:r>
              <a:rPr lang="en-US" sz="1200" dirty="0"/>
              <a:t>  </a:t>
            </a:r>
            <a:r>
              <a:rPr lang="en-US" sz="1200" dirty="0" err="1"/>
              <a:t>const</a:t>
            </a:r>
            <a:r>
              <a:rPr lang="en-US" sz="1200" dirty="0"/>
              <a:t> double ALPHA = 1.2;</a:t>
            </a:r>
          </a:p>
          <a:p>
            <a:r>
              <a:rPr lang="en-US" sz="1200" dirty="0"/>
              <a:t>  double x[N], y[N], z[N];</a:t>
            </a:r>
          </a:p>
          <a:p>
            <a:r>
              <a:rPr lang="en-US" sz="1200" dirty="0"/>
              <a:t>  for(</a:t>
            </a:r>
            <a:r>
              <a:rPr lang="en-US" sz="1200" dirty="0" err="1"/>
              <a:t>int</a:t>
            </a:r>
            <a:r>
              <a:rPr lang="en-US" sz="1200" dirty="0"/>
              <a:t> </a:t>
            </a:r>
            <a:r>
              <a:rPr lang="en-US" sz="1200" dirty="0" err="1"/>
              <a:t>i</a:t>
            </a:r>
            <a:r>
              <a:rPr lang="en-US" sz="1200" dirty="0"/>
              <a:t> = 0; </a:t>
            </a:r>
            <a:r>
              <a:rPr lang="en-US" sz="1200" dirty="0" err="1"/>
              <a:t>i</a:t>
            </a:r>
            <a:r>
              <a:rPr lang="en-US" sz="1200" dirty="0"/>
              <a:t> &lt; N; </a:t>
            </a:r>
            <a:r>
              <a:rPr lang="en-US" sz="1200" dirty="0" err="1"/>
              <a:t>i</a:t>
            </a:r>
            <a:r>
              <a:rPr lang="en-US" sz="1200" dirty="0"/>
              <a:t>++) {</a:t>
            </a:r>
          </a:p>
          <a:p>
            <a:r>
              <a:rPr lang="en-US" sz="1200" dirty="0"/>
              <a:t>	     x[</a:t>
            </a:r>
            <a:r>
              <a:rPr lang="en-US" sz="1200" dirty="0" err="1"/>
              <a:t>i</a:t>
            </a:r>
            <a:r>
              <a:rPr lang="en-US" sz="1200" dirty="0"/>
              <a:t>] = </a:t>
            </a:r>
            <a:r>
              <a:rPr lang="en-US" sz="1200" dirty="0" err="1"/>
              <a:t>defaultVal</a:t>
            </a:r>
            <a:r>
              <a:rPr lang="en-US" sz="1200" dirty="0"/>
              <a:t>;</a:t>
            </a:r>
          </a:p>
          <a:p>
            <a:r>
              <a:rPr lang="en-US" sz="1200" dirty="0"/>
              <a:t>	     y[</a:t>
            </a:r>
            <a:r>
              <a:rPr lang="en-US" sz="1200" dirty="0" err="1"/>
              <a:t>i</a:t>
            </a:r>
            <a:r>
              <a:rPr lang="en-US" sz="1200" dirty="0"/>
              <a:t>] = </a:t>
            </a:r>
            <a:r>
              <a:rPr lang="en-US" sz="1200" dirty="0" err="1"/>
              <a:t>defaultVal</a:t>
            </a:r>
            <a:r>
              <a:rPr lang="en-US" sz="1200" dirty="0"/>
              <a:t>;</a:t>
            </a:r>
          </a:p>
          <a:p>
            <a:r>
              <a:rPr lang="en-US" sz="1200" dirty="0"/>
              <a:t>	     z[</a:t>
            </a:r>
            <a:r>
              <a:rPr lang="en-US" sz="1200" dirty="0" err="1"/>
              <a:t>i</a:t>
            </a:r>
            <a:r>
              <a:rPr lang="en-US" sz="1200" dirty="0"/>
              <a:t>] = </a:t>
            </a:r>
            <a:r>
              <a:rPr lang="en-US" sz="1200" dirty="0" err="1"/>
              <a:t>defaultVal</a:t>
            </a:r>
            <a:r>
              <a:rPr lang="en-US" sz="1200" dirty="0"/>
              <a:t>;</a:t>
            </a:r>
          </a:p>
          <a:p>
            <a:r>
              <a:rPr lang="en-US" sz="1200" dirty="0"/>
              <a:t>  }</a:t>
            </a:r>
          </a:p>
          <a:p>
            <a:r>
              <a:rPr lang="en-US" sz="1200" dirty="0"/>
              <a:t>  for(</a:t>
            </a:r>
            <a:r>
              <a:rPr lang="en-US" sz="1200" dirty="0" err="1"/>
              <a:t>int</a:t>
            </a:r>
            <a:r>
              <a:rPr lang="en-US" sz="1200" dirty="0"/>
              <a:t> </a:t>
            </a:r>
            <a:r>
              <a:rPr lang="en-US" sz="1200" dirty="0" err="1"/>
              <a:t>i</a:t>
            </a:r>
            <a:r>
              <a:rPr lang="en-US" sz="1200" dirty="0"/>
              <a:t> = 0; </a:t>
            </a:r>
            <a:r>
              <a:rPr lang="en-US" sz="1200" dirty="0" err="1"/>
              <a:t>i</a:t>
            </a:r>
            <a:r>
              <a:rPr lang="en-US" sz="1200" dirty="0"/>
              <a:t> &lt; N; </a:t>
            </a:r>
            <a:r>
              <a:rPr lang="en-US" sz="1200" dirty="0" err="1"/>
              <a:t>i</a:t>
            </a:r>
            <a:r>
              <a:rPr lang="en-US" sz="1200" dirty="0"/>
              <a:t>++)</a:t>
            </a:r>
          </a:p>
          <a:p>
            <a:r>
              <a:rPr lang="en-US" sz="1200" dirty="0"/>
              <a:t>     z[</a:t>
            </a:r>
            <a:r>
              <a:rPr lang="en-US" sz="1200" dirty="0" err="1"/>
              <a:t>i</a:t>
            </a:r>
            <a:r>
              <a:rPr lang="en-US" sz="1200" dirty="0"/>
              <a:t>] = ALPHA * x[</a:t>
            </a:r>
            <a:r>
              <a:rPr lang="en-US" sz="1200" dirty="0" err="1"/>
              <a:t>i</a:t>
            </a:r>
            <a:r>
              <a:rPr lang="en-US" sz="1200" dirty="0"/>
              <a:t>] + y[</a:t>
            </a:r>
            <a:r>
              <a:rPr lang="en-US" sz="1200" dirty="0" err="1"/>
              <a:t>i</a:t>
            </a:r>
            <a:r>
              <a:rPr lang="en-US" sz="1200" dirty="0"/>
              <a:t>];</a:t>
            </a:r>
          </a:p>
          <a:p>
            <a:endParaRPr lang="en-US" sz="1200" dirty="0"/>
          </a:p>
          <a:p>
            <a:r>
              <a:rPr lang="en-US" sz="1200" dirty="0"/>
              <a:t>  return(0);</a:t>
            </a:r>
          </a:p>
          <a:p>
            <a:r>
              <a:rPr lang="en-US" sz="1200" dirty="0"/>
              <a:t>}</a:t>
            </a:r>
          </a:p>
          <a:p>
            <a:endParaRPr lang="en-US" sz="1200" dirty="0"/>
          </a:p>
        </p:txBody>
      </p:sp>
      <p:sp>
        <p:nvSpPr>
          <p:cNvPr id="5" name="TextBox 4"/>
          <p:cNvSpPr txBox="1"/>
          <p:nvPr/>
        </p:nvSpPr>
        <p:spPr>
          <a:xfrm>
            <a:off x="76200" y="1066800"/>
            <a:ext cx="2590800" cy="923330"/>
          </a:xfrm>
          <a:prstGeom prst="rect">
            <a:avLst/>
          </a:prstGeom>
          <a:noFill/>
        </p:spPr>
        <p:txBody>
          <a:bodyPr wrap="square" rtlCol="0">
            <a:spAutoFit/>
          </a:bodyPr>
          <a:lstStyle/>
          <a:p>
            <a:r>
              <a:rPr lang="en-US" dirty="0" smtClean="0"/>
              <a:t>Automated Translation to imbed use of Sandia’s UQTK Library</a:t>
            </a:r>
            <a:endParaRPr lang="en-US" dirty="0"/>
          </a:p>
        </p:txBody>
      </p:sp>
      <p:sp>
        <p:nvSpPr>
          <p:cNvPr id="6" name="Right Arrow 5"/>
          <p:cNvSpPr/>
          <p:nvPr/>
        </p:nvSpPr>
        <p:spPr>
          <a:xfrm>
            <a:off x="2286000" y="3352800"/>
            <a:ext cx="838200" cy="762000"/>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181600" y="5562600"/>
            <a:ext cx="3657600" cy="738664"/>
          </a:xfrm>
          <a:prstGeom prst="rect">
            <a:avLst/>
          </a:prstGeom>
          <a:noFill/>
        </p:spPr>
        <p:txBody>
          <a:bodyPr wrap="square" rtlCol="0">
            <a:spAutoFit/>
          </a:bodyPr>
          <a:lstStyle/>
          <a:p>
            <a:r>
              <a:rPr lang="en-US" sz="1400" i="1" dirty="0" smtClean="0">
                <a:solidFill>
                  <a:srgbClr val="0000FF"/>
                </a:solidFill>
              </a:rPr>
              <a:t>Note: UQ transformation is interleaved with the original code, this would not be the final version of the code, but it convenient for debugging.</a:t>
            </a:r>
            <a:endParaRPr lang="en-US" sz="1400" i="1" dirty="0">
              <a:solidFill>
                <a:srgbClr val="0000FF"/>
              </a:solidFill>
            </a:endParaRPr>
          </a:p>
        </p:txBody>
      </p:sp>
    </p:spTree>
    <p:extLst>
      <p:ext uri="{BB962C8B-B14F-4D97-AF65-F5344CB8AC3E}">
        <p14:creationId xmlns:p14="http://schemas.microsoft.com/office/powerpoint/2010/main" val="351307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solidFill>
                  <a:srgbClr val="C6D9F1"/>
                </a:solidFill>
              </a:rPr>
              <a:t>Compiler Resiliency Analysis and Transformations</a:t>
            </a:r>
          </a:p>
          <a:p>
            <a:pPr lvl="1"/>
            <a:r>
              <a:rPr lang="en-US" dirty="0" smtClean="0">
                <a:solidFill>
                  <a:srgbClr val="C6D9F1"/>
                </a:solidFill>
              </a:rPr>
              <a:t>Transformations to detection of transient faults</a:t>
            </a:r>
          </a:p>
          <a:p>
            <a:pPr lvl="1"/>
            <a:r>
              <a:rPr lang="en-US" dirty="0" smtClean="0">
                <a:solidFill>
                  <a:srgbClr val="C6D9F1"/>
                </a:solidFill>
              </a:rPr>
              <a:t>Transformations for corrections of faults</a:t>
            </a:r>
          </a:p>
          <a:p>
            <a:pPr lvl="1"/>
            <a:r>
              <a:rPr lang="en-US" dirty="0" smtClean="0">
                <a:solidFill>
                  <a:srgbClr val="C6D9F1"/>
                </a:solidFill>
              </a:rPr>
              <a:t>Analysis to define where to add SW fault detection</a:t>
            </a:r>
          </a:p>
          <a:p>
            <a:r>
              <a:rPr lang="en-US" dirty="0" smtClean="0">
                <a:solidFill>
                  <a:srgbClr val="C6D9F1"/>
                </a:solidFill>
              </a:rPr>
              <a:t>Compiler UQ transformations</a:t>
            </a:r>
          </a:p>
          <a:p>
            <a:r>
              <a:rPr lang="en-US" dirty="0" smtClean="0"/>
              <a:t>Automated generation of skeleton applications</a:t>
            </a:r>
          </a:p>
          <a:p>
            <a:r>
              <a:rPr lang="en-US" dirty="0" err="1" smtClean="0">
                <a:solidFill>
                  <a:srgbClr val="C6D9F1"/>
                </a:solidFill>
              </a:rPr>
              <a:t>Autotuning</a:t>
            </a:r>
            <a:endParaRPr lang="en-US" dirty="0">
              <a:solidFill>
                <a:srgbClr val="C6D9F1"/>
              </a:solidFill>
            </a:endParaRPr>
          </a:p>
          <a:p>
            <a:r>
              <a:rPr lang="en-US" dirty="0" smtClean="0">
                <a:solidFill>
                  <a:srgbClr val="C6D9F1"/>
                </a:solidFill>
              </a:rPr>
              <a:t>Compiler Work</a:t>
            </a:r>
          </a:p>
          <a:p>
            <a:pPr lvl="1"/>
            <a:r>
              <a:rPr lang="en-US" dirty="0" smtClean="0">
                <a:solidFill>
                  <a:srgbClr val="C6D9F1"/>
                </a:solidFill>
              </a:rPr>
              <a:t>Connection to Clang</a:t>
            </a:r>
          </a:p>
          <a:p>
            <a:pPr lvl="1"/>
            <a:r>
              <a:rPr lang="en-US" dirty="0" smtClean="0">
                <a:solidFill>
                  <a:srgbClr val="C6D9F1"/>
                </a:solidFill>
              </a:rPr>
              <a:t>Rewrite system (connection to </a:t>
            </a:r>
            <a:r>
              <a:rPr lang="en-US" dirty="0" err="1" smtClean="0">
                <a:solidFill>
                  <a:srgbClr val="C6D9F1"/>
                </a:solidFill>
              </a:rPr>
              <a:t>Stratego</a:t>
            </a:r>
            <a:r>
              <a:rPr lang="en-US" dirty="0" smtClean="0">
                <a:solidFill>
                  <a:srgbClr val="C6D9F1"/>
                </a:solidFill>
              </a:rPr>
              <a:t>)</a:t>
            </a:r>
          </a:p>
          <a:p>
            <a:pPr lvl="1"/>
            <a:r>
              <a:rPr lang="en-US" dirty="0" err="1" smtClean="0">
                <a:solidFill>
                  <a:srgbClr val="C6D9F1"/>
                </a:solidFill>
              </a:rPr>
              <a:t>OpenCL</a:t>
            </a:r>
            <a:r>
              <a:rPr lang="en-US" dirty="0" smtClean="0">
                <a:solidFill>
                  <a:srgbClr val="C6D9F1"/>
                </a:solidFill>
              </a:rPr>
              <a:t> support via Clang</a:t>
            </a:r>
          </a:p>
          <a:p>
            <a:pPr lvl="1"/>
            <a:r>
              <a:rPr lang="en-US" dirty="0" smtClean="0">
                <a:solidFill>
                  <a:srgbClr val="C6D9F1"/>
                </a:solidFill>
              </a:rPr>
              <a:t>C11 and C++11 work in progress</a:t>
            </a:r>
          </a:p>
          <a:p>
            <a:pPr lvl="1"/>
            <a:r>
              <a:rPr lang="en-US" dirty="0" smtClean="0">
                <a:solidFill>
                  <a:srgbClr val="C6D9F1"/>
                </a:solidFill>
              </a:rPr>
              <a:t>Better support for C++ template declarations</a:t>
            </a:r>
          </a:p>
          <a:p>
            <a:pPr lvl="1"/>
            <a:r>
              <a:rPr lang="en-US" dirty="0" smtClean="0">
                <a:solidFill>
                  <a:srgbClr val="C6D9F1"/>
                </a:solidFill>
              </a:rPr>
              <a:t>New Data-Flow framework in place</a:t>
            </a:r>
          </a:p>
        </p:txBody>
      </p:sp>
    </p:spTree>
    <p:extLst>
      <p:ext uri="{BB962C8B-B14F-4D97-AF65-F5344CB8AC3E}">
        <p14:creationId xmlns:p14="http://schemas.microsoft.com/office/powerpoint/2010/main" val="584945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25" y="152400"/>
            <a:ext cx="8691420" cy="809625"/>
          </a:xfrm>
        </p:spPr>
        <p:txBody>
          <a:bodyPr>
            <a:normAutofit fontScale="90000"/>
          </a:bodyPr>
          <a:lstStyle/>
          <a:p>
            <a:r>
              <a:rPr lang="en-US" sz="4000" dirty="0" smtClean="0"/>
              <a:t>What is a Skeleton and why you want one</a:t>
            </a:r>
            <a:endParaRPr lang="en-US" sz="4000" dirty="0"/>
          </a:p>
        </p:txBody>
      </p:sp>
      <p:sp>
        <p:nvSpPr>
          <p:cNvPr id="3" name="Content Placeholder 2"/>
          <p:cNvSpPr>
            <a:spLocks noGrp="1"/>
          </p:cNvSpPr>
          <p:nvPr>
            <p:ph idx="1"/>
          </p:nvPr>
        </p:nvSpPr>
        <p:spPr>
          <a:xfrm>
            <a:off x="533400" y="1371599"/>
            <a:ext cx="8077200" cy="4949749"/>
          </a:xfrm>
        </p:spPr>
        <p:txBody>
          <a:bodyPr>
            <a:normAutofit fontScale="92500" lnSpcReduction="20000"/>
          </a:bodyPr>
          <a:lstStyle/>
          <a:p>
            <a:r>
              <a:rPr lang="en-US" dirty="0" smtClean="0"/>
              <a:t>A skeleton is a reduced size version of an application that focuses on one or more aspects of the behavior of the full original application. Examples include:</a:t>
            </a:r>
          </a:p>
          <a:p>
            <a:pPr lvl="1"/>
            <a:r>
              <a:rPr lang="en-US" dirty="0" smtClean="0"/>
              <a:t>MPI usage, message passing patterns; </a:t>
            </a:r>
          </a:p>
          <a:p>
            <a:pPr lvl="1"/>
            <a:r>
              <a:rPr lang="en-US" dirty="0" smtClean="0"/>
              <a:t>memory traversal; </a:t>
            </a:r>
          </a:p>
          <a:p>
            <a:pPr lvl="1"/>
            <a:r>
              <a:rPr lang="en-US" dirty="0" smtClean="0"/>
              <a:t>I/O demands</a:t>
            </a:r>
          </a:p>
          <a:p>
            <a:r>
              <a:rPr lang="en-US" dirty="0" smtClean="0"/>
              <a:t>This is important for </a:t>
            </a:r>
            <a:r>
              <a:rPr lang="en-US" dirty="0" err="1" smtClean="0"/>
              <a:t>Exascale</a:t>
            </a:r>
            <a:r>
              <a:rPr lang="en-US" dirty="0" smtClean="0"/>
              <a:t>:</a:t>
            </a:r>
          </a:p>
          <a:p>
            <a:pPr lvl="1"/>
            <a:r>
              <a:rPr lang="en-US" dirty="0" smtClean="0"/>
              <a:t>Provides inputs to simulators for evaluation of expected </a:t>
            </a:r>
            <a:r>
              <a:rPr lang="en-US" dirty="0" err="1" smtClean="0"/>
              <a:t>Exascale</a:t>
            </a:r>
            <a:r>
              <a:rPr lang="en-US" dirty="0" smtClean="0"/>
              <a:t> architectures and features (e.g. SST/macro)</a:t>
            </a:r>
          </a:p>
          <a:p>
            <a:pPr lvl="1"/>
            <a:r>
              <a:rPr lang="en-US" dirty="0" smtClean="0"/>
              <a:t>Provides smaller applications for independent study</a:t>
            </a:r>
          </a:p>
          <a:p>
            <a:endParaRPr lang="en-US" dirty="0" smtClean="0"/>
          </a:p>
          <a:p>
            <a:r>
              <a:rPr lang="en-US" dirty="0" smtClean="0"/>
              <a:t>A skeleton program will not get the same answer as the original application</a:t>
            </a:r>
          </a:p>
          <a:p>
            <a:r>
              <a:rPr lang="en-US" dirty="0" smtClean="0"/>
              <a:t>There is prior work in this area…</a:t>
            </a:r>
          </a:p>
          <a:p>
            <a:r>
              <a:rPr lang="en-US" dirty="0" smtClean="0"/>
              <a:t>I think we are the only ones with a distributed tool for this…</a:t>
            </a:r>
          </a:p>
        </p:txBody>
      </p:sp>
    </p:spTree>
    <p:extLst>
      <p:ext uri="{BB962C8B-B14F-4D97-AF65-F5344CB8AC3E}">
        <p14:creationId xmlns:p14="http://schemas.microsoft.com/office/powerpoint/2010/main" val="2828793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82000" cy="762000"/>
          </a:xfrm>
        </p:spPr>
        <p:txBody>
          <a:bodyPr>
            <a:normAutofit fontScale="90000"/>
          </a:bodyPr>
          <a:lstStyle/>
          <a:p>
            <a:r>
              <a:rPr lang="en-US" sz="2800" dirty="0" err="1" smtClean="0"/>
              <a:t>CoDesign</a:t>
            </a:r>
            <a:r>
              <a:rPr lang="en-US" sz="2800" dirty="0" smtClean="0"/>
              <a:t> Tool Flow</a:t>
            </a:r>
            <a:br>
              <a:rPr lang="en-US" sz="2800" dirty="0" smtClean="0"/>
            </a:br>
            <a:r>
              <a:rPr lang="en-US" sz="2800" dirty="0" smtClean="0">
                <a:solidFill>
                  <a:srgbClr val="000000"/>
                </a:solidFill>
              </a:rPr>
              <a:t>Automatic Generation of Skeletons for Rapid Analysis</a:t>
            </a:r>
            <a:endParaRPr lang="en-US" sz="2800" dirty="0">
              <a:solidFill>
                <a:srgbClr val="000000"/>
              </a:solidFill>
            </a:endParaRPr>
          </a:p>
        </p:txBody>
      </p:sp>
      <p:sp>
        <p:nvSpPr>
          <p:cNvPr id="4" name="Slide Number Placeholder 3"/>
          <p:cNvSpPr>
            <a:spLocks noGrp="1"/>
          </p:cNvSpPr>
          <p:nvPr>
            <p:ph type="sldNum" sz="quarter" idx="4294967295"/>
          </p:nvPr>
        </p:nvSpPr>
        <p:spPr>
          <a:xfrm>
            <a:off x="533400" y="6324600"/>
            <a:ext cx="5695950" cy="304800"/>
          </a:xfrm>
          <a:prstGeom prst="rect">
            <a:avLst/>
          </a:prstGeom>
        </p:spPr>
        <p:txBody>
          <a:bodyPr/>
          <a:lstStyle/>
          <a:p>
            <a:pPr>
              <a:defRPr/>
            </a:pPr>
            <a:fld id="{52F9DF5F-8273-854E-9CA0-DCC4719475CF}" type="slidenum">
              <a:rPr lang="en-US" smtClean="0"/>
              <a:pPr>
                <a:defRPr/>
              </a:pPr>
              <a:t>24</a:t>
            </a:fld>
            <a:endParaRPr lang="en-US" dirty="0"/>
          </a:p>
        </p:txBody>
      </p:sp>
      <p:pic>
        <p:nvPicPr>
          <p:cNvPr id="31" name="Content Placeholder 30"/>
          <p:cNvPicPr>
            <a:picLocks noGrp="1" noChangeAspect="1"/>
          </p:cNvPicPr>
          <p:nvPr>
            <p:ph idx="1"/>
          </p:nvPr>
        </p:nvPicPr>
        <p:blipFill>
          <a:blip r:embed="rId2"/>
          <a:srcRect t="-1926" b="-1926"/>
          <a:stretch>
            <a:fillRect/>
          </a:stretch>
        </p:blipFill>
        <p:spPr>
          <a:xfrm>
            <a:off x="332490" y="1655910"/>
            <a:ext cx="8506710" cy="4678363"/>
          </a:xfrm>
          <a:prstGeom prst="rect">
            <a:avLst/>
          </a:prstGeom>
        </p:spPr>
      </p:pic>
      <p:sp>
        <p:nvSpPr>
          <p:cNvPr id="5" name="Rectangle 4"/>
          <p:cNvSpPr/>
          <p:nvPr/>
        </p:nvSpPr>
        <p:spPr bwMode="auto">
          <a:xfrm>
            <a:off x="3200400" y="1256030"/>
            <a:ext cx="2743199" cy="34417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This </a:t>
            </a:r>
            <a:r>
              <a:rPr lang="en-US" dirty="0" smtClean="0"/>
              <a:t>is </a:t>
            </a:r>
            <a:r>
              <a:rPr lang="en-US" dirty="0"/>
              <a:t>about </a:t>
            </a:r>
            <a:r>
              <a:rPr lang="en-US" dirty="0" smtClean="0"/>
              <a:t>these arrows</a:t>
            </a:r>
            <a:endParaRPr lang="en-US" dirty="0"/>
          </a:p>
        </p:txBody>
      </p:sp>
      <p:cxnSp>
        <p:nvCxnSpPr>
          <p:cNvPr id="7" name="Straight Arrow Connector 6"/>
          <p:cNvCxnSpPr>
            <a:stCxn id="5" idx="2"/>
          </p:cNvCxnSpPr>
          <p:nvPr/>
        </p:nvCxnSpPr>
        <p:spPr bwMode="auto">
          <a:xfrm flipH="1">
            <a:off x="4009240" y="1600200"/>
            <a:ext cx="562760" cy="53072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0" name="Straight Arrow Connector 9"/>
          <p:cNvCxnSpPr>
            <a:stCxn id="5" idx="2"/>
          </p:cNvCxnSpPr>
          <p:nvPr/>
        </p:nvCxnSpPr>
        <p:spPr bwMode="auto">
          <a:xfrm flipH="1">
            <a:off x="3250990" y="1600200"/>
            <a:ext cx="1321010" cy="919297"/>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8912267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93" y="152400"/>
            <a:ext cx="8511335" cy="809625"/>
          </a:xfrm>
        </p:spPr>
        <p:txBody>
          <a:bodyPr>
            <a:normAutofit fontScale="90000"/>
          </a:bodyPr>
          <a:lstStyle/>
          <a:p>
            <a:r>
              <a:rPr lang="en-US" sz="3600" dirty="0" smtClean="0"/>
              <a:t>We can generate many skeletons from an App</a:t>
            </a:r>
            <a:endParaRPr lang="en-US" sz="3600" dirty="0"/>
          </a:p>
        </p:txBody>
      </p:sp>
      <p:sp>
        <p:nvSpPr>
          <p:cNvPr id="3" name="Content Placeholder 2"/>
          <p:cNvSpPr>
            <a:spLocks noGrp="1"/>
          </p:cNvSpPr>
          <p:nvPr>
            <p:ph idx="1"/>
          </p:nvPr>
        </p:nvSpPr>
        <p:spPr>
          <a:xfrm>
            <a:off x="533400" y="1371600"/>
            <a:ext cx="4224608" cy="4724400"/>
          </a:xfrm>
        </p:spPr>
        <p:txBody>
          <a:bodyPr>
            <a:normAutofit fontScale="92500" lnSpcReduction="10000"/>
          </a:bodyPr>
          <a:lstStyle/>
          <a:p>
            <a:r>
              <a:rPr lang="en-US" dirty="0" smtClean="0"/>
              <a:t>Many skeletons could be generated from a single application</a:t>
            </a:r>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The process can work on full applications or smaller compact applications</a:t>
            </a:r>
          </a:p>
        </p:txBody>
      </p:sp>
      <p:sp>
        <p:nvSpPr>
          <p:cNvPr id="4" name="Multidocument 3"/>
          <p:cNvSpPr/>
          <p:nvPr/>
        </p:nvSpPr>
        <p:spPr bwMode="auto">
          <a:xfrm>
            <a:off x="1952477" y="3336029"/>
            <a:ext cx="682423" cy="1004593"/>
          </a:xfrm>
          <a:prstGeom prst="flowChartMultidocument">
            <a:avLst/>
          </a:prstGeom>
          <a:solidFill>
            <a:srgbClr val="F3F5D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6" name="Multidocument 5"/>
          <p:cNvSpPr/>
          <p:nvPr/>
        </p:nvSpPr>
        <p:spPr bwMode="auto">
          <a:xfrm>
            <a:off x="5554907" y="2948224"/>
            <a:ext cx="492111" cy="577351"/>
          </a:xfrm>
          <a:prstGeom prst="flowChartMultidocumen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7" name="Multidocument 6"/>
          <p:cNvSpPr/>
          <p:nvPr/>
        </p:nvSpPr>
        <p:spPr bwMode="auto">
          <a:xfrm>
            <a:off x="5555657" y="2200283"/>
            <a:ext cx="492111" cy="577351"/>
          </a:xfrm>
          <a:prstGeom prst="flowChartMultidocumen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8" name="Multidocument 7"/>
          <p:cNvSpPr/>
          <p:nvPr/>
        </p:nvSpPr>
        <p:spPr bwMode="auto">
          <a:xfrm>
            <a:off x="5555657" y="4588557"/>
            <a:ext cx="492111" cy="577351"/>
          </a:xfrm>
          <a:prstGeom prst="flowChartMultidocumen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cxnSp>
        <p:nvCxnSpPr>
          <p:cNvPr id="10" name="Curved Connector 9"/>
          <p:cNvCxnSpPr>
            <a:stCxn id="4" idx="3"/>
            <a:endCxn id="7" idx="1"/>
          </p:cNvCxnSpPr>
          <p:nvPr/>
        </p:nvCxnSpPr>
        <p:spPr bwMode="auto">
          <a:xfrm flipV="1">
            <a:off x="2634900" y="2488959"/>
            <a:ext cx="2920757" cy="1349367"/>
          </a:xfrm>
          <a:prstGeom prst="curvedConnector3">
            <a:avLst/>
          </a:prstGeom>
          <a:solidFill>
            <a:schemeClr val="accent1"/>
          </a:solidFill>
          <a:ln w="25400" cap="flat" cmpd="sng" algn="ctr">
            <a:solidFill>
              <a:schemeClr val="tx1"/>
            </a:solidFill>
            <a:prstDash val="solid"/>
            <a:round/>
            <a:headEnd type="none" w="med" len="med"/>
            <a:tailEnd type="arrow"/>
          </a:ln>
          <a:effectLst/>
        </p:spPr>
      </p:cxnSp>
      <p:cxnSp>
        <p:nvCxnSpPr>
          <p:cNvPr id="11" name="Curved Connector 10"/>
          <p:cNvCxnSpPr>
            <a:stCxn id="4" idx="3"/>
            <a:endCxn id="6" idx="1"/>
          </p:cNvCxnSpPr>
          <p:nvPr/>
        </p:nvCxnSpPr>
        <p:spPr bwMode="auto">
          <a:xfrm flipV="1">
            <a:off x="2634900" y="3236900"/>
            <a:ext cx="2920007" cy="601426"/>
          </a:xfrm>
          <a:prstGeom prst="curvedConnector3">
            <a:avLst/>
          </a:prstGeom>
          <a:solidFill>
            <a:schemeClr val="accent1"/>
          </a:solidFill>
          <a:ln w="25400" cap="flat" cmpd="sng" algn="ctr">
            <a:solidFill>
              <a:schemeClr val="tx1"/>
            </a:solidFill>
            <a:prstDash val="solid"/>
            <a:round/>
            <a:headEnd type="none" w="med" len="med"/>
            <a:tailEnd type="arrow"/>
          </a:ln>
          <a:effectLst/>
        </p:spPr>
      </p:cxnSp>
      <p:cxnSp>
        <p:nvCxnSpPr>
          <p:cNvPr id="13" name="Curved Connector 12"/>
          <p:cNvCxnSpPr>
            <a:stCxn id="4" idx="3"/>
            <a:endCxn id="8" idx="1"/>
          </p:cNvCxnSpPr>
          <p:nvPr/>
        </p:nvCxnSpPr>
        <p:spPr bwMode="auto">
          <a:xfrm>
            <a:off x="2634900" y="3838326"/>
            <a:ext cx="2920757" cy="1038907"/>
          </a:xfrm>
          <a:prstGeom prst="curvedConnector3">
            <a:avLst/>
          </a:prstGeom>
          <a:solidFill>
            <a:schemeClr val="accent1"/>
          </a:solidFill>
          <a:ln w="25400" cap="flat" cmpd="sng" algn="ctr">
            <a:solidFill>
              <a:schemeClr val="tx1"/>
            </a:solidFill>
            <a:prstDash val="solid"/>
            <a:round/>
            <a:headEnd type="none" w="med" len="med"/>
            <a:tailEnd type="arrow"/>
          </a:ln>
          <a:effectLst/>
        </p:spPr>
      </p:cxnSp>
      <p:sp>
        <p:nvSpPr>
          <p:cNvPr id="17" name="TextBox 16"/>
          <p:cNvSpPr txBox="1"/>
          <p:nvPr/>
        </p:nvSpPr>
        <p:spPr>
          <a:xfrm>
            <a:off x="1560784" y="2814748"/>
            <a:ext cx="1479892" cy="738664"/>
          </a:xfrm>
          <a:prstGeom prst="rect">
            <a:avLst/>
          </a:prstGeom>
          <a:noFill/>
        </p:spPr>
        <p:txBody>
          <a:bodyPr wrap="none" rtlCol="0">
            <a:spAutoFit/>
          </a:bodyPr>
          <a:lstStyle/>
          <a:p>
            <a:r>
              <a:rPr lang="en-US" dirty="0"/>
              <a:t>Single App </a:t>
            </a:r>
            <a:endParaRPr lang="en-US" dirty="0" smtClean="0"/>
          </a:p>
          <a:p>
            <a:r>
              <a:rPr lang="en-US" dirty="0" smtClean="0"/>
              <a:t>with </a:t>
            </a:r>
            <a:r>
              <a:rPr lang="en-US" dirty="0"/>
              <a:t>many files</a:t>
            </a:r>
          </a:p>
          <a:p>
            <a:endParaRPr lang="en-US" dirty="0"/>
          </a:p>
        </p:txBody>
      </p:sp>
      <p:sp>
        <p:nvSpPr>
          <p:cNvPr id="18" name="TextBox 17"/>
          <p:cNvSpPr txBox="1"/>
          <p:nvPr/>
        </p:nvSpPr>
        <p:spPr>
          <a:xfrm>
            <a:off x="3443142" y="2511487"/>
            <a:ext cx="966931" cy="307777"/>
          </a:xfrm>
          <a:prstGeom prst="rect">
            <a:avLst/>
          </a:prstGeom>
          <a:noFill/>
        </p:spPr>
        <p:txBody>
          <a:bodyPr wrap="none" rtlCol="0">
            <a:spAutoFit/>
          </a:bodyPr>
          <a:lstStyle/>
          <a:p>
            <a:r>
              <a:rPr lang="en-US" dirty="0" smtClean="0">
                <a:solidFill>
                  <a:srgbClr val="008000"/>
                </a:solidFill>
              </a:rPr>
              <a:t>Aspect A</a:t>
            </a:r>
            <a:endParaRPr lang="en-US" dirty="0">
              <a:solidFill>
                <a:srgbClr val="008000"/>
              </a:solidFill>
            </a:endParaRPr>
          </a:p>
        </p:txBody>
      </p:sp>
      <p:sp>
        <p:nvSpPr>
          <p:cNvPr id="19" name="TextBox 18"/>
          <p:cNvSpPr txBox="1"/>
          <p:nvPr/>
        </p:nvSpPr>
        <p:spPr>
          <a:xfrm>
            <a:off x="3445177" y="3024024"/>
            <a:ext cx="962861" cy="307777"/>
          </a:xfrm>
          <a:prstGeom prst="rect">
            <a:avLst/>
          </a:prstGeom>
          <a:noFill/>
        </p:spPr>
        <p:txBody>
          <a:bodyPr wrap="none" rtlCol="0">
            <a:spAutoFit/>
          </a:bodyPr>
          <a:lstStyle/>
          <a:p>
            <a:r>
              <a:rPr lang="en-US" dirty="0" smtClean="0">
                <a:solidFill>
                  <a:srgbClr val="008000"/>
                </a:solidFill>
              </a:rPr>
              <a:t>Aspect B</a:t>
            </a:r>
            <a:endParaRPr lang="en-US" dirty="0">
              <a:solidFill>
                <a:srgbClr val="008000"/>
              </a:solidFill>
            </a:endParaRPr>
          </a:p>
        </p:txBody>
      </p:sp>
      <p:sp>
        <p:nvSpPr>
          <p:cNvPr id="20" name="TextBox 19"/>
          <p:cNvSpPr txBox="1"/>
          <p:nvPr/>
        </p:nvSpPr>
        <p:spPr>
          <a:xfrm>
            <a:off x="3443142" y="4284502"/>
            <a:ext cx="966931" cy="307777"/>
          </a:xfrm>
          <a:prstGeom prst="rect">
            <a:avLst/>
          </a:prstGeom>
          <a:noFill/>
        </p:spPr>
        <p:txBody>
          <a:bodyPr wrap="none" rtlCol="0">
            <a:spAutoFit/>
          </a:bodyPr>
          <a:lstStyle/>
          <a:p>
            <a:r>
              <a:rPr lang="en-US" dirty="0" smtClean="0">
                <a:solidFill>
                  <a:srgbClr val="008000"/>
                </a:solidFill>
              </a:rPr>
              <a:t>Aspect X</a:t>
            </a:r>
            <a:endParaRPr lang="en-US" dirty="0">
              <a:solidFill>
                <a:srgbClr val="008000"/>
              </a:solidFill>
            </a:endParaRPr>
          </a:p>
        </p:txBody>
      </p:sp>
      <p:sp>
        <p:nvSpPr>
          <p:cNvPr id="21" name="TextBox 20"/>
          <p:cNvSpPr txBox="1"/>
          <p:nvPr/>
        </p:nvSpPr>
        <p:spPr>
          <a:xfrm>
            <a:off x="6148391" y="2275313"/>
            <a:ext cx="1120820" cy="307777"/>
          </a:xfrm>
          <a:prstGeom prst="rect">
            <a:avLst/>
          </a:prstGeom>
          <a:noFill/>
        </p:spPr>
        <p:txBody>
          <a:bodyPr wrap="none" rtlCol="0">
            <a:spAutoFit/>
          </a:bodyPr>
          <a:lstStyle/>
          <a:p>
            <a:r>
              <a:rPr lang="en-US" dirty="0" smtClean="0">
                <a:solidFill>
                  <a:srgbClr val="0000FF"/>
                </a:solidFill>
              </a:rPr>
              <a:t>Skeleton A</a:t>
            </a:r>
            <a:endParaRPr lang="en-US" dirty="0">
              <a:solidFill>
                <a:srgbClr val="0000FF"/>
              </a:solidFill>
            </a:endParaRPr>
          </a:p>
        </p:txBody>
      </p:sp>
      <p:sp>
        <p:nvSpPr>
          <p:cNvPr id="22" name="TextBox 21"/>
          <p:cNvSpPr txBox="1"/>
          <p:nvPr/>
        </p:nvSpPr>
        <p:spPr>
          <a:xfrm>
            <a:off x="6153301" y="3024763"/>
            <a:ext cx="1112504" cy="307777"/>
          </a:xfrm>
          <a:prstGeom prst="rect">
            <a:avLst/>
          </a:prstGeom>
          <a:noFill/>
        </p:spPr>
        <p:txBody>
          <a:bodyPr wrap="none" rtlCol="0">
            <a:spAutoFit/>
          </a:bodyPr>
          <a:lstStyle/>
          <a:p>
            <a:r>
              <a:rPr lang="en-US" dirty="0" smtClean="0">
                <a:solidFill>
                  <a:srgbClr val="0000FF"/>
                </a:solidFill>
              </a:rPr>
              <a:t>Skeleton B</a:t>
            </a:r>
            <a:endParaRPr lang="en-US" dirty="0">
              <a:solidFill>
                <a:srgbClr val="0000FF"/>
              </a:solidFill>
            </a:endParaRPr>
          </a:p>
        </p:txBody>
      </p:sp>
      <p:sp>
        <p:nvSpPr>
          <p:cNvPr id="23" name="TextBox 22"/>
          <p:cNvSpPr txBox="1"/>
          <p:nvPr/>
        </p:nvSpPr>
        <p:spPr>
          <a:xfrm>
            <a:off x="6156305" y="4740915"/>
            <a:ext cx="1107996" cy="307777"/>
          </a:xfrm>
          <a:prstGeom prst="rect">
            <a:avLst/>
          </a:prstGeom>
          <a:noFill/>
        </p:spPr>
        <p:txBody>
          <a:bodyPr wrap="none" rtlCol="0">
            <a:spAutoFit/>
          </a:bodyPr>
          <a:lstStyle/>
          <a:p>
            <a:r>
              <a:rPr lang="en-US" dirty="0" smtClean="0">
                <a:solidFill>
                  <a:srgbClr val="0000FF"/>
                </a:solidFill>
              </a:rPr>
              <a:t>Skeleton X</a:t>
            </a:r>
            <a:endParaRPr lang="en-US" dirty="0">
              <a:solidFill>
                <a:srgbClr val="0000FF"/>
              </a:solidFill>
            </a:endParaRPr>
          </a:p>
        </p:txBody>
      </p:sp>
      <p:sp>
        <p:nvSpPr>
          <p:cNvPr id="24" name="Oval 23"/>
          <p:cNvSpPr/>
          <p:nvPr/>
        </p:nvSpPr>
        <p:spPr bwMode="auto">
          <a:xfrm>
            <a:off x="5724774" y="3686667"/>
            <a:ext cx="123215" cy="142159"/>
          </a:xfrm>
          <a:prstGeom prst="ellipse">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5" name="Oval 24"/>
          <p:cNvSpPr/>
          <p:nvPr/>
        </p:nvSpPr>
        <p:spPr bwMode="auto">
          <a:xfrm>
            <a:off x="5725524" y="3952794"/>
            <a:ext cx="123215" cy="142159"/>
          </a:xfrm>
          <a:prstGeom prst="ellipse">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6" name="Oval 25"/>
          <p:cNvSpPr/>
          <p:nvPr/>
        </p:nvSpPr>
        <p:spPr bwMode="auto">
          <a:xfrm>
            <a:off x="5716796" y="4247354"/>
            <a:ext cx="123215" cy="142159"/>
          </a:xfrm>
          <a:prstGeom prst="ellipse">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7" name="TextBox 26"/>
          <p:cNvSpPr txBox="1"/>
          <p:nvPr/>
        </p:nvSpPr>
        <p:spPr>
          <a:xfrm>
            <a:off x="4847080" y="1488690"/>
            <a:ext cx="1941557" cy="954107"/>
          </a:xfrm>
          <a:prstGeom prst="rect">
            <a:avLst/>
          </a:prstGeom>
          <a:noFill/>
        </p:spPr>
        <p:txBody>
          <a:bodyPr wrap="none" rtlCol="0">
            <a:spAutoFit/>
          </a:bodyPr>
          <a:lstStyle/>
          <a:p>
            <a:r>
              <a:rPr lang="en-US" dirty="0" smtClean="0"/>
              <a:t>Many Skeleton Apps </a:t>
            </a:r>
          </a:p>
          <a:p>
            <a:r>
              <a:rPr lang="en-US" dirty="0"/>
              <a:t>e</a:t>
            </a:r>
            <a:r>
              <a:rPr lang="en-US" dirty="0" smtClean="0"/>
              <a:t>ach with maybe </a:t>
            </a:r>
          </a:p>
          <a:p>
            <a:r>
              <a:rPr lang="en-US" dirty="0" smtClean="0"/>
              <a:t>many </a:t>
            </a:r>
            <a:r>
              <a:rPr lang="en-US" dirty="0"/>
              <a:t>files</a:t>
            </a:r>
          </a:p>
          <a:p>
            <a:endParaRPr lang="en-US" dirty="0"/>
          </a:p>
        </p:txBody>
      </p:sp>
    </p:spTree>
    <p:extLst>
      <p:ext uri="{BB962C8B-B14F-4D97-AF65-F5344CB8AC3E}">
        <p14:creationId xmlns:p14="http://schemas.microsoft.com/office/powerpoint/2010/main" val="38902605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3905" y="152400"/>
            <a:ext cx="8416555" cy="809625"/>
          </a:xfrm>
        </p:spPr>
        <p:txBody>
          <a:bodyPr>
            <a:normAutofit fontScale="90000"/>
          </a:bodyPr>
          <a:lstStyle/>
          <a:p>
            <a:r>
              <a:rPr lang="en-US" sz="3200" dirty="0" smtClean="0">
                <a:latin typeface="Calibri" charset="0"/>
              </a:rPr>
              <a:t>Example of Automated Skeleton Code Generation: </a:t>
            </a:r>
            <a:r>
              <a:rPr lang="en-US" sz="3200" dirty="0" smtClean="0">
                <a:solidFill>
                  <a:srgbClr val="0000FF"/>
                </a:solidFill>
                <a:latin typeface="Calibri" charset="0"/>
              </a:rPr>
              <a:t>Before</a:t>
            </a:r>
            <a:r>
              <a:rPr lang="en-US" sz="3200" dirty="0">
                <a:latin typeface="Calibri" charset="0"/>
              </a:rPr>
              <a:t>/</a:t>
            </a:r>
            <a:r>
              <a:rPr lang="en-US" sz="3200" dirty="0" smtClean="0">
                <a:solidFill>
                  <a:srgbClr val="008000"/>
                </a:solidFill>
                <a:latin typeface="Calibri" charset="0"/>
              </a:rPr>
              <a:t>After</a:t>
            </a:r>
            <a:endParaRPr lang="en-US" sz="3200" dirty="0">
              <a:solidFill>
                <a:srgbClr val="008000"/>
              </a:solidFill>
              <a:latin typeface="Calibri" charset="0"/>
            </a:endParaRPr>
          </a:p>
        </p:txBody>
      </p:sp>
      <p:sp>
        <p:nvSpPr>
          <p:cNvPr id="4" name="Content Placeholder 3"/>
          <p:cNvSpPr>
            <a:spLocks noGrp="1"/>
          </p:cNvSpPr>
          <p:nvPr>
            <p:ph sz="half" idx="1"/>
          </p:nvPr>
        </p:nvSpPr>
        <p:spPr>
          <a:xfrm>
            <a:off x="315405" y="1371600"/>
            <a:ext cx="4120349" cy="4724400"/>
          </a:xfrm>
          <a:ln>
            <a:solidFill>
              <a:srgbClr val="0000FF"/>
            </a:solidFill>
          </a:ln>
        </p:spPr>
        <p:txBody>
          <a:bodyPr rtlCol="0">
            <a:noAutofit/>
          </a:bodyPr>
          <a:lstStyle/>
          <a:p>
            <a:pPr fontAlgn="auto">
              <a:spcAft>
                <a:spcPts val="0"/>
              </a:spcAft>
              <a:buFont typeface="Arial"/>
              <a:buNone/>
              <a:defRPr/>
            </a:pPr>
            <a:r>
              <a:rPr lang="en-US" sz="800" dirty="0" smtClean="0">
                <a:latin typeface="Monaco"/>
                <a:ea typeface="+mn-ea"/>
                <a:cs typeface="Monaco"/>
              </a:rPr>
              <a:t>do {</a:t>
            </a:r>
          </a:p>
          <a:p>
            <a:pPr fontAlgn="auto">
              <a:spcAft>
                <a:spcPts val="0"/>
              </a:spcAft>
              <a:buFont typeface="Arial"/>
              <a:buNone/>
              <a:defRPr/>
            </a:pPr>
            <a:r>
              <a:rPr lang="en-US" sz="800" dirty="0" smtClean="0">
                <a:latin typeface="Monaco"/>
                <a:ea typeface="+mn-ea"/>
                <a:cs typeface="Monaco"/>
              </a:rPr>
              <a:t>    if (rank &lt; size - 1)</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MPI_Send</a:t>
            </a:r>
            <a:r>
              <a:rPr lang="en-US" sz="800" dirty="0" smtClean="0">
                <a:latin typeface="Monaco"/>
                <a:ea typeface="+mn-ea"/>
                <a:cs typeface="Monaco"/>
              </a:rPr>
              <a:t>( </a:t>
            </a:r>
            <a:r>
              <a:rPr lang="en-US" sz="800" dirty="0" err="1" smtClean="0">
                <a:latin typeface="Monaco"/>
                <a:ea typeface="+mn-ea"/>
                <a:cs typeface="Monaco"/>
              </a:rPr>
              <a:t>xlocal[maxn</a:t>
            </a:r>
            <a:r>
              <a:rPr lang="en-US" sz="800" dirty="0" smtClean="0">
                <a:latin typeface="Monaco"/>
                <a:ea typeface="+mn-ea"/>
                <a:cs typeface="Monaco"/>
              </a:rPr>
              <a:t>/size], </a:t>
            </a:r>
            <a:r>
              <a:rPr lang="en-US" sz="800" dirty="0" err="1" smtClean="0">
                <a:latin typeface="Monaco"/>
                <a:ea typeface="+mn-ea"/>
                <a:cs typeface="Monaco"/>
              </a:rPr>
              <a:t>maxn</a:t>
            </a:r>
            <a:r>
              <a:rPr lang="en-US" sz="800" dirty="0" smtClean="0">
                <a:latin typeface="Monaco"/>
                <a:ea typeface="+mn-ea"/>
                <a:cs typeface="Monaco"/>
              </a:rPr>
              <a:t>, MPI_DOUBLE,</a:t>
            </a:r>
          </a:p>
          <a:p>
            <a:pPr fontAlgn="auto">
              <a:spcAft>
                <a:spcPts val="0"/>
              </a:spcAft>
              <a:buFont typeface="Arial"/>
              <a:buNone/>
              <a:defRPr/>
            </a:pPr>
            <a:r>
              <a:rPr lang="en-US" sz="800" dirty="0" smtClean="0">
                <a:latin typeface="Monaco"/>
                <a:ea typeface="+mn-ea"/>
                <a:cs typeface="Monaco"/>
              </a:rPr>
              <a:t>                  rank + 1, 0, MPI_COMM_WORLD );</a:t>
            </a:r>
          </a:p>
          <a:p>
            <a:pPr fontAlgn="auto">
              <a:spcAft>
                <a:spcPts val="0"/>
              </a:spcAft>
              <a:buFont typeface="Arial"/>
              <a:buNone/>
              <a:defRPr/>
            </a:pPr>
            <a:r>
              <a:rPr lang="en-US" sz="800" dirty="0" smtClean="0">
                <a:latin typeface="Monaco"/>
                <a:ea typeface="+mn-ea"/>
                <a:cs typeface="Monaco"/>
              </a:rPr>
              <a:t>    if (rank &gt; 0)</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MPI_Recv</a:t>
            </a:r>
            <a:r>
              <a:rPr lang="en-US" sz="800" dirty="0" smtClean="0">
                <a:latin typeface="Monaco"/>
                <a:ea typeface="+mn-ea"/>
                <a:cs typeface="Monaco"/>
              </a:rPr>
              <a:t>( xlocal[0], </a:t>
            </a:r>
            <a:r>
              <a:rPr lang="en-US" sz="800" dirty="0" err="1" smtClean="0">
                <a:latin typeface="Monaco"/>
                <a:ea typeface="+mn-ea"/>
                <a:cs typeface="Monaco"/>
              </a:rPr>
              <a:t>maxn</a:t>
            </a:r>
            <a:r>
              <a:rPr lang="en-US" sz="800" dirty="0" smtClean="0">
                <a:latin typeface="Monaco"/>
                <a:ea typeface="+mn-ea"/>
                <a:cs typeface="Monaco"/>
              </a:rPr>
              <a:t>, MPI_DOUBLE, rank - 1, 0,</a:t>
            </a:r>
          </a:p>
          <a:p>
            <a:pPr fontAlgn="auto">
              <a:spcAft>
                <a:spcPts val="0"/>
              </a:spcAft>
              <a:buFont typeface="Arial"/>
              <a:buNone/>
              <a:defRPr/>
            </a:pPr>
            <a:r>
              <a:rPr lang="en-US" sz="800" dirty="0" smtClean="0">
                <a:latin typeface="Monaco"/>
                <a:ea typeface="+mn-ea"/>
                <a:cs typeface="Monaco"/>
              </a:rPr>
              <a:t>                  MPI_COMM_WORLD, &amp;status );</a:t>
            </a:r>
          </a:p>
          <a:p>
            <a:pPr fontAlgn="auto">
              <a:spcAft>
                <a:spcPts val="0"/>
              </a:spcAft>
              <a:buFont typeface="Arial"/>
              <a:buNone/>
              <a:defRPr/>
            </a:pPr>
            <a:r>
              <a:rPr lang="en-US" sz="800" dirty="0" smtClean="0">
                <a:latin typeface="Monaco"/>
                <a:ea typeface="+mn-ea"/>
                <a:cs typeface="Monaco"/>
              </a:rPr>
              <a:t>    if (rank &gt; 0)</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MPI_Send</a:t>
            </a:r>
            <a:r>
              <a:rPr lang="en-US" sz="800" dirty="0" smtClean="0">
                <a:latin typeface="Monaco"/>
                <a:ea typeface="+mn-ea"/>
                <a:cs typeface="Monaco"/>
              </a:rPr>
              <a:t>( xlocal[1], </a:t>
            </a:r>
            <a:r>
              <a:rPr lang="en-US" sz="800" dirty="0" err="1" smtClean="0">
                <a:latin typeface="Monaco"/>
                <a:ea typeface="+mn-ea"/>
                <a:cs typeface="Monaco"/>
              </a:rPr>
              <a:t>maxn</a:t>
            </a:r>
            <a:r>
              <a:rPr lang="en-US" sz="800" dirty="0" smtClean="0">
                <a:latin typeface="Monaco"/>
                <a:ea typeface="+mn-ea"/>
                <a:cs typeface="Monaco"/>
              </a:rPr>
              <a:t>, MPI_DOUBLE, rank - 1, 1,</a:t>
            </a:r>
          </a:p>
          <a:p>
            <a:pPr fontAlgn="auto">
              <a:spcAft>
                <a:spcPts val="0"/>
              </a:spcAft>
              <a:buFont typeface="Arial"/>
              <a:buNone/>
              <a:defRPr/>
            </a:pPr>
            <a:r>
              <a:rPr lang="en-US" sz="800" dirty="0" smtClean="0">
                <a:latin typeface="Monaco"/>
                <a:ea typeface="+mn-ea"/>
                <a:cs typeface="Monaco"/>
              </a:rPr>
              <a:t>                  MPI_COMM_WORLD );</a:t>
            </a:r>
          </a:p>
          <a:p>
            <a:pPr fontAlgn="auto">
              <a:spcAft>
                <a:spcPts val="0"/>
              </a:spcAft>
              <a:buFont typeface="Arial"/>
              <a:buNone/>
              <a:defRPr/>
            </a:pPr>
            <a:r>
              <a:rPr lang="en-US" sz="800" dirty="0" smtClean="0">
                <a:latin typeface="Monaco"/>
                <a:ea typeface="+mn-ea"/>
                <a:cs typeface="Monaco"/>
              </a:rPr>
              <a:t>    if (rank &lt; size - 1)</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MPI_Recv</a:t>
            </a:r>
            <a:r>
              <a:rPr lang="en-US" sz="800" dirty="0" smtClean="0">
                <a:latin typeface="Monaco"/>
                <a:ea typeface="+mn-ea"/>
                <a:cs typeface="Monaco"/>
              </a:rPr>
              <a:t>( xlocal[maxn/size+1], </a:t>
            </a:r>
            <a:r>
              <a:rPr lang="en-US" sz="800" dirty="0" err="1" smtClean="0">
                <a:latin typeface="Monaco"/>
                <a:ea typeface="+mn-ea"/>
                <a:cs typeface="Monaco"/>
              </a:rPr>
              <a:t>maxn</a:t>
            </a:r>
            <a:r>
              <a:rPr lang="en-US" sz="800" dirty="0" smtClean="0">
                <a:latin typeface="Monaco"/>
                <a:ea typeface="+mn-ea"/>
                <a:cs typeface="Monaco"/>
              </a:rPr>
              <a:t>, MPI_DOUBLE,</a:t>
            </a:r>
          </a:p>
          <a:p>
            <a:pPr fontAlgn="auto">
              <a:spcAft>
                <a:spcPts val="0"/>
              </a:spcAft>
              <a:buFont typeface="Arial"/>
              <a:buNone/>
              <a:defRPr/>
            </a:pPr>
            <a:r>
              <a:rPr lang="en-US" sz="800" dirty="0" smtClean="0">
                <a:latin typeface="Monaco"/>
                <a:ea typeface="+mn-ea"/>
                <a:cs typeface="Monaco"/>
              </a:rPr>
              <a:t>                  rank + 1, 1, MPI_COMM_WORLD, &amp;status );</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itcnt</a:t>
            </a:r>
            <a:r>
              <a:rPr lang="en-US" sz="800" dirty="0" smtClean="0">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diffnorm</a:t>
            </a:r>
            <a:r>
              <a:rPr lang="en-US" sz="800" dirty="0" smtClean="0">
                <a:solidFill>
                  <a:schemeClr val="accent6">
                    <a:lumMod val="75000"/>
                  </a:schemeClr>
                </a:solidFill>
                <a:latin typeface="Monaco"/>
                <a:ea typeface="+mn-ea"/>
                <a:cs typeface="Monaco"/>
              </a:rPr>
              <a:t> = 0.0;</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r>
              <a:rPr lang="en-US" sz="800" dirty="0" err="1" smtClean="0">
                <a:solidFill>
                  <a:schemeClr val="accent6">
                    <a:lumMod val="75000"/>
                  </a:schemeClr>
                </a:solidFill>
                <a:latin typeface="Monaco"/>
                <a:ea typeface="+mn-ea"/>
                <a:cs typeface="Monaco"/>
              </a:rPr>
              <a:t>i_first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&lt;=</a:t>
            </a:r>
            <a:r>
              <a:rPr lang="en-US" sz="800" dirty="0" err="1" smtClean="0">
                <a:solidFill>
                  <a:schemeClr val="accent6">
                    <a:lumMod val="75000"/>
                  </a:schemeClr>
                </a:solidFill>
                <a:latin typeface="Monaco"/>
                <a:ea typeface="+mn-ea"/>
                <a:cs typeface="Monaco"/>
              </a:rPr>
              <a:t>i_last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&lt;maxn-1;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 = (xlocal[i][j+1] + xlocal[i][j-1]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xlocal[i+1][j] + xlocal[i-1][j]) / 4.0;</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diffnorm</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xlocal[i][j</a:t>
            </a:r>
            <a:r>
              <a:rPr lang="en-US" sz="800" dirty="0" smtClean="0">
                <a:solidFill>
                  <a:schemeClr val="accent6">
                    <a:lumMod val="75000"/>
                  </a:schemeClr>
                </a:solidFill>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xlocal[i][j</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r>
              <a:rPr lang="en-US" sz="800" dirty="0" err="1" smtClean="0">
                <a:solidFill>
                  <a:schemeClr val="accent6">
                    <a:lumMod val="75000"/>
                  </a:schemeClr>
                </a:solidFill>
                <a:latin typeface="Monaco"/>
                <a:ea typeface="+mn-ea"/>
                <a:cs typeface="Monaco"/>
              </a:rPr>
              <a:t>i_first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&lt;=</a:t>
            </a:r>
            <a:r>
              <a:rPr lang="en-US" sz="800" dirty="0" err="1" smtClean="0">
                <a:solidFill>
                  <a:schemeClr val="accent6">
                    <a:lumMod val="75000"/>
                  </a:schemeClr>
                </a:solidFill>
                <a:latin typeface="Monaco"/>
                <a:ea typeface="+mn-ea"/>
                <a:cs typeface="Monaco"/>
              </a:rPr>
              <a:t>i_last</a:t>
            </a: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i</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for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&lt;maxn-1; </a:t>
            </a:r>
            <a:r>
              <a:rPr lang="en-US" sz="800" dirty="0" err="1" smtClean="0">
                <a:solidFill>
                  <a:schemeClr val="accent6">
                    <a:lumMod val="75000"/>
                  </a:schemeClr>
                </a:solidFill>
                <a:latin typeface="Monaco"/>
                <a:ea typeface="+mn-ea"/>
                <a:cs typeface="Monaco"/>
              </a:rPr>
              <a:t>j</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solidFill>
                  <a:schemeClr val="accent6">
                    <a:lumMod val="75000"/>
                  </a:schemeClr>
                </a:solidFill>
                <a:latin typeface="Monaco"/>
                <a:ea typeface="+mn-ea"/>
                <a:cs typeface="Monaco"/>
              </a:rPr>
              <a:t>            </a:t>
            </a:r>
            <a:r>
              <a:rPr lang="en-US" sz="800" dirty="0" err="1" smtClean="0">
                <a:solidFill>
                  <a:schemeClr val="accent6">
                    <a:lumMod val="75000"/>
                  </a:schemeClr>
                </a:solidFill>
                <a:latin typeface="Monaco"/>
                <a:ea typeface="+mn-ea"/>
                <a:cs typeface="Monaco"/>
              </a:rPr>
              <a:t>xlocal[i][j</a:t>
            </a:r>
            <a:r>
              <a:rPr lang="en-US" sz="800" dirty="0" smtClean="0">
                <a:solidFill>
                  <a:schemeClr val="accent6">
                    <a:lumMod val="75000"/>
                  </a:schemeClr>
                </a:solidFill>
                <a:latin typeface="Monaco"/>
                <a:ea typeface="+mn-ea"/>
                <a:cs typeface="Monaco"/>
              </a:rPr>
              <a:t>] = </a:t>
            </a:r>
            <a:r>
              <a:rPr lang="en-US" sz="800" dirty="0" err="1" smtClean="0">
                <a:solidFill>
                  <a:schemeClr val="accent6">
                    <a:lumMod val="75000"/>
                  </a:schemeClr>
                </a:solidFill>
                <a:latin typeface="Monaco"/>
                <a:ea typeface="+mn-ea"/>
                <a:cs typeface="Monaco"/>
              </a:rPr>
              <a:t>xnew[i][j</a:t>
            </a:r>
            <a:r>
              <a:rPr lang="en-US" sz="800" dirty="0" smtClean="0">
                <a:solidFill>
                  <a:schemeClr val="accent6">
                    <a:lumMod val="75000"/>
                  </a:schemeClr>
                </a:solidFill>
                <a:latin typeface="Monaco"/>
                <a:ea typeface="+mn-ea"/>
                <a:cs typeface="Monaco"/>
              </a:rPr>
              <a:t>];</a:t>
            </a:r>
          </a:p>
          <a:p>
            <a:pPr fontAlgn="auto">
              <a:spcAft>
                <a:spcPts val="0"/>
              </a:spcAft>
              <a:buFont typeface="Arial"/>
              <a:buNone/>
              <a:defRPr/>
            </a:pPr>
            <a:r>
              <a:rPr lang="en-US" sz="800" dirty="0" smtClean="0">
                <a:latin typeface="Monaco"/>
                <a:ea typeface="+mn-ea"/>
                <a:cs typeface="Monaco"/>
              </a:rPr>
              <a:t>    </a:t>
            </a:r>
            <a:r>
              <a:rPr lang="en-US" sz="800" dirty="0" err="1" smtClean="0">
                <a:latin typeface="Monaco"/>
                <a:ea typeface="+mn-ea"/>
                <a:cs typeface="Monaco"/>
              </a:rPr>
              <a:t>MPI_Allreduce</a:t>
            </a:r>
            <a:r>
              <a:rPr lang="en-US" sz="800" dirty="0" smtClean="0">
                <a:latin typeface="Monaco"/>
                <a:ea typeface="+mn-ea"/>
                <a:cs typeface="Monaco"/>
              </a:rPr>
              <a:t>( &amp;</a:t>
            </a:r>
            <a:r>
              <a:rPr lang="en-US" sz="800" dirty="0" err="1" smtClean="0">
                <a:latin typeface="Monaco"/>
                <a:ea typeface="+mn-ea"/>
                <a:cs typeface="Monaco"/>
              </a:rPr>
              <a:t>diffnorm</a:t>
            </a:r>
            <a:r>
              <a:rPr lang="en-US" sz="800" dirty="0" smtClean="0">
                <a:latin typeface="Monaco"/>
                <a:ea typeface="+mn-ea"/>
                <a:cs typeface="Monaco"/>
              </a:rPr>
              <a:t>, &amp;</a:t>
            </a:r>
            <a:r>
              <a:rPr lang="en-US" sz="800" dirty="0" err="1" smtClean="0">
                <a:latin typeface="Monaco"/>
                <a:ea typeface="+mn-ea"/>
                <a:cs typeface="Monaco"/>
              </a:rPr>
              <a:t>gdiffnorm</a:t>
            </a:r>
            <a:r>
              <a:rPr lang="en-US" sz="800" dirty="0" smtClean="0">
                <a:latin typeface="Monaco"/>
                <a:ea typeface="+mn-ea"/>
                <a:cs typeface="Monaco"/>
              </a:rPr>
              <a:t>, 1, MPI_DOUBLE,</a:t>
            </a:r>
          </a:p>
          <a:p>
            <a:pPr fontAlgn="auto">
              <a:spcAft>
                <a:spcPts val="0"/>
              </a:spcAft>
              <a:buFont typeface="Arial"/>
              <a:buNone/>
              <a:defRPr/>
            </a:pPr>
            <a:r>
              <a:rPr lang="en-US" sz="800" dirty="0" smtClean="0">
                <a:latin typeface="Monaco"/>
                <a:ea typeface="+mn-ea"/>
                <a:cs typeface="Monaco"/>
              </a:rPr>
              <a:t>                   MPI_SUM, MPI_COMM_WORLD );</a:t>
            </a:r>
          </a:p>
          <a:p>
            <a:pPr fontAlgn="auto">
              <a:spcAft>
                <a:spcPts val="0"/>
              </a:spcAft>
              <a:buFont typeface="Arial"/>
              <a:buNone/>
              <a:defRPr/>
            </a:pP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gdiffnorm</a:t>
            </a:r>
            <a:r>
              <a:rPr lang="en-US" sz="800" dirty="0" smtClean="0">
                <a:solidFill>
                  <a:srgbClr val="E46C0A"/>
                </a:solidFill>
                <a:latin typeface="Monaco"/>
                <a:ea typeface="+mn-ea"/>
                <a:cs typeface="Monaco"/>
              </a:rPr>
              <a:t> = </a:t>
            </a:r>
            <a:r>
              <a:rPr lang="en-US" sz="800" dirty="0" err="1" smtClean="0">
                <a:solidFill>
                  <a:srgbClr val="E46C0A"/>
                </a:solidFill>
                <a:latin typeface="Monaco"/>
                <a:ea typeface="+mn-ea"/>
                <a:cs typeface="Monaco"/>
              </a:rPr>
              <a:t>sqrt</a:t>
            </a: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gdiffnorm</a:t>
            </a:r>
            <a:r>
              <a:rPr lang="en-US" sz="800" dirty="0" smtClean="0">
                <a:solidFill>
                  <a:srgbClr val="E46C0A"/>
                </a:solidFill>
                <a:latin typeface="Monaco"/>
                <a:ea typeface="+mn-ea"/>
                <a:cs typeface="Monaco"/>
              </a:rPr>
              <a:t> );</a:t>
            </a:r>
          </a:p>
          <a:p>
            <a:pPr fontAlgn="auto">
              <a:spcAft>
                <a:spcPts val="0"/>
              </a:spcAft>
              <a:buFont typeface="Arial"/>
              <a:buNone/>
              <a:defRPr/>
            </a:pPr>
            <a:r>
              <a:rPr lang="en-US" sz="800" dirty="0" smtClean="0">
                <a:solidFill>
                  <a:srgbClr val="E46C0A"/>
                </a:solidFill>
                <a:latin typeface="Monaco"/>
                <a:ea typeface="+mn-ea"/>
                <a:cs typeface="Monaco"/>
              </a:rPr>
              <a:t>    if (rank == 0) </a:t>
            </a:r>
            <a:r>
              <a:rPr lang="en-US" sz="800" dirty="0" err="1" smtClean="0">
                <a:solidFill>
                  <a:srgbClr val="E46C0A"/>
                </a:solidFill>
                <a:latin typeface="Monaco"/>
                <a:ea typeface="+mn-ea"/>
                <a:cs typeface="Monaco"/>
              </a:rPr>
              <a:t>printf</a:t>
            </a:r>
            <a:r>
              <a:rPr lang="en-US" sz="800" dirty="0" smtClean="0">
                <a:solidFill>
                  <a:srgbClr val="E46C0A"/>
                </a:solidFill>
                <a:latin typeface="Monaco"/>
                <a:ea typeface="+mn-ea"/>
                <a:cs typeface="Monaco"/>
              </a:rPr>
              <a:t>( "At iteration %</a:t>
            </a:r>
            <a:r>
              <a:rPr lang="en-US" sz="800" dirty="0" err="1" smtClean="0">
                <a:solidFill>
                  <a:srgbClr val="E46C0A"/>
                </a:solidFill>
                <a:latin typeface="Monaco"/>
                <a:ea typeface="+mn-ea"/>
                <a:cs typeface="Monaco"/>
              </a:rPr>
              <a:t>d</a:t>
            </a:r>
            <a:r>
              <a:rPr lang="en-US" sz="800" dirty="0" smtClean="0">
                <a:solidFill>
                  <a:srgbClr val="E46C0A"/>
                </a:solidFill>
                <a:latin typeface="Monaco"/>
                <a:ea typeface="+mn-ea"/>
                <a:cs typeface="Monaco"/>
              </a:rPr>
              <a:t>, diff is %</a:t>
            </a:r>
            <a:r>
              <a:rPr lang="en-US" sz="800" dirty="0" err="1" smtClean="0">
                <a:solidFill>
                  <a:srgbClr val="E46C0A"/>
                </a:solidFill>
                <a:latin typeface="Monaco"/>
                <a:ea typeface="+mn-ea"/>
                <a:cs typeface="Monaco"/>
              </a:rPr>
              <a:t>e\n</a:t>
            </a:r>
            <a:r>
              <a:rPr lang="en-US" sz="800" dirty="0" smtClean="0">
                <a:solidFill>
                  <a:srgbClr val="E46C0A"/>
                </a:solidFill>
                <a:latin typeface="Monaco"/>
                <a:ea typeface="+mn-ea"/>
                <a:cs typeface="Monaco"/>
              </a:rPr>
              <a:t>”,</a:t>
            </a:r>
          </a:p>
          <a:p>
            <a:pPr fontAlgn="auto">
              <a:spcAft>
                <a:spcPts val="0"/>
              </a:spcAft>
              <a:buFont typeface="Arial"/>
              <a:buNone/>
              <a:defRPr/>
            </a:pP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itcnt</a:t>
            </a:r>
            <a:r>
              <a:rPr lang="en-US" sz="800" dirty="0" smtClean="0">
                <a:solidFill>
                  <a:srgbClr val="E46C0A"/>
                </a:solidFill>
                <a:latin typeface="Monaco"/>
                <a:ea typeface="+mn-ea"/>
                <a:cs typeface="Monaco"/>
              </a:rPr>
              <a:t>, </a:t>
            </a:r>
            <a:r>
              <a:rPr lang="en-US" sz="800" dirty="0" err="1" smtClean="0">
                <a:solidFill>
                  <a:srgbClr val="E46C0A"/>
                </a:solidFill>
                <a:latin typeface="Monaco"/>
                <a:ea typeface="+mn-ea"/>
                <a:cs typeface="Monaco"/>
              </a:rPr>
              <a:t>gdiffnorm</a:t>
            </a:r>
            <a:r>
              <a:rPr lang="en-US" sz="800" dirty="0" smtClean="0">
                <a:solidFill>
                  <a:srgbClr val="E46C0A"/>
                </a:solidFill>
                <a:latin typeface="Monaco"/>
                <a:ea typeface="+mn-ea"/>
                <a:cs typeface="Monaco"/>
              </a:rPr>
              <a:t> );</a:t>
            </a:r>
          </a:p>
          <a:p>
            <a:pPr fontAlgn="auto">
              <a:spcAft>
                <a:spcPts val="0"/>
              </a:spcAft>
              <a:buFont typeface="Arial"/>
              <a:buNone/>
              <a:defRPr/>
            </a:pPr>
            <a:r>
              <a:rPr lang="en-US" sz="800" dirty="0" smtClean="0">
                <a:latin typeface="Monaco"/>
                <a:ea typeface="+mn-ea"/>
                <a:cs typeface="Monaco"/>
              </a:rPr>
              <a:t>} while (</a:t>
            </a:r>
            <a:r>
              <a:rPr lang="en-US" sz="800" dirty="0" err="1" smtClean="0">
                <a:latin typeface="Monaco"/>
                <a:ea typeface="+mn-ea"/>
                <a:cs typeface="Monaco"/>
              </a:rPr>
              <a:t>gdiffnorm</a:t>
            </a:r>
            <a:r>
              <a:rPr lang="en-US" sz="800" dirty="0" smtClean="0">
                <a:latin typeface="Monaco"/>
                <a:ea typeface="+mn-ea"/>
                <a:cs typeface="Monaco"/>
              </a:rPr>
              <a:t> &gt; 1.0e-2 &amp;&amp; </a:t>
            </a:r>
            <a:r>
              <a:rPr lang="en-US" sz="800" dirty="0" err="1" smtClean="0">
                <a:latin typeface="Monaco"/>
                <a:ea typeface="+mn-ea"/>
                <a:cs typeface="Monaco"/>
              </a:rPr>
              <a:t>itcnt</a:t>
            </a:r>
            <a:r>
              <a:rPr lang="en-US" sz="800" dirty="0" smtClean="0">
                <a:latin typeface="Monaco"/>
                <a:ea typeface="+mn-ea"/>
                <a:cs typeface="Monaco"/>
              </a:rPr>
              <a:t> &lt; 100);</a:t>
            </a:r>
          </a:p>
        </p:txBody>
      </p:sp>
      <p:sp>
        <p:nvSpPr>
          <p:cNvPr id="18436" name="Content Placeholder 4"/>
          <p:cNvSpPr>
            <a:spLocks noGrp="1"/>
          </p:cNvSpPr>
          <p:nvPr>
            <p:ph sz="half" idx="2"/>
          </p:nvPr>
        </p:nvSpPr>
        <p:spPr>
          <a:xfrm>
            <a:off x="4885150" y="1371600"/>
            <a:ext cx="3962400" cy="4724400"/>
          </a:xfrm>
          <a:ln>
            <a:solidFill>
              <a:srgbClr val="008000"/>
            </a:solidFill>
          </a:ln>
        </p:spPr>
        <p:txBody>
          <a:bodyPr/>
          <a:lstStyle/>
          <a:p>
            <a:pPr>
              <a:buFont typeface="Arial" charset="0"/>
              <a:buNone/>
            </a:pPr>
            <a:r>
              <a:rPr lang="en-US" sz="800" dirty="0">
                <a:latin typeface="Monaco" charset="0"/>
                <a:cs typeface="Monaco" charset="0"/>
              </a:rPr>
              <a:t>do {</a:t>
            </a:r>
          </a:p>
          <a:p>
            <a:pPr>
              <a:buFont typeface="Arial" charset="0"/>
              <a:buNone/>
            </a:pPr>
            <a:r>
              <a:rPr lang="en-US" sz="800" dirty="0">
                <a:latin typeface="Monaco" charset="0"/>
                <a:cs typeface="Monaco" charset="0"/>
              </a:rPr>
              <a:t>   if (rank &lt; size - 1)</a:t>
            </a:r>
          </a:p>
          <a:p>
            <a:pPr>
              <a:buFont typeface="Arial" charset="0"/>
              <a:buNone/>
            </a:pPr>
            <a:r>
              <a:rPr lang="en-US" sz="800" dirty="0">
                <a:latin typeface="Monaco" charset="0"/>
                <a:cs typeface="Monaco" charset="0"/>
              </a:rPr>
              <a:t>       </a:t>
            </a:r>
            <a:r>
              <a:rPr lang="en-US" sz="800" dirty="0" err="1">
                <a:latin typeface="Monaco" charset="0"/>
                <a:cs typeface="Monaco" charset="0"/>
              </a:rPr>
              <a:t>MPI_Send</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a:t>
            </a:r>
            <a:r>
              <a:rPr lang="en-US" sz="800" dirty="0" err="1">
                <a:latin typeface="Monaco" charset="0"/>
                <a:cs typeface="Monaco" charset="0"/>
              </a:rPr>
              <a:t>maxn</a:t>
            </a:r>
            <a:r>
              <a:rPr lang="en-US" sz="800" dirty="0">
                <a:latin typeface="Monaco" charset="0"/>
                <a:cs typeface="Monaco" charset="0"/>
              </a:rPr>
              <a:t> / size], </a:t>
            </a:r>
            <a:r>
              <a:rPr lang="en-US" sz="800" dirty="0" err="1">
                <a:latin typeface="Monaco" charset="0"/>
                <a:cs typeface="Monaco" charset="0"/>
              </a:rPr>
              <a:t>maxn</a:t>
            </a:r>
            <a:r>
              <a:rPr lang="en-US" sz="800" dirty="0">
                <a:latin typeface="Monaco" charset="0"/>
                <a:cs typeface="Monaco" charset="0"/>
              </a:rPr>
              <a:t>, MPI_DOUBLE,</a:t>
            </a:r>
          </a:p>
          <a:p>
            <a:pPr>
              <a:buFont typeface="Arial" charset="0"/>
              <a:buNone/>
            </a:pPr>
            <a:r>
              <a:rPr lang="en-US" sz="800" dirty="0">
                <a:latin typeface="Monaco" charset="0"/>
                <a:cs typeface="Monaco" charset="0"/>
              </a:rPr>
              <a:t>                 rank + 1, 0, MPI_COMM_WORLD )</a:t>
            </a:r>
          </a:p>
          <a:p>
            <a:pPr>
              <a:buFont typeface="Arial" charset="0"/>
              <a:buNone/>
            </a:pPr>
            <a:r>
              <a:rPr lang="en-US" sz="800" dirty="0">
                <a:latin typeface="Monaco" charset="0"/>
                <a:cs typeface="Monaco" charset="0"/>
              </a:rPr>
              <a:t>   if (rank &gt; 0) </a:t>
            </a:r>
          </a:p>
          <a:p>
            <a:pPr>
              <a:buFont typeface="Arial" charset="0"/>
              <a:buNone/>
            </a:pPr>
            <a:r>
              <a:rPr lang="en-US" sz="800" dirty="0">
                <a:latin typeface="Monaco" charset="0"/>
                <a:cs typeface="Monaco" charset="0"/>
              </a:rPr>
              <a:t>       </a:t>
            </a:r>
            <a:r>
              <a:rPr lang="en-US" sz="800" dirty="0" err="1">
                <a:latin typeface="Monaco" charset="0"/>
                <a:cs typeface="Monaco" charset="0"/>
              </a:rPr>
              <a:t>MPI_Recv</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[0], </a:t>
            </a:r>
            <a:r>
              <a:rPr lang="en-US" sz="800" dirty="0" err="1">
                <a:latin typeface="Monaco" charset="0"/>
                <a:cs typeface="Monaco" charset="0"/>
              </a:rPr>
              <a:t>maxn</a:t>
            </a:r>
            <a:r>
              <a:rPr lang="en-US" sz="800" dirty="0">
                <a:latin typeface="Monaco" charset="0"/>
                <a:cs typeface="Monaco" charset="0"/>
              </a:rPr>
              <a:t>, MPI_DOUBLE, rank - 1, 0,</a:t>
            </a:r>
          </a:p>
          <a:p>
            <a:pPr>
              <a:buFont typeface="Arial" charset="0"/>
              <a:buNone/>
            </a:pPr>
            <a:r>
              <a:rPr lang="en-US" sz="800" dirty="0">
                <a:latin typeface="Monaco" charset="0"/>
                <a:cs typeface="Monaco" charset="0"/>
              </a:rPr>
              <a:t>                 MPI_COMM_WORLD, &amp;status );</a:t>
            </a:r>
          </a:p>
          <a:p>
            <a:pPr>
              <a:buFont typeface="Arial" charset="0"/>
              <a:buNone/>
            </a:pPr>
            <a:r>
              <a:rPr lang="en-US" sz="800" dirty="0">
                <a:latin typeface="Monaco" charset="0"/>
                <a:cs typeface="Monaco" charset="0"/>
              </a:rPr>
              <a:t>   if (rank &gt; 0)</a:t>
            </a:r>
          </a:p>
          <a:p>
            <a:pPr>
              <a:buFont typeface="Arial" charset="0"/>
              <a:buNone/>
            </a:pPr>
            <a:r>
              <a:rPr lang="en-US" sz="800" dirty="0">
                <a:latin typeface="Monaco" charset="0"/>
                <a:cs typeface="Monaco" charset="0"/>
              </a:rPr>
              <a:t>       </a:t>
            </a:r>
            <a:r>
              <a:rPr lang="en-US" sz="800" dirty="0" err="1">
                <a:latin typeface="Monaco" charset="0"/>
                <a:cs typeface="Monaco" charset="0"/>
              </a:rPr>
              <a:t>MPI_Send</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[1], </a:t>
            </a:r>
            <a:r>
              <a:rPr lang="en-US" sz="800" dirty="0" err="1">
                <a:latin typeface="Monaco" charset="0"/>
                <a:cs typeface="Monaco" charset="0"/>
              </a:rPr>
              <a:t>maxn</a:t>
            </a:r>
            <a:r>
              <a:rPr lang="en-US" sz="800" dirty="0">
                <a:latin typeface="Monaco" charset="0"/>
                <a:cs typeface="Monaco" charset="0"/>
              </a:rPr>
              <a:t>, MPI_DOUBLE, rank - 1, 1,</a:t>
            </a:r>
          </a:p>
          <a:p>
            <a:pPr>
              <a:buFont typeface="Arial" charset="0"/>
              <a:buNone/>
            </a:pPr>
            <a:r>
              <a:rPr lang="en-US" sz="800" dirty="0">
                <a:latin typeface="Monaco" charset="0"/>
                <a:cs typeface="Monaco" charset="0"/>
              </a:rPr>
              <a:t>                 MPI_COMM_WORLD );</a:t>
            </a:r>
          </a:p>
          <a:p>
            <a:pPr>
              <a:buFont typeface="Arial" charset="0"/>
              <a:buNone/>
            </a:pPr>
            <a:r>
              <a:rPr lang="en-US" sz="800" dirty="0">
                <a:latin typeface="Monaco" charset="0"/>
                <a:cs typeface="Monaco" charset="0"/>
              </a:rPr>
              <a:t>   if (rank &lt; size - 1)</a:t>
            </a:r>
          </a:p>
          <a:p>
            <a:pPr>
              <a:buFont typeface="Arial" charset="0"/>
              <a:buNone/>
            </a:pPr>
            <a:r>
              <a:rPr lang="en-US" sz="800" dirty="0">
                <a:latin typeface="Monaco" charset="0"/>
                <a:cs typeface="Monaco" charset="0"/>
              </a:rPr>
              <a:t>       </a:t>
            </a:r>
            <a:r>
              <a:rPr lang="en-US" sz="800" dirty="0" err="1">
                <a:latin typeface="Monaco" charset="0"/>
                <a:cs typeface="Monaco" charset="0"/>
              </a:rPr>
              <a:t>MPI_Recv</a:t>
            </a:r>
            <a:r>
              <a:rPr lang="en-US" sz="800" dirty="0">
                <a:latin typeface="Monaco" charset="0"/>
                <a:cs typeface="Monaco" charset="0"/>
              </a:rPr>
              <a:t>( </a:t>
            </a:r>
            <a:r>
              <a:rPr lang="en-US" sz="800" dirty="0" err="1">
                <a:latin typeface="Monaco" charset="0"/>
                <a:cs typeface="Monaco" charset="0"/>
              </a:rPr>
              <a:t>xlocal</a:t>
            </a:r>
            <a:r>
              <a:rPr lang="en-US" sz="800" dirty="0">
                <a:latin typeface="Monaco" charset="0"/>
                <a:cs typeface="Monaco" charset="0"/>
              </a:rPr>
              <a:t>[</a:t>
            </a:r>
            <a:r>
              <a:rPr lang="en-US" sz="800" dirty="0" err="1">
                <a:latin typeface="Monaco" charset="0"/>
                <a:cs typeface="Monaco" charset="0"/>
              </a:rPr>
              <a:t>maxn</a:t>
            </a:r>
            <a:r>
              <a:rPr lang="en-US" sz="800" dirty="0">
                <a:latin typeface="Monaco" charset="0"/>
                <a:cs typeface="Monaco" charset="0"/>
              </a:rPr>
              <a:t>/size+1], </a:t>
            </a:r>
            <a:r>
              <a:rPr lang="en-US" sz="800" dirty="0" err="1">
                <a:latin typeface="Monaco" charset="0"/>
                <a:cs typeface="Monaco" charset="0"/>
              </a:rPr>
              <a:t>maxn</a:t>
            </a:r>
            <a:r>
              <a:rPr lang="en-US" sz="800" dirty="0">
                <a:latin typeface="Monaco" charset="0"/>
                <a:cs typeface="Monaco" charset="0"/>
              </a:rPr>
              <a:t>, MPI_DOUBLE,</a:t>
            </a:r>
          </a:p>
          <a:p>
            <a:pPr>
              <a:buFont typeface="Arial" charset="0"/>
              <a:buNone/>
            </a:pPr>
            <a:r>
              <a:rPr lang="en-US" sz="800" dirty="0">
                <a:latin typeface="Monaco" charset="0"/>
                <a:cs typeface="Monaco" charset="0"/>
              </a:rPr>
              <a:t>                 rank + 1, 1, MPI_COMM_WORLD, &amp;status );</a:t>
            </a:r>
          </a:p>
          <a:p>
            <a:pPr>
              <a:buFont typeface="Arial" charset="0"/>
              <a:buNone/>
            </a:pPr>
            <a:r>
              <a:rPr lang="en-US" sz="800" dirty="0">
                <a:latin typeface="Monaco" charset="0"/>
                <a:cs typeface="Monaco" charset="0"/>
              </a:rPr>
              <a:t>   </a:t>
            </a:r>
            <a:r>
              <a:rPr lang="en-US" sz="800" dirty="0" err="1">
                <a:latin typeface="Monaco" charset="0"/>
                <a:cs typeface="Monaco" charset="0"/>
              </a:rPr>
              <a:t>itcnt</a:t>
            </a:r>
            <a:r>
              <a:rPr lang="en-US" sz="800" dirty="0">
                <a:latin typeface="Monaco" charset="0"/>
                <a:cs typeface="Monaco" charset="0"/>
              </a:rPr>
              <a:t> ++;</a:t>
            </a: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r>
              <a:rPr lang="en-US" sz="800" dirty="0">
                <a:latin typeface="Monaco" charset="0"/>
                <a:cs typeface="Monaco" charset="0"/>
              </a:rPr>
              <a:t>   </a:t>
            </a:r>
            <a:r>
              <a:rPr lang="en-US" sz="800" dirty="0" err="1">
                <a:latin typeface="Monaco" charset="0"/>
                <a:cs typeface="Monaco" charset="0"/>
              </a:rPr>
              <a:t>MPI_Allreduce</a:t>
            </a:r>
            <a:r>
              <a:rPr lang="en-US" sz="800" dirty="0">
                <a:latin typeface="Monaco" charset="0"/>
                <a:cs typeface="Monaco" charset="0"/>
              </a:rPr>
              <a:t>( &amp;</a:t>
            </a:r>
            <a:r>
              <a:rPr lang="en-US" sz="800" dirty="0" err="1">
                <a:latin typeface="Monaco" charset="0"/>
                <a:cs typeface="Monaco" charset="0"/>
              </a:rPr>
              <a:t>diffnorm</a:t>
            </a:r>
            <a:r>
              <a:rPr lang="en-US" sz="800" dirty="0">
                <a:latin typeface="Monaco" charset="0"/>
                <a:cs typeface="Monaco" charset="0"/>
              </a:rPr>
              <a:t>, &amp;</a:t>
            </a:r>
            <a:r>
              <a:rPr lang="en-US" sz="800" dirty="0" err="1">
                <a:latin typeface="Monaco" charset="0"/>
                <a:cs typeface="Monaco" charset="0"/>
              </a:rPr>
              <a:t>gdiffnorm</a:t>
            </a:r>
            <a:r>
              <a:rPr lang="en-US" sz="800" dirty="0">
                <a:latin typeface="Monaco" charset="0"/>
                <a:cs typeface="Monaco" charset="0"/>
              </a:rPr>
              <a:t>, 1, MPI_DOUBLE,</a:t>
            </a:r>
          </a:p>
          <a:p>
            <a:pPr>
              <a:buFont typeface="Arial" charset="0"/>
              <a:buNone/>
            </a:pPr>
            <a:r>
              <a:rPr lang="en-US" sz="800" dirty="0">
                <a:latin typeface="Monaco" charset="0"/>
                <a:cs typeface="Monaco" charset="0"/>
              </a:rPr>
              <a:t>                  MPI_SUM, MPI_COMM_WORLD );</a:t>
            </a: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endParaRPr lang="en-US" sz="800" dirty="0">
              <a:latin typeface="Monaco" charset="0"/>
              <a:cs typeface="Monaco" charset="0"/>
            </a:endParaRPr>
          </a:p>
          <a:p>
            <a:pPr>
              <a:buFont typeface="Arial" charset="0"/>
              <a:buNone/>
            </a:pPr>
            <a:r>
              <a:rPr lang="en-US" sz="800" dirty="0">
                <a:latin typeface="Monaco" charset="0"/>
                <a:cs typeface="Monaco" charset="0"/>
              </a:rPr>
              <a:t>} while (</a:t>
            </a:r>
            <a:r>
              <a:rPr lang="en-US" sz="800" dirty="0" err="1">
                <a:latin typeface="Monaco" charset="0"/>
                <a:cs typeface="Monaco" charset="0"/>
              </a:rPr>
              <a:t>gdiffnorm</a:t>
            </a:r>
            <a:r>
              <a:rPr lang="en-US" sz="800" dirty="0">
                <a:latin typeface="Monaco" charset="0"/>
                <a:cs typeface="Monaco" charset="0"/>
              </a:rPr>
              <a:t> &gt; 1.0e-2 &amp;&amp; </a:t>
            </a:r>
            <a:r>
              <a:rPr lang="en-US" sz="800" dirty="0" err="1">
                <a:latin typeface="Monaco" charset="0"/>
                <a:cs typeface="Monaco" charset="0"/>
              </a:rPr>
              <a:t>itcnt</a:t>
            </a:r>
            <a:r>
              <a:rPr lang="en-US" sz="800" dirty="0">
                <a:latin typeface="Monaco" charset="0"/>
                <a:cs typeface="Monaco" charset="0"/>
              </a:rPr>
              <a:t> &lt; 100);</a:t>
            </a:r>
          </a:p>
        </p:txBody>
      </p:sp>
      <p:sp>
        <p:nvSpPr>
          <p:cNvPr id="2" name="TextBox 1"/>
          <p:cNvSpPr txBox="1"/>
          <p:nvPr/>
        </p:nvSpPr>
        <p:spPr>
          <a:xfrm>
            <a:off x="1957769" y="1307861"/>
            <a:ext cx="761747" cy="307777"/>
          </a:xfrm>
          <a:prstGeom prst="rect">
            <a:avLst/>
          </a:prstGeom>
          <a:noFill/>
        </p:spPr>
        <p:txBody>
          <a:bodyPr wrap="none" rtlCol="0">
            <a:spAutoFit/>
          </a:bodyPr>
          <a:lstStyle/>
          <a:p>
            <a:r>
              <a:rPr lang="en-US" dirty="0" smtClean="0">
                <a:solidFill>
                  <a:srgbClr val="0000FF"/>
                </a:solidFill>
              </a:rPr>
              <a:t>Before</a:t>
            </a:r>
            <a:endParaRPr lang="en-US" dirty="0">
              <a:solidFill>
                <a:srgbClr val="0000FF"/>
              </a:solidFill>
            </a:endParaRPr>
          </a:p>
        </p:txBody>
      </p:sp>
      <p:sp>
        <p:nvSpPr>
          <p:cNvPr id="6" name="TextBox 5"/>
          <p:cNvSpPr txBox="1"/>
          <p:nvPr/>
        </p:nvSpPr>
        <p:spPr>
          <a:xfrm>
            <a:off x="6577590" y="1299148"/>
            <a:ext cx="603613" cy="307777"/>
          </a:xfrm>
          <a:prstGeom prst="rect">
            <a:avLst/>
          </a:prstGeom>
          <a:noFill/>
        </p:spPr>
        <p:txBody>
          <a:bodyPr wrap="none" rtlCol="0">
            <a:spAutoFit/>
          </a:bodyPr>
          <a:lstStyle/>
          <a:p>
            <a:r>
              <a:rPr lang="en-US" dirty="0" smtClean="0">
                <a:solidFill>
                  <a:srgbClr val="008000"/>
                </a:solidFill>
              </a:rPr>
              <a:t>After</a:t>
            </a:r>
            <a:endParaRPr lang="en-US" dirty="0">
              <a:solidFill>
                <a:srgbClr val="008000"/>
              </a:solidFill>
            </a:endParaRPr>
          </a:p>
        </p:txBody>
      </p:sp>
      <p:sp>
        <p:nvSpPr>
          <p:cNvPr id="3" name="Striped Right Arrow 2"/>
          <p:cNvSpPr/>
          <p:nvPr/>
        </p:nvSpPr>
        <p:spPr bwMode="auto">
          <a:xfrm>
            <a:off x="4492622" y="3345475"/>
            <a:ext cx="360168" cy="483342"/>
          </a:xfrm>
          <a:prstGeom prst="stripedRightArrow">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Tree>
    <p:extLst>
      <p:ext uri="{BB962C8B-B14F-4D97-AF65-F5344CB8AC3E}">
        <p14:creationId xmlns:p14="http://schemas.microsoft.com/office/powerpoint/2010/main" val="12973366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Static Analysis Drives Skeleton Generation</a:t>
            </a:r>
            <a:endParaRPr lang="en-US" sz="3600" dirty="0"/>
          </a:p>
        </p:txBody>
      </p:sp>
      <p:sp>
        <p:nvSpPr>
          <p:cNvPr id="3" name="Content Placeholder 2"/>
          <p:cNvSpPr>
            <a:spLocks noGrp="1"/>
          </p:cNvSpPr>
          <p:nvPr>
            <p:ph idx="1"/>
          </p:nvPr>
        </p:nvSpPr>
        <p:spPr>
          <a:xfrm>
            <a:off x="445469" y="1371600"/>
            <a:ext cx="8530293" cy="4724400"/>
          </a:xfrm>
        </p:spPr>
        <p:txBody>
          <a:bodyPr>
            <a:noAutofit/>
          </a:bodyPr>
          <a:lstStyle/>
          <a:p>
            <a:r>
              <a:rPr lang="en-US" sz="1600" dirty="0" smtClean="0"/>
              <a:t>First prototype:</a:t>
            </a:r>
          </a:p>
          <a:p>
            <a:pPr lvl="1"/>
            <a:r>
              <a:rPr lang="en-US" sz="1600" dirty="0" smtClean="0"/>
              <a:t>Generate skeleton representing message passing via static analysis (using the use-</a:t>
            </a:r>
            <a:r>
              <a:rPr lang="en-US" sz="1600" dirty="0" err="1" smtClean="0"/>
              <a:t>def</a:t>
            </a:r>
            <a:r>
              <a:rPr lang="en-US" sz="1600" dirty="0" smtClean="0"/>
              <a:t> analysis in ROSE)</a:t>
            </a:r>
          </a:p>
          <a:p>
            <a:r>
              <a:rPr lang="en-US" sz="1600" dirty="0" smtClean="0"/>
              <a:t>Basic concept, where MPI is the target aspect:</a:t>
            </a:r>
          </a:p>
          <a:p>
            <a:pPr lvl="1"/>
            <a:r>
              <a:rPr lang="en-US" sz="1600" dirty="0" smtClean="0"/>
              <a:t>Identify message passing (MPI) operations.</a:t>
            </a:r>
          </a:p>
          <a:p>
            <a:pPr lvl="1"/>
            <a:r>
              <a:rPr lang="en-US" sz="1600" dirty="0" smtClean="0"/>
              <a:t>Preserve MPI operations and code that they depend on, removing superfluous code.</a:t>
            </a:r>
          </a:p>
          <a:p>
            <a:pPr lvl="1"/>
            <a:r>
              <a:rPr lang="en-US" sz="1600" dirty="0" smtClean="0"/>
              <a:t>Aim to remove large blocks of computational code, replacing it with surrogate code that is simpler to produce skeleton of app that contains essential message passing structure without the actual work.</a:t>
            </a:r>
            <a:endParaRPr lang="en-US" sz="1600" dirty="0"/>
          </a:p>
          <a:p>
            <a:r>
              <a:rPr lang="en-US" sz="1600" dirty="0" smtClean="0"/>
              <a:t>Our research approach has been to explore four different forms of analysis to drive the skeleton generation:</a:t>
            </a:r>
          </a:p>
          <a:p>
            <a:pPr marL="800100" lvl="1" indent="-342900">
              <a:buFont typeface="+mj-lt"/>
              <a:buAutoNum type="arabicParenR"/>
            </a:pPr>
            <a:r>
              <a:rPr lang="en-US" sz="1600" dirty="0" smtClean="0"/>
              <a:t>Use-</a:t>
            </a:r>
            <a:r>
              <a:rPr lang="en-US" sz="1600" dirty="0" err="1" smtClean="0"/>
              <a:t>def</a:t>
            </a:r>
            <a:r>
              <a:rPr lang="en-US" sz="1600" dirty="0" smtClean="0"/>
              <a:t> analysis (to generate a form of program slice), works on the AST directly, not directly using the inter-procedural control flow graph (CFG)</a:t>
            </a:r>
          </a:p>
          <a:p>
            <a:pPr marL="800100" lvl="1" indent="-342900">
              <a:buFont typeface="+mj-lt"/>
              <a:buAutoNum type="arabicParenR"/>
            </a:pPr>
            <a:r>
              <a:rPr lang="en-US" sz="1600" i="1" dirty="0" smtClean="0">
                <a:solidFill>
                  <a:srgbClr val="008000"/>
                </a:solidFill>
              </a:rPr>
              <a:t>Program slicing using ROSE’s System Dependence graph (SDG) which captures the </a:t>
            </a:r>
            <a:r>
              <a:rPr lang="en-US" sz="1600" i="1" dirty="0" err="1" smtClean="0">
                <a:solidFill>
                  <a:srgbClr val="008000"/>
                </a:solidFill>
              </a:rPr>
              <a:t>def</a:t>
            </a:r>
            <a:r>
              <a:rPr lang="en-US" sz="1600" i="1" dirty="0" smtClean="0">
                <a:solidFill>
                  <a:srgbClr val="008000"/>
                </a:solidFill>
              </a:rPr>
              <a:t>-use analysis and more on the inter-procedural control flow graph in ROSE</a:t>
            </a:r>
          </a:p>
          <a:p>
            <a:pPr marL="800100" lvl="1" indent="-342900">
              <a:buFont typeface="+mj-lt"/>
              <a:buAutoNum type="arabicParenR"/>
            </a:pPr>
            <a:r>
              <a:rPr lang="en-US" sz="1600" i="1" dirty="0" smtClean="0">
                <a:solidFill>
                  <a:srgbClr val="008000"/>
                </a:solidFill>
              </a:rPr>
              <a:t>A new Data-Flow Framework in ROSE; another form of analysis using the </a:t>
            </a:r>
            <a:r>
              <a:rPr lang="en-US" sz="1600" i="1" dirty="0" err="1" smtClean="0">
                <a:solidFill>
                  <a:srgbClr val="008000"/>
                </a:solidFill>
              </a:rPr>
              <a:t>interprocedural</a:t>
            </a:r>
            <a:r>
              <a:rPr lang="en-US" sz="1600" i="1" dirty="0" smtClean="0">
                <a:solidFill>
                  <a:srgbClr val="008000"/>
                </a:solidFill>
              </a:rPr>
              <a:t> control flow graph in ROSE</a:t>
            </a:r>
          </a:p>
          <a:p>
            <a:pPr marL="800100" lvl="1" indent="-342900">
              <a:buFont typeface="+mj-lt"/>
              <a:buAutoNum type="arabicParenR"/>
            </a:pPr>
            <a:r>
              <a:rPr lang="en-US" sz="1600" i="1" dirty="0" smtClean="0">
                <a:solidFill>
                  <a:srgbClr val="008000"/>
                </a:solidFill>
              </a:rPr>
              <a:t>Connections to Formal methods</a:t>
            </a:r>
          </a:p>
        </p:txBody>
      </p:sp>
    </p:spTree>
    <p:extLst>
      <p:ext uri="{BB962C8B-B14F-4D97-AF65-F5344CB8AC3E}">
        <p14:creationId xmlns:p14="http://schemas.microsoft.com/office/powerpoint/2010/main" val="924188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5794" name="Picture 2" descr="test_eo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1165707"/>
            <a:ext cx="9144000" cy="71693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185798" name="Picture 6" descr="test_e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6200"/>
            <a:ext cx="7620000" cy="6391275"/>
          </a:xfrm>
          <a:prstGeom prst="rect">
            <a:avLst/>
          </a:prstGeom>
          <a:noFill/>
          <a:extLst>
            <a:ext uri="{909E8E84-426E-40dd-AFC4-6F175D3DCCD1}">
              <a14:hiddenFill xmlns:a14="http://schemas.microsoft.com/office/drawing/2010/main">
                <a:solidFill>
                  <a:srgbClr val="FFFFFF"/>
                </a:solidFill>
              </a14:hiddenFill>
            </a:ext>
          </a:extLst>
        </p:spPr>
      </p:pic>
      <p:sp>
        <p:nvSpPr>
          <p:cNvPr id="1185795" name="Rectangle 3"/>
          <p:cNvSpPr>
            <a:spLocks noGrp="1" noChangeArrowheads="1"/>
          </p:cNvSpPr>
          <p:nvPr>
            <p:ph type="title"/>
          </p:nvPr>
        </p:nvSpPr>
        <p:spPr>
          <a:xfrm>
            <a:off x="409575" y="175009"/>
            <a:ext cx="8280400" cy="908050"/>
          </a:xfrm>
        </p:spPr>
        <p:txBody>
          <a:bodyPr/>
          <a:lstStyle/>
          <a:p>
            <a:r>
              <a:rPr lang="en-US" sz="4000" dirty="0" smtClean="0"/>
              <a:t>Static Analysis: Program Slicing</a:t>
            </a:r>
            <a:endParaRPr lang="en-US" sz="4000" dirty="0">
              <a:solidFill>
                <a:srgbClr val="0000FF"/>
              </a:solidFill>
            </a:endParaRPr>
          </a:p>
        </p:txBody>
      </p:sp>
      <p:sp>
        <p:nvSpPr>
          <p:cNvPr id="1185797" name="Rectangle 5"/>
          <p:cNvSpPr>
            <a:spLocks noChangeArrowheads="1"/>
          </p:cNvSpPr>
          <p:nvPr/>
        </p:nvSpPr>
        <p:spPr bwMode="auto">
          <a:xfrm>
            <a:off x="7999413" y="611188"/>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endParaRPr lang="en-US" sz="2400">
              <a:solidFill>
                <a:schemeClr val="tx1"/>
              </a:solidFill>
              <a:cs typeface="ＭＳ Ｐゴシック" charset="0"/>
            </a:endParaRPr>
          </a:p>
        </p:txBody>
      </p:sp>
      <p:sp>
        <p:nvSpPr>
          <p:cNvPr id="1185799" name="Rectangle 7"/>
          <p:cNvSpPr>
            <a:spLocks noChangeArrowheads="1"/>
          </p:cNvSpPr>
          <p:nvPr/>
        </p:nvSpPr>
        <p:spPr bwMode="auto">
          <a:xfrm>
            <a:off x="530774" y="1205147"/>
            <a:ext cx="281207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l"/>
            <a:r>
              <a:rPr lang="en-US" sz="1200" b="1" dirty="0" err="1">
                <a:solidFill>
                  <a:schemeClr val="tx1"/>
                </a:solidFill>
                <a:cs typeface="ＭＳ Ｐゴシック" charset="0"/>
              </a:rPr>
              <a:t>int</a:t>
            </a:r>
            <a:r>
              <a:rPr lang="en-US" sz="1200" b="1" dirty="0">
                <a:solidFill>
                  <a:schemeClr val="tx1"/>
                </a:solidFill>
                <a:cs typeface="ＭＳ Ｐゴシック" charset="0"/>
              </a:rPr>
              <a:t> </a:t>
            </a:r>
            <a:r>
              <a:rPr lang="en-US" sz="1200" b="1" dirty="0" err="1">
                <a:solidFill>
                  <a:schemeClr val="tx1"/>
                </a:solidFill>
                <a:cs typeface="ＭＳ Ｐゴシック" charset="0"/>
              </a:rPr>
              <a:t>returnMe</a:t>
            </a:r>
            <a:r>
              <a:rPr lang="en-US" sz="1200" b="1" dirty="0">
                <a:solidFill>
                  <a:schemeClr val="tx1"/>
                </a:solidFill>
                <a:cs typeface="ＭＳ Ｐゴシック" charset="0"/>
              </a:rPr>
              <a:t> (</a:t>
            </a:r>
            <a:r>
              <a:rPr lang="en-US" sz="1200" b="1" dirty="0" err="1">
                <a:solidFill>
                  <a:schemeClr val="tx1"/>
                </a:solidFill>
                <a:cs typeface="ＭＳ Ｐゴシック" charset="0"/>
              </a:rPr>
              <a:t>int</a:t>
            </a:r>
            <a:r>
              <a:rPr lang="en-US" sz="1200" b="1" dirty="0">
                <a:solidFill>
                  <a:schemeClr val="tx1"/>
                </a:solidFill>
                <a:cs typeface="ＭＳ Ｐゴシック" charset="0"/>
              </a:rPr>
              <a:t> me)</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r>
              <a:rPr lang="en-US" sz="1200" b="1" dirty="0">
                <a:solidFill>
                  <a:schemeClr val="tx1"/>
                </a:solidFill>
                <a:cs typeface="ＭＳ Ｐゴシック" charset="0"/>
              </a:rPr>
              <a:t>      return me;</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r>
              <a:rPr lang="en-US" sz="1200" b="1" dirty="0">
                <a:solidFill>
                  <a:schemeClr val="tx1"/>
                </a:solidFill>
                <a:cs typeface="ＭＳ Ｐゴシック" charset="0"/>
              </a:rPr>
              <a:t/>
            </a:r>
            <a:br>
              <a:rPr lang="en-US" sz="1200" b="1" dirty="0">
                <a:solidFill>
                  <a:schemeClr val="tx1"/>
                </a:solidFill>
                <a:cs typeface="ＭＳ Ｐゴシック" charset="0"/>
              </a:rPr>
            </a:br>
            <a:r>
              <a:rPr lang="en-US" sz="1200" b="1" dirty="0" err="1">
                <a:solidFill>
                  <a:schemeClr val="tx1"/>
                </a:solidFill>
                <a:cs typeface="ＭＳ Ｐゴシック" charset="0"/>
              </a:rPr>
              <a:t>int</a:t>
            </a:r>
            <a:r>
              <a:rPr lang="en-US" sz="1200" b="1" dirty="0">
                <a:solidFill>
                  <a:schemeClr val="tx1"/>
                </a:solidFill>
                <a:cs typeface="ＭＳ Ｐゴシック" charset="0"/>
              </a:rPr>
              <a:t> main (</a:t>
            </a:r>
            <a:r>
              <a:rPr lang="en-US" sz="1200" b="1" dirty="0" err="1">
                <a:solidFill>
                  <a:schemeClr val="tx1"/>
                </a:solidFill>
                <a:cs typeface="ＭＳ Ｐゴシック" charset="0"/>
              </a:rPr>
              <a:t>int</a:t>
            </a:r>
            <a:r>
              <a:rPr lang="en-US" sz="1200" b="1" dirty="0">
                <a:solidFill>
                  <a:schemeClr val="tx1"/>
                </a:solidFill>
                <a:cs typeface="ＭＳ Ｐゴシック" charset="0"/>
              </a:rPr>
              <a:t> </a:t>
            </a:r>
            <a:r>
              <a:rPr lang="en-US" sz="1200" b="1" dirty="0" err="1">
                <a:solidFill>
                  <a:schemeClr val="tx1"/>
                </a:solidFill>
                <a:cs typeface="ＭＳ Ｐゴシック" charset="0"/>
              </a:rPr>
              <a:t>argc</a:t>
            </a:r>
            <a:r>
              <a:rPr lang="en-US" sz="1200" b="1" dirty="0">
                <a:solidFill>
                  <a:schemeClr val="tx1"/>
                </a:solidFill>
                <a:cs typeface="ＭＳ Ｐゴシック" charset="0"/>
              </a:rPr>
              <a:t>, char ** </a:t>
            </a:r>
            <a:r>
              <a:rPr lang="en-US" sz="1200" b="1" dirty="0" err="1">
                <a:solidFill>
                  <a:schemeClr val="tx1"/>
                </a:solidFill>
                <a:cs typeface="ＭＳ Ｐゴシック" charset="0"/>
              </a:rPr>
              <a:t>argv</a:t>
            </a:r>
            <a:r>
              <a:rPr lang="en-US" sz="1200" b="1" dirty="0">
                <a:solidFill>
                  <a:schemeClr val="tx1"/>
                </a:solidFill>
                <a:cs typeface="ＭＳ Ｐゴシック" charset="0"/>
              </a:rPr>
              <a:t>)</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r>
              <a:rPr lang="en-US" sz="1200" b="1" dirty="0">
                <a:solidFill>
                  <a:schemeClr val="tx1"/>
                </a:solidFill>
                <a:cs typeface="ＭＳ Ｐゴシック" charset="0"/>
              </a:rPr>
              <a:t>      </a:t>
            </a:r>
            <a:r>
              <a:rPr lang="en-US" sz="1200" b="1" dirty="0" err="1">
                <a:solidFill>
                  <a:schemeClr val="tx1"/>
                </a:solidFill>
                <a:cs typeface="ＭＳ Ｐゴシック" charset="0"/>
              </a:rPr>
              <a:t>int</a:t>
            </a:r>
            <a:r>
              <a:rPr lang="en-US" sz="1200" b="1" dirty="0">
                <a:solidFill>
                  <a:schemeClr val="tx1"/>
                </a:solidFill>
                <a:cs typeface="ＭＳ Ｐゴシック" charset="0"/>
              </a:rPr>
              <a:t> a = 1;</a:t>
            </a:r>
            <a:br>
              <a:rPr lang="en-US" sz="1200" b="1" dirty="0">
                <a:solidFill>
                  <a:schemeClr val="tx1"/>
                </a:solidFill>
                <a:cs typeface="ＭＳ Ｐゴシック" charset="0"/>
              </a:rPr>
            </a:br>
            <a:r>
              <a:rPr lang="en-US" sz="1200" b="1" dirty="0">
                <a:solidFill>
                  <a:schemeClr val="tx1"/>
                </a:solidFill>
                <a:cs typeface="ＭＳ Ｐゴシック" charset="0"/>
              </a:rPr>
              <a:t>      </a:t>
            </a:r>
            <a:r>
              <a:rPr lang="en-US" sz="1200" b="1" dirty="0" err="1">
                <a:solidFill>
                  <a:schemeClr val="tx1"/>
                </a:solidFill>
                <a:cs typeface="ＭＳ Ｐゴシック" charset="0"/>
              </a:rPr>
              <a:t>int</a:t>
            </a:r>
            <a:r>
              <a:rPr lang="en-US" sz="1200" b="1" dirty="0">
                <a:solidFill>
                  <a:schemeClr val="tx1"/>
                </a:solidFill>
                <a:cs typeface="ＭＳ Ｐゴシック" charset="0"/>
              </a:rPr>
              <a:t> b;</a:t>
            </a:r>
            <a:br>
              <a:rPr lang="en-US" sz="1200" b="1" dirty="0">
                <a:solidFill>
                  <a:schemeClr val="tx1"/>
                </a:solidFill>
                <a:cs typeface="ＭＳ Ｐゴシック" charset="0"/>
              </a:rPr>
            </a:br>
            <a:r>
              <a:rPr lang="en-US" sz="1200" b="1" dirty="0">
                <a:solidFill>
                  <a:schemeClr val="tx1"/>
                </a:solidFill>
                <a:cs typeface="ＭＳ Ｐゴシック" charset="0"/>
              </a:rPr>
              <a:t>      </a:t>
            </a:r>
            <a:r>
              <a:rPr lang="en-US" sz="1200" b="1" dirty="0" err="1">
                <a:solidFill>
                  <a:schemeClr val="tx1"/>
                </a:solidFill>
                <a:cs typeface="ＭＳ Ｐゴシック" charset="0"/>
              </a:rPr>
              <a:t>returnMe</a:t>
            </a:r>
            <a:r>
              <a:rPr lang="en-US" sz="1200" b="1" dirty="0">
                <a:solidFill>
                  <a:schemeClr val="tx1"/>
                </a:solidFill>
                <a:cs typeface="ＭＳ Ｐゴシック" charset="0"/>
              </a:rPr>
              <a:t>(a);</a:t>
            </a:r>
            <a:br>
              <a:rPr lang="en-US" sz="1200" b="1" dirty="0">
                <a:solidFill>
                  <a:schemeClr val="tx1"/>
                </a:solidFill>
                <a:cs typeface="ＭＳ Ｐゴシック" charset="0"/>
              </a:rPr>
            </a:br>
            <a:r>
              <a:rPr lang="en-US" sz="1200" b="1" dirty="0">
                <a:solidFill>
                  <a:schemeClr val="tx1"/>
                </a:solidFill>
                <a:cs typeface="ＭＳ Ｐゴシック" charset="0"/>
              </a:rPr>
              <a:t>      b = </a:t>
            </a:r>
            <a:r>
              <a:rPr lang="en-US" sz="1200" b="1" dirty="0" err="1">
                <a:solidFill>
                  <a:schemeClr val="tx1"/>
                </a:solidFill>
                <a:cs typeface="ＭＳ Ｐゴシック" charset="0"/>
              </a:rPr>
              <a:t>returnMe</a:t>
            </a:r>
            <a:r>
              <a:rPr lang="en-US" sz="1200" b="1" dirty="0">
                <a:solidFill>
                  <a:schemeClr val="tx1"/>
                </a:solidFill>
                <a:cs typeface="ＭＳ Ｐゴシック" charset="0"/>
              </a:rPr>
              <a:t>(a);</a:t>
            </a:r>
            <a:br>
              <a:rPr lang="en-US" sz="1200" b="1" dirty="0">
                <a:solidFill>
                  <a:schemeClr val="tx1"/>
                </a:solidFill>
                <a:cs typeface="ＭＳ Ｐゴシック" charset="0"/>
              </a:rPr>
            </a:br>
            <a:r>
              <a:rPr lang="en-US" sz="1200" b="1" dirty="0">
                <a:solidFill>
                  <a:schemeClr val="tx1"/>
                </a:solidFill>
                <a:cs typeface="ＭＳ Ｐゴシック" charset="0"/>
              </a:rPr>
              <a:t>    #pragma </a:t>
            </a:r>
            <a:r>
              <a:rPr lang="en-US" sz="1200" b="1" dirty="0" err="1">
                <a:solidFill>
                  <a:schemeClr val="tx1"/>
                </a:solidFill>
                <a:cs typeface="ＭＳ Ｐゴシック" charset="0"/>
              </a:rPr>
              <a:t>SliceTarget</a:t>
            </a:r>
            <a:r>
              <a:rPr lang="en-US" sz="1200" b="1" dirty="0">
                <a:solidFill>
                  <a:schemeClr val="tx1"/>
                </a:solidFill>
                <a:cs typeface="ＭＳ Ｐゴシック" charset="0"/>
              </a:rPr>
              <a:t/>
            </a:r>
            <a:br>
              <a:rPr lang="en-US" sz="1200" b="1" dirty="0">
                <a:solidFill>
                  <a:schemeClr val="tx1"/>
                </a:solidFill>
                <a:cs typeface="ＭＳ Ｐゴシック" charset="0"/>
              </a:rPr>
            </a:br>
            <a:r>
              <a:rPr lang="en-US" sz="1200" b="1" dirty="0">
                <a:solidFill>
                  <a:schemeClr val="tx1"/>
                </a:solidFill>
                <a:cs typeface="ＭＳ Ｐゴシック" charset="0"/>
              </a:rPr>
              <a:t>      return b;</a:t>
            </a:r>
            <a:br>
              <a:rPr lang="en-US" sz="1200" b="1" dirty="0">
                <a:solidFill>
                  <a:schemeClr val="tx1"/>
                </a:solidFill>
                <a:cs typeface="ＭＳ Ｐゴシック" charset="0"/>
              </a:rPr>
            </a:br>
            <a:r>
              <a:rPr lang="en-US" sz="1200" b="1" dirty="0">
                <a:solidFill>
                  <a:schemeClr val="tx1"/>
                </a:solidFill>
                <a:cs typeface="ＭＳ Ｐゴシック" charset="0"/>
              </a:rPr>
              <a:t>   }</a:t>
            </a:r>
            <a:br>
              <a:rPr lang="en-US" sz="1200" b="1" dirty="0">
                <a:solidFill>
                  <a:schemeClr val="tx1"/>
                </a:solidFill>
                <a:cs typeface="ＭＳ Ｐゴシック" charset="0"/>
              </a:rPr>
            </a:br>
            <a:endParaRPr lang="en-US" sz="1200" b="1" dirty="0">
              <a:solidFill>
                <a:schemeClr val="tx1"/>
              </a:solidFill>
              <a:cs typeface="ＭＳ Ｐゴシック" charset="0"/>
            </a:endParaRPr>
          </a:p>
        </p:txBody>
      </p:sp>
      <p:sp>
        <p:nvSpPr>
          <p:cNvPr id="1185796" name="Rectangle 4"/>
          <p:cNvSpPr>
            <a:spLocks noGrp="1" noChangeArrowheads="1"/>
          </p:cNvSpPr>
          <p:nvPr>
            <p:ph type="body" sz="half" idx="1"/>
          </p:nvPr>
        </p:nvSpPr>
        <p:spPr>
          <a:xfrm>
            <a:off x="3471049" y="1540113"/>
            <a:ext cx="5599495" cy="4508500"/>
          </a:xfrm>
        </p:spPr>
        <p:txBody>
          <a:bodyPr/>
          <a:lstStyle/>
          <a:p>
            <a:pPr>
              <a:lnSpc>
                <a:spcPts val="2800"/>
              </a:lnSpc>
            </a:pPr>
            <a:r>
              <a:rPr lang="en-US" sz="2000" dirty="0"/>
              <a:t>System (Inter-procedural) Dependence Analysis</a:t>
            </a:r>
          </a:p>
          <a:p>
            <a:pPr>
              <a:lnSpc>
                <a:spcPts val="2800"/>
              </a:lnSpc>
            </a:pPr>
            <a:r>
              <a:rPr lang="en-US" sz="2000" dirty="0" smtClean="0"/>
              <a:t>A sequence of directed edges define a slice</a:t>
            </a:r>
          </a:p>
          <a:p>
            <a:pPr>
              <a:lnSpc>
                <a:spcPts val="2800"/>
              </a:lnSpc>
            </a:pPr>
            <a:r>
              <a:rPr lang="en-US" sz="2000" dirty="0" smtClean="0"/>
              <a:t>Can be used for Model extraction</a:t>
            </a:r>
            <a:endParaRPr lang="en-US" sz="2000" dirty="0"/>
          </a:p>
        </p:txBody>
      </p:sp>
    </p:spTree>
    <p:extLst>
      <p:ext uri="{BB962C8B-B14F-4D97-AF65-F5344CB8AC3E}">
        <p14:creationId xmlns:p14="http://schemas.microsoft.com/office/powerpoint/2010/main" val="1178974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Data Flow as an alternative approach to Drive Skeleton Generation</a:t>
            </a:r>
            <a:endParaRPr lang="en-US" sz="3600" dirty="0"/>
          </a:p>
        </p:txBody>
      </p:sp>
      <p:sp>
        <p:nvSpPr>
          <p:cNvPr id="3" name="Content Placeholder 2"/>
          <p:cNvSpPr>
            <a:spLocks noGrp="1"/>
          </p:cNvSpPr>
          <p:nvPr>
            <p:ph idx="1"/>
          </p:nvPr>
        </p:nvSpPr>
        <p:spPr>
          <a:xfrm>
            <a:off x="533400" y="1371600"/>
            <a:ext cx="8271758" cy="4724400"/>
          </a:xfrm>
        </p:spPr>
        <p:txBody>
          <a:bodyPr>
            <a:normAutofit/>
          </a:bodyPr>
          <a:lstStyle/>
          <a:p>
            <a:r>
              <a:rPr lang="en-US" dirty="0" smtClean="0"/>
              <a:t>Future work will explore the use of a new </a:t>
            </a:r>
            <a:r>
              <a:rPr lang="en-US" i="1" dirty="0" smtClean="0">
                <a:solidFill>
                  <a:srgbClr val="008000"/>
                </a:solidFill>
              </a:rPr>
              <a:t>Data Flow Framework</a:t>
            </a:r>
            <a:r>
              <a:rPr lang="en-US" dirty="0" smtClean="0"/>
              <a:t> in ROSE to support analysis required to generate skeletons</a:t>
            </a:r>
          </a:p>
          <a:p>
            <a:pPr lvl="1"/>
            <a:r>
              <a:rPr lang="en-US" dirty="0"/>
              <a:t>M</a:t>
            </a:r>
            <a:r>
              <a:rPr lang="en-US" dirty="0" smtClean="0"/>
              <a:t>ay be an easier way (for users) to specify aspects</a:t>
            </a:r>
          </a:p>
          <a:p>
            <a:pPr lvl="1"/>
            <a:r>
              <a:rPr lang="en-US" dirty="0" smtClean="0"/>
              <a:t>It is related to slicing in that it uses the same inter-procedural control flow graph internally</a:t>
            </a:r>
          </a:p>
          <a:p>
            <a:pPr lvl="1"/>
            <a:endParaRPr lang="en-US" dirty="0"/>
          </a:p>
          <a:p>
            <a:r>
              <a:rPr lang="en-US" dirty="0" smtClean="0"/>
              <a:t>Each form of analysis (Use-</a:t>
            </a:r>
            <a:r>
              <a:rPr lang="en-US" dirty="0" err="1" smtClean="0"/>
              <a:t>def</a:t>
            </a:r>
            <a:r>
              <a:rPr lang="en-US" dirty="0" smtClean="0"/>
              <a:t>, SDG, and Data-Flow) are an orthogonal direction of work which share the common infrastructure we have built for skeleton generation.</a:t>
            </a:r>
          </a:p>
          <a:p>
            <a:r>
              <a:rPr lang="en-US" dirty="0" smtClean="0"/>
              <a:t>The analysis and infrastructure in implemented using ROSE</a:t>
            </a:r>
          </a:p>
          <a:p>
            <a:pPr marL="0" indent="0">
              <a:buNone/>
            </a:pPr>
            <a:endParaRPr lang="en-US" dirty="0" smtClean="0"/>
          </a:p>
        </p:txBody>
      </p:sp>
    </p:spTree>
    <p:extLst>
      <p:ext uri="{BB962C8B-B14F-4D97-AF65-F5344CB8AC3E}">
        <p14:creationId xmlns:p14="http://schemas.microsoft.com/office/powerpoint/2010/main" val="31388442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t>Compiler Optimization for Many-Core NUMA architectures</a:t>
            </a:r>
          </a:p>
          <a:p>
            <a:pPr lvl="1"/>
            <a:r>
              <a:rPr lang="en-US" dirty="0" smtClean="0"/>
              <a:t>Runtime system to support many-core (target 1K cores) </a:t>
            </a:r>
          </a:p>
          <a:p>
            <a:pPr lvl="1"/>
            <a:r>
              <a:rPr lang="en-US" dirty="0" smtClean="0"/>
              <a:t>Focus on Stencils</a:t>
            </a:r>
          </a:p>
          <a:p>
            <a:r>
              <a:rPr lang="en-US" dirty="0" smtClean="0">
                <a:solidFill>
                  <a:schemeClr val="tx2">
                    <a:lumMod val="20000"/>
                    <a:lumOff val="80000"/>
                  </a:schemeClr>
                </a:solidFill>
              </a:rPr>
              <a:t>Compiler Resiliency Analysis and Transformations</a:t>
            </a:r>
          </a:p>
          <a:p>
            <a:pPr lvl="1"/>
            <a:r>
              <a:rPr lang="en-US" dirty="0" smtClean="0">
                <a:solidFill>
                  <a:schemeClr val="tx2">
                    <a:lumMod val="20000"/>
                    <a:lumOff val="80000"/>
                  </a:schemeClr>
                </a:solidFill>
              </a:rPr>
              <a:t>Transformations to detection of transient faults</a:t>
            </a:r>
          </a:p>
          <a:p>
            <a:pPr lvl="1"/>
            <a:r>
              <a:rPr lang="en-US" dirty="0" smtClean="0">
                <a:solidFill>
                  <a:schemeClr val="tx2">
                    <a:lumMod val="20000"/>
                    <a:lumOff val="80000"/>
                  </a:schemeClr>
                </a:solidFill>
              </a:rPr>
              <a:t>Transformations for corrections of faults</a:t>
            </a:r>
          </a:p>
          <a:p>
            <a:pPr lvl="1"/>
            <a:r>
              <a:rPr lang="en-US" dirty="0" smtClean="0">
                <a:solidFill>
                  <a:schemeClr val="tx2">
                    <a:lumMod val="20000"/>
                    <a:lumOff val="80000"/>
                  </a:schemeClr>
                </a:solidFill>
              </a:rPr>
              <a:t>Analysis to define where to add SW fault detection</a:t>
            </a:r>
          </a:p>
          <a:p>
            <a:r>
              <a:rPr lang="en-US" dirty="0" smtClean="0">
                <a:solidFill>
                  <a:schemeClr val="tx2">
                    <a:lumMod val="20000"/>
                    <a:lumOff val="80000"/>
                  </a:schemeClr>
                </a:solidFill>
              </a:rPr>
              <a:t>Compiler UQ transformations</a:t>
            </a:r>
          </a:p>
          <a:p>
            <a:r>
              <a:rPr lang="en-US" dirty="0" smtClean="0">
                <a:solidFill>
                  <a:schemeClr val="tx2">
                    <a:lumMod val="20000"/>
                    <a:lumOff val="80000"/>
                  </a:schemeClr>
                </a:solidFill>
              </a:rPr>
              <a:t>Automated generation of skeleton applications</a:t>
            </a:r>
          </a:p>
          <a:p>
            <a:r>
              <a:rPr lang="en-US" dirty="0" err="1" smtClean="0">
                <a:solidFill>
                  <a:schemeClr val="tx2">
                    <a:lumMod val="20000"/>
                    <a:lumOff val="80000"/>
                  </a:schemeClr>
                </a:solidFill>
              </a:rPr>
              <a:t>Autotuning</a:t>
            </a:r>
            <a:endParaRPr lang="en-US" dirty="0">
              <a:solidFill>
                <a:schemeClr val="tx2">
                  <a:lumMod val="20000"/>
                  <a:lumOff val="80000"/>
                </a:schemeClr>
              </a:solidFill>
            </a:endParaRPr>
          </a:p>
          <a:p>
            <a:r>
              <a:rPr lang="en-US" dirty="0" smtClean="0">
                <a:solidFill>
                  <a:schemeClr val="tx2">
                    <a:lumMod val="20000"/>
                    <a:lumOff val="80000"/>
                  </a:schemeClr>
                </a:solidFill>
              </a:rPr>
              <a:t>Compiler Work</a:t>
            </a:r>
          </a:p>
          <a:p>
            <a:pPr lvl="1"/>
            <a:r>
              <a:rPr lang="en-US" dirty="0" smtClean="0">
                <a:solidFill>
                  <a:schemeClr val="tx2">
                    <a:lumMod val="20000"/>
                    <a:lumOff val="80000"/>
                  </a:schemeClr>
                </a:solidFill>
              </a:rPr>
              <a:t>Connection to Clang</a:t>
            </a:r>
          </a:p>
          <a:p>
            <a:pPr lvl="1"/>
            <a:r>
              <a:rPr lang="en-US" dirty="0" smtClean="0">
                <a:solidFill>
                  <a:schemeClr val="tx2">
                    <a:lumMod val="20000"/>
                    <a:lumOff val="80000"/>
                  </a:schemeClr>
                </a:solidFill>
              </a:rPr>
              <a:t>Rewrite system (connection to </a:t>
            </a:r>
            <a:r>
              <a:rPr lang="en-US" dirty="0" err="1" smtClean="0">
                <a:solidFill>
                  <a:schemeClr val="tx2">
                    <a:lumMod val="20000"/>
                    <a:lumOff val="80000"/>
                  </a:schemeClr>
                </a:solidFill>
              </a:rPr>
              <a:t>Stratego</a:t>
            </a:r>
            <a:r>
              <a:rPr lang="en-US" dirty="0" smtClean="0">
                <a:solidFill>
                  <a:schemeClr val="tx2">
                    <a:lumMod val="20000"/>
                    <a:lumOff val="80000"/>
                  </a:schemeClr>
                </a:solidFill>
              </a:rPr>
              <a:t>)</a:t>
            </a:r>
          </a:p>
          <a:p>
            <a:pPr lvl="1"/>
            <a:r>
              <a:rPr lang="en-US" dirty="0" err="1" smtClean="0">
                <a:solidFill>
                  <a:schemeClr val="tx2">
                    <a:lumMod val="20000"/>
                    <a:lumOff val="80000"/>
                  </a:schemeClr>
                </a:solidFill>
              </a:rPr>
              <a:t>OpenCL</a:t>
            </a:r>
            <a:r>
              <a:rPr lang="en-US" dirty="0" smtClean="0">
                <a:solidFill>
                  <a:schemeClr val="tx2">
                    <a:lumMod val="20000"/>
                    <a:lumOff val="80000"/>
                  </a:schemeClr>
                </a:solidFill>
              </a:rPr>
              <a:t> support via Clang</a:t>
            </a:r>
          </a:p>
          <a:p>
            <a:pPr lvl="1"/>
            <a:r>
              <a:rPr lang="en-US" dirty="0" smtClean="0">
                <a:solidFill>
                  <a:schemeClr val="tx2">
                    <a:lumMod val="20000"/>
                    <a:lumOff val="80000"/>
                  </a:schemeClr>
                </a:solidFill>
              </a:rPr>
              <a:t>C11 and C++11 work in progress</a:t>
            </a:r>
          </a:p>
          <a:p>
            <a:pPr lvl="1"/>
            <a:r>
              <a:rPr lang="en-US" dirty="0" smtClean="0">
                <a:solidFill>
                  <a:schemeClr val="tx2">
                    <a:lumMod val="20000"/>
                    <a:lumOff val="80000"/>
                  </a:schemeClr>
                </a:solidFill>
              </a:rPr>
              <a:t>Better support for C++ template declarations</a:t>
            </a:r>
          </a:p>
          <a:p>
            <a:pPr lvl="1"/>
            <a:r>
              <a:rPr lang="en-US" dirty="0" smtClean="0">
                <a:solidFill>
                  <a:schemeClr val="tx2">
                    <a:lumMod val="20000"/>
                    <a:lumOff val="80000"/>
                  </a:schemeClr>
                </a:solidFill>
              </a:rPr>
              <a:t>New Data-Flow framework in place</a:t>
            </a:r>
          </a:p>
        </p:txBody>
      </p:sp>
    </p:spTree>
    <p:extLst>
      <p:ext uri="{BB962C8B-B14F-4D97-AF65-F5344CB8AC3E}">
        <p14:creationId xmlns:p14="http://schemas.microsoft.com/office/powerpoint/2010/main" val="38712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Calibri" charset="0"/>
              </a:rPr>
              <a:t>A Generic </a:t>
            </a:r>
            <a:r>
              <a:rPr lang="en-US" sz="4000" dirty="0">
                <a:latin typeface="Calibri" charset="0"/>
              </a:rPr>
              <a:t>API </a:t>
            </a:r>
            <a:r>
              <a:rPr lang="en-US" sz="4000" dirty="0" smtClean="0">
                <a:latin typeface="Calibri" charset="0"/>
              </a:rPr>
              <a:t>for </a:t>
            </a:r>
            <a:r>
              <a:rPr lang="en-US" sz="4000" dirty="0" err="1">
                <a:latin typeface="Calibri" charset="0"/>
              </a:rPr>
              <a:t>S</a:t>
            </a:r>
            <a:r>
              <a:rPr lang="en-US" sz="4000" dirty="0" err="1" smtClean="0">
                <a:latin typeface="Calibri" charset="0"/>
              </a:rPr>
              <a:t>keletonization</a:t>
            </a:r>
            <a:endParaRPr lang="en-US" sz="4000" dirty="0">
              <a:latin typeface="Calibri" charset="0"/>
            </a:endParaRPr>
          </a:p>
        </p:txBody>
      </p:sp>
      <p:sp>
        <p:nvSpPr>
          <p:cNvPr id="19459" name="Content Placeholder 2"/>
          <p:cNvSpPr>
            <a:spLocks noGrp="1"/>
          </p:cNvSpPr>
          <p:nvPr>
            <p:ph idx="1"/>
          </p:nvPr>
        </p:nvSpPr>
        <p:spPr>
          <a:xfrm>
            <a:off x="227475" y="1371600"/>
            <a:ext cx="8710376" cy="4724400"/>
          </a:xfrm>
        </p:spPr>
        <p:txBody>
          <a:bodyPr/>
          <a:lstStyle/>
          <a:p>
            <a:pPr>
              <a:lnSpc>
                <a:spcPct val="110000"/>
              </a:lnSpc>
            </a:pPr>
            <a:r>
              <a:rPr lang="en-US" dirty="0">
                <a:latin typeface="Calibri" charset="0"/>
              </a:rPr>
              <a:t>Generalized </a:t>
            </a:r>
            <a:r>
              <a:rPr lang="en-US" dirty="0" err="1">
                <a:latin typeface="Calibri" charset="0"/>
              </a:rPr>
              <a:t>skeletonization</a:t>
            </a:r>
            <a:r>
              <a:rPr lang="en-US" dirty="0">
                <a:latin typeface="Calibri" charset="0"/>
              </a:rPr>
              <a:t> target APIs</a:t>
            </a:r>
          </a:p>
          <a:p>
            <a:pPr lvl="1">
              <a:lnSpc>
                <a:spcPct val="110000"/>
              </a:lnSpc>
            </a:pPr>
            <a:r>
              <a:rPr lang="en-US" dirty="0">
                <a:latin typeface="Calibri" charset="0"/>
              </a:rPr>
              <a:t>Original work focused on skeletonizing relative to the MPI API.</a:t>
            </a:r>
          </a:p>
          <a:p>
            <a:pPr lvl="1">
              <a:lnSpc>
                <a:spcPct val="110000"/>
              </a:lnSpc>
            </a:pPr>
            <a:r>
              <a:rPr lang="en-US" dirty="0">
                <a:latin typeface="Calibri" charset="0"/>
              </a:rPr>
              <a:t>Current code extended to allow skeletons against any API (e.g.</a:t>
            </a:r>
            <a:r>
              <a:rPr lang="en-US" dirty="0" smtClean="0">
                <a:latin typeface="Calibri" charset="0"/>
              </a:rPr>
              <a:t>, Visualization and Data Analysis, I/O and Storage, use of domain-specific abstractions, etc.)</a:t>
            </a:r>
            <a:endParaRPr lang="en-US" dirty="0">
              <a:latin typeface="Calibri" charset="0"/>
            </a:endParaRPr>
          </a:p>
          <a:p>
            <a:pPr lvl="1">
              <a:lnSpc>
                <a:spcPct val="110000"/>
              </a:lnSpc>
            </a:pPr>
            <a:r>
              <a:rPr lang="en-US" dirty="0">
                <a:latin typeface="Calibri" charset="0"/>
              </a:rPr>
              <a:t>Important for building skeletons to probe different aspects of program behavior – IO, message passing, threading, app-specific </a:t>
            </a:r>
            <a:r>
              <a:rPr lang="en-US" dirty="0" smtClean="0">
                <a:latin typeface="Calibri" charset="0"/>
              </a:rPr>
              <a:t>libraries</a:t>
            </a:r>
            <a:endParaRPr lang="en-US" dirty="0">
              <a:latin typeface="Calibri" charset="0"/>
            </a:endParaRPr>
          </a:p>
        </p:txBody>
      </p:sp>
    </p:spTree>
    <p:extLst>
      <p:ext uri="{BB962C8B-B14F-4D97-AF65-F5344CB8AC3E}">
        <p14:creationId xmlns:p14="http://schemas.microsoft.com/office/powerpoint/2010/main" val="2453225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Calibri" charset="0"/>
              </a:rPr>
              <a:t>A</a:t>
            </a:r>
            <a:r>
              <a:rPr lang="en-US" sz="4000" dirty="0" smtClean="0">
                <a:latin typeface="Calibri" charset="0"/>
              </a:rPr>
              <a:t>nnotation </a:t>
            </a:r>
            <a:r>
              <a:rPr lang="en-US" sz="4000" dirty="0">
                <a:latin typeface="Calibri" charset="0"/>
              </a:rPr>
              <a:t>guided </a:t>
            </a:r>
            <a:r>
              <a:rPr lang="en-US" sz="4000" dirty="0" err="1">
                <a:latin typeface="Calibri" charset="0"/>
              </a:rPr>
              <a:t>skeletonization</a:t>
            </a:r>
            <a:endParaRPr lang="en-US" sz="4000" dirty="0">
              <a:latin typeface="Calibri" charset="0"/>
            </a:endParaRPr>
          </a:p>
        </p:txBody>
      </p:sp>
      <p:sp>
        <p:nvSpPr>
          <p:cNvPr id="3" name="Content Placeholder 2"/>
          <p:cNvSpPr>
            <a:spLocks noGrp="1"/>
          </p:cNvSpPr>
          <p:nvPr>
            <p:ph idx="1"/>
          </p:nvPr>
        </p:nvSpPr>
        <p:spPr/>
        <p:txBody>
          <a:bodyPr>
            <a:normAutofit lnSpcReduction="10000"/>
          </a:bodyPr>
          <a:lstStyle/>
          <a:p>
            <a:r>
              <a:rPr lang="en-US" sz="3000" dirty="0">
                <a:latin typeface="Calibri" charset="0"/>
              </a:rPr>
              <a:t>Annotation guided </a:t>
            </a:r>
            <a:r>
              <a:rPr lang="en-US" sz="3000" dirty="0" err="1">
                <a:latin typeface="Calibri" charset="0"/>
              </a:rPr>
              <a:t>skeletonization</a:t>
            </a:r>
            <a:endParaRPr lang="en-US" sz="3000" dirty="0">
              <a:latin typeface="Calibri" charset="0"/>
            </a:endParaRPr>
          </a:p>
          <a:p>
            <a:pPr lvl="1"/>
            <a:r>
              <a:rPr lang="en-US" sz="2600" dirty="0">
                <a:latin typeface="Calibri" charset="0"/>
              </a:rPr>
              <a:t>Previous work focused on purely dependency-based slicing.  This led to problems:</a:t>
            </a:r>
          </a:p>
          <a:p>
            <a:pPr lvl="2"/>
            <a:r>
              <a:rPr lang="en-US" sz="2200" dirty="0">
                <a:latin typeface="Calibri" charset="0"/>
              </a:rPr>
              <a:t>Removal of computational code could cause loops to cease to converge (iterate forever).</a:t>
            </a:r>
          </a:p>
          <a:p>
            <a:pPr lvl="2"/>
            <a:r>
              <a:rPr lang="en-US" sz="2200" dirty="0">
                <a:latin typeface="Calibri" charset="0"/>
              </a:rPr>
              <a:t>Branching patterns no longer meaningful with computational code gone.</a:t>
            </a:r>
          </a:p>
          <a:p>
            <a:pPr lvl="1"/>
            <a:r>
              <a:rPr lang="en-US" sz="2600" dirty="0">
                <a:latin typeface="Calibri" charset="0"/>
              </a:rPr>
              <a:t>Annotations let </a:t>
            </a:r>
            <a:r>
              <a:rPr lang="en-US" sz="2600" dirty="0" smtClean="0">
                <a:latin typeface="Calibri" charset="0"/>
              </a:rPr>
              <a:t>the </a:t>
            </a:r>
            <a:r>
              <a:rPr lang="en-US" sz="2600" i="1" dirty="0" smtClean="0">
                <a:latin typeface="Calibri" charset="0"/>
              </a:rPr>
              <a:t>user</a:t>
            </a:r>
            <a:r>
              <a:rPr lang="en-US" sz="2600" dirty="0" smtClean="0">
                <a:latin typeface="Calibri" charset="0"/>
              </a:rPr>
              <a:t> </a:t>
            </a:r>
            <a:r>
              <a:rPr lang="en-US" sz="2600" dirty="0">
                <a:latin typeface="Calibri" charset="0"/>
              </a:rPr>
              <a:t>guide </a:t>
            </a:r>
            <a:r>
              <a:rPr lang="en-US" sz="2600" dirty="0" err="1" smtClean="0">
                <a:latin typeface="Calibri" charset="0"/>
              </a:rPr>
              <a:t>skeletonization</a:t>
            </a:r>
            <a:r>
              <a:rPr lang="en-US" sz="2600" dirty="0" smtClean="0">
                <a:latin typeface="Calibri" charset="0"/>
              </a:rPr>
              <a:t> </a:t>
            </a:r>
            <a:r>
              <a:rPr lang="en-US" sz="2600" dirty="0">
                <a:latin typeface="Calibri" charset="0"/>
              </a:rPr>
              <a:t>to add </a:t>
            </a:r>
            <a:r>
              <a:rPr lang="en-US" sz="2600" dirty="0" smtClean="0">
                <a:latin typeface="Calibri" charset="0"/>
              </a:rPr>
              <a:t>semantics the skeleton </a:t>
            </a:r>
            <a:r>
              <a:rPr lang="en-US" sz="2600" dirty="0">
                <a:latin typeface="Calibri" charset="0"/>
              </a:rPr>
              <a:t>that is impossible/difficult to statically infer.</a:t>
            </a:r>
          </a:p>
          <a:p>
            <a:pPr lvl="2"/>
            <a:r>
              <a:rPr lang="en-US" sz="2200" dirty="0">
                <a:latin typeface="Calibri" charset="0"/>
              </a:rPr>
              <a:t>Loop iteration counts ; branching probabilities ; variable initialization values.</a:t>
            </a:r>
          </a:p>
        </p:txBody>
      </p:sp>
    </p:spTree>
    <p:extLst>
      <p:ext uri="{BB962C8B-B14F-4D97-AF65-F5344CB8AC3E}">
        <p14:creationId xmlns:p14="http://schemas.microsoft.com/office/powerpoint/2010/main" val="1592725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200" dirty="0" smtClean="0">
                <a:latin typeface="Calibri" charset="0"/>
              </a:rPr>
              <a:t>Use of an Annotation </a:t>
            </a:r>
            <a:r>
              <a:rPr lang="en-US" sz="3200" dirty="0">
                <a:solidFill>
                  <a:srgbClr val="0000FF"/>
                </a:solidFill>
                <a:latin typeface="Calibri" charset="0"/>
              </a:rPr>
              <a:t>Before</a:t>
            </a:r>
            <a:r>
              <a:rPr lang="en-US" sz="3200" dirty="0">
                <a:latin typeface="Calibri" charset="0"/>
              </a:rPr>
              <a:t>/</a:t>
            </a:r>
            <a:r>
              <a:rPr lang="en-US" sz="3200" dirty="0">
                <a:solidFill>
                  <a:srgbClr val="008000"/>
                </a:solidFill>
                <a:latin typeface="Calibri" charset="0"/>
              </a:rPr>
              <a:t>After</a:t>
            </a:r>
          </a:p>
        </p:txBody>
      </p:sp>
      <p:sp>
        <p:nvSpPr>
          <p:cNvPr id="21507" name="Content Placeholder 3"/>
          <p:cNvSpPr>
            <a:spLocks noGrp="1"/>
          </p:cNvSpPr>
          <p:nvPr>
            <p:ph sz="half" idx="1"/>
          </p:nvPr>
        </p:nvSpPr>
        <p:spPr>
          <a:xfrm>
            <a:off x="533401" y="1371600"/>
            <a:ext cx="3599052" cy="4724400"/>
          </a:xfrm>
          <a:ln>
            <a:solidFill>
              <a:srgbClr val="0000FF"/>
            </a:solidFill>
          </a:ln>
        </p:spPr>
        <p:txBody>
          <a:bodyPr/>
          <a:lstStyle/>
          <a:p>
            <a:pPr>
              <a:buFont typeface="Arial" charset="0"/>
              <a:buNone/>
            </a:pPr>
            <a:endParaRPr lang="en-US" sz="1400" dirty="0" smtClean="0">
              <a:latin typeface="Monaco" charset="0"/>
              <a:cs typeface="Monaco" charset="0"/>
            </a:endParaRPr>
          </a:p>
          <a:p>
            <a:pPr>
              <a:buFont typeface="Arial" charset="0"/>
              <a:buNone/>
            </a:pPr>
            <a:r>
              <a:rPr lang="en-US" sz="1400" dirty="0" err="1" smtClean="0">
                <a:latin typeface="Monaco" charset="0"/>
                <a:cs typeface="Monaco" charset="0"/>
              </a:rPr>
              <a:t>int</a:t>
            </a:r>
            <a:r>
              <a:rPr lang="en-US" sz="1400" dirty="0" smtClean="0">
                <a:latin typeface="Monaco" charset="0"/>
                <a:cs typeface="Monaco" charset="0"/>
              </a:rPr>
              <a:t> </a:t>
            </a:r>
            <a:r>
              <a:rPr lang="en-US" sz="1400" dirty="0">
                <a:latin typeface="Monaco" charset="0"/>
                <a:cs typeface="Monaco" charset="0"/>
              </a:rPr>
              <a:t>main() {</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x = 0;</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a:t>
            </a:r>
            <a:r>
              <a:rPr lang="en-US" sz="1400" dirty="0" err="1">
                <a:latin typeface="Monaco" charset="0"/>
                <a:cs typeface="Monaco" charset="0"/>
              </a:rPr>
              <a:t>i</a:t>
            </a:r>
            <a:r>
              <a:rPr lang="en-US" sz="1400" dirty="0">
                <a:latin typeface="Monaco" charset="0"/>
                <a:cs typeface="Monaco" charset="0"/>
              </a:rPr>
              <a:t>;</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 execute exactly 10 times</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pragma </a:t>
            </a:r>
            <a:r>
              <a:rPr lang="en-US" sz="1400" dirty="0" err="1">
                <a:latin typeface="Monaco" charset="0"/>
                <a:cs typeface="Monaco" charset="0"/>
              </a:rPr>
              <a:t>skel</a:t>
            </a:r>
            <a:r>
              <a:rPr lang="en-US" sz="1400" dirty="0">
                <a:latin typeface="Monaco" charset="0"/>
                <a:cs typeface="Monaco" charset="0"/>
              </a:rPr>
              <a:t> </a:t>
            </a:r>
            <a:r>
              <a:rPr lang="en-US" sz="1400" dirty="0" err="1">
                <a:latin typeface="Monaco" charset="0"/>
                <a:cs typeface="Monaco" charset="0"/>
              </a:rPr>
              <a:t>loopIterate</a:t>
            </a:r>
            <a:r>
              <a:rPr lang="en-US" sz="1400" dirty="0">
                <a:latin typeface="Monaco" charset="0"/>
                <a:cs typeface="Monaco" charset="0"/>
              </a:rPr>
              <a:t> 10</a:t>
            </a:r>
          </a:p>
          <a:p>
            <a:pPr>
              <a:buFont typeface="Arial" charset="0"/>
              <a:buNone/>
            </a:pPr>
            <a:endParaRPr lang="en-US" sz="1400" dirty="0">
              <a:latin typeface="Monaco" charset="0"/>
              <a:cs typeface="Monaco" charset="0"/>
            </a:endParaRPr>
          </a:p>
          <a:p>
            <a:pPr>
              <a:buFont typeface="Arial" charset="0"/>
              <a:buNone/>
            </a:pPr>
            <a:r>
              <a:rPr lang="en-US" sz="1400" dirty="0">
                <a:latin typeface="Monaco" charset="0"/>
                <a:cs typeface="Monaco" charset="0"/>
              </a:rPr>
              <a:t>    for (</a:t>
            </a:r>
            <a:r>
              <a:rPr lang="en-US" sz="1400" dirty="0" err="1">
                <a:latin typeface="Monaco" charset="0"/>
                <a:cs typeface="Monaco" charset="0"/>
              </a:rPr>
              <a:t>i</a:t>
            </a:r>
            <a:r>
              <a:rPr lang="en-US" sz="1400" dirty="0">
                <a:latin typeface="Monaco" charset="0"/>
                <a:cs typeface="Monaco" charset="0"/>
              </a:rPr>
              <a:t> = 0; x &lt; 100 ; </a:t>
            </a:r>
            <a:r>
              <a:rPr lang="en-US" sz="1400" dirty="0" err="1">
                <a:latin typeface="Monaco" charset="0"/>
                <a:cs typeface="Monaco" charset="0"/>
              </a:rPr>
              <a:t>i</a:t>
            </a:r>
            <a:r>
              <a:rPr lang="en-US" sz="1400" dirty="0">
                <a:latin typeface="Monaco" charset="0"/>
                <a:cs typeface="Monaco" charset="0"/>
              </a:rPr>
              <a:t>++) {</a:t>
            </a:r>
          </a:p>
          <a:p>
            <a:pPr>
              <a:buFont typeface="Arial" charset="0"/>
              <a:buNone/>
            </a:pPr>
            <a:r>
              <a:rPr lang="en-US" sz="1400" dirty="0">
                <a:latin typeface="Monaco" charset="0"/>
                <a:cs typeface="Monaco" charset="0"/>
              </a:rPr>
              <a:t>        if (x % 2)</a:t>
            </a:r>
          </a:p>
          <a:p>
            <a:pPr>
              <a:buFont typeface="Arial" charset="0"/>
              <a:buNone/>
            </a:pPr>
            <a:r>
              <a:rPr lang="en-US" sz="1400" dirty="0">
                <a:latin typeface="Monaco" charset="0"/>
                <a:cs typeface="Monaco" charset="0"/>
              </a:rPr>
              <a:t>            x += 5;</a:t>
            </a:r>
          </a:p>
          <a:p>
            <a:pPr>
              <a:buFont typeface="Arial" charset="0"/>
              <a:buNone/>
            </a:pPr>
            <a:endParaRPr lang="en-US" sz="1400" dirty="0">
              <a:latin typeface="Monaco" charset="0"/>
              <a:cs typeface="Monaco" charset="0"/>
            </a:endParaRPr>
          </a:p>
          <a:p>
            <a:pPr>
              <a:buFont typeface="Arial" charset="0"/>
              <a:buNone/>
            </a:pPr>
            <a:endParaRPr lang="en-US" sz="1400" dirty="0">
              <a:latin typeface="Monaco" charset="0"/>
              <a:cs typeface="Monaco" charset="0"/>
            </a:endParaRPr>
          </a:p>
          <a:p>
            <a:pPr>
              <a:buFont typeface="Arial" charset="0"/>
              <a:buNone/>
            </a:pPr>
            <a:endParaRPr lang="en-US" sz="1400" dirty="0">
              <a:latin typeface="Monaco" charset="0"/>
              <a:cs typeface="Monaco" charset="0"/>
            </a:endParaRPr>
          </a:p>
          <a:p>
            <a:pPr>
              <a:buFont typeface="Arial" charset="0"/>
              <a:buNone/>
            </a:pPr>
            <a:r>
              <a:rPr lang="en-US" sz="1400" dirty="0">
                <a:latin typeface="Monaco" charset="0"/>
                <a:cs typeface="Monaco" charset="0"/>
              </a:rPr>
              <a:t>    }</a:t>
            </a:r>
          </a:p>
          <a:p>
            <a:pPr>
              <a:buFont typeface="Arial" charset="0"/>
              <a:buNone/>
            </a:pPr>
            <a:r>
              <a:rPr lang="en-US" sz="1400" dirty="0">
                <a:latin typeface="Monaco" charset="0"/>
                <a:cs typeface="Monaco" charset="0"/>
              </a:rPr>
              <a:t>    return x;</a:t>
            </a:r>
          </a:p>
          <a:p>
            <a:pPr>
              <a:buFont typeface="Arial" charset="0"/>
              <a:buNone/>
            </a:pPr>
            <a:r>
              <a:rPr lang="en-US" sz="1400" dirty="0">
                <a:latin typeface="Monaco" charset="0"/>
                <a:cs typeface="Monaco" charset="0"/>
              </a:rPr>
              <a:t>}</a:t>
            </a:r>
          </a:p>
        </p:txBody>
      </p:sp>
      <p:sp>
        <p:nvSpPr>
          <p:cNvPr id="21508" name="Content Placeholder 4"/>
          <p:cNvSpPr>
            <a:spLocks noGrp="1"/>
          </p:cNvSpPr>
          <p:nvPr>
            <p:ph sz="half" idx="2"/>
          </p:nvPr>
        </p:nvSpPr>
        <p:spPr>
          <a:xfrm>
            <a:off x="5036799" y="1371600"/>
            <a:ext cx="3597750" cy="4724400"/>
          </a:xfrm>
          <a:ln>
            <a:solidFill>
              <a:srgbClr val="008000"/>
            </a:solidFill>
          </a:ln>
        </p:spPr>
        <p:txBody>
          <a:bodyPr/>
          <a:lstStyle/>
          <a:p>
            <a:pPr>
              <a:buFont typeface="Arial" charset="0"/>
              <a:buNone/>
            </a:pPr>
            <a:endParaRPr lang="en-US" sz="1400" dirty="0" smtClean="0">
              <a:latin typeface="Monaco" charset="0"/>
              <a:cs typeface="Monaco" charset="0"/>
            </a:endParaRPr>
          </a:p>
          <a:p>
            <a:pPr>
              <a:buFont typeface="Arial" charset="0"/>
              <a:buNone/>
            </a:pPr>
            <a:r>
              <a:rPr lang="en-US" sz="1400" dirty="0" err="1" smtClean="0">
                <a:latin typeface="Monaco" charset="0"/>
                <a:cs typeface="Monaco" charset="0"/>
              </a:rPr>
              <a:t>int</a:t>
            </a:r>
            <a:r>
              <a:rPr lang="en-US" sz="1400" dirty="0" smtClean="0">
                <a:latin typeface="Monaco" charset="0"/>
                <a:cs typeface="Monaco" charset="0"/>
              </a:rPr>
              <a:t> </a:t>
            </a:r>
            <a:r>
              <a:rPr lang="en-US" sz="1400" dirty="0">
                <a:latin typeface="Monaco" charset="0"/>
                <a:cs typeface="Monaco" charset="0"/>
              </a:rPr>
              <a:t>main() {</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x = 0;</a:t>
            </a:r>
          </a:p>
          <a:p>
            <a:pPr>
              <a:buFont typeface="Arial" charset="0"/>
              <a:buNone/>
            </a:pPr>
            <a:r>
              <a:rPr lang="en-US" sz="1400" dirty="0">
                <a:latin typeface="Monaco" charset="0"/>
                <a:cs typeface="Monaco" charset="0"/>
              </a:rPr>
              <a:t>    </a:t>
            </a:r>
            <a:r>
              <a:rPr lang="en-US" sz="1400" dirty="0" err="1">
                <a:latin typeface="Monaco" charset="0"/>
                <a:cs typeface="Monaco" charset="0"/>
              </a:rPr>
              <a:t>int</a:t>
            </a:r>
            <a:r>
              <a:rPr lang="en-US" sz="1400" dirty="0">
                <a:latin typeface="Monaco" charset="0"/>
                <a:cs typeface="Monaco" charset="0"/>
              </a:rPr>
              <a:t> </a:t>
            </a:r>
            <a:r>
              <a:rPr lang="en-US" sz="1400" dirty="0" err="1">
                <a:latin typeface="Monaco" charset="0"/>
                <a:cs typeface="Monaco" charset="0"/>
              </a:rPr>
              <a:t>i</a:t>
            </a:r>
            <a:r>
              <a:rPr lang="en-US" sz="1400" dirty="0">
                <a:latin typeface="Monaco" charset="0"/>
                <a:cs typeface="Monaco" charset="0"/>
              </a:rPr>
              <a:t>;</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 execute exactly 10 times</a:t>
            </a:r>
          </a:p>
          <a:p>
            <a:pPr>
              <a:buFont typeface="Arial" charset="0"/>
              <a:buNone/>
            </a:pPr>
            <a:r>
              <a:rPr lang="en-US" sz="1400" dirty="0">
                <a:latin typeface="Monaco" charset="0"/>
                <a:cs typeface="Monaco" charset="0"/>
              </a:rPr>
              <a:t>   </a:t>
            </a:r>
            <a:r>
              <a:rPr lang="en-US" sz="1400" dirty="0" smtClean="0">
                <a:latin typeface="Monaco" charset="0"/>
                <a:cs typeface="Monaco" charset="0"/>
              </a:rPr>
              <a:t>#</a:t>
            </a:r>
            <a:r>
              <a:rPr lang="en-US" sz="1400" dirty="0">
                <a:latin typeface="Monaco" charset="0"/>
                <a:cs typeface="Monaco" charset="0"/>
              </a:rPr>
              <a:t>pragma </a:t>
            </a:r>
            <a:r>
              <a:rPr lang="en-US" sz="1400" dirty="0" err="1">
                <a:latin typeface="Monaco" charset="0"/>
                <a:cs typeface="Monaco" charset="0"/>
              </a:rPr>
              <a:t>skel</a:t>
            </a:r>
            <a:r>
              <a:rPr lang="en-US" sz="1400" dirty="0">
                <a:latin typeface="Monaco" charset="0"/>
                <a:cs typeface="Monaco" charset="0"/>
              </a:rPr>
              <a:t> </a:t>
            </a:r>
            <a:r>
              <a:rPr lang="en-US" sz="1400" dirty="0" err="1">
                <a:latin typeface="Monaco" charset="0"/>
                <a:cs typeface="Monaco" charset="0"/>
              </a:rPr>
              <a:t>loopIterate</a:t>
            </a:r>
            <a:r>
              <a:rPr lang="en-US" sz="1400" dirty="0">
                <a:latin typeface="Monaco" charset="0"/>
                <a:cs typeface="Monaco" charset="0"/>
              </a:rPr>
              <a:t> 10</a:t>
            </a:r>
          </a:p>
          <a:p>
            <a:pPr>
              <a:buFont typeface="Arial" charset="0"/>
              <a:buNone/>
            </a:pPr>
            <a:r>
              <a:rPr lang="en-US" sz="1400" dirty="0">
                <a:solidFill>
                  <a:srgbClr val="660066"/>
                </a:solidFill>
                <a:latin typeface="Monaco" charset="0"/>
                <a:cs typeface="Monaco" charset="0"/>
              </a:rPr>
              <a:t>    </a:t>
            </a:r>
            <a:r>
              <a:rPr lang="en-US" sz="1400" dirty="0" err="1">
                <a:solidFill>
                  <a:srgbClr val="660066"/>
                </a:solidFill>
                <a:latin typeface="Monaco" charset="0"/>
                <a:cs typeface="Monaco" charset="0"/>
              </a:rPr>
              <a:t>int</a:t>
            </a:r>
            <a:r>
              <a:rPr lang="en-US" sz="1400" dirty="0">
                <a:solidFill>
                  <a:srgbClr val="660066"/>
                </a:solidFill>
                <a:latin typeface="Monaco" charset="0"/>
                <a:cs typeface="Monaco" charset="0"/>
              </a:rPr>
              <a:t> k = 0;</a:t>
            </a:r>
          </a:p>
          <a:p>
            <a:pPr>
              <a:buFont typeface="Arial" charset="0"/>
              <a:buNone/>
            </a:pPr>
            <a:r>
              <a:rPr lang="en-US" sz="1400" dirty="0">
                <a:latin typeface="Monaco" charset="0"/>
                <a:cs typeface="Monaco" charset="0"/>
              </a:rPr>
              <a:t>    for (</a:t>
            </a:r>
            <a:r>
              <a:rPr lang="en-US" sz="1400" dirty="0" err="1">
                <a:latin typeface="Monaco" charset="0"/>
                <a:cs typeface="Monaco" charset="0"/>
              </a:rPr>
              <a:t>i</a:t>
            </a:r>
            <a:r>
              <a:rPr lang="en-US" sz="1400" dirty="0">
                <a:latin typeface="Monaco" charset="0"/>
                <a:cs typeface="Monaco" charset="0"/>
              </a:rPr>
              <a:t> = 0; </a:t>
            </a:r>
            <a:r>
              <a:rPr lang="en-US" sz="1400" dirty="0">
                <a:solidFill>
                  <a:srgbClr val="660066"/>
                </a:solidFill>
                <a:latin typeface="Monaco" charset="0"/>
                <a:cs typeface="Monaco" charset="0"/>
              </a:rPr>
              <a:t>k &lt; 10</a:t>
            </a:r>
            <a:r>
              <a:rPr lang="en-US" sz="1400" dirty="0">
                <a:latin typeface="Monaco" charset="0"/>
                <a:cs typeface="Monaco" charset="0"/>
              </a:rPr>
              <a:t>; </a:t>
            </a:r>
            <a:r>
              <a:rPr lang="en-US" sz="1400" dirty="0">
                <a:solidFill>
                  <a:srgbClr val="660066"/>
                </a:solidFill>
                <a:latin typeface="Monaco" charset="0"/>
                <a:cs typeface="Monaco" charset="0"/>
              </a:rPr>
              <a:t>k++</a:t>
            </a:r>
            <a:r>
              <a:rPr lang="en-US" sz="1400" dirty="0">
                <a:latin typeface="Monaco" charset="0"/>
                <a:cs typeface="Monaco" charset="0"/>
              </a:rPr>
              <a:t>) {</a:t>
            </a:r>
            <a:r>
              <a:rPr lang="en-US" sz="1400" dirty="0">
                <a:solidFill>
                  <a:srgbClr val="660066"/>
                </a:solidFill>
                <a:latin typeface="Monaco" charset="0"/>
                <a:cs typeface="Monaco" charset="0"/>
              </a:rPr>
              <a:t>{</a:t>
            </a:r>
          </a:p>
          <a:p>
            <a:pPr>
              <a:buFont typeface="Arial" charset="0"/>
              <a:buNone/>
            </a:pPr>
            <a:r>
              <a:rPr lang="en-US" sz="1400" dirty="0">
                <a:latin typeface="Monaco" charset="0"/>
                <a:cs typeface="Monaco" charset="0"/>
              </a:rPr>
              <a:t>        if ((x % 2) != 0)</a:t>
            </a:r>
          </a:p>
          <a:p>
            <a:pPr>
              <a:buFont typeface="Arial" charset="0"/>
              <a:buNone/>
            </a:pPr>
            <a:r>
              <a:rPr lang="en-US" sz="1400" dirty="0">
                <a:latin typeface="Monaco" charset="0"/>
                <a:cs typeface="Monaco" charset="0"/>
              </a:rPr>
              <a:t>            x += 5;</a:t>
            </a:r>
          </a:p>
          <a:p>
            <a:pPr>
              <a:buFont typeface="Arial" charset="0"/>
              <a:buNone/>
            </a:pPr>
            <a:r>
              <a:rPr lang="en-US" sz="1400" dirty="0">
                <a:solidFill>
                  <a:srgbClr val="660066"/>
                </a:solidFill>
                <a:latin typeface="Monaco" charset="0"/>
                <a:cs typeface="Monaco" charset="0"/>
              </a:rPr>
              <a:t>        }</a:t>
            </a:r>
          </a:p>
          <a:p>
            <a:pPr>
              <a:buFont typeface="Arial" charset="0"/>
              <a:buNone/>
            </a:pPr>
            <a:r>
              <a:rPr lang="en-US" sz="1400" dirty="0">
                <a:solidFill>
                  <a:srgbClr val="660066"/>
                </a:solidFill>
                <a:latin typeface="Monaco" charset="0"/>
                <a:cs typeface="Monaco" charset="0"/>
              </a:rPr>
              <a:t>        rose_label__1:</a:t>
            </a:r>
          </a:p>
          <a:p>
            <a:pPr>
              <a:buFont typeface="Arial" charset="0"/>
              <a:buNone/>
            </a:pPr>
            <a:r>
              <a:rPr lang="en-US" sz="1400" dirty="0">
                <a:solidFill>
                  <a:srgbClr val="660066"/>
                </a:solidFill>
                <a:latin typeface="Monaco" charset="0"/>
                <a:cs typeface="Monaco" charset="0"/>
              </a:rPr>
              <a:t>        </a:t>
            </a:r>
            <a:r>
              <a:rPr lang="en-US" sz="1400" dirty="0" err="1">
                <a:solidFill>
                  <a:srgbClr val="660066"/>
                </a:solidFill>
                <a:latin typeface="Monaco" charset="0"/>
                <a:cs typeface="Monaco" charset="0"/>
              </a:rPr>
              <a:t>i</a:t>
            </a:r>
            <a:r>
              <a:rPr lang="en-US" sz="1400" dirty="0">
                <a:solidFill>
                  <a:srgbClr val="660066"/>
                </a:solidFill>
                <a:latin typeface="Monaco" charset="0"/>
                <a:cs typeface="Monaco" charset="0"/>
              </a:rPr>
              <a:t>++;</a:t>
            </a:r>
          </a:p>
          <a:p>
            <a:pPr>
              <a:buFont typeface="Arial" charset="0"/>
              <a:buNone/>
            </a:pPr>
            <a:r>
              <a:rPr lang="en-US" sz="1400" dirty="0">
                <a:latin typeface="Monaco" charset="0"/>
                <a:cs typeface="Monaco" charset="0"/>
              </a:rPr>
              <a:t>    }</a:t>
            </a:r>
          </a:p>
          <a:p>
            <a:pPr>
              <a:buFont typeface="Arial" charset="0"/>
              <a:buNone/>
            </a:pPr>
            <a:r>
              <a:rPr lang="en-US" sz="1400" dirty="0">
                <a:latin typeface="Monaco" charset="0"/>
                <a:cs typeface="Monaco" charset="0"/>
              </a:rPr>
              <a:t>    return x;</a:t>
            </a:r>
          </a:p>
          <a:p>
            <a:pPr>
              <a:buFont typeface="Arial" charset="0"/>
              <a:buNone/>
            </a:pPr>
            <a:r>
              <a:rPr lang="en-US" sz="1400" dirty="0">
                <a:latin typeface="Monaco" charset="0"/>
                <a:cs typeface="Monaco" charset="0"/>
              </a:rPr>
              <a:t>}</a:t>
            </a:r>
          </a:p>
          <a:p>
            <a:pPr>
              <a:buFont typeface="Arial" charset="0"/>
              <a:buNone/>
            </a:pPr>
            <a:endParaRPr lang="en-US" sz="1400" dirty="0">
              <a:latin typeface="Monaco" charset="0"/>
              <a:cs typeface="Monaco" charset="0"/>
            </a:endParaRPr>
          </a:p>
        </p:txBody>
      </p:sp>
      <p:sp>
        <p:nvSpPr>
          <p:cNvPr id="5" name="TextBox 4"/>
          <p:cNvSpPr txBox="1"/>
          <p:nvPr/>
        </p:nvSpPr>
        <p:spPr>
          <a:xfrm>
            <a:off x="1957769" y="1307861"/>
            <a:ext cx="761747" cy="307777"/>
          </a:xfrm>
          <a:prstGeom prst="rect">
            <a:avLst/>
          </a:prstGeom>
          <a:noFill/>
        </p:spPr>
        <p:txBody>
          <a:bodyPr wrap="none" rtlCol="0">
            <a:spAutoFit/>
          </a:bodyPr>
          <a:lstStyle/>
          <a:p>
            <a:r>
              <a:rPr lang="en-US" dirty="0" smtClean="0">
                <a:solidFill>
                  <a:srgbClr val="0000FF"/>
                </a:solidFill>
              </a:rPr>
              <a:t>Before</a:t>
            </a:r>
            <a:endParaRPr lang="en-US" dirty="0">
              <a:solidFill>
                <a:srgbClr val="0000FF"/>
              </a:solidFill>
            </a:endParaRPr>
          </a:p>
        </p:txBody>
      </p:sp>
      <p:sp>
        <p:nvSpPr>
          <p:cNvPr id="6" name="TextBox 5"/>
          <p:cNvSpPr txBox="1"/>
          <p:nvPr/>
        </p:nvSpPr>
        <p:spPr>
          <a:xfrm>
            <a:off x="6577590" y="1299148"/>
            <a:ext cx="603613" cy="307777"/>
          </a:xfrm>
          <a:prstGeom prst="rect">
            <a:avLst/>
          </a:prstGeom>
          <a:noFill/>
        </p:spPr>
        <p:txBody>
          <a:bodyPr wrap="none" rtlCol="0">
            <a:spAutoFit/>
          </a:bodyPr>
          <a:lstStyle/>
          <a:p>
            <a:r>
              <a:rPr lang="en-US" dirty="0" smtClean="0">
                <a:solidFill>
                  <a:srgbClr val="008000"/>
                </a:solidFill>
              </a:rPr>
              <a:t>After</a:t>
            </a:r>
            <a:endParaRPr lang="en-US" dirty="0">
              <a:solidFill>
                <a:srgbClr val="008000"/>
              </a:solidFill>
            </a:endParaRPr>
          </a:p>
        </p:txBody>
      </p:sp>
      <p:sp>
        <p:nvSpPr>
          <p:cNvPr id="7" name="Striped Right Arrow 6"/>
          <p:cNvSpPr/>
          <p:nvPr/>
        </p:nvSpPr>
        <p:spPr bwMode="auto">
          <a:xfrm>
            <a:off x="4293583" y="3307567"/>
            <a:ext cx="587641" cy="691848"/>
          </a:xfrm>
          <a:prstGeom prst="stripedRightArrow">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Tree>
    <p:extLst>
      <p:ext uri="{BB962C8B-B14F-4D97-AF65-F5344CB8AC3E}">
        <p14:creationId xmlns:p14="http://schemas.microsoft.com/office/powerpoint/2010/main" val="75284999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fontScale="85000" lnSpcReduction="2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solidFill>
                  <a:srgbClr val="C6D9F1"/>
                </a:solidFill>
              </a:rPr>
              <a:t>Compiler Resiliency Analysis and Transformations</a:t>
            </a:r>
          </a:p>
          <a:p>
            <a:pPr lvl="1"/>
            <a:r>
              <a:rPr lang="en-US" dirty="0" smtClean="0">
                <a:solidFill>
                  <a:srgbClr val="C6D9F1"/>
                </a:solidFill>
              </a:rPr>
              <a:t>Transformations to detection of transient faults</a:t>
            </a:r>
          </a:p>
          <a:p>
            <a:pPr lvl="1"/>
            <a:r>
              <a:rPr lang="en-US" dirty="0" smtClean="0">
                <a:solidFill>
                  <a:srgbClr val="C6D9F1"/>
                </a:solidFill>
              </a:rPr>
              <a:t>Transformations for corrections of faults</a:t>
            </a:r>
          </a:p>
          <a:p>
            <a:pPr lvl="1"/>
            <a:r>
              <a:rPr lang="en-US" dirty="0" smtClean="0">
                <a:solidFill>
                  <a:srgbClr val="C6D9F1"/>
                </a:solidFill>
              </a:rPr>
              <a:t>Analysis to define where to add SW fault detection</a:t>
            </a:r>
          </a:p>
          <a:p>
            <a:r>
              <a:rPr lang="en-US" dirty="0" smtClean="0">
                <a:solidFill>
                  <a:srgbClr val="C6D9F1"/>
                </a:solidFill>
              </a:rPr>
              <a:t>Compiler UQ transformations</a:t>
            </a:r>
          </a:p>
          <a:p>
            <a:r>
              <a:rPr lang="en-US" dirty="0" smtClean="0">
                <a:solidFill>
                  <a:srgbClr val="C6D9F1"/>
                </a:solidFill>
              </a:rPr>
              <a:t>Automated generation of skeleton applications</a:t>
            </a:r>
          </a:p>
          <a:p>
            <a:r>
              <a:rPr lang="en-US" dirty="0" err="1" smtClean="0"/>
              <a:t>Autotuning</a:t>
            </a:r>
            <a:endParaRPr lang="en-US" dirty="0"/>
          </a:p>
          <a:p>
            <a:r>
              <a:rPr lang="en-US" dirty="0" smtClean="0">
                <a:solidFill>
                  <a:srgbClr val="C6D9F1"/>
                </a:solidFill>
              </a:rPr>
              <a:t>Compiler Work</a:t>
            </a:r>
          </a:p>
          <a:p>
            <a:pPr lvl="1"/>
            <a:r>
              <a:rPr lang="en-US" dirty="0" smtClean="0">
                <a:solidFill>
                  <a:srgbClr val="C6D9F1"/>
                </a:solidFill>
              </a:rPr>
              <a:t>Connection to Clang</a:t>
            </a:r>
          </a:p>
          <a:p>
            <a:pPr lvl="1"/>
            <a:r>
              <a:rPr lang="en-US" dirty="0" smtClean="0">
                <a:solidFill>
                  <a:srgbClr val="C6D9F1"/>
                </a:solidFill>
              </a:rPr>
              <a:t>Rewrite system (connection to </a:t>
            </a:r>
            <a:r>
              <a:rPr lang="en-US" dirty="0" err="1" smtClean="0">
                <a:solidFill>
                  <a:srgbClr val="C6D9F1"/>
                </a:solidFill>
              </a:rPr>
              <a:t>Stratego</a:t>
            </a:r>
            <a:r>
              <a:rPr lang="en-US" dirty="0" smtClean="0">
                <a:solidFill>
                  <a:srgbClr val="C6D9F1"/>
                </a:solidFill>
              </a:rPr>
              <a:t>)</a:t>
            </a:r>
          </a:p>
          <a:p>
            <a:pPr lvl="1"/>
            <a:r>
              <a:rPr lang="en-US" dirty="0" err="1" smtClean="0">
                <a:solidFill>
                  <a:srgbClr val="C6D9F1"/>
                </a:solidFill>
              </a:rPr>
              <a:t>OpenCL</a:t>
            </a:r>
            <a:r>
              <a:rPr lang="en-US" dirty="0" smtClean="0">
                <a:solidFill>
                  <a:srgbClr val="C6D9F1"/>
                </a:solidFill>
              </a:rPr>
              <a:t> support via Clang</a:t>
            </a:r>
          </a:p>
          <a:p>
            <a:pPr lvl="1"/>
            <a:r>
              <a:rPr lang="en-US" dirty="0" smtClean="0">
                <a:solidFill>
                  <a:srgbClr val="C6D9F1"/>
                </a:solidFill>
              </a:rPr>
              <a:t>C11 and C++11 work in progress</a:t>
            </a:r>
          </a:p>
          <a:p>
            <a:pPr lvl="1"/>
            <a:r>
              <a:rPr lang="en-US" dirty="0" smtClean="0">
                <a:solidFill>
                  <a:srgbClr val="C6D9F1"/>
                </a:solidFill>
              </a:rPr>
              <a:t>Better support for C++ template declarations</a:t>
            </a:r>
          </a:p>
          <a:p>
            <a:pPr lvl="1"/>
            <a:r>
              <a:rPr lang="en-US" dirty="0" smtClean="0">
                <a:solidFill>
                  <a:srgbClr val="C6D9F1"/>
                </a:solidFill>
              </a:rPr>
              <a:t>New Data-Flow framework in place</a:t>
            </a:r>
          </a:p>
        </p:txBody>
      </p:sp>
    </p:spTree>
    <p:extLst>
      <p:ext uri="{BB962C8B-B14F-4D97-AF65-F5344CB8AC3E}">
        <p14:creationId xmlns:p14="http://schemas.microsoft.com/office/powerpoint/2010/main" val="1424551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Initial results: simulating Jacobi-</a:t>
            </a:r>
            <a:r>
              <a:rPr lang="en-US" dirty="0" err="1" smtClean="0"/>
              <a:t>omp</a:t>
            </a:r>
            <a:endParaRPr lang="en-US" dirty="0"/>
          </a:p>
        </p:txBody>
      </p:sp>
      <p:graphicFrame>
        <p:nvGraphicFramePr>
          <p:cNvPr id="4" name="Chart 3"/>
          <p:cNvGraphicFramePr>
            <a:graphicFrameLocks/>
          </p:cNvGraphicFramePr>
          <p:nvPr/>
        </p:nvGraphicFramePr>
        <p:xfrm>
          <a:off x="1371600" y="1066800"/>
          <a:ext cx="60960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295400" y="4908828"/>
            <a:ext cx="6400800" cy="1415772"/>
          </a:xfrm>
          <a:prstGeom prst="rect">
            <a:avLst/>
          </a:prstGeom>
          <a:noFill/>
        </p:spPr>
        <p:txBody>
          <a:bodyPr wrap="square" rtlCol="0">
            <a:spAutoFit/>
          </a:bodyPr>
          <a:lstStyle/>
          <a:p>
            <a:r>
              <a:rPr lang="en-US" sz="1200" dirty="0" smtClean="0">
                <a:latin typeface="+mn-lt"/>
              </a:rPr>
              <a:t>Thrifty </a:t>
            </a:r>
            <a:r>
              <a:rPr lang="en-US" sz="1200" dirty="0" err="1" smtClean="0">
                <a:latin typeface="+mn-lt"/>
              </a:rPr>
              <a:t>toolchain</a:t>
            </a:r>
            <a:r>
              <a:rPr lang="en-US" sz="1200" dirty="0" smtClean="0">
                <a:latin typeface="+mn-lt"/>
              </a:rPr>
              <a:t>: </a:t>
            </a:r>
          </a:p>
          <a:p>
            <a:r>
              <a:rPr lang="en-US" sz="1200" dirty="0" smtClean="0">
                <a:latin typeface="+mn-lt"/>
              </a:rPr>
              <a:t>        ROSE OpenMP compiler + GOMP 4.4.1 + </a:t>
            </a:r>
            <a:r>
              <a:rPr lang="en-US" sz="1200" dirty="0" err="1" smtClean="0">
                <a:latin typeface="+mn-lt"/>
              </a:rPr>
              <a:t>Pthreads</a:t>
            </a:r>
            <a:endParaRPr lang="en-US" sz="1200" dirty="0" smtClean="0">
              <a:latin typeface="+mn-lt"/>
            </a:endParaRPr>
          </a:p>
          <a:p>
            <a:r>
              <a:rPr lang="en-US" sz="1200" dirty="0" smtClean="0">
                <a:latin typeface="+mn-lt"/>
              </a:rPr>
              <a:t>        + </a:t>
            </a:r>
            <a:r>
              <a:rPr lang="en-US" sz="1200" dirty="0" err="1" smtClean="0">
                <a:latin typeface="+mn-lt"/>
              </a:rPr>
              <a:t>SESCUtils</a:t>
            </a:r>
            <a:r>
              <a:rPr lang="en-US" sz="1200" dirty="0" smtClean="0">
                <a:latin typeface="+mn-lt"/>
              </a:rPr>
              <a:t> (GCC 3.4.4 targeting MIPS) + SESC simulator</a:t>
            </a:r>
          </a:p>
          <a:p>
            <a:r>
              <a:rPr lang="en-US" sz="1200" dirty="0" smtClean="0">
                <a:latin typeface="+mn-lt"/>
              </a:rPr>
              <a:t>Simulated architecture: </a:t>
            </a:r>
          </a:p>
          <a:p>
            <a:r>
              <a:rPr lang="en-US" sz="1200" dirty="0" smtClean="0">
                <a:latin typeface="+mn-lt"/>
              </a:rPr>
              <a:t>        MIPS 32-bit ISA, 5GHz, out-of-order, Issue width:3 , Fetch width:6</a:t>
            </a:r>
          </a:p>
          <a:p>
            <a:r>
              <a:rPr lang="en-US" sz="1200" dirty="0" smtClean="0">
                <a:latin typeface="+mn-lt"/>
              </a:rPr>
              <a:t>        Inst L1 16KB, Data L1 16KB, L2 1024KB, Memory Infinite. </a:t>
            </a:r>
          </a:p>
          <a:p>
            <a:r>
              <a:rPr lang="en-US" sz="1200" dirty="0" smtClean="0">
                <a:latin typeface="+mn-lt"/>
              </a:rPr>
              <a:t>Benchmark: Jacobi OpenMP,  500 x 500 double precision array, 50 iterations</a:t>
            </a:r>
          </a:p>
        </p:txBody>
      </p:sp>
    </p:spTree>
    <p:extLst>
      <p:ext uri="{BB962C8B-B14F-4D97-AF65-F5344CB8AC3E}">
        <p14:creationId xmlns:p14="http://schemas.microsoft.com/office/powerpoint/2010/main" val="28238780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5434696"/>
            <a:ext cx="6377067" cy="738664"/>
          </a:xfrm>
          <a:prstGeom prst="rect">
            <a:avLst/>
          </a:prstGeom>
          <a:noFill/>
        </p:spPr>
        <p:txBody>
          <a:bodyPr wrap="none" rtlCol="0">
            <a:spAutoFit/>
          </a:bodyPr>
          <a:lstStyle/>
          <a:p>
            <a:r>
              <a:rPr lang="en-US" dirty="0" smtClean="0">
                <a:latin typeface="+mn-lt"/>
              </a:rPr>
              <a:t>Power consumption up to 16 processors</a:t>
            </a:r>
          </a:p>
          <a:p>
            <a:r>
              <a:rPr lang="en-US" dirty="0" smtClean="0">
                <a:latin typeface="+mn-lt"/>
              </a:rPr>
              <a:t>     Power = Dynamic power + clock power + Leakage power (Not modeled yet)</a:t>
            </a:r>
          </a:p>
          <a:p>
            <a:r>
              <a:rPr lang="en-US" dirty="0" smtClean="0">
                <a:solidFill>
                  <a:srgbClr val="008000"/>
                </a:solidFill>
                <a:latin typeface="+mn-lt"/>
              </a:rPr>
              <a:t>Best performance/watt: 14 threads</a:t>
            </a:r>
            <a:endParaRPr lang="en-US" dirty="0">
              <a:solidFill>
                <a:srgbClr val="008000"/>
              </a:solidFill>
              <a:latin typeface="+mn-lt"/>
            </a:endParaRPr>
          </a:p>
        </p:txBody>
      </p:sp>
      <p:sp>
        <p:nvSpPr>
          <p:cNvPr id="6" name="Title 1"/>
          <p:cNvSpPr>
            <a:spLocks noGrp="1"/>
          </p:cNvSpPr>
          <p:nvPr>
            <p:ph type="title"/>
          </p:nvPr>
        </p:nvSpPr>
        <p:spPr>
          <a:xfrm>
            <a:off x="609600" y="152400"/>
            <a:ext cx="7950200" cy="809625"/>
          </a:xfrm>
        </p:spPr>
        <p:txBody>
          <a:bodyPr/>
          <a:lstStyle/>
          <a:p>
            <a:r>
              <a:rPr lang="en-US" dirty="0" smtClean="0"/>
              <a:t>Performance/watt</a:t>
            </a:r>
            <a:endParaRPr lang="en-US" dirty="0"/>
          </a:p>
        </p:txBody>
      </p:sp>
      <p:graphicFrame>
        <p:nvGraphicFramePr>
          <p:cNvPr id="7" name="Chart 6"/>
          <p:cNvGraphicFramePr>
            <a:graphicFrameLocks/>
          </p:cNvGraphicFramePr>
          <p:nvPr/>
        </p:nvGraphicFramePr>
        <p:xfrm>
          <a:off x="1600200" y="1524000"/>
          <a:ext cx="59436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675910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ROSE Status</a:t>
            </a:r>
            <a:endParaRPr lang="en-US" dirty="0"/>
          </a:p>
        </p:txBody>
      </p:sp>
      <p:sp>
        <p:nvSpPr>
          <p:cNvPr id="3" name="Content Placeholder 2"/>
          <p:cNvSpPr>
            <a:spLocks noGrp="1"/>
          </p:cNvSpPr>
          <p:nvPr>
            <p:ph idx="1"/>
          </p:nvPr>
        </p:nvSpPr>
        <p:spPr>
          <a:xfrm>
            <a:off x="325863" y="1143000"/>
            <a:ext cx="8622827" cy="4876800"/>
          </a:xfrm>
        </p:spPr>
        <p:txBody>
          <a:bodyPr>
            <a:normAutofit lnSpcReduction="10000"/>
          </a:bodyPr>
          <a:lstStyle/>
          <a:p>
            <a:r>
              <a:rPr lang="en-US" dirty="0" smtClean="0">
                <a:solidFill>
                  <a:srgbClr val="C6D9F1"/>
                </a:solidFill>
              </a:rPr>
              <a:t>Compiler Optimization for Many-Core NUMA architectures</a:t>
            </a:r>
          </a:p>
          <a:p>
            <a:pPr lvl="1"/>
            <a:r>
              <a:rPr lang="en-US" dirty="0" smtClean="0">
                <a:solidFill>
                  <a:srgbClr val="C6D9F1"/>
                </a:solidFill>
              </a:rPr>
              <a:t>Runtime system to support many-core (target 1K cores) </a:t>
            </a:r>
          </a:p>
          <a:p>
            <a:pPr lvl="1"/>
            <a:r>
              <a:rPr lang="en-US" dirty="0" smtClean="0">
                <a:solidFill>
                  <a:srgbClr val="C6D9F1"/>
                </a:solidFill>
              </a:rPr>
              <a:t>Focus on Stencils</a:t>
            </a:r>
          </a:p>
          <a:p>
            <a:r>
              <a:rPr lang="en-US" dirty="0" smtClean="0">
                <a:solidFill>
                  <a:srgbClr val="C6D9F1"/>
                </a:solidFill>
              </a:rPr>
              <a:t>Compiler Resiliency Analysis and Transformations</a:t>
            </a:r>
          </a:p>
          <a:p>
            <a:pPr lvl="1"/>
            <a:r>
              <a:rPr lang="en-US" dirty="0" smtClean="0">
                <a:solidFill>
                  <a:srgbClr val="C6D9F1"/>
                </a:solidFill>
              </a:rPr>
              <a:t>Transformations to detection of transient faults</a:t>
            </a:r>
          </a:p>
          <a:p>
            <a:pPr lvl="1"/>
            <a:r>
              <a:rPr lang="en-US" dirty="0" smtClean="0">
                <a:solidFill>
                  <a:srgbClr val="C6D9F1"/>
                </a:solidFill>
              </a:rPr>
              <a:t>Transformations for corrections of faults</a:t>
            </a:r>
          </a:p>
          <a:p>
            <a:pPr lvl="1"/>
            <a:r>
              <a:rPr lang="en-US" dirty="0" smtClean="0">
                <a:solidFill>
                  <a:srgbClr val="C6D9F1"/>
                </a:solidFill>
              </a:rPr>
              <a:t>Analysis to define where to add SW fault detection</a:t>
            </a:r>
          </a:p>
          <a:p>
            <a:r>
              <a:rPr lang="en-US" dirty="0" smtClean="0">
                <a:solidFill>
                  <a:srgbClr val="C6D9F1"/>
                </a:solidFill>
              </a:rPr>
              <a:t>Compiler UQ transformations</a:t>
            </a:r>
          </a:p>
          <a:p>
            <a:r>
              <a:rPr lang="en-US" dirty="0" smtClean="0">
                <a:solidFill>
                  <a:srgbClr val="C6D9F1"/>
                </a:solidFill>
              </a:rPr>
              <a:t>Automated generation of skeleton applications</a:t>
            </a:r>
          </a:p>
          <a:p>
            <a:r>
              <a:rPr lang="en-US" dirty="0" err="1" smtClean="0">
                <a:solidFill>
                  <a:srgbClr val="C6D9F1"/>
                </a:solidFill>
              </a:rPr>
              <a:t>Autotuning</a:t>
            </a:r>
            <a:endParaRPr lang="en-US" dirty="0">
              <a:solidFill>
                <a:srgbClr val="C6D9F1"/>
              </a:solidFill>
            </a:endParaRPr>
          </a:p>
          <a:p>
            <a:r>
              <a:rPr lang="en-US" dirty="0" smtClean="0"/>
              <a:t>Compiler Work</a:t>
            </a:r>
            <a:endParaRPr lang="en-US" dirty="0"/>
          </a:p>
          <a:p>
            <a:pPr lvl="1"/>
            <a:r>
              <a:rPr lang="en-US" dirty="0" smtClean="0"/>
              <a:t>Tighter integration with Clang, etc.</a:t>
            </a:r>
          </a:p>
          <a:p>
            <a:pPr lvl="1"/>
            <a:r>
              <a:rPr lang="en-US" dirty="0" smtClean="0"/>
              <a:t>More Analysis</a:t>
            </a:r>
          </a:p>
        </p:txBody>
      </p:sp>
    </p:spTree>
    <p:extLst>
      <p:ext uri="{BB962C8B-B14F-4D97-AF65-F5344CB8AC3E}">
        <p14:creationId xmlns:p14="http://schemas.microsoft.com/office/powerpoint/2010/main" val="1424551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FF0000"/>
                </a:solidFill>
              </a:rPr>
              <a:t>ROSE</a:t>
            </a:r>
            <a:r>
              <a:rPr lang="en-US" sz="2800" dirty="0" smtClean="0"/>
              <a:t> source-to-source transformation infrastructure</a:t>
            </a:r>
            <a:endParaRPr lang="en-US" sz="28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
        <p:nvSpPr>
          <p:cNvPr id="6" name="Rectangle 5"/>
          <p:cNvSpPr/>
          <p:nvPr/>
        </p:nvSpPr>
        <p:spPr>
          <a:xfrm>
            <a:off x="888622" y="2257907"/>
            <a:ext cx="7800400" cy="3935859"/>
          </a:xfrm>
          <a:prstGeom prst="rect">
            <a:avLst/>
          </a:prstGeom>
          <a:solidFill>
            <a:schemeClr val="bg1"/>
          </a:solidFill>
          <a:ln w="349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agnetic Disk 6"/>
          <p:cNvSpPr/>
          <p:nvPr/>
        </p:nvSpPr>
        <p:spPr>
          <a:xfrm>
            <a:off x="207034" y="1369165"/>
            <a:ext cx="1211713" cy="571334"/>
          </a:xfrm>
          <a:prstGeom prst="flowChartMagneticDisk">
            <a:avLst/>
          </a:prstGeom>
          <a:solidFill>
            <a:schemeClr val="accent1">
              <a:lumMod val="60000"/>
              <a:lumOff val="40000"/>
            </a:schemeClr>
          </a:solidFill>
          <a:effectLst/>
          <a:scene3d>
            <a:camera prst="orthographicFront"/>
            <a:lightRig rig="threePt" dir="t"/>
          </a:scene3d>
          <a:sp3d extrusionH="762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tx1"/>
                </a:solidFill>
              </a:rPr>
              <a:t>Source Code</a:t>
            </a:r>
          </a:p>
          <a:p>
            <a:pPr algn="ctr">
              <a:defRPr/>
            </a:pPr>
            <a:r>
              <a:rPr lang="en-US" sz="1200" dirty="0" smtClean="0">
                <a:solidFill>
                  <a:schemeClr val="tx1"/>
                </a:solidFill>
              </a:rPr>
              <a:t>or Binary Executable</a:t>
            </a:r>
          </a:p>
          <a:p>
            <a:pPr algn="ctr">
              <a:defRPr/>
            </a:pPr>
            <a:endParaRPr lang="en-US" sz="1200" dirty="0" smtClean="0">
              <a:solidFill>
                <a:schemeClr val="tx1"/>
              </a:solidFill>
            </a:endParaRPr>
          </a:p>
        </p:txBody>
      </p:sp>
      <p:sp>
        <p:nvSpPr>
          <p:cNvPr id="8" name="Flowchart: Magnetic Disk 7"/>
          <p:cNvSpPr/>
          <p:nvPr/>
        </p:nvSpPr>
        <p:spPr>
          <a:xfrm>
            <a:off x="7599848" y="1305684"/>
            <a:ext cx="1458427" cy="789816"/>
          </a:xfrm>
          <a:prstGeom prst="flowChartMagneticDisk">
            <a:avLst/>
          </a:prstGeom>
          <a:solidFill>
            <a:schemeClr val="accent1">
              <a:lumMod val="60000"/>
              <a:lumOff val="40000"/>
            </a:schemeClr>
          </a:solidFill>
          <a:effectLst/>
          <a:scene3d>
            <a:camera prst="orthographicFront"/>
            <a:lightRig rig="threePt" dir="t"/>
          </a:scene3d>
          <a:sp3d extrusionH="762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i="1" dirty="0" smtClean="0">
                <a:solidFill>
                  <a:schemeClr val="tx1"/>
                </a:solidFill>
              </a:rPr>
              <a:t>Transformed </a:t>
            </a:r>
          </a:p>
          <a:p>
            <a:pPr algn="ctr">
              <a:defRPr/>
            </a:pPr>
            <a:r>
              <a:rPr lang="en-US" sz="1400" dirty="0" smtClean="0">
                <a:solidFill>
                  <a:schemeClr val="tx1"/>
                </a:solidFill>
              </a:rPr>
              <a:t>Source Code</a:t>
            </a:r>
            <a:endParaRPr lang="en-US" sz="1400" dirty="0">
              <a:solidFill>
                <a:schemeClr val="tx1"/>
              </a:solidFill>
            </a:endParaRPr>
          </a:p>
        </p:txBody>
      </p:sp>
      <p:sp>
        <p:nvSpPr>
          <p:cNvPr id="9" name="Flowchart: Magnetic Disk 8"/>
          <p:cNvSpPr/>
          <p:nvPr/>
        </p:nvSpPr>
        <p:spPr>
          <a:xfrm>
            <a:off x="1418747" y="3337094"/>
            <a:ext cx="1211713" cy="1015705"/>
          </a:xfrm>
          <a:prstGeom prst="flowChartMagneticDisk">
            <a:avLst/>
          </a:prstGeom>
          <a:solidFill>
            <a:schemeClr val="accent1">
              <a:lumMod val="60000"/>
              <a:lumOff val="40000"/>
            </a:schemeClr>
          </a:solidFill>
          <a:effectLst/>
          <a:scene3d>
            <a:camera prst="orthographicFront"/>
            <a:lightRig rig="threePt" dir="t"/>
          </a:scene3d>
          <a:sp3d extrusionH="7620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ROSE</a:t>
            </a:r>
          </a:p>
          <a:p>
            <a:pPr algn="ctr">
              <a:defRPr/>
            </a:pPr>
            <a:r>
              <a:rPr lang="en-US" sz="1600" dirty="0" smtClean="0">
                <a:solidFill>
                  <a:schemeClr val="tx1"/>
                </a:solidFill>
              </a:rPr>
              <a:t>IR</a:t>
            </a:r>
            <a:endParaRPr lang="en-US" sz="1600" dirty="0">
              <a:solidFill>
                <a:schemeClr val="tx1"/>
              </a:solidFill>
            </a:endParaRPr>
          </a:p>
        </p:txBody>
      </p:sp>
      <p:sp>
        <p:nvSpPr>
          <p:cNvPr id="10" name="Flowchart: Magnetic Disk 9"/>
          <p:cNvSpPr/>
          <p:nvPr/>
        </p:nvSpPr>
        <p:spPr>
          <a:xfrm>
            <a:off x="3084852" y="3146650"/>
            <a:ext cx="5452707" cy="2983635"/>
          </a:xfrm>
          <a:prstGeom prst="flowChartMagneticDisk">
            <a:avLst/>
          </a:prstGeom>
          <a:solidFill>
            <a:schemeClr val="accent1">
              <a:lumMod val="60000"/>
              <a:lumOff val="40000"/>
            </a:schemeClr>
          </a:solidFill>
          <a:effectLst/>
          <a:scene3d>
            <a:camera prst="orthographicFront"/>
            <a:lightRig rig="threePt" dir="t"/>
          </a:scene3d>
          <a:sp3d extrusionH="76200" contourW="1270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chemeClr val="tx1"/>
              </a:solidFill>
            </a:endParaRPr>
          </a:p>
        </p:txBody>
      </p:sp>
      <p:cxnSp>
        <p:nvCxnSpPr>
          <p:cNvPr id="11" name="Straight Arrow Connector 10"/>
          <p:cNvCxnSpPr/>
          <p:nvPr/>
        </p:nvCxnSpPr>
        <p:spPr>
          <a:xfrm rot="5400000">
            <a:off x="1790956" y="4510715"/>
            <a:ext cx="317408" cy="1578"/>
          </a:xfrm>
          <a:prstGeom prst="straightConnector1">
            <a:avLst/>
          </a:prstGeom>
          <a:ln w="25400">
            <a:solidFill>
              <a:srgbClr val="00B050"/>
            </a:solidFill>
            <a:headEnd type="triangle"/>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 idx="6"/>
          </p:cNvCxnSpPr>
          <p:nvPr/>
        </p:nvCxnSpPr>
        <p:spPr>
          <a:xfrm>
            <a:off x="2706191" y="4938418"/>
            <a:ext cx="382385" cy="2368"/>
          </a:xfrm>
          <a:prstGeom prst="straightConnector1">
            <a:avLst/>
          </a:prstGeom>
          <a:ln w="25400">
            <a:solidFill>
              <a:srgbClr val="00B050"/>
            </a:solidFill>
            <a:headEnd type="arrow" w="lg" len="med"/>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923026" y="4635293"/>
            <a:ext cx="1783165" cy="6062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Analyses Transformation Optimizations</a:t>
            </a:r>
            <a:endParaRPr lang="en-US" sz="1200" dirty="0">
              <a:solidFill>
                <a:schemeClr val="tx1"/>
              </a:solidFill>
            </a:endParaRPr>
          </a:p>
        </p:txBody>
      </p:sp>
      <p:grpSp>
        <p:nvGrpSpPr>
          <p:cNvPr id="3" name="Group 18"/>
          <p:cNvGrpSpPr>
            <a:grpSpLocks/>
          </p:cNvGrpSpPr>
          <p:nvPr/>
        </p:nvGrpSpPr>
        <p:grpSpPr bwMode="auto">
          <a:xfrm>
            <a:off x="5352474" y="3516806"/>
            <a:ext cx="3033621" cy="1661255"/>
            <a:chOff x="4133" y="837"/>
            <a:chExt cx="1624" cy="1012"/>
          </a:xfrm>
        </p:grpSpPr>
        <p:pic>
          <p:nvPicPr>
            <p:cNvPr id="36" name="Picture 8" descr="example"/>
            <p:cNvPicPr>
              <a:picLocks noChangeAspect="1" noChangeArrowheads="1"/>
            </p:cNvPicPr>
            <p:nvPr/>
          </p:nvPicPr>
          <p:blipFill>
            <a:blip r:embed="rId2" cstate="print"/>
            <a:srcRect/>
            <a:stretch>
              <a:fillRect/>
            </a:stretch>
          </p:blipFill>
          <p:spPr bwMode="auto">
            <a:xfrm>
              <a:off x="4133" y="837"/>
              <a:ext cx="1624" cy="1012"/>
            </a:xfrm>
            <a:prstGeom prst="rect">
              <a:avLst/>
            </a:prstGeom>
            <a:noFill/>
            <a:ln w="9525">
              <a:solidFill>
                <a:schemeClr val="tx1"/>
              </a:solidFill>
              <a:miter lim="800000"/>
              <a:headEnd/>
              <a:tailEnd/>
            </a:ln>
          </p:spPr>
        </p:pic>
        <p:sp>
          <p:nvSpPr>
            <p:cNvPr id="37" name="Rectangle 12"/>
            <p:cNvSpPr>
              <a:spLocks noChangeArrowheads="1"/>
            </p:cNvSpPr>
            <p:nvPr/>
          </p:nvSpPr>
          <p:spPr bwMode="auto">
            <a:xfrm>
              <a:off x="5019" y="960"/>
              <a:ext cx="616" cy="141"/>
            </a:xfrm>
            <a:prstGeom prst="rect">
              <a:avLst/>
            </a:prstGeom>
            <a:noFill/>
            <a:ln w="12700" algn="ctr">
              <a:noFill/>
              <a:miter lim="800000"/>
              <a:headEnd/>
              <a:tailEnd/>
            </a:ln>
          </p:spPr>
          <p:txBody>
            <a:bodyPr wrap="none">
              <a:spAutoFit/>
            </a:bodyPr>
            <a:lstStyle/>
            <a:p>
              <a:r>
                <a:rPr lang="en-US" sz="1200" dirty="0">
                  <a:solidFill>
                    <a:schemeClr val="tx1"/>
                  </a:solidFill>
                </a:rPr>
                <a:t>System-dependency</a:t>
              </a:r>
            </a:p>
          </p:txBody>
        </p:sp>
      </p:grpSp>
      <p:grpSp>
        <p:nvGrpSpPr>
          <p:cNvPr id="5" name="Group 14"/>
          <p:cNvGrpSpPr>
            <a:grpSpLocks/>
          </p:cNvGrpSpPr>
          <p:nvPr/>
        </p:nvGrpSpPr>
        <p:grpSpPr bwMode="auto">
          <a:xfrm>
            <a:off x="5174034" y="4081918"/>
            <a:ext cx="2985249" cy="1159144"/>
            <a:chOff x="4193" y="2504"/>
            <a:chExt cx="1608" cy="1001"/>
          </a:xfrm>
        </p:grpSpPr>
        <p:pic>
          <p:nvPicPr>
            <p:cNvPr id="34" name="Picture 9" descr="example"/>
            <p:cNvPicPr>
              <a:picLocks noChangeAspect="1" noChangeArrowheads="1"/>
            </p:cNvPicPr>
            <p:nvPr/>
          </p:nvPicPr>
          <p:blipFill>
            <a:blip r:embed="rId3" cstate="print"/>
            <a:srcRect/>
            <a:stretch>
              <a:fillRect/>
            </a:stretch>
          </p:blipFill>
          <p:spPr bwMode="auto">
            <a:xfrm>
              <a:off x="4193" y="2504"/>
              <a:ext cx="1608" cy="1001"/>
            </a:xfrm>
            <a:prstGeom prst="rect">
              <a:avLst/>
            </a:prstGeom>
            <a:noFill/>
            <a:ln w="9525">
              <a:solidFill>
                <a:schemeClr val="tx1"/>
              </a:solidFill>
              <a:miter lim="800000"/>
              <a:headEnd/>
              <a:tailEnd/>
            </a:ln>
          </p:spPr>
        </p:pic>
        <p:sp>
          <p:nvSpPr>
            <p:cNvPr id="35" name="Rectangle 13"/>
            <p:cNvSpPr>
              <a:spLocks noChangeArrowheads="1"/>
            </p:cNvSpPr>
            <p:nvPr/>
          </p:nvSpPr>
          <p:spPr bwMode="auto">
            <a:xfrm>
              <a:off x="5184" y="2902"/>
              <a:ext cx="576" cy="332"/>
            </a:xfrm>
            <a:prstGeom prst="rect">
              <a:avLst/>
            </a:prstGeom>
            <a:noFill/>
            <a:ln w="12700" algn="ctr">
              <a:noFill/>
              <a:miter lim="800000"/>
              <a:headEnd/>
              <a:tailEnd/>
            </a:ln>
          </p:spPr>
          <p:txBody>
            <a:bodyPr wrap="none">
              <a:spAutoFit/>
            </a:bodyPr>
            <a:lstStyle/>
            <a:p>
              <a:r>
                <a:rPr lang="en-US" sz="1200" dirty="0" smtClean="0">
                  <a:solidFill>
                    <a:schemeClr val="tx1"/>
                  </a:solidFill>
                </a:rPr>
                <a:t>Sliced-system-</a:t>
              </a:r>
            </a:p>
            <a:p>
              <a:r>
                <a:rPr lang="en-US" sz="1200" dirty="0" smtClean="0">
                  <a:solidFill>
                    <a:schemeClr val="tx1"/>
                  </a:solidFill>
                </a:rPr>
                <a:t>dependency</a:t>
              </a:r>
              <a:endParaRPr lang="en-US" sz="1200" dirty="0">
                <a:solidFill>
                  <a:schemeClr val="tx1"/>
                </a:solidFill>
              </a:endParaRPr>
            </a:p>
          </p:txBody>
        </p:sp>
      </p:grpSp>
      <p:sp>
        <p:nvSpPr>
          <p:cNvPr id="16" name="Rectangle 28"/>
          <p:cNvSpPr>
            <a:spLocks noChangeArrowheads="1"/>
          </p:cNvSpPr>
          <p:nvPr/>
        </p:nvSpPr>
        <p:spPr bwMode="auto">
          <a:xfrm>
            <a:off x="4277631" y="4967196"/>
            <a:ext cx="983617" cy="230766"/>
          </a:xfrm>
          <a:prstGeom prst="rect">
            <a:avLst/>
          </a:prstGeom>
          <a:noFill/>
          <a:ln w="12700" algn="ctr">
            <a:noFill/>
            <a:miter lim="800000"/>
            <a:headEnd/>
            <a:tailEnd/>
          </a:ln>
        </p:spPr>
        <p:txBody>
          <a:bodyPr wrap="none">
            <a:spAutoFit/>
          </a:bodyPr>
          <a:lstStyle/>
          <a:p>
            <a:r>
              <a:rPr lang="en-US" sz="1200" dirty="0">
                <a:solidFill>
                  <a:schemeClr val="tx1"/>
                </a:solidFill>
              </a:rPr>
              <a:t>Control-Flow</a:t>
            </a:r>
          </a:p>
        </p:txBody>
      </p:sp>
      <p:pic>
        <p:nvPicPr>
          <p:cNvPr id="17" name="Picture 4" descr="example"/>
          <p:cNvPicPr>
            <a:picLocks noChangeAspect="1" noChangeArrowheads="1"/>
          </p:cNvPicPr>
          <p:nvPr/>
        </p:nvPicPr>
        <p:blipFill>
          <a:blip r:embed="rId4" cstate="print"/>
          <a:srcRect/>
          <a:stretch>
            <a:fillRect/>
          </a:stretch>
        </p:blipFill>
        <p:spPr bwMode="auto">
          <a:xfrm>
            <a:off x="3463512" y="4977849"/>
            <a:ext cx="4619655" cy="893625"/>
          </a:xfrm>
          <a:prstGeom prst="rect">
            <a:avLst/>
          </a:prstGeom>
          <a:noFill/>
          <a:ln w="9525">
            <a:solidFill>
              <a:schemeClr val="tx1"/>
            </a:solidFill>
            <a:miter lim="800000"/>
            <a:headEnd/>
            <a:tailEnd/>
          </a:ln>
        </p:spPr>
      </p:pic>
      <p:pic>
        <p:nvPicPr>
          <p:cNvPr id="18" name="Picture 23" descr="controlFlowGraph"/>
          <p:cNvPicPr>
            <a:picLocks noChangeAspect="1" noChangeArrowheads="1"/>
          </p:cNvPicPr>
          <p:nvPr/>
        </p:nvPicPr>
        <p:blipFill>
          <a:blip r:embed="rId5" cstate="print"/>
          <a:srcRect/>
          <a:stretch>
            <a:fillRect/>
          </a:stretch>
        </p:blipFill>
        <p:spPr bwMode="auto">
          <a:xfrm>
            <a:off x="3139719" y="3591021"/>
            <a:ext cx="2142968" cy="1777485"/>
          </a:xfrm>
          <a:prstGeom prst="rect">
            <a:avLst/>
          </a:prstGeom>
          <a:noFill/>
          <a:ln w="9525">
            <a:solidFill>
              <a:schemeClr val="tx1"/>
            </a:solidFill>
            <a:miter lim="800000"/>
            <a:headEnd/>
            <a:tailEnd/>
          </a:ln>
        </p:spPr>
      </p:pic>
      <p:sp>
        <p:nvSpPr>
          <p:cNvPr id="19" name="Rectangle 13"/>
          <p:cNvSpPr>
            <a:spLocks noChangeArrowheads="1"/>
          </p:cNvSpPr>
          <p:nvPr/>
        </p:nvSpPr>
        <p:spPr bwMode="auto">
          <a:xfrm>
            <a:off x="6569194" y="5558950"/>
            <a:ext cx="1438240" cy="230766"/>
          </a:xfrm>
          <a:prstGeom prst="rect">
            <a:avLst/>
          </a:prstGeom>
          <a:noFill/>
          <a:ln w="12700" algn="ctr">
            <a:noFill/>
            <a:miter lim="800000"/>
            <a:headEnd/>
            <a:tailEnd/>
          </a:ln>
        </p:spPr>
        <p:txBody>
          <a:bodyPr wrap="none">
            <a:spAutoFit/>
          </a:bodyPr>
          <a:lstStyle/>
          <a:p>
            <a:r>
              <a:rPr lang="en-US" sz="1200" dirty="0" smtClean="0">
                <a:solidFill>
                  <a:schemeClr val="tx1"/>
                </a:solidFill>
              </a:rPr>
              <a:t>Control dependency</a:t>
            </a:r>
            <a:endParaRPr lang="en-US" sz="1200" dirty="0">
              <a:solidFill>
                <a:schemeClr val="tx1"/>
              </a:solidFill>
            </a:endParaRPr>
          </a:p>
        </p:txBody>
      </p:sp>
      <p:sp>
        <p:nvSpPr>
          <p:cNvPr id="20" name="Rectangle 13"/>
          <p:cNvSpPr>
            <a:spLocks noChangeArrowheads="1"/>
          </p:cNvSpPr>
          <p:nvPr/>
        </p:nvSpPr>
        <p:spPr bwMode="auto">
          <a:xfrm>
            <a:off x="4256782" y="5010777"/>
            <a:ext cx="948567" cy="230766"/>
          </a:xfrm>
          <a:prstGeom prst="rect">
            <a:avLst/>
          </a:prstGeom>
          <a:noFill/>
          <a:ln w="12700" algn="ctr">
            <a:noFill/>
            <a:miter lim="800000"/>
            <a:headEnd/>
            <a:tailEnd/>
          </a:ln>
        </p:spPr>
        <p:txBody>
          <a:bodyPr wrap="none">
            <a:spAutoFit/>
          </a:bodyPr>
          <a:lstStyle/>
          <a:p>
            <a:r>
              <a:rPr lang="en-US" sz="1200" dirty="0" smtClean="0">
                <a:solidFill>
                  <a:schemeClr val="tx1"/>
                </a:solidFill>
              </a:rPr>
              <a:t>Control flow</a:t>
            </a:r>
            <a:endParaRPr lang="en-US" sz="1200" dirty="0">
              <a:solidFill>
                <a:schemeClr val="tx1"/>
              </a:solidFill>
            </a:endParaRPr>
          </a:p>
        </p:txBody>
      </p:sp>
      <p:cxnSp>
        <p:nvCxnSpPr>
          <p:cNvPr id="21" name="Straight Arrow Connector 20"/>
          <p:cNvCxnSpPr>
            <a:stCxn id="24" idx="4"/>
            <a:endCxn id="9" idx="1"/>
          </p:cNvCxnSpPr>
          <p:nvPr/>
        </p:nvCxnSpPr>
        <p:spPr>
          <a:xfrm rot="5400000">
            <a:off x="1897640" y="3210004"/>
            <a:ext cx="253926" cy="157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281081" y="2448352"/>
            <a:ext cx="1321524" cy="6062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Unparser</a:t>
            </a:r>
            <a:endParaRPr lang="en-US" sz="1400" dirty="0">
              <a:solidFill>
                <a:schemeClr val="tx1"/>
              </a:solidFill>
            </a:endParaRPr>
          </a:p>
        </p:txBody>
      </p:sp>
      <p:sp>
        <p:nvSpPr>
          <p:cNvPr id="23" name="TextBox 22"/>
          <p:cNvSpPr txBox="1"/>
          <p:nvPr/>
        </p:nvSpPr>
        <p:spPr>
          <a:xfrm>
            <a:off x="964354" y="5655313"/>
            <a:ext cx="1187541" cy="538453"/>
          </a:xfrm>
          <a:prstGeom prst="rect">
            <a:avLst/>
          </a:prstGeom>
          <a:noFill/>
        </p:spPr>
        <p:txBody>
          <a:bodyPr wrap="none" rtlCol="0">
            <a:spAutoFit/>
          </a:bodyPr>
          <a:lstStyle/>
          <a:p>
            <a:r>
              <a:rPr lang="en-US" sz="3600" b="1" dirty="0" smtClean="0">
                <a:solidFill>
                  <a:srgbClr val="FF0000"/>
                </a:solidFill>
              </a:rPr>
              <a:t>ROSE</a:t>
            </a:r>
            <a:endParaRPr lang="en-US" sz="3600" b="1" dirty="0">
              <a:solidFill>
                <a:srgbClr val="FF0000"/>
              </a:solidFill>
            </a:endParaRPr>
          </a:p>
        </p:txBody>
      </p:sp>
      <p:sp>
        <p:nvSpPr>
          <p:cNvPr id="24" name="Oval 23"/>
          <p:cNvSpPr/>
          <p:nvPr/>
        </p:nvSpPr>
        <p:spPr>
          <a:xfrm>
            <a:off x="1343015" y="2448352"/>
            <a:ext cx="1363177" cy="6348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ROSE</a:t>
            </a:r>
          </a:p>
          <a:p>
            <a:pPr algn="ctr"/>
            <a:r>
              <a:rPr lang="en-US" sz="1400" dirty="0" smtClean="0">
                <a:solidFill>
                  <a:schemeClr val="tx1"/>
                </a:solidFill>
              </a:rPr>
              <a:t>Frontend</a:t>
            </a:r>
            <a:endParaRPr lang="en-US" sz="1400" dirty="0">
              <a:solidFill>
                <a:schemeClr val="tx1"/>
              </a:solidFill>
            </a:endParaRPr>
          </a:p>
        </p:txBody>
      </p:sp>
      <p:cxnSp>
        <p:nvCxnSpPr>
          <p:cNvPr id="25" name="Straight Arrow Connector 24"/>
          <p:cNvCxnSpPr>
            <a:endCxn id="22" idx="2"/>
          </p:cNvCxnSpPr>
          <p:nvPr/>
        </p:nvCxnSpPr>
        <p:spPr>
          <a:xfrm flipV="1">
            <a:off x="2630459" y="2751477"/>
            <a:ext cx="2650621" cy="71258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7" idx="4"/>
            <a:endCxn id="24" idx="0"/>
          </p:cNvCxnSpPr>
          <p:nvPr/>
        </p:nvCxnSpPr>
        <p:spPr>
          <a:xfrm>
            <a:off x="1418747" y="1654832"/>
            <a:ext cx="605856" cy="793520"/>
          </a:xfrm>
          <a:prstGeom prst="curved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0"/>
          <p:cNvGrpSpPr/>
          <p:nvPr/>
        </p:nvGrpSpPr>
        <p:grpSpPr>
          <a:xfrm>
            <a:off x="1494479" y="1242202"/>
            <a:ext cx="5907099" cy="888742"/>
            <a:chOff x="1676400" y="76200"/>
            <a:chExt cx="5715000" cy="1295400"/>
          </a:xfrm>
          <a:solidFill>
            <a:schemeClr val="bg1"/>
          </a:solidFill>
        </p:grpSpPr>
        <p:sp>
          <p:nvSpPr>
            <p:cNvPr id="32" name="Rectangle 31"/>
            <p:cNvSpPr/>
            <p:nvPr/>
          </p:nvSpPr>
          <p:spPr>
            <a:xfrm>
              <a:off x="1676400" y="76200"/>
              <a:ext cx="5715000" cy="1295400"/>
            </a:xfrm>
            <a:prstGeom prst="rect">
              <a:avLst/>
            </a:prstGeom>
            <a:grpFill/>
            <a:ln w="349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1752600" y="152400"/>
              <a:ext cx="1941365" cy="400110"/>
            </a:xfrm>
            <a:prstGeom prst="rect">
              <a:avLst/>
            </a:prstGeom>
            <a:grpFill/>
          </p:spPr>
          <p:txBody>
            <a:bodyPr wrap="none" rtlCol="0">
              <a:spAutoFit/>
            </a:bodyPr>
            <a:lstStyle/>
            <a:p>
              <a:r>
                <a:rPr lang="en-US" sz="2000" b="1" dirty="0" smtClean="0"/>
                <a:t>ROSE-based tool</a:t>
              </a:r>
              <a:endParaRPr lang="en-US" sz="2000" b="1" dirty="0"/>
            </a:p>
          </p:txBody>
        </p:sp>
      </p:grpSp>
      <p:cxnSp>
        <p:nvCxnSpPr>
          <p:cNvPr id="29" name="Shape 28"/>
          <p:cNvCxnSpPr>
            <a:stCxn id="7" idx="4"/>
            <a:endCxn id="24" idx="0"/>
          </p:cNvCxnSpPr>
          <p:nvPr/>
        </p:nvCxnSpPr>
        <p:spPr>
          <a:xfrm>
            <a:off x="1418747" y="1654832"/>
            <a:ext cx="605856" cy="793520"/>
          </a:xfrm>
          <a:prstGeom prst="curvedConnector2">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a:endCxn id="8" idx="2"/>
          </p:cNvCxnSpPr>
          <p:nvPr/>
        </p:nvCxnSpPr>
        <p:spPr>
          <a:xfrm flipV="1">
            <a:off x="5940912" y="1700592"/>
            <a:ext cx="1658936" cy="742556"/>
          </a:xfrm>
          <a:prstGeom prst="curvedConnector3">
            <a:avLst>
              <a:gd name="adj1" fmla="val 48"/>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Up-Down Arrow 30"/>
          <p:cNvSpPr/>
          <p:nvPr/>
        </p:nvSpPr>
        <p:spPr>
          <a:xfrm>
            <a:off x="3993636" y="1813536"/>
            <a:ext cx="605856" cy="761779"/>
          </a:xfrm>
          <a:prstGeom prst="upDownArrow">
            <a:avLst>
              <a:gd name="adj1" fmla="val 50000"/>
              <a:gd name="adj2" fmla="val 34278"/>
            </a:avLst>
          </a:prstGeom>
          <a:solidFill>
            <a:srgbClr val="00B050"/>
          </a:solidFill>
          <a:effectLst/>
          <a:scene3d>
            <a:camera prst="orthographicFront"/>
            <a:lightRig rig="threePt" dir="t"/>
          </a:scene3d>
          <a:sp3d extrusionH="76200" contourW="1270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Tree>
    <p:extLst>
      <p:ext uri="{BB962C8B-B14F-4D97-AF65-F5344CB8AC3E}">
        <p14:creationId xmlns:p14="http://schemas.microsoft.com/office/powerpoint/2010/main" val="4105011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ROSE Progress</a:t>
            </a:r>
            <a:endParaRPr lang="en-US" dirty="0"/>
          </a:p>
        </p:txBody>
      </p:sp>
      <p:sp>
        <p:nvSpPr>
          <p:cNvPr id="3" name="Content Placeholder 2"/>
          <p:cNvSpPr>
            <a:spLocks noGrp="1"/>
          </p:cNvSpPr>
          <p:nvPr>
            <p:ph idx="1"/>
          </p:nvPr>
        </p:nvSpPr>
        <p:spPr/>
        <p:txBody>
          <a:bodyPr/>
          <a:lstStyle/>
          <a:p>
            <a:r>
              <a:rPr lang="en-US" dirty="0" smtClean="0"/>
              <a:t>Connection to Clang</a:t>
            </a:r>
          </a:p>
          <a:p>
            <a:r>
              <a:rPr lang="en-US" dirty="0" smtClean="0"/>
              <a:t>Rewrite System being added (connection to </a:t>
            </a:r>
            <a:r>
              <a:rPr lang="en-US" dirty="0" err="1" smtClean="0"/>
              <a:t>Stratego</a:t>
            </a:r>
            <a:r>
              <a:rPr lang="en-US" dirty="0" smtClean="0"/>
              <a:t>)</a:t>
            </a:r>
          </a:p>
          <a:p>
            <a:r>
              <a:rPr lang="en-US" dirty="0" err="1" smtClean="0"/>
              <a:t>OpenCL</a:t>
            </a:r>
            <a:r>
              <a:rPr lang="en-US" dirty="0" smtClean="0"/>
              <a:t> generation in place but adding ability to read </a:t>
            </a:r>
            <a:r>
              <a:rPr lang="en-US" dirty="0" err="1" smtClean="0"/>
              <a:t>OpenCL</a:t>
            </a:r>
            <a:r>
              <a:rPr lang="en-US" dirty="0" smtClean="0"/>
              <a:t> (both reading and writing for CUDA is in place)</a:t>
            </a:r>
          </a:p>
          <a:p>
            <a:r>
              <a:rPr lang="en-US" dirty="0" smtClean="0"/>
              <a:t>Data-Flow Framework in place</a:t>
            </a:r>
          </a:p>
          <a:p>
            <a:r>
              <a:rPr lang="en-US" dirty="0" smtClean="0"/>
              <a:t>LLVM generation provides more than source-to-source</a:t>
            </a:r>
          </a:p>
          <a:p>
            <a:r>
              <a:rPr lang="en-US" dirty="0" smtClean="0"/>
              <a:t>EU Program </a:t>
            </a:r>
            <a:r>
              <a:rPr lang="en-US" dirty="0"/>
              <a:t>A</a:t>
            </a:r>
            <a:r>
              <a:rPr lang="en-US" dirty="0" smtClean="0"/>
              <a:t>nalysis </a:t>
            </a:r>
            <a:r>
              <a:rPr lang="en-US" dirty="0" smtClean="0"/>
              <a:t>project </a:t>
            </a:r>
            <a:r>
              <a:rPr lang="en-US" dirty="0" smtClean="0"/>
              <a:t>“</a:t>
            </a:r>
            <a:r>
              <a:rPr lang="en-US" dirty="0" smtClean="0"/>
              <a:t>Static </a:t>
            </a:r>
            <a:r>
              <a:rPr lang="en-US" dirty="0"/>
              <a:t>Analysis Tool Integration </a:t>
            </a:r>
            <a:r>
              <a:rPr lang="en-US" dirty="0" smtClean="0"/>
              <a:t>Engine” </a:t>
            </a:r>
            <a:r>
              <a:rPr lang="en-US" dirty="0"/>
              <a:t>(</a:t>
            </a:r>
            <a:r>
              <a:rPr lang="en-US" dirty="0" err="1"/>
              <a:t>SATIrE</a:t>
            </a:r>
            <a:r>
              <a:rPr lang="en-US" dirty="0" smtClean="0"/>
              <a:t>) recently</a:t>
            </a:r>
            <a:r>
              <a:rPr lang="en-US" dirty="0" smtClean="0"/>
              <a:t> </a:t>
            </a:r>
            <a:r>
              <a:rPr lang="en-US" dirty="0" smtClean="0"/>
              <a:t>added to </a:t>
            </a:r>
            <a:r>
              <a:rPr lang="en-US" dirty="0" smtClean="0"/>
              <a:t>ROSE distribution</a:t>
            </a:r>
            <a:endParaRPr lang="en-US" dirty="0" smtClean="0"/>
          </a:p>
          <a:p>
            <a:endParaRPr lang="en-US" dirty="0"/>
          </a:p>
        </p:txBody>
      </p:sp>
    </p:spTree>
    <p:extLst>
      <p:ext uri="{BB962C8B-B14F-4D97-AF65-F5344CB8AC3E}">
        <p14:creationId xmlns:p14="http://schemas.microsoft.com/office/powerpoint/2010/main" val="4161653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nip Same Side Corner Rectangle 53"/>
          <p:cNvSpPr/>
          <p:nvPr/>
        </p:nvSpPr>
        <p:spPr>
          <a:xfrm>
            <a:off x="4158465" y="6096000"/>
            <a:ext cx="1717497" cy="60960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Exascale</a:t>
            </a:r>
            <a:endParaRPr lang="en-US" sz="1400" dirty="0" smtClean="0"/>
          </a:p>
          <a:p>
            <a:pPr algn="ctr"/>
            <a:r>
              <a:rPr lang="en-US" sz="1400" dirty="0" smtClean="0"/>
              <a:t>Architecture</a:t>
            </a:r>
            <a:endParaRPr lang="en-US" sz="1400" dirty="0"/>
          </a:p>
        </p:txBody>
      </p:sp>
      <p:grpSp>
        <p:nvGrpSpPr>
          <p:cNvPr id="4" name="Group 3"/>
          <p:cNvGrpSpPr/>
          <p:nvPr/>
        </p:nvGrpSpPr>
        <p:grpSpPr>
          <a:xfrm>
            <a:off x="292813" y="1295400"/>
            <a:ext cx="8165387" cy="5105400"/>
            <a:chOff x="292813" y="914400"/>
            <a:chExt cx="8165387" cy="5486400"/>
          </a:xfrm>
        </p:grpSpPr>
        <p:sp>
          <p:nvSpPr>
            <p:cNvPr id="68" name="Rectangle 67"/>
            <p:cNvSpPr/>
            <p:nvPr/>
          </p:nvSpPr>
          <p:spPr>
            <a:xfrm>
              <a:off x="1588213" y="4038600"/>
              <a:ext cx="6869987"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65" name="Rectangle 64"/>
            <p:cNvSpPr/>
            <p:nvPr/>
          </p:nvSpPr>
          <p:spPr>
            <a:xfrm>
              <a:off x="1588213" y="914400"/>
              <a:ext cx="68580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1588213" y="2286000"/>
              <a:ext cx="6869987"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12" name="Rectangle 11"/>
            <p:cNvSpPr/>
            <p:nvPr/>
          </p:nvSpPr>
          <p:spPr>
            <a:xfrm>
              <a:off x="4158465" y="2529202"/>
              <a:ext cx="1717497" cy="366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AST Builder API</a:t>
              </a:r>
              <a:endParaRPr lang="en-US" sz="1600" dirty="0"/>
            </a:p>
          </p:txBody>
        </p:sp>
        <p:sp>
          <p:nvSpPr>
            <p:cNvPr id="18" name="Oval 17"/>
            <p:cNvSpPr/>
            <p:nvPr/>
          </p:nvSpPr>
          <p:spPr>
            <a:xfrm>
              <a:off x="3956407" y="3081190"/>
              <a:ext cx="2121613" cy="45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High Level IRs (AST)</a:t>
              </a:r>
            </a:p>
          </p:txBody>
        </p:sp>
        <p:cxnSp>
          <p:nvCxnSpPr>
            <p:cNvPr id="20" name="Straight Arrow Connector 19"/>
            <p:cNvCxnSpPr>
              <a:stCxn id="12" idx="2"/>
              <a:endCxn id="18" idx="0"/>
            </p:cNvCxnSpPr>
            <p:nvPr/>
          </p:nvCxnSpPr>
          <p:spPr>
            <a:xfrm>
              <a:off x="5017214" y="2895600"/>
              <a:ext cx="0" cy="18559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834365" y="2895600"/>
              <a:ext cx="1717497"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IR Extension API</a:t>
              </a:r>
            </a:p>
            <a:p>
              <a:pPr algn="ctr"/>
              <a:r>
                <a:rPr lang="en-US" sz="1400" dirty="0" smtClean="0"/>
                <a:t>(ROSETTA)</a:t>
              </a:r>
              <a:endParaRPr lang="en-US" sz="1400" dirty="0"/>
            </a:p>
          </p:txBody>
        </p:sp>
        <p:sp>
          <p:nvSpPr>
            <p:cNvPr id="31" name="Rectangle 30"/>
            <p:cNvSpPr/>
            <p:nvPr/>
          </p:nvSpPr>
          <p:spPr>
            <a:xfrm>
              <a:off x="6462444" y="2882592"/>
              <a:ext cx="1831369" cy="85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High Level Analysis </a:t>
              </a:r>
            </a:p>
            <a:p>
              <a:pPr algn="ctr"/>
              <a:r>
                <a:rPr lang="en-US" sz="1600" dirty="0" smtClean="0"/>
                <a:t>&amp; Optimization</a:t>
              </a:r>
            </a:p>
            <a:p>
              <a:pPr algn="ctr"/>
              <a:r>
                <a:rPr lang="en-US" sz="1600" dirty="0" smtClean="0"/>
                <a:t>Framework</a:t>
              </a:r>
              <a:endParaRPr lang="en-US" sz="1600" dirty="0"/>
            </a:p>
          </p:txBody>
        </p:sp>
        <p:cxnSp>
          <p:nvCxnSpPr>
            <p:cNvPr id="35" name="Straight Arrow Connector 34"/>
            <p:cNvCxnSpPr>
              <a:stCxn id="31" idx="1"/>
              <a:endCxn id="18" idx="6"/>
            </p:cNvCxnSpPr>
            <p:nvPr/>
          </p:nvCxnSpPr>
          <p:spPr>
            <a:xfrm flipH="1">
              <a:off x="6078020" y="3308196"/>
              <a:ext cx="384424" cy="0"/>
            </a:xfrm>
            <a:prstGeom prst="straightConnector1">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a:endCxn id="30" idx="3"/>
            </p:cNvCxnSpPr>
            <p:nvPr/>
          </p:nvCxnSpPr>
          <p:spPr>
            <a:xfrm flipH="1">
              <a:off x="3551862" y="3308196"/>
              <a:ext cx="404545" cy="6504"/>
            </a:xfrm>
            <a:prstGeom prst="straightConnector1">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4"/>
              <a:endCxn id="78" idx="0"/>
            </p:cNvCxnSpPr>
            <p:nvPr/>
          </p:nvCxnSpPr>
          <p:spPr>
            <a:xfrm flipH="1">
              <a:off x="2655013" y="3535202"/>
              <a:ext cx="2362201" cy="9752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6" idx="2"/>
              <a:endCxn id="54" idx="2"/>
            </p:cNvCxnSpPr>
            <p:nvPr/>
          </p:nvCxnSpPr>
          <p:spPr>
            <a:xfrm>
              <a:off x="2655014" y="6019800"/>
              <a:ext cx="1503451" cy="3810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29" idx="2"/>
              <a:endCxn id="126" idx="1"/>
            </p:cNvCxnSpPr>
            <p:nvPr/>
          </p:nvCxnSpPr>
          <p:spPr>
            <a:xfrm>
              <a:off x="5017214" y="5334000"/>
              <a:ext cx="1559102" cy="5715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26" idx="1"/>
              <a:endCxn id="54" idx="0"/>
            </p:cNvCxnSpPr>
            <p:nvPr/>
          </p:nvCxnSpPr>
          <p:spPr>
            <a:xfrm flipH="1">
              <a:off x="5875962" y="5905500"/>
              <a:ext cx="700354" cy="4953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34338" y="2971800"/>
              <a:ext cx="1212351" cy="400110"/>
            </a:xfrm>
            <a:prstGeom prst="rect">
              <a:avLst/>
            </a:prstGeom>
            <a:noFill/>
          </p:spPr>
          <p:txBody>
            <a:bodyPr wrap="square" rtlCol="0">
              <a:spAutoFit/>
            </a:bodyPr>
            <a:lstStyle/>
            <a:p>
              <a:pPr algn="ctr"/>
              <a:r>
                <a:rPr lang="en-US" sz="2000" b="1" dirty="0" smtClean="0">
                  <a:solidFill>
                    <a:schemeClr val="tx2">
                      <a:lumMod val="75000"/>
                    </a:schemeClr>
                  </a:solidFill>
                </a:rPr>
                <a:t>Mid-End</a:t>
              </a:r>
              <a:endParaRPr lang="en-US" sz="2000" b="1" dirty="0">
                <a:solidFill>
                  <a:schemeClr val="tx2">
                    <a:lumMod val="75000"/>
                  </a:schemeClr>
                </a:solidFill>
              </a:endParaRPr>
            </a:p>
          </p:txBody>
        </p:sp>
        <p:sp>
          <p:nvSpPr>
            <p:cNvPr id="114" name="Rectangle 113"/>
            <p:cNvSpPr/>
            <p:nvPr/>
          </p:nvSpPr>
          <p:spPr>
            <a:xfrm>
              <a:off x="6310044" y="4114800"/>
              <a:ext cx="1983769" cy="526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Low Level Analysis &amp; Optimization</a:t>
              </a:r>
            </a:p>
          </p:txBody>
        </p:sp>
        <p:sp>
          <p:nvSpPr>
            <p:cNvPr id="42" name="Oval 41"/>
            <p:cNvSpPr/>
            <p:nvPr/>
          </p:nvSpPr>
          <p:spPr>
            <a:xfrm>
              <a:off x="4006921" y="4232911"/>
              <a:ext cx="2020584" cy="44259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Low Level IR</a:t>
              </a:r>
            </a:p>
            <a:p>
              <a:pPr algn="ctr"/>
              <a:r>
                <a:rPr lang="en-US" sz="1600" dirty="0" smtClean="0"/>
                <a:t>(LLVM)</a:t>
              </a:r>
              <a:endParaRPr lang="en-US" sz="1600" dirty="0"/>
            </a:p>
          </p:txBody>
        </p:sp>
        <p:cxnSp>
          <p:nvCxnSpPr>
            <p:cNvPr id="52" name="Straight Arrow Connector 51"/>
            <p:cNvCxnSpPr>
              <a:stCxn id="114" idx="1"/>
              <a:endCxn id="42" idx="6"/>
            </p:cNvCxnSpPr>
            <p:nvPr/>
          </p:nvCxnSpPr>
          <p:spPr>
            <a:xfrm flipH="1">
              <a:off x="6027505" y="4378010"/>
              <a:ext cx="282539" cy="76200"/>
            </a:xfrm>
            <a:prstGeom prst="straightConnector1">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8" idx="4"/>
              <a:endCxn id="42" idx="0"/>
            </p:cNvCxnSpPr>
            <p:nvPr/>
          </p:nvCxnSpPr>
          <p:spPr>
            <a:xfrm flipH="1">
              <a:off x="5017213" y="3535202"/>
              <a:ext cx="1" cy="697709"/>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2"/>
              <a:endCxn id="12" idx="0"/>
            </p:cNvCxnSpPr>
            <p:nvPr/>
          </p:nvCxnSpPr>
          <p:spPr>
            <a:xfrm>
              <a:off x="5017213" y="2133600"/>
              <a:ext cx="1" cy="39560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2" idx="4"/>
              <a:endCxn id="129" idx="0"/>
            </p:cNvCxnSpPr>
            <p:nvPr/>
          </p:nvCxnSpPr>
          <p:spPr>
            <a:xfrm>
              <a:off x="5017213" y="4675509"/>
              <a:ext cx="1" cy="20129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29" idx="2"/>
              <a:endCxn id="54" idx="3"/>
            </p:cNvCxnSpPr>
            <p:nvPr/>
          </p:nvCxnSpPr>
          <p:spPr>
            <a:xfrm>
              <a:off x="5017214" y="5334000"/>
              <a:ext cx="0" cy="7620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893013" y="4510402"/>
              <a:ext cx="1524000" cy="366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Unparser</a:t>
              </a:r>
              <a:endParaRPr lang="en-US" sz="1600" dirty="0"/>
            </a:p>
          </p:txBody>
        </p:sp>
        <p:cxnSp>
          <p:nvCxnSpPr>
            <p:cNvPr id="87" name="Straight Arrow Connector 86"/>
            <p:cNvCxnSpPr>
              <a:stCxn id="78" idx="2"/>
              <a:endCxn id="136" idx="0"/>
            </p:cNvCxnSpPr>
            <p:nvPr/>
          </p:nvCxnSpPr>
          <p:spPr>
            <a:xfrm>
              <a:off x="2655013" y="4876800"/>
              <a:ext cx="1" cy="6858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92813" y="1504890"/>
              <a:ext cx="1295400" cy="400110"/>
            </a:xfrm>
            <a:prstGeom prst="rect">
              <a:avLst/>
            </a:prstGeom>
            <a:noFill/>
          </p:spPr>
          <p:txBody>
            <a:bodyPr wrap="square" rtlCol="0">
              <a:spAutoFit/>
            </a:bodyPr>
            <a:lstStyle/>
            <a:p>
              <a:pPr algn="ctr"/>
              <a:r>
                <a:rPr lang="en-US" sz="2000" b="1" dirty="0" smtClean="0">
                  <a:solidFill>
                    <a:schemeClr val="tx2">
                      <a:lumMod val="75000"/>
                    </a:schemeClr>
                  </a:solidFill>
                </a:rPr>
                <a:t>Front-End</a:t>
              </a:r>
              <a:endParaRPr lang="en-US" sz="2000" b="1" dirty="0">
                <a:solidFill>
                  <a:schemeClr val="tx2">
                    <a:lumMod val="75000"/>
                  </a:schemeClr>
                </a:solidFill>
              </a:endParaRPr>
            </a:p>
          </p:txBody>
        </p:sp>
        <p:sp>
          <p:nvSpPr>
            <p:cNvPr id="98" name="TextBox 97"/>
            <p:cNvSpPr txBox="1"/>
            <p:nvPr/>
          </p:nvSpPr>
          <p:spPr>
            <a:xfrm>
              <a:off x="292813" y="4419600"/>
              <a:ext cx="1295400" cy="400110"/>
            </a:xfrm>
            <a:prstGeom prst="rect">
              <a:avLst/>
            </a:prstGeom>
            <a:noFill/>
          </p:spPr>
          <p:txBody>
            <a:bodyPr wrap="square" rtlCol="0">
              <a:spAutoFit/>
            </a:bodyPr>
            <a:lstStyle/>
            <a:p>
              <a:pPr algn="ctr"/>
              <a:r>
                <a:rPr lang="en-US" sz="2000" b="1" dirty="0" smtClean="0">
                  <a:solidFill>
                    <a:schemeClr val="tx2">
                      <a:lumMod val="75000"/>
                    </a:schemeClr>
                  </a:solidFill>
                </a:rPr>
                <a:t>Back-End</a:t>
              </a:r>
              <a:endParaRPr lang="en-US" sz="2000" b="1" dirty="0">
                <a:solidFill>
                  <a:schemeClr val="tx2">
                    <a:lumMod val="75000"/>
                  </a:schemeClr>
                </a:solidFill>
              </a:endParaRPr>
            </a:p>
          </p:txBody>
        </p:sp>
        <p:sp>
          <p:nvSpPr>
            <p:cNvPr id="118" name="Rectangle 117"/>
            <p:cNvSpPr/>
            <p:nvPr/>
          </p:nvSpPr>
          <p:spPr>
            <a:xfrm>
              <a:off x="6312613" y="4800600"/>
              <a:ext cx="1981200" cy="450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Existing  LLVM Analysis &amp; Optimization</a:t>
              </a:r>
            </a:p>
          </p:txBody>
        </p:sp>
        <p:cxnSp>
          <p:nvCxnSpPr>
            <p:cNvPr id="119" name="Straight Arrow Connector 118"/>
            <p:cNvCxnSpPr>
              <a:stCxn id="118" idx="1"/>
              <a:endCxn id="42" idx="6"/>
            </p:cNvCxnSpPr>
            <p:nvPr/>
          </p:nvCxnSpPr>
          <p:spPr>
            <a:xfrm flipH="1" flipV="1">
              <a:off x="6027505" y="4454210"/>
              <a:ext cx="285108" cy="571500"/>
            </a:xfrm>
            <a:prstGeom prst="straightConnector1">
              <a:avLst/>
            </a:prstGeom>
            <a:ln w="22225">
              <a:headEnd type="none"/>
              <a:tailEnd type="non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576316" y="5638800"/>
              <a:ext cx="1717497"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Vendor Compiler Infrastructures</a:t>
              </a:r>
              <a:endParaRPr lang="en-US" sz="1400" dirty="0"/>
            </a:p>
          </p:txBody>
        </p:sp>
        <p:sp>
          <p:nvSpPr>
            <p:cNvPr id="129" name="Rectangle 128"/>
            <p:cNvSpPr/>
            <p:nvPr/>
          </p:nvSpPr>
          <p:spPr>
            <a:xfrm>
              <a:off x="4158465" y="4876800"/>
              <a:ext cx="171749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LLVM Backend </a:t>
              </a:r>
            </a:p>
            <a:p>
              <a:pPr algn="ctr"/>
              <a:r>
                <a:rPr lang="en-US" sz="1400" dirty="0" smtClean="0"/>
                <a:t>Code Generation</a:t>
              </a:r>
              <a:endParaRPr lang="en-US" sz="1400" dirty="0"/>
            </a:p>
          </p:txBody>
        </p:sp>
        <p:sp>
          <p:nvSpPr>
            <p:cNvPr id="136" name="Rectangle 135"/>
            <p:cNvSpPr/>
            <p:nvPr/>
          </p:nvSpPr>
          <p:spPr>
            <a:xfrm>
              <a:off x="1910565" y="5562600"/>
              <a:ext cx="148889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Vendor </a:t>
              </a:r>
            </a:p>
            <a:p>
              <a:pPr algn="ctr"/>
              <a:r>
                <a:rPr lang="en-US" sz="1400" dirty="0" smtClean="0"/>
                <a:t>Compilers</a:t>
              </a:r>
              <a:endParaRPr lang="en-US" sz="1400" dirty="0"/>
            </a:p>
          </p:txBody>
        </p:sp>
        <p:sp>
          <p:nvSpPr>
            <p:cNvPr id="46" name="TextBox 45"/>
            <p:cNvSpPr txBox="1"/>
            <p:nvPr/>
          </p:nvSpPr>
          <p:spPr>
            <a:xfrm>
              <a:off x="2650833" y="940970"/>
              <a:ext cx="4511967" cy="338554"/>
            </a:xfrm>
            <a:prstGeom prst="rect">
              <a:avLst/>
            </a:prstGeom>
            <a:noFill/>
          </p:spPr>
          <p:txBody>
            <a:bodyPr wrap="square" rtlCol="0">
              <a:spAutoFit/>
            </a:bodyPr>
            <a:lstStyle/>
            <a:p>
              <a:pPr algn="ctr"/>
              <a:r>
                <a:rPr lang="en-US" sz="1600" dirty="0" smtClean="0"/>
                <a:t>General Purpose Languages used within DOE</a:t>
              </a:r>
            </a:p>
          </p:txBody>
        </p:sp>
        <p:grpSp>
          <p:nvGrpSpPr>
            <p:cNvPr id="2" name="Group 1"/>
            <p:cNvGrpSpPr/>
            <p:nvPr/>
          </p:nvGrpSpPr>
          <p:grpSpPr>
            <a:xfrm>
              <a:off x="1828800" y="1371069"/>
              <a:ext cx="6324599" cy="686331"/>
              <a:chOff x="2895600" y="1523469"/>
              <a:chExt cx="3738081" cy="686331"/>
            </a:xfrm>
          </p:grpSpPr>
          <p:sp>
            <p:nvSpPr>
              <p:cNvPr id="47" name="Rectangle 46"/>
              <p:cNvSpPr/>
              <p:nvPr/>
            </p:nvSpPr>
            <p:spPr>
              <a:xfrm>
                <a:off x="5522360" y="1904469"/>
                <a:ext cx="1111321"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Python</a:t>
                </a:r>
                <a:endParaRPr lang="en-US" sz="1600" dirty="0"/>
              </a:p>
            </p:txBody>
          </p:sp>
          <p:sp>
            <p:nvSpPr>
              <p:cNvPr id="49" name="Rectangle 48"/>
              <p:cNvSpPr/>
              <p:nvPr/>
            </p:nvSpPr>
            <p:spPr>
              <a:xfrm>
                <a:off x="2895600" y="1523469"/>
                <a:ext cx="1215116"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C &amp; C++</a:t>
                </a:r>
                <a:endParaRPr lang="en-US" sz="1600" dirty="0"/>
              </a:p>
            </p:txBody>
          </p:sp>
          <p:sp>
            <p:nvSpPr>
              <p:cNvPr id="50" name="Rectangle 49"/>
              <p:cNvSpPr/>
              <p:nvPr/>
            </p:nvSpPr>
            <p:spPr>
              <a:xfrm>
                <a:off x="4259594" y="1523469"/>
                <a:ext cx="1111321"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Fortran (F77-F2003)</a:t>
                </a:r>
                <a:endParaRPr lang="en-US" sz="1400" dirty="0"/>
              </a:p>
            </p:txBody>
          </p:sp>
          <p:sp>
            <p:nvSpPr>
              <p:cNvPr id="51" name="Rectangle 50"/>
              <p:cNvSpPr/>
              <p:nvPr/>
            </p:nvSpPr>
            <p:spPr>
              <a:xfrm>
                <a:off x="4249312" y="1903938"/>
                <a:ext cx="1111323"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UPC 1.1</a:t>
                </a:r>
                <a:endParaRPr lang="en-US" sz="1600" dirty="0"/>
              </a:p>
            </p:txBody>
          </p:sp>
          <p:sp>
            <p:nvSpPr>
              <p:cNvPr id="53" name="Rectangle 52"/>
              <p:cNvSpPr/>
              <p:nvPr/>
            </p:nvSpPr>
            <p:spPr>
              <a:xfrm>
                <a:off x="2895600" y="1904469"/>
                <a:ext cx="1212351"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t>OpenMP</a:t>
                </a:r>
                <a:r>
                  <a:rPr lang="en-US" sz="1600" dirty="0" smtClean="0"/>
                  <a:t> 3.0</a:t>
                </a:r>
                <a:endParaRPr lang="en-US" sz="1600" dirty="0"/>
              </a:p>
            </p:txBody>
          </p:sp>
          <p:sp>
            <p:nvSpPr>
              <p:cNvPr id="55" name="Rectangle 54"/>
              <p:cNvSpPr/>
              <p:nvPr/>
            </p:nvSpPr>
            <p:spPr>
              <a:xfrm>
                <a:off x="5522360" y="1523469"/>
                <a:ext cx="1111321" cy="305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CUDA</a:t>
                </a:r>
                <a:endParaRPr lang="en-US" sz="1600" dirty="0"/>
              </a:p>
            </p:txBody>
          </p:sp>
        </p:grpSp>
      </p:grpSp>
      <p:sp>
        <p:nvSpPr>
          <p:cNvPr id="19" name="TextBox 18"/>
          <p:cNvSpPr txBox="1"/>
          <p:nvPr/>
        </p:nvSpPr>
        <p:spPr>
          <a:xfrm>
            <a:off x="-73147" y="772180"/>
            <a:ext cx="3942105" cy="523220"/>
          </a:xfrm>
          <a:prstGeom prst="rect">
            <a:avLst/>
          </a:prstGeom>
          <a:noFill/>
        </p:spPr>
        <p:txBody>
          <a:bodyPr wrap="none" rtlCol="0">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ROSE Compiler Design</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64706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Single </a:t>
            </a:r>
            <a:r>
              <a:rPr lang="en-US" sz="3200" dirty="0"/>
              <a:t>core data layout will be crucial to memory </a:t>
            </a:r>
            <a:r>
              <a:rPr lang="en-US" sz="3200" dirty="0" smtClean="0"/>
              <a:t>performance</a:t>
            </a:r>
            <a:endParaRPr lang="en-US" sz="3200" dirty="0"/>
          </a:p>
        </p:txBody>
      </p:sp>
      <p:sp>
        <p:nvSpPr>
          <p:cNvPr id="3" name="Content Placeholder 2"/>
          <p:cNvSpPr>
            <a:spLocks noGrp="1"/>
          </p:cNvSpPr>
          <p:nvPr>
            <p:ph idx="1"/>
          </p:nvPr>
        </p:nvSpPr>
        <p:spPr/>
        <p:txBody>
          <a:bodyPr/>
          <a:lstStyle/>
          <a:p>
            <a:r>
              <a:rPr lang="en-US" sz="2000" dirty="0" smtClean="0"/>
              <a:t>Independent of distributed memory data partitioning</a:t>
            </a:r>
          </a:p>
          <a:p>
            <a:r>
              <a:rPr lang="en-US" sz="2000" dirty="0" smtClean="0"/>
              <a:t>Beyond scope of Control </a:t>
            </a:r>
            <a:r>
              <a:rPr lang="en-US" sz="2000" dirty="0"/>
              <a:t>P</a:t>
            </a:r>
            <a:r>
              <a:rPr lang="en-US" sz="2000" dirty="0" smtClean="0"/>
              <a:t>arallelism (</a:t>
            </a:r>
            <a:r>
              <a:rPr lang="en-US" sz="2000" dirty="0" err="1" smtClean="0"/>
              <a:t>OpenMP</a:t>
            </a:r>
            <a:r>
              <a:rPr lang="en-US" sz="2000" dirty="0" smtClean="0"/>
              <a:t>, </a:t>
            </a:r>
            <a:r>
              <a:rPr lang="en-US" sz="2000" dirty="0" err="1" smtClean="0"/>
              <a:t>Pthreads</a:t>
            </a:r>
            <a:r>
              <a:rPr lang="en-US" sz="2000" dirty="0" smtClean="0"/>
              <a:t>, etc.)</a:t>
            </a:r>
          </a:p>
          <a:p>
            <a:r>
              <a:rPr lang="en-US" sz="2000" dirty="0" smtClean="0"/>
              <a:t>How we layout data effects performance of how it is used</a:t>
            </a:r>
          </a:p>
          <a:p>
            <a:r>
              <a:rPr lang="en-US" sz="2000" dirty="0" smtClean="0"/>
              <a:t>New </a:t>
            </a:r>
            <a:r>
              <a:rPr lang="en-US" sz="2000" dirty="0"/>
              <a:t>L</a:t>
            </a:r>
            <a:r>
              <a:rPr lang="en-US" sz="2000" dirty="0" smtClean="0"/>
              <a:t>anguages and Programming </a:t>
            </a:r>
            <a:r>
              <a:rPr lang="en-US" sz="2000" dirty="0"/>
              <a:t>M</a:t>
            </a:r>
            <a:r>
              <a:rPr lang="en-US" sz="2000" dirty="0" smtClean="0"/>
              <a:t>odels have the opportunity to encapsulate the data layout; but data layout can be addressed directly</a:t>
            </a:r>
          </a:p>
          <a:p>
            <a:r>
              <a:rPr lang="en-US" sz="2000" dirty="0" smtClean="0"/>
              <a:t>General purpose languages provide the mechanisms to </a:t>
            </a:r>
            <a:r>
              <a:rPr lang="en-US" sz="2000" dirty="0"/>
              <a:t>tightly bind the the implementation to the data </a:t>
            </a:r>
            <a:r>
              <a:rPr lang="en-US" sz="2000" dirty="0" smtClean="0"/>
              <a:t>layout (providing low level control over issues required to get good performance)</a:t>
            </a:r>
          </a:p>
          <a:p>
            <a:r>
              <a:rPr lang="en-US" sz="2000" dirty="0" smtClean="0"/>
              <a:t>Applications are commonly expressed at a low level which binds the implementation and the data layout (and are encouraged to do so to get good performance)</a:t>
            </a:r>
          </a:p>
          <a:p>
            <a:r>
              <a:rPr lang="en-US" sz="2000" dirty="0" smtClean="0"/>
              <a:t>Compilers can’t unravel code enough to make the automated global optimizations to data layout that are required </a:t>
            </a:r>
            <a:endParaRPr lang="en-US" sz="20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Tree>
    <p:extLst>
      <p:ext uri="{BB962C8B-B14F-4D97-AF65-F5344CB8AC3E}">
        <p14:creationId xmlns:p14="http://schemas.microsoft.com/office/powerpoint/2010/main" val="105787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Exascale</a:t>
            </a:r>
            <a:r>
              <a:rPr lang="en-US" dirty="0"/>
              <a:t> architectures will include intensive memory usage and less memory </a:t>
            </a:r>
            <a:r>
              <a:rPr lang="en-US" dirty="0" smtClean="0"/>
              <a:t>coordination</a:t>
            </a:r>
            <a:endParaRPr lang="en-US" dirty="0"/>
          </a:p>
        </p:txBody>
      </p:sp>
      <p:sp>
        <p:nvSpPr>
          <p:cNvPr id="3" name="Content Placeholder 2"/>
          <p:cNvSpPr>
            <a:spLocks noGrp="1"/>
          </p:cNvSpPr>
          <p:nvPr>
            <p:ph idx="1"/>
          </p:nvPr>
        </p:nvSpPr>
        <p:spPr>
          <a:xfrm>
            <a:off x="533400" y="1371600"/>
            <a:ext cx="8445752" cy="4724400"/>
          </a:xfrm>
        </p:spPr>
        <p:txBody>
          <a:bodyPr/>
          <a:lstStyle/>
          <a:p>
            <a:r>
              <a:rPr lang="en-US" sz="2000" dirty="0" smtClean="0"/>
              <a:t>A million processors (not relevant for this many-core runtime system)</a:t>
            </a:r>
          </a:p>
          <a:p>
            <a:r>
              <a:rPr lang="en-US" sz="2000" dirty="0" smtClean="0"/>
              <a:t>A thousand cores per processor</a:t>
            </a:r>
          </a:p>
          <a:p>
            <a:pPr lvl="1"/>
            <a:r>
              <a:rPr lang="en-US" sz="2000" dirty="0" smtClean="0"/>
              <a:t>1 </a:t>
            </a:r>
            <a:r>
              <a:rPr lang="en-US" sz="2000" dirty="0" err="1" smtClean="0"/>
              <a:t>Tera</a:t>
            </a:r>
            <a:r>
              <a:rPr lang="en-US" sz="2000" dirty="0"/>
              <a:t>-</a:t>
            </a:r>
            <a:r>
              <a:rPr lang="en-US" sz="2000" dirty="0" smtClean="0"/>
              <a:t>FLOP per processor</a:t>
            </a:r>
          </a:p>
          <a:p>
            <a:pPr lvl="1"/>
            <a:r>
              <a:rPr lang="en-US" sz="2000" dirty="0" smtClean="0"/>
              <a:t>0.1 bytes per FLOP</a:t>
            </a:r>
          </a:p>
          <a:p>
            <a:pPr lvl="1"/>
            <a:r>
              <a:rPr lang="en-US" sz="2000" dirty="0" smtClean="0"/>
              <a:t>Memory </a:t>
            </a:r>
            <a:r>
              <a:rPr lang="en-US" sz="2000" smtClean="0"/>
              <a:t>bandwidth 4TB/sec to 1TB/sec</a:t>
            </a:r>
            <a:endParaRPr lang="en-US" sz="2000" dirty="0" smtClean="0"/>
          </a:p>
          <a:p>
            <a:pPr lvl="1"/>
            <a:r>
              <a:rPr lang="en-US" sz="2000" dirty="0" smtClean="0"/>
              <a:t>We assume NUMA</a:t>
            </a:r>
          </a:p>
          <a:p>
            <a:pPr lvl="1"/>
            <a:r>
              <a:rPr lang="en-US" sz="2000" dirty="0" smtClean="0"/>
              <a:t>Assume no cross-chip cache coherency</a:t>
            </a:r>
          </a:p>
          <a:p>
            <a:pPr lvl="2"/>
            <a:r>
              <a:rPr lang="en-US" sz="2000" dirty="0" smtClean="0"/>
              <a:t>Or it will be expensive (performance and power)</a:t>
            </a:r>
          </a:p>
          <a:p>
            <a:pPr lvl="2"/>
            <a:r>
              <a:rPr lang="en-US" sz="2000" dirty="0" smtClean="0"/>
              <a:t>So assume we don’t want to use it…</a:t>
            </a:r>
          </a:p>
          <a:p>
            <a:pPr lvl="2"/>
            <a:endParaRPr lang="en-US" sz="2000" dirty="0"/>
          </a:p>
          <a:p>
            <a:r>
              <a:rPr lang="en-US" sz="2000" dirty="0" smtClean="0"/>
              <a:t>Can DOE applications operate with these constraints?</a:t>
            </a:r>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Tree>
    <p:extLst>
      <p:ext uri="{BB962C8B-B14F-4D97-AF65-F5344CB8AC3E}">
        <p14:creationId xmlns:p14="http://schemas.microsoft.com/office/powerpoint/2010/main" val="341326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distribution each array into many pieces for many cores…</a:t>
            </a:r>
            <a:endParaRPr lang="en-US" dirty="0"/>
          </a:p>
        </p:txBody>
      </p:sp>
      <p:sp>
        <p:nvSpPr>
          <p:cNvPr id="3" name="Content Placeholder 2"/>
          <p:cNvSpPr>
            <a:spLocks noGrp="1"/>
          </p:cNvSpPr>
          <p:nvPr>
            <p:ph idx="1"/>
          </p:nvPr>
        </p:nvSpPr>
        <p:spPr>
          <a:xfrm>
            <a:off x="533400" y="1225062"/>
            <a:ext cx="8077200" cy="3814387"/>
          </a:xfrm>
        </p:spPr>
        <p:txBody>
          <a:bodyPr/>
          <a:lstStyle/>
          <a:p>
            <a:r>
              <a:rPr lang="en-US" sz="2000" dirty="0" smtClean="0"/>
              <a:t>Assume a 1-to-1 mapping of pieces of the array to cores</a:t>
            </a:r>
          </a:p>
          <a:p>
            <a:r>
              <a:rPr lang="en-US" sz="2000" dirty="0" smtClean="0"/>
              <a:t>Could be many to one to support </a:t>
            </a:r>
            <a:r>
              <a:rPr lang="en-US" sz="2000" smtClean="0"/>
              <a:t>latency hiding…</a:t>
            </a:r>
            <a:endParaRPr lang="en-US" sz="2000" dirty="0" smtClean="0"/>
          </a:p>
          <a:p>
            <a:r>
              <a:rPr lang="en-US" sz="2000" dirty="0" smtClean="0"/>
              <a:t>Zero false sharing </a:t>
            </a:r>
            <a:r>
              <a:rPr lang="en-US" sz="2000" dirty="0" smtClean="0">
                <a:sym typeface="Wingdings"/>
              </a:rPr>
              <a:t> no cache coherency requirements</a:t>
            </a:r>
            <a:endParaRPr lang="en-US" sz="2000" dirty="0" smtClean="0"/>
          </a:p>
          <a:p>
            <a:endParaRPr lang="en-US" sz="20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
        <p:nvSpPr>
          <p:cNvPr id="5" name="Rectangle 4"/>
          <p:cNvSpPr/>
          <p:nvPr/>
        </p:nvSpPr>
        <p:spPr bwMode="auto">
          <a:xfrm>
            <a:off x="724519" y="2515652"/>
            <a:ext cx="2751544" cy="244238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p:txBody>
      </p:sp>
      <p:sp>
        <p:nvSpPr>
          <p:cNvPr id="6" name="Rectangle 5"/>
          <p:cNvSpPr/>
          <p:nvPr/>
        </p:nvSpPr>
        <p:spPr bwMode="auto">
          <a:xfrm>
            <a:off x="5118199" y="2366829"/>
            <a:ext cx="1378045" cy="1215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Helvetica" pitchFamily="-80" charset="0"/>
              <a:ea typeface="ＭＳ Ｐゴシック" pitchFamily="-80" charset="-128"/>
            </a:endParaRPr>
          </a:p>
        </p:txBody>
      </p:sp>
      <p:sp>
        <p:nvSpPr>
          <p:cNvPr id="7" name="Rectangle 6"/>
          <p:cNvSpPr/>
          <p:nvPr/>
        </p:nvSpPr>
        <p:spPr bwMode="auto">
          <a:xfrm>
            <a:off x="6833606" y="3870679"/>
            <a:ext cx="1378045" cy="1215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8" name="Rectangle 7"/>
          <p:cNvSpPr/>
          <p:nvPr/>
        </p:nvSpPr>
        <p:spPr bwMode="auto">
          <a:xfrm>
            <a:off x="5121794" y="3876536"/>
            <a:ext cx="1378045" cy="1215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9" name="Rectangle 8"/>
          <p:cNvSpPr/>
          <p:nvPr/>
        </p:nvSpPr>
        <p:spPr bwMode="auto">
          <a:xfrm>
            <a:off x="6837202" y="2368118"/>
            <a:ext cx="1378045" cy="1215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0" name="TextBox 9"/>
          <p:cNvSpPr txBox="1"/>
          <p:nvPr/>
        </p:nvSpPr>
        <p:spPr>
          <a:xfrm>
            <a:off x="1486691" y="3297214"/>
            <a:ext cx="1249060" cy="523220"/>
          </a:xfrm>
          <a:prstGeom prst="rect">
            <a:avLst/>
          </a:prstGeom>
          <a:noFill/>
        </p:spPr>
        <p:txBody>
          <a:bodyPr wrap="none" rtlCol="0">
            <a:spAutoFit/>
          </a:bodyPr>
          <a:lstStyle/>
          <a:p>
            <a:r>
              <a:rPr lang="en-US" dirty="0" smtClean="0"/>
              <a:t>Single Array</a:t>
            </a:r>
          </a:p>
          <a:p>
            <a:r>
              <a:rPr lang="en-US" dirty="0" smtClean="0"/>
              <a:t>Abstraction</a:t>
            </a:r>
            <a:endParaRPr lang="en-US" dirty="0"/>
          </a:p>
        </p:txBody>
      </p:sp>
      <p:sp>
        <p:nvSpPr>
          <p:cNvPr id="11" name="TextBox 10"/>
          <p:cNvSpPr txBox="1"/>
          <p:nvPr/>
        </p:nvSpPr>
        <p:spPr>
          <a:xfrm>
            <a:off x="5145475" y="2692477"/>
            <a:ext cx="1302385" cy="523220"/>
          </a:xfrm>
          <a:prstGeom prst="rect">
            <a:avLst/>
          </a:prstGeom>
          <a:noFill/>
        </p:spPr>
        <p:txBody>
          <a:bodyPr wrap="none" rtlCol="0">
            <a:spAutoFit/>
          </a:bodyPr>
          <a:lstStyle/>
          <a:p>
            <a:r>
              <a:rPr lang="en-US" dirty="0" smtClean="0"/>
              <a:t>Core 0 </a:t>
            </a:r>
          </a:p>
          <a:p>
            <a:r>
              <a:rPr lang="en-US" dirty="0" smtClean="0"/>
              <a:t>array section</a:t>
            </a:r>
            <a:endParaRPr lang="en-US" dirty="0"/>
          </a:p>
        </p:txBody>
      </p:sp>
      <p:sp>
        <p:nvSpPr>
          <p:cNvPr id="12" name="TextBox 11"/>
          <p:cNvSpPr txBox="1"/>
          <p:nvPr/>
        </p:nvSpPr>
        <p:spPr>
          <a:xfrm>
            <a:off x="6877163" y="2698339"/>
            <a:ext cx="1302385" cy="523220"/>
          </a:xfrm>
          <a:prstGeom prst="rect">
            <a:avLst/>
          </a:prstGeom>
          <a:noFill/>
        </p:spPr>
        <p:txBody>
          <a:bodyPr wrap="none" rtlCol="0">
            <a:spAutoFit/>
          </a:bodyPr>
          <a:lstStyle/>
          <a:p>
            <a:r>
              <a:rPr lang="en-US" dirty="0" smtClean="0"/>
              <a:t>Core 1 </a:t>
            </a:r>
          </a:p>
          <a:p>
            <a:r>
              <a:rPr lang="en-US" dirty="0" smtClean="0"/>
              <a:t>array section</a:t>
            </a:r>
            <a:endParaRPr lang="en-US" dirty="0"/>
          </a:p>
        </p:txBody>
      </p:sp>
      <p:sp>
        <p:nvSpPr>
          <p:cNvPr id="13" name="TextBox 12"/>
          <p:cNvSpPr txBox="1"/>
          <p:nvPr/>
        </p:nvSpPr>
        <p:spPr>
          <a:xfrm>
            <a:off x="5151343" y="4204469"/>
            <a:ext cx="1302385" cy="523220"/>
          </a:xfrm>
          <a:prstGeom prst="rect">
            <a:avLst/>
          </a:prstGeom>
          <a:noFill/>
        </p:spPr>
        <p:txBody>
          <a:bodyPr wrap="none" rtlCol="0">
            <a:spAutoFit/>
          </a:bodyPr>
          <a:lstStyle/>
          <a:p>
            <a:r>
              <a:rPr lang="en-US" dirty="0" smtClean="0"/>
              <a:t>Core 2 </a:t>
            </a:r>
          </a:p>
          <a:p>
            <a:r>
              <a:rPr lang="en-US" dirty="0" smtClean="0"/>
              <a:t>array section</a:t>
            </a:r>
            <a:endParaRPr lang="en-US" dirty="0"/>
          </a:p>
        </p:txBody>
      </p:sp>
      <p:sp>
        <p:nvSpPr>
          <p:cNvPr id="14" name="TextBox 13"/>
          <p:cNvSpPr txBox="1"/>
          <p:nvPr/>
        </p:nvSpPr>
        <p:spPr>
          <a:xfrm>
            <a:off x="6860883" y="4220751"/>
            <a:ext cx="1302385" cy="523220"/>
          </a:xfrm>
          <a:prstGeom prst="rect">
            <a:avLst/>
          </a:prstGeom>
          <a:noFill/>
        </p:spPr>
        <p:txBody>
          <a:bodyPr wrap="none" rtlCol="0">
            <a:spAutoFit/>
          </a:bodyPr>
          <a:lstStyle/>
          <a:p>
            <a:r>
              <a:rPr lang="en-US" dirty="0" smtClean="0"/>
              <a:t>Core 3 </a:t>
            </a:r>
          </a:p>
          <a:p>
            <a:r>
              <a:rPr lang="en-US" dirty="0" smtClean="0"/>
              <a:t>array section</a:t>
            </a:r>
            <a:endParaRPr lang="en-US" dirty="0"/>
          </a:p>
        </p:txBody>
      </p:sp>
      <p:sp>
        <p:nvSpPr>
          <p:cNvPr id="15" name="Plus 14"/>
          <p:cNvSpPr/>
          <p:nvPr/>
        </p:nvSpPr>
        <p:spPr bwMode="auto">
          <a:xfrm>
            <a:off x="1864214" y="3850826"/>
            <a:ext cx="146532" cy="146542"/>
          </a:xfrm>
          <a:prstGeom prst="mathPlus">
            <a:avLst/>
          </a:prstGeom>
          <a:solidFill>
            <a:srgbClr val="0000FF"/>
          </a:solidFill>
          <a:ln w="9525" cap="flat" cmpd="sng" algn="ctr">
            <a:solidFill>
              <a:srgbClr val="00009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6" name="Plus 15"/>
          <p:cNvSpPr/>
          <p:nvPr/>
        </p:nvSpPr>
        <p:spPr bwMode="auto">
          <a:xfrm>
            <a:off x="6257898" y="3978796"/>
            <a:ext cx="146532" cy="146542"/>
          </a:xfrm>
          <a:prstGeom prst="mathPlus">
            <a:avLst/>
          </a:prstGeom>
          <a:solidFill>
            <a:srgbClr val="0000FF"/>
          </a:solidFill>
          <a:ln w="9525" cap="flat" cmpd="sng" algn="ctr">
            <a:solidFill>
              <a:srgbClr val="00009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cxnSp>
        <p:nvCxnSpPr>
          <p:cNvPr id="18" name="Curved Connector 17"/>
          <p:cNvCxnSpPr>
            <a:stCxn id="15" idx="0"/>
            <a:endCxn id="16" idx="2"/>
          </p:cNvCxnSpPr>
          <p:nvPr/>
        </p:nvCxnSpPr>
        <p:spPr bwMode="auto">
          <a:xfrm>
            <a:off x="1991323" y="3924097"/>
            <a:ext cx="4285998" cy="127970"/>
          </a:xfrm>
          <a:prstGeom prst="curvedConnector3">
            <a:avLst>
              <a:gd name="adj1" fmla="val 48860"/>
            </a:avLst>
          </a:prstGeom>
          <a:solidFill>
            <a:schemeClr val="accent1"/>
          </a:solidFill>
          <a:ln w="38100" cap="flat" cmpd="sng" algn="ctr">
            <a:solidFill>
              <a:srgbClr val="000090"/>
            </a:solidFill>
            <a:prstDash val="solid"/>
            <a:round/>
            <a:headEnd type="none" w="med" len="med"/>
            <a:tailEnd type="arrow"/>
          </a:ln>
          <a:effectLst/>
        </p:spPr>
      </p:cxnSp>
      <p:sp>
        <p:nvSpPr>
          <p:cNvPr id="22" name="Plus 21"/>
          <p:cNvSpPr/>
          <p:nvPr/>
        </p:nvSpPr>
        <p:spPr bwMode="auto">
          <a:xfrm>
            <a:off x="3017915" y="2607496"/>
            <a:ext cx="142936" cy="141982"/>
          </a:xfrm>
          <a:prstGeom prst="mathPlus">
            <a:avLst/>
          </a:prstGeom>
          <a:solidFill>
            <a:srgbClr val="0000FF"/>
          </a:solidFill>
          <a:ln w="9525" cap="flat" cmpd="sng" algn="ctr">
            <a:solidFill>
              <a:srgbClr val="00009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23" name="Plus 22"/>
          <p:cNvSpPr/>
          <p:nvPr/>
        </p:nvSpPr>
        <p:spPr bwMode="auto">
          <a:xfrm>
            <a:off x="7777928" y="2474946"/>
            <a:ext cx="142936" cy="141982"/>
          </a:xfrm>
          <a:prstGeom prst="mathPlus">
            <a:avLst/>
          </a:prstGeom>
          <a:solidFill>
            <a:srgbClr val="0000FF"/>
          </a:solidFill>
          <a:ln w="9525" cap="flat" cmpd="sng" algn="ctr">
            <a:solidFill>
              <a:srgbClr val="00009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cxnSp>
        <p:nvCxnSpPr>
          <p:cNvPr id="24" name="Curved Connector 23"/>
          <p:cNvCxnSpPr>
            <a:stCxn id="22" idx="0"/>
            <a:endCxn id="23" idx="2"/>
          </p:cNvCxnSpPr>
          <p:nvPr/>
        </p:nvCxnSpPr>
        <p:spPr bwMode="auto">
          <a:xfrm flipV="1">
            <a:off x="3141905" y="2545937"/>
            <a:ext cx="4654969" cy="132550"/>
          </a:xfrm>
          <a:prstGeom prst="curvedConnector3">
            <a:avLst>
              <a:gd name="adj1" fmla="val 33386"/>
            </a:avLst>
          </a:prstGeom>
          <a:solidFill>
            <a:schemeClr val="accent1"/>
          </a:solidFill>
          <a:ln w="38100" cap="flat" cmpd="sng" algn="ctr">
            <a:solidFill>
              <a:srgbClr val="000090"/>
            </a:solidFill>
            <a:prstDash val="solid"/>
            <a:round/>
            <a:headEnd type="none" w="med" len="med"/>
            <a:tailEnd type="arrow"/>
          </a:ln>
          <a:effectLst/>
        </p:spPr>
      </p:cxnSp>
      <p:sp>
        <p:nvSpPr>
          <p:cNvPr id="31" name="TextBox 30"/>
          <p:cNvSpPr txBox="1"/>
          <p:nvPr/>
        </p:nvSpPr>
        <p:spPr>
          <a:xfrm>
            <a:off x="1726163" y="5324389"/>
            <a:ext cx="5328915" cy="646331"/>
          </a:xfrm>
          <a:prstGeom prst="rect">
            <a:avLst/>
          </a:prstGeom>
          <a:noFill/>
        </p:spPr>
        <p:txBody>
          <a:bodyPr wrap="none" rtlCol="0">
            <a:spAutoFit/>
          </a:bodyPr>
          <a:lstStyle/>
          <a:p>
            <a:r>
              <a:rPr lang="en-US" sz="1800" dirty="0" smtClean="0"/>
              <a:t>Mapping of logical array positions to </a:t>
            </a:r>
          </a:p>
          <a:p>
            <a:r>
              <a:rPr lang="en-US" sz="1800" dirty="0"/>
              <a:t>p</a:t>
            </a:r>
            <a:r>
              <a:rPr lang="en-US" sz="1800" dirty="0" smtClean="0"/>
              <a:t>hysical array positions distributed over cores</a:t>
            </a:r>
            <a:endParaRPr lang="en-US" sz="1800" dirty="0"/>
          </a:p>
        </p:txBody>
      </p:sp>
      <p:cxnSp>
        <p:nvCxnSpPr>
          <p:cNvPr id="33" name="Straight Arrow Connector 32"/>
          <p:cNvCxnSpPr>
            <a:stCxn id="31" idx="0"/>
          </p:cNvCxnSpPr>
          <p:nvPr/>
        </p:nvCxnSpPr>
        <p:spPr bwMode="auto">
          <a:xfrm flipH="1" flipV="1">
            <a:off x="3850539" y="3972939"/>
            <a:ext cx="540082" cy="135145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4" name="Straight Arrow Connector 33"/>
          <p:cNvCxnSpPr>
            <a:stCxn id="31" idx="0"/>
          </p:cNvCxnSpPr>
          <p:nvPr/>
        </p:nvCxnSpPr>
        <p:spPr bwMode="auto">
          <a:xfrm flipH="1" flipV="1">
            <a:off x="4322697" y="2702903"/>
            <a:ext cx="67924" cy="262148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3992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Many scientific data operations are applied to block-structured </a:t>
            </a:r>
            <a:r>
              <a:rPr lang="en-US" dirty="0" smtClean="0"/>
              <a:t>geometries</a:t>
            </a:r>
            <a:endParaRPr lang="en-US" dirty="0"/>
          </a:p>
        </p:txBody>
      </p:sp>
      <p:sp>
        <p:nvSpPr>
          <p:cNvPr id="3" name="Content Placeholder 2"/>
          <p:cNvSpPr>
            <a:spLocks noGrp="1"/>
          </p:cNvSpPr>
          <p:nvPr>
            <p:ph idx="1"/>
          </p:nvPr>
        </p:nvSpPr>
        <p:spPr>
          <a:xfrm>
            <a:off x="305454" y="1225056"/>
            <a:ext cx="8643162" cy="4724400"/>
          </a:xfrm>
        </p:spPr>
        <p:txBody>
          <a:bodyPr/>
          <a:lstStyle/>
          <a:p>
            <a:pPr>
              <a:lnSpc>
                <a:spcPct val="70000"/>
              </a:lnSpc>
            </a:pPr>
            <a:r>
              <a:rPr lang="en-US" sz="1600" dirty="0" smtClean="0"/>
              <a:t>Supports Multi-dimensional array data</a:t>
            </a:r>
          </a:p>
          <a:p>
            <a:pPr>
              <a:lnSpc>
                <a:spcPct val="70000"/>
              </a:lnSpc>
            </a:pPr>
            <a:r>
              <a:rPr lang="en-US" sz="1600" dirty="0" smtClean="0"/>
              <a:t>Cores can be configured into logical hypercube topologies</a:t>
            </a:r>
          </a:p>
          <a:p>
            <a:pPr lvl="1">
              <a:lnSpc>
                <a:spcPct val="70000"/>
              </a:lnSpc>
            </a:pPr>
            <a:r>
              <a:rPr lang="en-US" sz="1600" dirty="0" smtClean="0"/>
              <a:t>Currently multi-dimensional periodic arrays of cores (core arrays)</a:t>
            </a:r>
          </a:p>
          <a:p>
            <a:pPr lvl="1">
              <a:lnSpc>
                <a:spcPct val="70000"/>
              </a:lnSpc>
            </a:pPr>
            <a:r>
              <a:rPr lang="en-US" sz="1600" dirty="0" smtClean="0"/>
              <a:t>Operations on data on cores can be tiled for better cache performance</a:t>
            </a:r>
          </a:p>
          <a:p>
            <a:pPr>
              <a:lnSpc>
                <a:spcPct val="70000"/>
              </a:lnSpc>
            </a:pPr>
            <a:r>
              <a:rPr lang="en-US" sz="1600" dirty="0" smtClean="0"/>
              <a:t>Constructor takes multidimensional array size and target multi-dimensional core array size</a:t>
            </a:r>
          </a:p>
          <a:p>
            <a:pPr>
              <a:lnSpc>
                <a:spcPct val="70000"/>
              </a:lnSpc>
            </a:pPr>
            <a:r>
              <a:rPr lang="en-US" sz="1600" dirty="0" smtClean="0"/>
              <a:t>Supports table based and algorithm based distributions</a:t>
            </a:r>
            <a:endParaRPr lang="en-US" sz="16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pic>
        <p:nvPicPr>
          <p:cNvPr id="5" name="Picture 9"/>
          <p:cNvPicPr>
            <a:picLocks noChangeAspect="1"/>
          </p:cNvPicPr>
          <p:nvPr/>
        </p:nvPicPr>
        <p:blipFill>
          <a:blip r:embed="rId2"/>
          <a:srcRect/>
          <a:stretch>
            <a:fillRect/>
          </a:stretch>
        </p:blipFill>
        <p:spPr bwMode="auto">
          <a:xfrm>
            <a:off x="304800" y="3276600"/>
            <a:ext cx="3841750" cy="2806700"/>
          </a:xfrm>
          <a:prstGeom prst="rect">
            <a:avLst/>
          </a:prstGeom>
          <a:noFill/>
          <a:ln w="9525">
            <a:noFill/>
            <a:miter lim="800000"/>
            <a:headEnd/>
            <a:tailEnd/>
          </a:ln>
        </p:spPr>
      </p:pic>
      <p:sp>
        <p:nvSpPr>
          <p:cNvPr id="6" name="TextBox 5"/>
          <p:cNvSpPr txBox="1"/>
          <p:nvPr/>
        </p:nvSpPr>
        <p:spPr>
          <a:xfrm>
            <a:off x="1288709" y="2979704"/>
            <a:ext cx="2149747" cy="307777"/>
          </a:xfrm>
          <a:prstGeom prst="rect">
            <a:avLst/>
          </a:prstGeom>
          <a:noFill/>
        </p:spPr>
        <p:txBody>
          <a:bodyPr wrap="none" rtlCol="0">
            <a:spAutoFit/>
          </a:bodyPr>
          <a:lstStyle/>
          <a:p>
            <a:r>
              <a:rPr lang="en-US" dirty="0" smtClean="0"/>
              <a:t>Multi-dimensional Data</a:t>
            </a:r>
            <a:endParaRPr lang="en-US" dirty="0"/>
          </a:p>
        </p:txBody>
      </p:sp>
      <p:sp>
        <p:nvSpPr>
          <p:cNvPr id="7" name="Oval 6"/>
          <p:cNvSpPr/>
          <p:nvPr/>
        </p:nvSpPr>
        <p:spPr bwMode="auto">
          <a:xfrm>
            <a:off x="5462385" y="4062476"/>
            <a:ext cx="105829" cy="10583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8" name="Oval 7"/>
          <p:cNvSpPr/>
          <p:nvPr/>
        </p:nvSpPr>
        <p:spPr bwMode="auto">
          <a:xfrm>
            <a:off x="6770759" y="4060192"/>
            <a:ext cx="105829" cy="105836"/>
          </a:xfrm>
          <a:prstGeom prst="ellipse">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9" name="Oval 8"/>
          <p:cNvSpPr/>
          <p:nvPr/>
        </p:nvSpPr>
        <p:spPr bwMode="auto">
          <a:xfrm>
            <a:off x="5465980" y="5336087"/>
            <a:ext cx="105829" cy="10583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0" name="Oval 9"/>
          <p:cNvSpPr/>
          <p:nvPr/>
        </p:nvSpPr>
        <p:spPr bwMode="auto">
          <a:xfrm>
            <a:off x="6774354" y="5333803"/>
            <a:ext cx="105829" cy="105836"/>
          </a:xfrm>
          <a:prstGeom prst="ellipse">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1" name="TextBox 10"/>
          <p:cNvSpPr txBox="1"/>
          <p:nvPr/>
        </p:nvSpPr>
        <p:spPr>
          <a:xfrm>
            <a:off x="4317985" y="2977420"/>
            <a:ext cx="3592350" cy="523220"/>
          </a:xfrm>
          <a:prstGeom prst="rect">
            <a:avLst/>
          </a:prstGeom>
          <a:noFill/>
        </p:spPr>
        <p:txBody>
          <a:bodyPr wrap="none" rtlCol="0">
            <a:spAutoFit/>
          </a:bodyPr>
          <a:lstStyle/>
          <a:p>
            <a:r>
              <a:rPr lang="en-US" dirty="0" smtClean="0"/>
              <a:t>Simple 3D </a:t>
            </a:r>
            <a:r>
              <a:rPr lang="en-US" dirty="0"/>
              <a:t>C</a:t>
            </a:r>
            <a:r>
              <a:rPr lang="en-US" dirty="0" smtClean="0"/>
              <a:t>ore Array</a:t>
            </a:r>
          </a:p>
          <a:p>
            <a:r>
              <a:rPr lang="en-US" dirty="0" smtClean="0"/>
              <a:t>(core arrays on 1K cores could be 10^3)</a:t>
            </a:r>
            <a:endParaRPr lang="en-US" dirty="0"/>
          </a:p>
        </p:txBody>
      </p:sp>
      <p:sp>
        <p:nvSpPr>
          <p:cNvPr id="12" name="Oval 11"/>
          <p:cNvSpPr/>
          <p:nvPr/>
        </p:nvSpPr>
        <p:spPr bwMode="auto">
          <a:xfrm>
            <a:off x="6119527" y="3750839"/>
            <a:ext cx="105829" cy="105836"/>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3" name="Oval 12"/>
          <p:cNvSpPr/>
          <p:nvPr/>
        </p:nvSpPr>
        <p:spPr bwMode="auto">
          <a:xfrm>
            <a:off x="7427901" y="3748555"/>
            <a:ext cx="105829" cy="105836"/>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4" name="Oval 13"/>
          <p:cNvSpPr/>
          <p:nvPr/>
        </p:nvSpPr>
        <p:spPr bwMode="auto">
          <a:xfrm>
            <a:off x="6123122" y="5024450"/>
            <a:ext cx="105829" cy="105836"/>
          </a:xfrm>
          <a:prstGeom prst="ellipse">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5" name="Oval 14"/>
          <p:cNvSpPr/>
          <p:nvPr/>
        </p:nvSpPr>
        <p:spPr bwMode="auto">
          <a:xfrm>
            <a:off x="7431496" y="5022166"/>
            <a:ext cx="105829" cy="105836"/>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cxnSp>
        <p:nvCxnSpPr>
          <p:cNvPr id="17" name="Straight Connector 16"/>
          <p:cNvCxnSpPr>
            <a:stCxn id="7" idx="7"/>
            <a:endCxn id="12" idx="2"/>
          </p:cNvCxnSpPr>
          <p:nvPr/>
        </p:nvCxnSpPr>
        <p:spPr bwMode="auto">
          <a:xfrm flipV="1">
            <a:off x="5552716" y="3803757"/>
            <a:ext cx="566811" cy="2742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7"/>
            <a:endCxn id="13" idx="3"/>
          </p:cNvCxnSpPr>
          <p:nvPr/>
        </p:nvCxnSpPr>
        <p:spPr bwMode="auto">
          <a:xfrm flipV="1">
            <a:off x="6861090" y="3838892"/>
            <a:ext cx="582309" cy="2367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9" idx="7"/>
            <a:endCxn id="14" idx="2"/>
          </p:cNvCxnSpPr>
          <p:nvPr/>
        </p:nvCxnSpPr>
        <p:spPr bwMode="auto">
          <a:xfrm flipV="1">
            <a:off x="5556311" y="5077368"/>
            <a:ext cx="566811" cy="2742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0" idx="7"/>
            <a:endCxn id="15" idx="2"/>
          </p:cNvCxnSpPr>
          <p:nvPr/>
        </p:nvCxnSpPr>
        <p:spPr bwMode="auto">
          <a:xfrm flipV="1">
            <a:off x="6864685" y="5075084"/>
            <a:ext cx="566811" cy="2742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7" idx="4"/>
            <a:endCxn id="9" idx="0"/>
          </p:cNvCxnSpPr>
          <p:nvPr/>
        </p:nvCxnSpPr>
        <p:spPr bwMode="auto">
          <a:xfrm>
            <a:off x="5515300" y="4168312"/>
            <a:ext cx="3595" cy="11677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2" idx="4"/>
            <a:endCxn id="14" idx="0"/>
          </p:cNvCxnSpPr>
          <p:nvPr/>
        </p:nvCxnSpPr>
        <p:spPr bwMode="auto">
          <a:xfrm>
            <a:off x="6172442" y="3856675"/>
            <a:ext cx="3595" cy="11677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6"/>
            <a:endCxn id="8" idx="2"/>
          </p:cNvCxnSpPr>
          <p:nvPr/>
        </p:nvCxnSpPr>
        <p:spPr bwMode="auto">
          <a:xfrm flipV="1">
            <a:off x="5568214" y="4113110"/>
            <a:ext cx="1202545" cy="22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14" idx="6"/>
            <a:endCxn id="15" idx="2"/>
          </p:cNvCxnSpPr>
          <p:nvPr/>
        </p:nvCxnSpPr>
        <p:spPr bwMode="auto">
          <a:xfrm flipV="1">
            <a:off x="6228951" y="5075084"/>
            <a:ext cx="1202545" cy="22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12" idx="6"/>
            <a:endCxn id="13" idx="2"/>
          </p:cNvCxnSpPr>
          <p:nvPr/>
        </p:nvCxnSpPr>
        <p:spPr bwMode="auto">
          <a:xfrm flipV="1">
            <a:off x="6225356" y="3801473"/>
            <a:ext cx="1202545" cy="22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stCxn id="10" idx="0"/>
            <a:endCxn id="8" idx="4"/>
          </p:cNvCxnSpPr>
          <p:nvPr/>
        </p:nvCxnSpPr>
        <p:spPr bwMode="auto">
          <a:xfrm flipH="1" flipV="1">
            <a:off x="6823674" y="4166028"/>
            <a:ext cx="3595" cy="11677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a:stCxn id="15" idx="0"/>
            <a:endCxn id="13" idx="4"/>
          </p:cNvCxnSpPr>
          <p:nvPr/>
        </p:nvCxnSpPr>
        <p:spPr bwMode="auto">
          <a:xfrm flipH="1" flipV="1">
            <a:off x="7480816" y="3854391"/>
            <a:ext cx="3595" cy="11677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9" idx="6"/>
            <a:endCxn id="10" idx="2"/>
          </p:cNvCxnSpPr>
          <p:nvPr/>
        </p:nvCxnSpPr>
        <p:spPr bwMode="auto">
          <a:xfrm flipV="1">
            <a:off x="5571809" y="5386721"/>
            <a:ext cx="1202545" cy="22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835496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normAutofit fontScale="90000"/>
          </a:bodyPr>
          <a:lstStyle/>
          <a:p>
            <a:r>
              <a:rPr lang="en-US" dirty="0"/>
              <a:t>A high level interface for block-structured operations enhances performance and debugging across </a:t>
            </a:r>
            <a:r>
              <a:rPr lang="en-US" dirty="0" smtClean="0"/>
              <a:t>cores</a:t>
            </a:r>
            <a:endParaRPr lang="en-US" dirty="0"/>
          </a:p>
        </p:txBody>
      </p:sp>
      <p:sp>
        <p:nvSpPr>
          <p:cNvPr id="3" name="Content Placeholder 2"/>
          <p:cNvSpPr>
            <a:spLocks noGrp="1"/>
          </p:cNvSpPr>
          <p:nvPr>
            <p:ph idx="1"/>
          </p:nvPr>
        </p:nvSpPr>
        <p:spPr>
          <a:xfrm>
            <a:off x="338016" y="1371600"/>
            <a:ext cx="8805984" cy="4724400"/>
          </a:xfrm>
        </p:spPr>
        <p:txBody>
          <a:bodyPr/>
          <a:lstStyle/>
          <a:p>
            <a:r>
              <a:rPr lang="en-US" sz="1600" dirty="0" smtClean="0"/>
              <a:t>This is a high level interface that permits debugging</a:t>
            </a:r>
          </a:p>
          <a:p>
            <a:r>
              <a:rPr lang="en-US" sz="1600" dirty="0" smtClean="0"/>
              <a:t>Indexing provides abstraction for the complexity of data that is distributed over many cores</a:t>
            </a:r>
          </a:p>
          <a:p>
            <a:pPr marL="0" indent="0">
              <a:lnSpc>
                <a:spcPct val="80000"/>
              </a:lnSpc>
              <a:buNone/>
            </a:pPr>
            <a:endParaRPr lang="en-US" sz="1050" dirty="0" smtClean="0"/>
          </a:p>
          <a:p>
            <a:pPr marL="0" indent="0">
              <a:lnSpc>
                <a:spcPct val="80000"/>
              </a:lnSpc>
              <a:buNone/>
            </a:pPr>
            <a:endParaRPr lang="en-US" sz="1050" dirty="0"/>
          </a:p>
          <a:p>
            <a:pPr marL="0" indent="0">
              <a:lnSpc>
                <a:spcPct val="80000"/>
              </a:lnSpc>
              <a:buNone/>
            </a:pPr>
            <a:r>
              <a:rPr lang="en-US" sz="1050" dirty="0" smtClean="0"/>
              <a:t>template </a:t>
            </a:r>
            <a:r>
              <a:rPr lang="en-US" sz="1050" dirty="0"/>
              <a:t>&lt;</a:t>
            </a:r>
            <a:r>
              <a:rPr lang="en-US" sz="1050" dirty="0" err="1"/>
              <a:t>typename</a:t>
            </a:r>
            <a:r>
              <a:rPr lang="en-US" sz="1050" dirty="0"/>
              <a:t> T&gt;</a:t>
            </a:r>
          </a:p>
          <a:p>
            <a:pPr marL="0" indent="0">
              <a:lnSpc>
                <a:spcPct val="80000"/>
              </a:lnSpc>
              <a:buNone/>
            </a:pPr>
            <a:r>
              <a:rPr lang="en-US" sz="1050" dirty="0"/>
              <a:t>void</a:t>
            </a:r>
          </a:p>
          <a:p>
            <a:pPr marL="0" indent="0">
              <a:lnSpc>
                <a:spcPct val="80000"/>
              </a:lnSpc>
              <a:buNone/>
            </a:pPr>
            <a:r>
              <a:rPr lang="en-US" sz="1050" dirty="0"/>
              <a:t>relax2D_highlevel( </a:t>
            </a:r>
            <a:r>
              <a:rPr lang="en-US" sz="1050" dirty="0" err="1"/>
              <a:t>MulticoreArray</a:t>
            </a:r>
            <a:r>
              <a:rPr lang="en-US" sz="1050" dirty="0"/>
              <a:t>&lt;T&gt; &amp; array,  </a:t>
            </a:r>
            <a:r>
              <a:rPr lang="en-US" sz="1050" dirty="0" err="1"/>
              <a:t>MulticoreArray</a:t>
            </a:r>
            <a:r>
              <a:rPr lang="en-US" sz="1050" dirty="0"/>
              <a:t>&lt;T&gt; </a:t>
            </a:r>
            <a:r>
              <a:rPr lang="en-US" sz="1050" dirty="0" smtClean="0"/>
              <a:t>&amp; </a:t>
            </a:r>
            <a:r>
              <a:rPr lang="en-US" sz="1050" dirty="0" err="1" smtClean="0"/>
              <a:t>old_array</a:t>
            </a:r>
            <a:r>
              <a:rPr lang="en-US" sz="1050" dirty="0" smtClean="0"/>
              <a:t> </a:t>
            </a:r>
            <a:r>
              <a:rPr lang="en-US" sz="1050" dirty="0"/>
              <a:t>)</a:t>
            </a:r>
          </a:p>
          <a:p>
            <a:pPr marL="0" indent="0">
              <a:lnSpc>
                <a:spcPct val="80000"/>
              </a:lnSpc>
              <a:buNone/>
            </a:pPr>
            <a:r>
              <a:rPr lang="en-US" sz="1050" dirty="0"/>
              <a:t>   {</a:t>
            </a:r>
          </a:p>
          <a:p>
            <a:pPr marL="0" indent="0">
              <a:lnSpc>
                <a:spcPct val="80000"/>
              </a:lnSpc>
              <a:buNone/>
            </a:pPr>
            <a:r>
              <a:rPr lang="en-US" sz="1050" dirty="0"/>
              <a:t>  // This is a working example of a 3D stencil demonstrating a </a:t>
            </a:r>
            <a:r>
              <a:rPr lang="en-US" sz="1050" dirty="0" smtClean="0"/>
              <a:t>high level </a:t>
            </a:r>
            <a:r>
              <a:rPr lang="en-US" sz="1050" dirty="0"/>
              <a:t>interface</a:t>
            </a:r>
          </a:p>
          <a:p>
            <a:pPr marL="0" indent="0">
              <a:lnSpc>
                <a:spcPct val="80000"/>
              </a:lnSpc>
              <a:buNone/>
            </a:pPr>
            <a:r>
              <a:rPr lang="en-US" sz="1050" dirty="0"/>
              <a:t>  // suitable only as debugging support.</a:t>
            </a:r>
          </a:p>
          <a:p>
            <a:pPr marL="0" indent="0">
              <a:lnSpc>
                <a:spcPct val="80000"/>
              </a:lnSpc>
              <a:buNone/>
            </a:pPr>
            <a:endParaRPr lang="en-US" sz="1050" dirty="0"/>
          </a:p>
          <a:p>
            <a:pPr marL="0" indent="0">
              <a:lnSpc>
                <a:spcPct val="80000"/>
              </a:lnSpc>
              <a:buNone/>
            </a:pPr>
            <a:r>
              <a:rPr lang="en-US" sz="1050" dirty="0"/>
              <a:t>#pragma </a:t>
            </a:r>
            <a:r>
              <a:rPr lang="en-US" sz="1050" dirty="0" err="1"/>
              <a:t>omp</a:t>
            </a:r>
            <a:r>
              <a:rPr lang="en-US" sz="1050" dirty="0"/>
              <a:t> parallel for</a:t>
            </a:r>
          </a:p>
          <a:p>
            <a:pPr marL="0" indent="0">
              <a:lnSpc>
                <a:spcPct val="80000"/>
              </a:lnSpc>
              <a:buNone/>
            </a:pPr>
            <a:r>
              <a:rPr lang="sk-SK" sz="1050" dirty="0"/>
              <a:t>      for (int k = 1; k &lt; array.get_arraySize(2)-1; k++)</a:t>
            </a:r>
          </a:p>
          <a:p>
            <a:pPr marL="0" indent="0">
              <a:lnSpc>
                <a:spcPct val="80000"/>
              </a:lnSpc>
              <a:buNone/>
            </a:pPr>
            <a:r>
              <a:rPr lang="sk-SK" sz="1050" dirty="0"/>
              <a:t>        {</a:t>
            </a:r>
          </a:p>
          <a:p>
            <a:pPr marL="0" indent="0">
              <a:lnSpc>
                <a:spcPct val="80000"/>
              </a:lnSpc>
              <a:buNone/>
            </a:pPr>
            <a:r>
              <a:rPr lang="sk-SK" sz="1050" dirty="0"/>
              <a:t>#pragma omp for</a:t>
            </a:r>
          </a:p>
          <a:p>
            <a:pPr marL="0" indent="0">
              <a:lnSpc>
                <a:spcPct val="80000"/>
              </a:lnSpc>
              <a:buNone/>
            </a:pPr>
            <a:r>
              <a:rPr lang="en-US" sz="1050" dirty="0"/>
              <a:t>           for (</a:t>
            </a:r>
            <a:r>
              <a:rPr lang="en-US" sz="1050" dirty="0" err="1"/>
              <a:t>int</a:t>
            </a:r>
            <a:r>
              <a:rPr lang="en-US" sz="1050" dirty="0"/>
              <a:t> j = 1; j &lt; </a:t>
            </a:r>
            <a:r>
              <a:rPr lang="en-US" sz="1050" dirty="0" err="1"/>
              <a:t>array.get_arraySize</a:t>
            </a:r>
            <a:r>
              <a:rPr lang="en-US" sz="1050" dirty="0"/>
              <a:t>(1)-1; j++)</a:t>
            </a:r>
          </a:p>
          <a:p>
            <a:pPr marL="0" indent="0">
              <a:lnSpc>
                <a:spcPct val="80000"/>
              </a:lnSpc>
              <a:buNone/>
            </a:pPr>
            <a:r>
              <a:rPr lang="en-US" sz="1050" dirty="0"/>
              <a:t>             {</a:t>
            </a:r>
          </a:p>
          <a:p>
            <a:pPr marL="0" indent="0">
              <a:lnSpc>
                <a:spcPct val="80000"/>
              </a:lnSpc>
              <a:buNone/>
            </a:pPr>
            <a:r>
              <a:rPr lang="tr-TR" sz="1050" dirty="0"/>
              <a:t>                </a:t>
            </a:r>
            <a:r>
              <a:rPr lang="tr-TR" sz="1050" dirty="0" err="1"/>
              <a:t>for</a:t>
            </a:r>
            <a:r>
              <a:rPr lang="tr-TR" sz="1050" dirty="0"/>
              <a:t> (</a:t>
            </a:r>
            <a:r>
              <a:rPr lang="tr-TR" sz="1050" dirty="0" err="1"/>
              <a:t>int</a:t>
            </a:r>
            <a:r>
              <a:rPr lang="tr-TR" sz="1050" dirty="0"/>
              <a:t> i = 1; i &lt; </a:t>
            </a:r>
            <a:r>
              <a:rPr lang="tr-TR" sz="1050" dirty="0" err="1"/>
              <a:t>array.get_arraySize</a:t>
            </a:r>
            <a:r>
              <a:rPr lang="tr-TR" sz="1050" dirty="0"/>
              <a:t>(0)-1; i++)</a:t>
            </a:r>
          </a:p>
          <a:p>
            <a:pPr marL="0" indent="0">
              <a:lnSpc>
                <a:spcPct val="80000"/>
              </a:lnSpc>
              <a:buNone/>
            </a:pPr>
            <a:r>
              <a:rPr lang="tr-TR" sz="1050" dirty="0"/>
              <a:t>                  {</a:t>
            </a:r>
          </a:p>
          <a:p>
            <a:pPr marL="0" indent="0">
              <a:lnSpc>
                <a:spcPct val="80000"/>
              </a:lnSpc>
              <a:buNone/>
            </a:pPr>
            <a:r>
              <a:rPr lang="tr-TR" sz="1050" dirty="0"/>
              <a:t>                    </a:t>
            </a:r>
            <a:r>
              <a:rPr lang="tr-TR" sz="1050" dirty="0" err="1"/>
              <a:t>array</a:t>
            </a:r>
            <a:r>
              <a:rPr lang="tr-TR" sz="1050" dirty="0"/>
              <a:t>(</a:t>
            </a:r>
            <a:r>
              <a:rPr lang="tr-TR" sz="1050" dirty="0" err="1"/>
              <a:t>i,j,k</a:t>
            </a:r>
            <a:r>
              <a:rPr lang="tr-TR" sz="1050" dirty="0"/>
              <a:t>) = ( </a:t>
            </a:r>
            <a:r>
              <a:rPr lang="tr-TR" sz="1050" dirty="0" err="1"/>
              <a:t>old_array</a:t>
            </a:r>
            <a:r>
              <a:rPr lang="tr-TR" sz="1050" dirty="0"/>
              <a:t>(i-1,j,k</a:t>
            </a:r>
            <a:r>
              <a:rPr lang="tr-TR" sz="1050" dirty="0" smtClean="0"/>
              <a:t>) + </a:t>
            </a:r>
            <a:r>
              <a:rPr lang="tr-TR" sz="1050" dirty="0" err="1" smtClean="0"/>
              <a:t>old_array</a:t>
            </a:r>
            <a:r>
              <a:rPr lang="tr-TR" sz="1050" dirty="0"/>
              <a:t>(i+1,j,k) + </a:t>
            </a:r>
            <a:r>
              <a:rPr lang="tr-TR" sz="1050" dirty="0" err="1"/>
              <a:t>old_array</a:t>
            </a:r>
            <a:r>
              <a:rPr lang="tr-TR" sz="1050" dirty="0"/>
              <a:t>(i,j-1,k) +</a:t>
            </a:r>
          </a:p>
          <a:p>
            <a:pPr marL="0" indent="0">
              <a:lnSpc>
                <a:spcPct val="80000"/>
              </a:lnSpc>
              <a:buNone/>
            </a:pPr>
            <a:r>
              <a:rPr lang="tr-TR" sz="1050" dirty="0"/>
              <a:t>                                </a:t>
            </a:r>
            <a:r>
              <a:rPr lang="tr-TR" sz="1050" dirty="0" smtClean="0"/>
              <a:t>     </a:t>
            </a:r>
            <a:r>
              <a:rPr lang="tr-TR" sz="1050" dirty="0"/>
              <a:t>     </a:t>
            </a:r>
            <a:r>
              <a:rPr lang="tr-TR" sz="1050" dirty="0" err="1"/>
              <a:t>old_array</a:t>
            </a:r>
            <a:r>
              <a:rPr lang="tr-TR" sz="1050" dirty="0"/>
              <a:t>(i,j+1,k) </a:t>
            </a:r>
            <a:r>
              <a:rPr lang="tr-TR" sz="1050" dirty="0" smtClean="0"/>
              <a:t>+ </a:t>
            </a:r>
            <a:r>
              <a:rPr lang="tr-TR" sz="1050" dirty="0" err="1" smtClean="0"/>
              <a:t>old_array</a:t>
            </a:r>
            <a:r>
              <a:rPr lang="tr-TR" sz="1050" dirty="0"/>
              <a:t>(i,j,k+1) + </a:t>
            </a:r>
            <a:r>
              <a:rPr lang="tr-TR" sz="1050" dirty="0" err="1"/>
              <a:t>old_array</a:t>
            </a:r>
            <a:r>
              <a:rPr lang="tr-TR" sz="1050" dirty="0"/>
              <a:t>(i,j,k-1) ) / 6.0;</a:t>
            </a:r>
          </a:p>
          <a:p>
            <a:pPr marL="0" indent="0">
              <a:lnSpc>
                <a:spcPct val="80000"/>
              </a:lnSpc>
              <a:buNone/>
            </a:pPr>
            <a:r>
              <a:rPr lang="tr-TR" sz="1050" dirty="0"/>
              <a:t>                  }</a:t>
            </a:r>
          </a:p>
          <a:p>
            <a:pPr marL="0" indent="0">
              <a:lnSpc>
                <a:spcPct val="80000"/>
              </a:lnSpc>
              <a:buNone/>
            </a:pPr>
            <a:r>
              <a:rPr lang="tr-TR" sz="1050" dirty="0"/>
              <a:t>             }</a:t>
            </a:r>
          </a:p>
          <a:p>
            <a:pPr marL="0" indent="0">
              <a:lnSpc>
                <a:spcPct val="80000"/>
              </a:lnSpc>
              <a:buNone/>
            </a:pPr>
            <a:r>
              <a:rPr lang="tr-TR" sz="1050" dirty="0"/>
              <a:t>        }</a:t>
            </a:r>
          </a:p>
          <a:p>
            <a:pPr marL="0" indent="0">
              <a:lnSpc>
                <a:spcPct val="80000"/>
              </a:lnSpc>
              <a:buNone/>
            </a:pPr>
            <a:r>
              <a:rPr lang="tr-TR" sz="1050" dirty="0"/>
              <a:t>   </a:t>
            </a:r>
            <a:r>
              <a:rPr lang="tr-TR" sz="1050" dirty="0" smtClean="0"/>
              <a:t>}</a:t>
            </a:r>
          </a:p>
          <a:p>
            <a:pPr marL="0" indent="0">
              <a:lnSpc>
                <a:spcPct val="80000"/>
              </a:lnSpc>
              <a:buNone/>
            </a:pPr>
            <a:endParaRPr lang="tr-TR" sz="105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
        <p:nvSpPr>
          <p:cNvPr id="5" name="TextBox 4"/>
          <p:cNvSpPr txBox="1"/>
          <p:nvPr/>
        </p:nvSpPr>
        <p:spPr>
          <a:xfrm>
            <a:off x="6090028" y="3972945"/>
            <a:ext cx="2478751" cy="523220"/>
          </a:xfrm>
          <a:prstGeom prst="rect">
            <a:avLst/>
          </a:prstGeom>
          <a:noFill/>
        </p:spPr>
        <p:txBody>
          <a:bodyPr wrap="none" rtlCol="0">
            <a:spAutoFit/>
          </a:bodyPr>
          <a:lstStyle/>
          <a:p>
            <a:pPr algn="l"/>
            <a:r>
              <a:rPr lang="en-US" dirty="0">
                <a:solidFill>
                  <a:srgbClr val="008000"/>
                </a:solidFill>
              </a:rPr>
              <a:t>I</a:t>
            </a:r>
            <a:r>
              <a:rPr lang="en-US" dirty="0" smtClean="0">
                <a:solidFill>
                  <a:srgbClr val="008000"/>
                </a:solidFill>
              </a:rPr>
              <a:t>ndexing hides distribution</a:t>
            </a:r>
          </a:p>
          <a:p>
            <a:pPr algn="l"/>
            <a:r>
              <a:rPr lang="en-US" dirty="0" smtClean="0">
                <a:solidFill>
                  <a:srgbClr val="008000"/>
                </a:solidFill>
              </a:rPr>
              <a:t>of data over many cores</a:t>
            </a:r>
            <a:endParaRPr lang="en-US" dirty="0">
              <a:solidFill>
                <a:srgbClr val="008000"/>
              </a:solidFill>
            </a:endParaRPr>
          </a:p>
        </p:txBody>
      </p:sp>
      <p:cxnSp>
        <p:nvCxnSpPr>
          <p:cNvPr id="7" name="Straight Arrow Connector 6"/>
          <p:cNvCxnSpPr/>
          <p:nvPr/>
        </p:nvCxnSpPr>
        <p:spPr bwMode="auto">
          <a:xfrm flipH="1">
            <a:off x="5218165" y="4241608"/>
            <a:ext cx="854770" cy="4803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71414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8839200" cy="685800"/>
          </a:xfrm>
        </p:spPr>
        <p:txBody>
          <a:bodyPr>
            <a:noAutofit/>
          </a:bodyPr>
          <a:lstStyle/>
          <a:p>
            <a:r>
              <a:rPr lang="en-US" sz="2800" dirty="0" smtClean="0"/>
              <a:t>Low level code for </a:t>
            </a:r>
            <a:r>
              <a:rPr lang="en-US" sz="2800" dirty="0"/>
              <a:t>s</a:t>
            </a:r>
            <a:r>
              <a:rPr lang="en-US" sz="2800" dirty="0" smtClean="0"/>
              <a:t>tencil on </a:t>
            </a:r>
            <a:r>
              <a:rPr lang="en-US" sz="2800" dirty="0"/>
              <a:t>d</a:t>
            </a:r>
            <a:r>
              <a:rPr lang="en-US" sz="2800" dirty="0" smtClean="0"/>
              <a:t>ata distributed over many cores (to be compiler generated high performance code)</a:t>
            </a:r>
            <a:endParaRPr lang="en-US" sz="2800" dirty="0"/>
          </a:p>
        </p:txBody>
      </p:sp>
      <p:sp>
        <p:nvSpPr>
          <p:cNvPr id="3" name="Content Placeholder 2"/>
          <p:cNvSpPr>
            <a:spLocks noGrp="1"/>
          </p:cNvSpPr>
          <p:nvPr>
            <p:ph idx="1"/>
          </p:nvPr>
        </p:nvSpPr>
        <p:spPr>
          <a:xfrm>
            <a:off x="533400" y="1249485"/>
            <a:ext cx="8077200" cy="4724400"/>
          </a:xfrm>
        </p:spPr>
        <p:txBody>
          <a:bodyPr>
            <a:normAutofit lnSpcReduction="10000"/>
          </a:bodyPr>
          <a:lstStyle/>
          <a:p>
            <a:pPr marL="0" indent="0">
              <a:lnSpc>
                <a:spcPct val="70000"/>
              </a:lnSpc>
              <a:buNone/>
            </a:pPr>
            <a:r>
              <a:rPr lang="en-US" sz="800" dirty="0" smtClean="0"/>
              <a:t>template </a:t>
            </a:r>
            <a:r>
              <a:rPr lang="en-US" sz="800" dirty="0"/>
              <a:t>&lt;</a:t>
            </a:r>
            <a:r>
              <a:rPr lang="en-US" sz="800" dirty="0" err="1"/>
              <a:t>typename</a:t>
            </a:r>
            <a:r>
              <a:rPr lang="en-US" sz="800" dirty="0"/>
              <a:t> T&gt;</a:t>
            </a:r>
          </a:p>
          <a:p>
            <a:pPr marL="0" indent="0">
              <a:lnSpc>
                <a:spcPct val="70000"/>
              </a:lnSpc>
              <a:buNone/>
            </a:pPr>
            <a:r>
              <a:rPr lang="en-US" sz="800" dirty="0"/>
              <a:t>void</a:t>
            </a:r>
          </a:p>
          <a:p>
            <a:pPr marL="0" indent="0">
              <a:lnSpc>
                <a:spcPct val="70000"/>
              </a:lnSpc>
              <a:buNone/>
            </a:pPr>
            <a:r>
              <a:rPr lang="en-US" sz="800" dirty="0"/>
              <a:t>relax2D( </a:t>
            </a:r>
            <a:r>
              <a:rPr lang="en-US" sz="800" dirty="0" err="1"/>
              <a:t>MulticoreArray</a:t>
            </a:r>
            <a:r>
              <a:rPr lang="en-US" sz="800" dirty="0"/>
              <a:t>&lt;T&gt; &amp; array,  </a:t>
            </a:r>
            <a:r>
              <a:rPr lang="en-US" sz="800" dirty="0" err="1"/>
              <a:t>MulticoreArray</a:t>
            </a:r>
            <a:r>
              <a:rPr lang="en-US" sz="800" dirty="0"/>
              <a:t>&lt;T&gt; &amp; </a:t>
            </a:r>
            <a:r>
              <a:rPr lang="en-US" sz="800" dirty="0" err="1"/>
              <a:t>old_array</a:t>
            </a:r>
            <a:r>
              <a:rPr lang="en-US" sz="800" dirty="0"/>
              <a:t> )</a:t>
            </a:r>
          </a:p>
          <a:p>
            <a:pPr marL="0" indent="0">
              <a:lnSpc>
                <a:spcPct val="70000"/>
              </a:lnSpc>
              <a:buNone/>
            </a:pPr>
            <a:r>
              <a:rPr lang="en-US" sz="800" dirty="0"/>
              <a:t>   {</a:t>
            </a:r>
          </a:p>
          <a:p>
            <a:pPr marL="0" indent="0">
              <a:lnSpc>
                <a:spcPct val="70000"/>
              </a:lnSpc>
              <a:buNone/>
            </a:pPr>
            <a:r>
              <a:rPr lang="en-US" sz="800" dirty="0"/>
              <a:t>  // This is a working example of the relaxation associated with the </a:t>
            </a:r>
            <a:r>
              <a:rPr lang="en-US" sz="800" dirty="0" smtClean="0"/>
              <a:t>a stencil </a:t>
            </a:r>
            <a:r>
              <a:rPr lang="en-US" sz="800" dirty="0"/>
              <a:t>on the array abstraction</a:t>
            </a:r>
          </a:p>
          <a:p>
            <a:pPr marL="0" indent="0">
              <a:lnSpc>
                <a:spcPct val="70000"/>
              </a:lnSpc>
              <a:buNone/>
            </a:pPr>
            <a:r>
              <a:rPr lang="en-US" sz="800" dirty="0"/>
              <a:t>  // mapped to the separate multi-dimensional </a:t>
            </a:r>
            <a:r>
              <a:rPr lang="en-US" sz="800" dirty="0" err="1"/>
              <a:t>memorys</a:t>
            </a:r>
            <a:r>
              <a:rPr lang="en-US" sz="800" dirty="0"/>
              <a:t> allocated per </a:t>
            </a:r>
            <a:r>
              <a:rPr lang="en-US" sz="800" dirty="0" smtClean="0"/>
              <a:t>core and </a:t>
            </a:r>
            <a:r>
              <a:rPr lang="en-US" sz="800" dirty="0"/>
              <a:t>onto a multi-</a:t>
            </a:r>
            <a:r>
              <a:rPr lang="en-US" sz="800" dirty="0" err="1"/>
              <a:t>dimenional</a:t>
            </a:r>
            <a:endParaRPr lang="en-US" sz="800" dirty="0"/>
          </a:p>
          <a:p>
            <a:pPr marL="0" indent="0">
              <a:lnSpc>
                <a:spcPct val="70000"/>
              </a:lnSpc>
              <a:buNone/>
            </a:pPr>
            <a:r>
              <a:rPr lang="en-US" sz="800" dirty="0"/>
              <a:t>  // array of cores (core array).</a:t>
            </a:r>
          </a:p>
          <a:p>
            <a:pPr marL="0" indent="0">
              <a:lnSpc>
                <a:spcPct val="70000"/>
              </a:lnSpc>
              <a:buNone/>
            </a:pPr>
            <a:endParaRPr lang="en-US" sz="800" dirty="0"/>
          </a:p>
          <a:p>
            <a:pPr marL="0" indent="0">
              <a:lnSpc>
                <a:spcPct val="70000"/>
              </a:lnSpc>
              <a:buNone/>
            </a:pPr>
            <a:r>
              <a:rPr lang="en-US" sz="800" dirty="0"/>
              <a:t>     </a:t>
            </a:r>
            <a:r>
              <a:rPr lang="en-US" sz="800" dirty="0" err="1"/>
              <a:t>int</a:t>
            </a:r>
            <a:r>
              <a:rPr lang="en-US" sz="800" dirty="0"/>
              <a:t> </a:t>
            </a:r>
            <a:r>
              <a:rPr lang="en-US" sz="800" dirty="0" err="1"/>
              <a:t>numberOfCores</a:t>
            </a:r>
            <a:r>
              <a:rPr lang="en-US" sz="800" dirty="0"/>
              <a:t> = </a:t>
            </a:r>
            <a:r>
              <a:rPr lang="en-US" sz="800" dirty="0" err="1"/>
              <a:t>array.get_numberOfCores</a:t>
            </a:r>
            <a:r>
              <a:rPr lang="en-US" sz="800" dirty="0"/>
              <a:t>();</a:t>
            </a:r>
          </a:p>
          <a:p>
            <a:pPr marL="0" indent="0">
              <a:lnSpc>
                <a:spcPct val="70000"/>
              </a:lnSpc>
              <a:buNone/>
            </a:pPr>
            <a:endParaRPr lang="en-US" sz="800" dirty="0"/>
          </a:p>
          <a:p>
            <a:pPr marL="0" indent="0">
              <a:lnSpc>
                <a:spcPct val="70000"/>
              </a:lnSpc>
              <a:buNone/>
            </a:pPr>
            <a:r>
              <a:rPr lang="en-US" sz="800" dirty="0"/>
              <a:t>// Macro to support linearization of multi-dimensional 2D array index</a:t>
            </a:r>
          </a:p>
          <a:p>
            <a:pPr marL="0" indent="0">
              <a:lnSpc>
                <a:spcPct val="70000"/>
              </a:lnSpc>
              <a:buNone/>
            </a:pPr>
            <a:r>
              <a:rPr lang="en-US" sz="800" dirty="0"/>
              <a:t>computation</a:t>
            </a:r>
          </a:p>
          <a:p>
            <a:pPr marL="0" indent="0">
              <a:lnSpc>
                <a:spcPct val="70000"/>
              </a:lnSpc>
              <a:buNone/>
            </a:pPr>
            <a:r>
              <a:rPr lang="en-US" sz="800" dirty="0"/>
              <a:t>#define local_index2D(</a:t>
            </a:r>
            <a:r>
              <a:rPr lang="en-US" sz="800" dirty="0" err="1"/>
              <a:t>i,j</a:t>
            </a:r>
            <a:r>
              <a:rPr lang="en-US" sz="800" dirty="0"/>
              <a:t>) (((j)*</a:t>
            </a:r>
            <a:r>
              <a:rPr lang="en-US" sz="800" dirty="0" err="1"/>
              <a:t>sizeX</a:t>
            </a:r>
            <a:r>
              <a:rPr lang="en-US" sz="800" dirty="0"/>
              <a:t>)+(</a:t>
            </a:r>
            <a:r>
              <a:rPr lang="en-US" sz="800" dirty="0" err="1"/>
              <a:t>i</a:t>
            </a:r>
            <a:r>
              <a:rPr lang="en-US" sz="800" dirty="0"/>
              <a:t>))</a:t>
            </a:r>
          </a:p>
          <a:p>
            <a:pPr marL="0" indent="0">
              <a:lnSpc>
                <a:spcPct val="70000"/>
              </a:lnSpc>
              <a:buNone/>
            </a:pPr>
            <a:endParaRPr lang="en-US" sz="800" dirty="0"/>
          </a:p>
          <a:p>
            <a:pPr marL="0" indent="0">
              <a:lnSpc>
                <a:spcPct val="70000"/>
              </a:lnSpc>
              <a:buNone/>
            </a:pPr>
            <a:r>
              <a:rPr lang="en-US" sz="800" dirty="0"/>
              <a:t>  // Use </a:t>
            </a:r>
            <a:r>
              <a:rPr lang="en-US" sz="800" dirty="0" err="1"/>
              <a:t>OpenMP</a:t>
            </a:r>
            <a:r>
              <a:rPr lang="en-US" sz="800" dirty="0"/>
              <a:t> to support the threading...</a:t>
            </a:r>
          </a:p>
          <a:p>
            <a:pPr marL="0" indent="0">
              <a:lnSpc>
                <a:spcPct val="70000"/>
              </a:lnSpc>
              <a:buNone/>
            </a:pPr>
            <a:r>
              <a:rPr lang="en-US" sz="800" dirty="0"/>
              <a:t>#pragma </a:t>
            </a:r>
            <a:r>
              <a:rPr lang="en-US" sz="800" dirty="0" err="1"/>
              <a:t>omp</a:t>
            </a:r>
            <a:r>
              <a:rPr lang="en-US" sz="800" dirty="0"/>
              <a:t> parallel for</a:t>
            </a:r>
          </a:p>
          <a:p>
            <a:pPr marL="0" indent="0">
              <a:lnSpc>
                <a:spcPct val="70000"/>
              </a:lnSpc>
              <a:buNone/>
            </a:pPr>
            <a:r>
              <a:rPr lang="en-US" sz="800" dirty="0"/>
              <a:t>     for (</a:t>
            </a:r>
            <a:r>
              <a:rPr lang="en-US" sz="800" dirty="0" err="1"/>
              <a:t>int</a:t>
            </a:r>
            <a:r>
              <a:rPr lang="en-US" sz="800" dirty="0"/>
              <a:t> core = 0; core &lt; </a:t>
            </a:r>
            <a:r>
              <a:rPr lang="en-US" sz="800" dirty="0" err="1"/>
              <a:t>numberOfCores</a:t>
            </a:r>
            <a:r>
              <a:rPr lang="en-US" sz="800" dirty="0"/>
              <a:t>; core++)</a:t>
            </a:r>
          </a:p>
          <a:p>
            <a:pPr marL="0" indent="0">
              <a:lnSpc>
                <a:spcPct val="70000"/>
              </a:lnSpc>
              <a:buNone/>
            </a:pPr>
            <a:r>
              <a:rPr lang="en-US" sz="800" dirty="0"/>
              <a:t>        {</a:t>
            </a:r>
          </a:p>
          <a:p>
            <a:pPr marL="0" indent="0">
              <a:lnSpc>
                <a:spcPct val="70000"/>
              </a:lnSpc>
              <a:buNone/>
            </a:pPr>
            <a:r>
              <a:rPr lang="en-US" sz="800" dirty="0"/>
              <a:t>       // This lifts out loop invariant portions of the code.</a:t>
            </a:r>
          </a:p>
          <a:p>
            <a:pPr marL="0" indent="0">
              <a:lnSpc>
                <a:spcPct val="70000"/>
              </a:lnSpc>
              <a:buNone/>
            </a:pPr>
            <a:r>
              <a:rPr lang="en-US" sz="800" dirty="0"/>
              <a:t>          T* </a:t>
            </a:r>
            <a:r>
              <a:rPr lang="en-US" sz="800" dirty="0" err="1"/>
              <a:t>arraySection</a:t>
            </a:r>
            <a:r>
              <a:rPr lang="en-US" sz="800" dirty="0"/>
              <a:t>     = </a:t>
            </a:r>
            <a:r>
              <a:rPr lang="en-US" sz="800" dirty="0" err="1"/>
              <a:t>array.get_arraySectionPointers</a:t>
            </a:r>
            <a:r>
              <a:rPr lang="en-US" sz="800" dirty="0"/>
              <a:t>()[core];</a:t>
            </a:r>
          </a:p>
          <a:p>
            <a:pPr marL="0" indent="0">
              <a:lnSpc>
                <a:spcPct val="70000"/>
              </a:lnSpc>
              <a:buNone/>
            </a:pPr>
            <a:r>
              <a:rPr lang="en-US" sz="800" dirty="0"/>
              <a:t>          T* </a:t>
            </a:r>
            <a:r>
              <a:rPr lang="en-US" sz="800" dirty="0" err="1"/>
              <a:t>old_arraySection</a:t>
            </a:r>
            <a:r>
              <a:rPr lang="en-US" sz="800" dirty="0"/>
              <a:t> = </a:t>
            </a:r>
            <a:r>
              <a:rPr lang="en-US" sz="800" dirty="0" err="1"/>
              <a:t>old_array.get_arraySectionPointers</a:t>
            </a:r>
            <a:r>
              <a:rPr lang="en-US" sz="800" dirty="0"/>
              <a:t>()[core];</a:t>
            </a:r>
          </a:p>
          <a:p>
            <a:pPr marL="0" indent="0">
              <a:lnSpc>
                <a:spcPct val="70000"/>
              </a:lnSpc>
              <a:buNone/>
            </a:pPr>
            <a:endParaRPr lang="en-US" sz="800" dirty="0"/>
          </a:p>
          <a:p>
            <a:pPr marL="0" indent="0">
              <a:lnSpc>
                <a:spcPct val="70000"/>
              </a:lnSpc>
              <a:buNone/>
            </a:pPr>
            <a:r>
              <a:rPr lang="en-US" sz="800" dirty="0"/>
              <a:t>       // Lift out loop invariant local array size values.</a:t>
            </a:r>
          </a:p>
          <a:p>
            <a:pPr marL="0" indent="0">
              <a:lnSpc>
                <a:spcPct val="70000"/>
              </a:lnSpc>
              <a:buNone/>
            </a:pPr>
            <a:r>
              <a:rPr lang="en-US" sz="800" dirty="0"/>
              <a:t>          </a:t>
            </a:r>
            <a:r>
              <a:rPr lang="en-US" sz="800" dirty="0" err="1"/>
              <a:t>int</a:t>
            </a:r>
            <a:r>
              <a:rPr lang="en-US" sz="800" dirty="0"/>
              <a:t> </a:t>
            </a:r>
            <a:r>
              <a:rPr lang="en-US" sz="800" dirty="0" err="1"/>
              <a:t>sizeX</a:t>
            </a:r>
            <a:r>
              <a:rPr lang="en-US" sz="800" dirty="0"/>
              <a:t> </a:t>
            </a:r>
            <a:r>
              <a:rPr lang="en-US" sz="800" dirty="0" smtClean="0"/>
              <a:t>= </a:t>
            </a:r>
            <a:r>
              <a:rPr lang="en-US" sz="800" dirty="0" err="1" smtClean="0"/>
              <a:t>array.get_coreArray</a:t>
            </a:r>
            <a:r>
              <a:rPr lang="en-US" sz="800" dirty="0"/>
              <a:t>()[core]-&gt;coreArrayNeighborhoodSizes_2D[1][1][0];</a:t>
            </a:r>
          </a:p>
          <a:p>
            <a:pPr marL="0" indent="0">
              <a:lnSpc>
                <a:spcPct val="70000"/>
              </a:lnSpc>
              <a:buNone/>
            </a:pPr>
            <a:r>
              <a:rPr lang="en-US" sz="800" dirty="0"/>
              <a:t>          </a:t>
            </a:r>
            <a:r>
              <a:rPr lang="en-US" sz="800" dirty="0" err="1"/>
              <a:t>int</a:t>
            </a:r>
            <a:r>
              <a:rPr lang="en-US" sz="800" dirty="0"/>
              <a:t> </a:t>
            </a:r>
            <a:r>
              <a:rPr lang="en-US" sz="800" dirty="0" err="1"/>
              <a:t>sizeY</a:t>
            </a:r>
            <a:r>
              <a:rPr lang="en-US" sz="800" dirty="0"/>
              <a:t> </a:t>
            </a:r>
            <a:r>
              <a:rPr lang="en-US" sz="800" dirty="0" smtClean="0"/>
              <a:t>= </a:t>
            </a:r>
            <a:r>
              <a:rPr lang="en-US" sz="800" dirty="0" err="1" smtClean="0"/>
              <a:t>array.get_coreArray</a:t>
            </a:r>
            <a:r>
              <a:rPr lang="en-US" sz="800" dirty="0"/>
              <a:t>()[core]-&gt;coreArrayNeighborhoodSizes_2D[1][1][1];</a:t>
            </a:r>
          </a:p>
          <a:p>
            <a:pPr marL="0" indent="0">
              <a:lnSpc>
                <a:spcPct val="70000"/>
              </a:lnSpc>
              <a:buNone/>
            </a:pPr>
            <a:endParaRPr lang="en-US" sz="800" dirty="0"/>
          </a:p>
          <a:p>
            <a:pPr marL="0" indent="0">
              <a:lnSpc>
                <a:spcPct val="70000"/>
              </a:lnSpc>
              <a:buNone/>
            </a:pPr>
            <a:r>
              <a:rPr lang="en-US" sz="800" dirty="0"/>
              <a:t>          for (</a:t>
            </a:r>
            <a:r>
              <a:rPr lang="en-US" sz="800" dirty="0" err="1"/>
              <a:t>int</a:t>
            </a:r>
            <a:r>
              <a:rPr lang="en-US" sz="800" dirty="0"/>
              <a:t> j = 1; j &lt; sizeY-1; j++)</a:t>
            </a:r>
          </a:p>
          <a:p>
            <a:pPr marL="0" indent="0">
              <a:lnSpc>
                <a:spcPct val="70000"/>
              </a:lnSpc>
              <a:buNone/>
            </a:pPr>
            <a:r>
              <a:rPr lang="en-US" sz="800" dirty="0"/>
              <a:t>             {</a:t>
            </a:r>
          </a:p>
          <a:p>
            <a:pPr marL="0" indent="0">
              <a:lnSpc>
                <a:spcPct val="70000"/>
              </a:lnSpc>
              <a:buNone/>
            </a:pPr>
            <a:r>
              <a:rPr lang="da-DK" sz="800" dirty="0"/>
              <a:t>               for (</a:t>
            </a:r>
            <a:r>
              <a:rPr lang="da-DK" sz="800" dirty="0" err="1"/>
              <a:t>int</a:t>
            </a:r>
            <a:r>
              <a:rPr lang="da-DK" sz="800" dirty="0"/>
              <a:t> i = 1; i &lt; sizeX-1; i++)</a:t>
            </a:r>
          </a:p>
          <a:p>
            <a:pPr marL="0" indent="0">
              <a:lnSpc>
                <a:spcPct val="70000"/>
              </a:lnSpc>
              <a:buNone/>
            </a:pPr>
            <a:r>
              <a:rPr lang="da-DK" sz="800" dirty="0"/>
              <a:t>                  {</a:t>
            </a:r>
          </a:p>
          <a:p>
            <a:pPr marL="0" indent="0">
              <a:lnSpc>
                <a:spcPct val="70000"/>
              </a:lnSpc>
              <a:buNone/>
            </a:pPr>
            <a:r>
              <a:rPr lang="da-DK" sz="800" dirty="0"/>
              <a:t>                 // This is the dominant </a:t>
            </a:r>
            <a:r>
              <a:rPr lang="da-DK" sz="800" dirty="0" err="1"/>
              <a:t>computation</a:t>
            </a:r>
            <a:r>
              <a:rPr lang="da-DK" sz="800" dirty="0"/>
              <a:t> for </a:t>
            </a:r>
            <a:r>
              <a:rPr lang="da-DK" sz="800" dirty="0" err="1"/>
              <a:t>each</a:t>
            </a:r>
            <a:r>
              <a:rPr lang="da-DK" sz="800" dirty="0"/>
              <a:t> </a:t>
            </a:r>
            <a:r>
              <a:rPr lang="da-DK" sz="800" dirty="0" smtClean="0"/>
              <a:t>array </a:t>
            </a:r>
            <a:r>
              <a:rPr lang="da-DK" sz="800" dirty="0" err="1" smtClean="0"/>
              <a:t>section</a:t>
            </a:r>
            <a:r>
              <a:rPr lang="da-DK" sz="800" dirty="0" smtClean="0"/>
              <a:t> </a:t>
            </a:r>
            <a:r>
              <a:rPr lang="da-DK" sz="800" dirty="0"/>
              <a:t>per </a:t>
            </a:r>
            <a:r>
              <a:rPr lang="da-DK" sz="800" dirty="0" err="1"/>
              <a:t>core</a:t>
            </a:r>
            <a:r>
              <a:rPr lang="da-DK" sz="800" dirty="0"/>
              <a:t>. The compiler </a:t>
            </a:r>
            <a:r>
              <a:rPr lang="da-DK" sz="800" dirty="0" err="1"/>
              <a:t>will</a:t>
            </a:r>
            <a:r>
              <a:rPr lang="da-DK" sz="800" dirty="0"/>
              <a:t> </a:t>
            </a:r>
            <a:r>
              <a:rPr lang="da-DK" sz="800" dirty="0" err="1"/>
              <a:t>use</a:t>
            </a:r>
            <a:r>
              <a:rPr lang="da-DK" sz="800" dirty="0"/>
              <a:t> the</a:t>
            </a:r>
          </a:p>
          <a:p>
            <a:pPr marL="0" indent="0">
              <a:lnSpc>
                <a:spcPct val="70000"/>
              </a:lnSpc>
              <a:buNone/>
            </a:pPr>
            <a:r>
              <a:rPr lang="da-DK" sz="800" dirty="0"/>
              <a:t>                 // </a:t>
            </a:r>
            <a:r>
              <a:rPr lang="da-DK" sz="800" dirty="0" err="1"/>
              <a:t>user's</a:t>
            </a:r>
            <a:r>
              <a:rPr lang="da-DK" sz="800" dirty="0"/>
              <a:t> </a:t>
            </a:r>
            <a:r>
              <a:rPr lang="da-DK" sz="800" dirty="0" err="1"/>
              <a:t>code</a:t>
            </a:r>
            <a:r>
              <a:rPr lang="da-DK" sz="800" dirty="0"/>
              <a:t> to </a:t>
            </a:r>
            <a:r>
              <a:rPr lang="da-DK" sz="800" dirty="0" err="1"/>
              <a:t>derive</a:t>
            </a:r>
            <a:r>
              <a:rPr lang="da-DK" sz="800" dirty="0"/>
              <a:t> the </a:t>
            </a:r>
            <a:r>
              <a:rPr lang="da-DK" sz="800" dirty="0" err="1"/>
              <a:t>code</a:t>
            </a:r>
            <a:r>
              <a:rPr lang="da-DK" sz="800" dirty="0"/>
              <a:t> </a:t>
            </a:r>
            <a:r>
              <a:rPr lang="da-DK" sz="800" dirty="0" err="1"/>
              <a:t>that</a:t>
            </a:r>
            <a:r>
              <a:rPr lang="da-DK" sz="800" dirty="0"/>
              <a:t> </a:t>
            </a:r>
            <a:r>
              <a:rPr lang="da-DK" sz="800" dirty="0" err="1"/>
              <a:t>will</a:t>
            </a:r>
            <a:r>
              <a:rPr lang="da-DK" sz="800" dirty="0"/>
              <a:t> </a:t>
            </a:r>
            <a:r>
              <a:rPr lang="da-DK" sz="800" dirty="0" err="1"/>
              <a:t>be</a:t>
            </a:r>
            <a:r>
              <a:rPr lang="da-DK" sz="800" dirty="0"/>
              <a:t> put </a:t>
            </a:r>
            <a:r>
              <a:rPr lang="da-DK" sz="800" dirty="0" err="1"/>
              <a:t>here</a:t>
            </a:r>
            <a:r>
              <a:rPr lang="da-DK" sz="800" dirty="0" smtClean="0"/>
              <a:t>.</a:t>
            </a:r>
          </a:p>
          <a:p>
            <a:pPr marL="0" indent="0">
              <a:lnSpc>
                <a:spcPct val="70000"/>
              </a:lnSpc>
              <a:buNone/>
            </a:pPr>
            <a:r>
              <a:rPr lang="da-DK" sz="800" dirty="0"/>
              <a:t> </a:t>
            </a:r>
            <a:r>
              <a:rPr lang="en-US" sz="800" dirty="0"/>
              <a:t>                   </a:t>
            </a:r>
            <a:r>
              <a:rPr lang="en-US" sz="800" dirty="0" err="1"/>
              <a:t>arraySection</a:t>
            </a:r>
            <a:r>
              <a:rPr lang="en-US" sz="800" dirty="0"/>
              <a:t>[local_index2D(</a:t>
            </a:r>
            <a:r>
              <a:rPr lang="en-US" sz="800" dirty="0" err="1"/>
              <a:t>i,j</a:t>
            </a:r>
            <a:r>
              <a:rPr lang="en-US" sz="800" dirty="0"/>
              <a:t>)] =</a:t>
            </a:r>
          </a:p>
          <a:p>
            <a:pPr marL="0" indent="0">
              <a:lnSpc>
                <a:spcPct val="70000"/>
              </a:lnSpc>
              <a:buNone/>
            </a:pPr>
            <a:r>
              <a:rPr lang="en-US" sz="800" dirty="0"/>
              <a:t>                         (</a:t>
            </a:r>
            <a:r>
              <a:rPr lang="en-US" sz="800" dirty="0" err="1"/>
              <a:t>old_arraySection</a:t>
            </a:r>
            <a:r>
              <a:rPr lang="en-US" sz="800" dirty="0"/>
              <a:t>[local_index2D(i-1,j)] </a:t>
            </a:r>
            <a:r>
              <a:rPr lang="en-US" sz="800" dirty="0" smtClean="0"/>
              <a:t>+ </a:t>
            </a:r>
            <a:r>
              <a:rPr lang="en-US" sz="800" dirty="0" err="1" smtClean="0"/>
              <a:t>old_arraySection</a:t>
            </a:r>
            <a:r>
              <a:rPr lang="en-US" sz="800" dirty="0"/>
              <a:t>[local_index2D(i+1,j)] +</a:t>
            </a:r>
          </a:p>
          <a:p>
            <a:pPr marL="0" indent="0">
              <a:lnSpc>
                <a:spcPct val="70000"/>
              </a:lnSpc>
              <a:buNone/>
            </a:pPr>
            <a:r>
              <a:rPr lang="en-US" sz="800" dirty="0"/>
              <a:t>                          </a:t>
            </a:r>
            <a:r>
              <a:rPr lang="en-US" sz="800" dirty="0" err="1"/>
              <a:t>old_arraySection</a:t>
            </a:r>
            <a:r>
              <a:rPr lang="en-US" sz="800" dirty="0"/>
              <a:t>[local_index2D(i,j-1)] </a:t>
            </a:r>
            <a:r>
              <a:rPr lang="en-US" sz="800" dirty="0" smtClean="0"/>
              <a:t>+ </a:t>
            </a:r>
            <a:r>
              <a:rPr lang="en-US" sz="800" dirty="0" err="1" smtClean="0"/>
              <a:t>old_arraySection</a:t>
            </a:r>
            <a:r>
              <a:rPr lang="en-US" sz="800" dirty="0"/>
              <a:t>[local_index2D(i,j+1)]) / 4.0;</a:t>
            </a:r>
          </a:p>
          <a:p>
            <a:pPr marL="0" indent="0">
              <a:lnSpc>
                <a:spcPct val="70000"/>
              </a:lnSpc>
              <a:buNone/>
            </a:pPr>
            <a:r>
              <a:rPr lang="en-US" sz="800" dirty="0"/>
              <a:t>                  }</a:t>
            </a:r>
          </a:p>
          <a:p>
            <a:pPr marL="0" indent="0">
              <a:lnSpc>
                <a:spcPct val="70000"/>
              </a:lnSpc>
              <a:buNone/>
            </a:pPr>
            <a:r>
              <a:rPr lang="en-US" sz="800" dirty="0"/>
              <a:t>             }</a:t>
            </a:r>
          </a:p>
          <a:p>
            <a:pPr marL="0" indent="0">
              <a:lnSpc>
                <a:spcPct val="70000"/>
              </a:lnSpc>
              <a:buNone/>
            </a:pPr>
            <a:endParaRPr lang="en-US" sz="800" dirty="0"/>
          </a:p>
          <a:p>
            <a:pPr marL="0" indent="0">
              <a:lnSpc>
                <a:spcPct val="70000"/>
              </a:lnSpc>
              <a:buNone/>
            </a:pPr>
            <a:r>
              <a:rPr lang="en-US" sz="800" dirty="0"/>
              <a:t>       // We could alternatively generate the call for relaxation </a:t>
            </a:r>
            <a:r>
              <a:rPr lang="en-US" sz="800" dirty="0" smtClean="0"/>
              <a:t>for the </a:t>
            </a:r>
            <a:r>
              <a:rPr lang="en-US" sz="800" dirty="0"/>
              <a:t>internal boundaries in the same loop.</a:t>
            </a:r>
          </a:p>
          <a:p>
            <a:pPr marL="0" indent="0">
              <a:lnSpc>
                <a:spcPct val="70000"/>
              </a:lnSpc>
              <a:buNone/>
            </a:pPr>
            <a:r>
              <a:rPr lang="en-US" sz="800" dirty="0"/>
              <a:t>          </a:t>
            </a:r>
            <a:r>
              <a:rPr lang="en-US" sz="800" dirty="0" err="1" smtClean="0"/>
              <a:t>array.get_coreArray</a:t>
            </a:r>
            <a:r>
              <a:rPr lang="en-US" sz="800" dirty="0"/>
              <a:t>()[core]-&gt;</a:t>
            </a:r>
            <a:r>
              <a:rPr lang="en-US" sz="800" dirty="0" err="1"/>
              <a:t>relax_on_boundary</a:t>
            </a:r>
            <a:r>
              <a:rPr lang="en-US" sz="800" dirty="0"/>
              <a:t>(</a:t>
            </a:r>
            <a:r>
              <a:rPr lang="en-US" sz="800" dirty="0" err="1"/>
              <a:t>core,array,old_array</a:t>
            </a:r>
            <a:r>
              <a:rPr lang="en-US" sz="800" dirty="0"/>
              <a:t>);</a:t>
            </a:r>
          </a:p>
          <a:p>
            <a:pPr marL="0" indent="0">
              <a:lnSpc>
                <a:spcPct val="70000"/>
              </a:lnSpc>
              <a:buNone/>
            </a:pPr>
            <a:r>
              <a:rPr lang="en-US" sz="800" dirty="0"/>
              <a:t>        }</a:t>
            </a:r>
          </a:p>
          <a:p>
            <a:pPr marL="0" indent="0">
              <a:lnSpc>
                <a:spcPct val="70000"/>
              </a:lnSpc>
              <a:buNone/>
            </a:pPr>
            <a:endParaRPr lang="en-US" sz="800" dirty="0"/>
          </a:p>
          <a:p>
            <a:pPr marL="0" indent="0">
              <a:lnSpc>
                <a:spcPct val="70000"/>
              </a:lnSpc>
              <a:buNone/>
            </a:pPr>
            <a:r>
              <a:rPr lang="en-US" sz="800" dirty="0"/>
              <a:t> </a:t>
            </a:r>
            <a:r>
              <a:rPr lang="en-US" sz="800" dirty="0" smtClean="0"/>
              <a:t>/</a:t>
            </a:r>
            <a:r>
              <a:rPr lang="en-US" sz="800" dirty="0"/>
              <a:t>/ </a:t>
            </a:r>
            <a:r>
              <a:rPr lang="en-US" sz="800" dirty="0" err="1"/>
              <a:t>undefine</a:t>
            </a:r>
            <a:r>
              <a:rPr lang="en-US" sz="800" dirty="0"/>
              <a:t> the local 2D index support macro</a:t>
            </a:r>
          </a:p>
          <a:p>
            <a:pPr marL="0" indent="0">
              <a:lnSpc>
                <a:spcPct val="70000"/>
              </a:lnSpc>
              <a:buNone/>
            </a:pPr>
            <a:r>
              <a:rPr lang="en-US" sz="800" dirty="0"/>
              <a:t>#</a:t>
            </a:r>
            <a:r>
              <a:rPr lang="en-US" sz="800" dirty="0" err="1"/>
              <a:t>undef</a:t>
            </a:r>
            <a:r>
              <a:rPr lang="en-US" sz="800" dirty="0"/>
              <a:t> local_index2D</a:t>
            </a:r>
          </a:p>
          <a:p>
            <a:pPr marL="0" indent="0">
              <a:lnSpc>
                <a:spcPct val="70000"/>
              </a:lnSpc>
              <a:buNone/>
            </a:pPr>
            <a:r>
              <a:rPr lang="en-US" sz="800" dirty="0"/>
              <a:t>   }</a:t>
            </a:r>
          </a:p>
          <a:p>
            <a:pPr marL="0" indent="0">
              <a:lnSpc>
                <a:spcPct val="70000"/>
              </a:lnSpc>
              <a:buNone/>
            </a:pPr>
            <a:endParaRPr lang="en-US" sz="800" dirty="0"/>
          </a:p>
          <a:p>
            <a:pPr marL="0" indent="0">
              <a:lnSpc>
                <a:spcPct val="70000"/>
              </a:lnSpc>
              <a:buNone/>
            </a:pPr>
            <a:endParaRPr lang="en-US" sz="800" dirty="0"/>
          </a:p>
        </p:txBody>
      </p:sp>
      <p:sp>
        <p:nvSpPr>
          <p:cNvPr id="4" name="Footer Placeholder 3"/>
          <p:cNvSpPr>
            <a:spLocks noGrp="1"/>
          </p:cNvSpPr>
          <p:nvPr>
            <p:ph type="ftr" sz="quarter" idx="4294967295"/>
          </p:nvPr>
        </p:nvSpPr>
        <p:spPr>
          <a:xfrm>
            <a:off x="533400" y="6324600"/>
            <a:ext cx="5695950" cy="304800"/>
          </a:xfrm>
          <a:prstGeom prst="rect">
            <a:avLst/>
          </a:prstGeom>
        </p:spPr>
        <p:txBody>
          <a:bodyPr/>
          <a:lstStyle/>
          <a:p>
            <a:pPr>
              <a:defRPr/>
            </a:pPr>
            <a:r>
              <a:rPr lang="en-US" smtClean="0"/>
              <a:t>Science &amp; Technology: Computation Directorate</a:t>
            </a:r>
            <a:endParaRPr lang="en-US"/>
          </a:p>
        </p:txBody>
      </p:sp>
      <p:sp>
        <p:nvSpPr>
          <p:cNvPr id="5" name="TextBox 4"/>
          <p:cNvSpPr txBox="1"/>
          <p:nvPr/>
        </p:nvSpPr>
        <p:spPr>
          <a:xfrm>
            <a:off x="5613561" y="3411192"/>
            <a:ext cx="3317698" cy="307777"/>
          </a:xfrm>
          <a:prstGeom prst="rect">
            <a:avLst/>
          </a:prstGeom>
          <a:noFill/>
        </p:spPr>
        <p:txBody>
          <a:bodyPr wrap="none" rtlCol="0">
            <a:spAutoFit/>
          </a:bodyPr>
          <a:lstStyle/>
          <a:p>
            <a:r>
              <a:rPr lang="en-US" dirty="0" smtClean="0"/>
              <a:t>Loop over all cores (linearized array)</a:t>
            </a:r>
            <a:endParaRPr lang="en-US" dirty="0"/>
          </a:p>
        </p:txBody>
      </p:sp>
      <p:sp>
        <p:nvSpPr>
          <p:cNvPr id="6" name="TextBox 5"/>
          <p:cNvSpPr txBox="1"/>
          <p:nvPr/>
        </p:nvSpPr>
        <p:spPr>
          <a:xfrm>
            <a:off x="5575063" y="4428831"/>
            <a:ext cx="3117911" cy="523220"/>
          </a:xfrm>
          <a:prstGeom prst="rect">
            <a:avLst/>
          </a:prstGeom>
          <a:noFill/>
        </p:spPr>
        <p:txBody>
          <a:bodyPr wrap="none" rtlCol="0">
            <a:spAutoFit/>
          </a:bodyPr>
          <a:lstStyle/>
          <a:p>
            <a:pPr algn="l"/>
            <a:r>
              <a:rPr lang="en-US" dirty="0" smtClean="0"/>
              <a:t>Stencil (or any other local code) </a:t>
            </a:r>
          </a:p>
          <a:p>
            <a:pPr algn="l"/>
            <a:r>
              <a:rPr lang="en-US" dirty="0" smtClean="0"/>
              <a:t>generated from user applications</a:t>
            </a:r>
            <a:endParaRPr lang="en-US" dirty="0"/>
          </a:p>
        </p:txBody>
      </p:sp>
      <p:sp>
        <p:nvSpPr>
          <p:cNvPr id="7" name="Right Brace 6"/>
          <p:cNvSpPr/>
          <p:nvPr/>
        </p:nvSpPr>
        <p:spPr bwMode="auto">
          <a:xfrm>
            <a:off x="5210024" y="4119481"/>
            <a:ext cx="317486" cy="1123495"/>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8" name="Right Brace 7"/>
          <p:cNvSpPr/>
          <p:nvPr/>
        </p:nvSpPr>
        <p:spPr bwMode="auto">
          <a:xfrm>
            <a:off x="4127317" y="3012269"/>
            <a:ext cx="1577016" cy="2768031"/>
          </a:xfrm>
          <a:prstGeom prst="rightBrace">
            <a:avLst>
              <a:gd name="adj1" fmla="val 7301"/>
              <a:gd name="adj2" fmla="val 20588"/>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80" charset="0"/>
              <a:ea typeface="ＭＳ Ｐゴシック" pitchFamily="-80" charset="-128"/>
            </a:endParaRPr>
          </a:p>
        </p:txBody>
      </p:sp>
      <p:sp>
        <p:nvSpPr>
          <p:cNvPr id="11" name="TextBox 10"/>
          <p:cNvSpPr txBox="1"/>
          <p:nvPr/>
        </p:nvSpPr>
        <p:spPr>
          <a:xfrm>
            <a:off x="4389412" y="2678477"/>
            <a:ext cx="3942480" cy="307777"/>
          </a:xfrm>
          <a:prstGeom prst="rect">
            <a:avLst/>
          </a:prstGeom>
          <a:noFill/>
        </p:spPr>
        <p:txBody>
          <a:bodyPr wrap="none" rtlCol="0">
            <a:spAutoFit/>
          </a:bodyPr>
          <a:lstStyle/>
          <a:p>
            <a:r>
              <a:rPr lang="en-US" dirty="0" err="1" smtClean="0"/>
              <a:t>OpenMP</a:t>
            </a:r>
            <a:r>
              <a:rPr lang="en-US" dirty="0" smtClean="0"/>
              <a:t> used to provide control parallelism</a:t>
            </a:r>
            <a:endParaRPr lang="en-US" dirty="0"/>
          </a:p>
        </p:txBody>
      </p:sp>
      <p:cxnSp>
        <p:nvCxnSpPr>
          <p:cNvPr id="14" name="Straight Arrow Connector 13"/>
          <p:cNvCxnSpPr/>
          <p:nvPr/>
        </p:nvCxnSpPr>
        <p:spPr bwMode="auto">
          <a:xfrm flipH="1">
            <a:off x="1921197" y="2849444"/>
            <a:ext cx="2409636" cy="113977"/>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1036342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ECDC-theme">
  <a:themeElements>
    <a:clrScheme name="Custom 4">
      <a:dk1>
        <a:sysClr val="windowText" lastClr="000000"/>
      </a:dk1>
      <a:lt1>
        <a:srgbClr val="FAF0DB"/>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CECDC-theme</Template>
  <TotalTime>1228</TotalTime>
  <Words>4752</Words>
  <Application>Microsoft Macintosh PowerPoint</Application>
  <PresentationFormat>On-screen Show (4:3)</PresentationFormat>
  <Paragraphs>811</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CECDC-theme</vt:lpstr>
      <vt:lpstr>Status of ROSE Project Work</vt:lpstr>
      <vt:lpstr>Overview of ROSE Status</vt:lpstr>
      <vt:lpstr>Overview of ROSE Status</vt:lpstr>
      <vt:lpstr>Single core data layout will be crucial to memory performance</vt:lpstr>
      <vt:lpstr>Exascale architectures will include intensive memory usage and less memory coordination</vt:lpstr>
      <vt:lpstr>We distribution each array into many pieces for many cores…</vt:lpstr>
      <vt:lpstr>Many scientific data operations are applied to block-structured geometries</vt:lpstr>
      <vt:lpstr>A high level interface for block-structured operations enhances performance and debugging across cores</vt:lpstr>
      <vt:lpstr>Low level code for stencil on data distributed over many cores (to be compiler generated high performance code)</vt:lpstr>
      <vt:lpstr>Overview of ROSE Status</vt:lpstr>
      <vt:lpstr>Source-to-source Compiler Resiliency Transformations for Processor Soft Errors</vt:lpstr>
      <vt:lpstr>Example: Jacobi solver</vt:lpstr>
      <vt:lpstr>Introduction</vt:lpstr>
      <vt:lpstr>Thread-level (Inter) vs. Inst.-level (Intra)</vt:lpstr>
      <vt:lpstr>Fault-handling policies (1)</vt:lpstr>
      <vt:lpstr>Voting</vt:lpstr>
      <vt:lpstr>FT Analysis</vt:lpstr>
      <vt:lpstr>Future Resiliency work</vt:lpstr>
      <vt:lpstr>Overview of ROSE Status</vt:lpstr>
      <vt:lpstr>UQ Support</vt:lpstr>
      <vt:lpstr>UQ Support (Source-to-source)</vt:lpstr>
      <vt:lpstr>Overview of ROSE Status</vt:lpstr>
      <vt:lpstr>What is a Skeleton and why you want one</vt:lpstr>
      <vt:lpstr>CoDesign Tool Flow Automatic Generation of Skeletons for Rapid Analysis</vt:lpstr>
      <vt:lpstr>We can generate many skeletons from an App</vt:lpstr>
      <vt:lpstr>Example of Automated Skeleton Code Generation: Before/After</vt:lpstr>
      <vt:lpstr>Static Analysis Drives Skeleton Generation</vt:lpstr>
      <vt:lpstr>Static Analysis: Program Slicing</vt:lpstr>
      <vt:lpstr>Data Flow as an alternative approach to Drive Skeleton Generation</vt:lpstr>
      <vt:lpstr>A Generic API for Skeletonization</vt:lpstr>
      <vt:lpstr>Annotation guided skeletonization</vt:lpstr>
      <vt:lpstr>Use of an Annotation Before/After</vt:lpstr>
      <vt:lpstr>Overview of ROSE Status</vt:lpstr>
      <vt:lpstr>Initial results: simulating Jacobi-omp</vt:lpstr>
      <vt:lpstr>Performance/watt</vt:lpstr>
      <vt:lpstr>Overview of ROSE Status</vt:lpstr>
      <vt:lpstr>ROSE source-to-source transformation infrastructure</vt:lpstr>
      <vt:lpstr>ROSE Progress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 for Exascale Simulation of Combustion in Turbulence</dc:title>
  <dc:creator>John Bell</dc:creator>
  <cp:lastModifiedBy>Daniel Quinlan</cp:lastModifiedBy>
  <cp:revision>77</cp:revision>
  <dcterms:created xsi:type="dcterms:W3CDTF">2012-02-29T21:39:27Z</dcterms:created>
  <dcterms:modified xsi:type="dcterms:W3CDTF">2012-03-06T00:04:31Z</dcterms:modified>
</cp:coreProperties>
</file>