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74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31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 autoAdjust="0"/>
    <p:restoredTop sz="71384" autoAdjust="0"/>
  </p:normalViewPr>
  <p:slideViewPr>
    <p:cSldViewPr>
      <p:cViewPr varScale="1">
        <p:scale>
          <a:sx n="92" d="100"/>
          <a:sy n="92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16"/>
    </p:cViewPr>
  </p:notesTextViewPr>
  <p:notesViewPr>
    <p:cSldViewPr>
      <p:cViewPr varScale="1">
        <p:scale>
          <a:sx n="61" d="100"/>
          <a:sy n="61" d="100"/>
        </p:scale>
        <p:origin x="-2070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/>
          <a:lstStyle>
            <a:lvl1pPr algn="r">
              <a:defRPr sz="1200"/>
            </a:lvl1pPr>
          </a:lstStyle>
          <a:p>
            <a:fld id="{552A171B-F280-487E-AB57-9E09D7D6F475}" type="datetimeFigureOut">
              <a:rPr lang="en-US" smtClean="0"/>
              <a:pPr/>
              <a:t>6/30/2011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0" tIns="46582" rIns="93160" bIns="465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0" tIns="46582" rIns="93160" bIns="465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 anchor="b"/>
          <a:lstStyle>
            <a:lvl1pPr algn="r">
              <a:defRPr sz="1200"/>
            </a:lvl1pPr>
          </a:lstStyle>
          <a:p>
            <a:fld id="{F4A6DD1E-07AB-4857-BE57-82B520EA68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284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dirty="0" smtClean="0"/>
              <a:t>Notes: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10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dirty="0" smtClean="0"/>
              <a:t>Memory-related faults</a:t>
            </a:r>
            <a:r>
              <a:rPr lang="en-US" sz="1100" baseline="0" dirty="0" smtClean="0"/>
              <a:t> pose a serious problem in ExaScale systems due to the large memory capacity requirements (&gt; 10 million DRAM chips).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baseline="0" dirty="0" smtClean="0"/>
              <a:t>Memory failures may occur as frequently as 2 hours on Exascale systems [DARPA ExaScale Study 2008 Report].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100" baseline="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baseline="0" dirty="0" smtClean="0"/>
              <a:t>In this work, we create an automated compiler transformation to introduce fault resilience for memory-related errors on Exascale systems.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dirty="0" smtClean="0"/>
              <a:t>Such a framework</a:t>
            </a:r>
            <a:r>
              <a:rPr lang="en-US" sz="1100" baseline="0" dirty="0" smtClean="0"/>
              <a:t> would seamlessly integrate with existing scientific applications and provide the necessary support for fault resilience.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dirty="0" smtClean="0"/>
              <a:t>Our</a:t>
            </a:r>
            <a:r>
              <a:rPr lang="en-US" sz="1100" baseline="0" dirty="0" smtClean="0"/>
              <a:t> approach works by instrumenting the scientific application using ROSE Compiler for fault resilience checks and check for memory-related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baseline="0" dirty="0" smtClean="0"/>
              <a:t>errors with runtime support. Block parity algorithm forms the integral part of runtime support.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100" baseline="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baseline="0" dirty="0" smtClean="0"/>
              <a:t>The block parity algorithm stores the memory reference checksums in a hash table. This algorithm tries to correct memory errors when possible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baseline="0" dirty="0" smtClean="0"/>
              <a:t>by parity checking. If a memory error cannot be corrected, it outputs an application exception. The capability of error correction and detection depends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baseline="0" dirty="0" smtClean="0"/>
              <a:t>upon the algorithm’s redundancy bits. In our case, the algorithm provides capability to detect 2-bit errors and correct 1-bit errors.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100" baseline="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baseline="0" dirty="0" smtClean="0"/>
              <a:t>Our approach is contrary to conventional </a:t>
            </a:r>
            <a:r>
              <a:rPr lang="en-US" sz="1100" baseline="0" dirty="0" err="1" smtClean="0"/>
              <a:t>checkpointing</a:t>
            </a:r>
            <a:r>
              <a:rPr lang="en-US" sz="1100" baseline="0" dirty="0" smtClean="0"/>
              <a:t> and restart methods. Checkpointing techniques impose high overheads for example, single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baseline="0" dirty="0" smtClean="0"/>
              <a:t>checkpoint on </a:t>
            </a:r>
            <a:r>
              <a:rPr lang="en-US" sz="1100" baseline="0" dirty="0" err="1" smtClean="0"/>
              <a:t>BlueGene</a:t>
            </a:r>
            <a:r>
              <a:rPr lang="en-US" sz="1100" baseline="0" dirty="0" smtClean="0"/>
              <a:t>/L system requires 12 minutes. Thus, our work focuses on memory references in applications particularly scientific applications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baseline="0" dirty="0" smtClean="0"/>
              <a:t>which introduces low overhead as compared to </a:t>
            </a:r>
            <a:r>
              <a:rPr lang="en-US" sz="1100" baseline="0" dirty="0" err="1" smtClean="0"/>
              <a:t>checkpointing</a:t>
            </a:r>
            <a:r>
              <a:rPr lang="en-US" sz="1100" baseline="0" dirty="0" smtClean="0"/>
              <a:t> methods.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100" baseline="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baseline="0" dirty="0" smtClean="0"/>
              <a:t>As future work, we would like to develop more robust algorithms and learn their impact on performance of scientific applications.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10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100" dirty="0" smtClean="0"/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969707" y="8830153"/>
            <a:ext cx="3039109" cy="46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9" tIns="45709" rIns="91419" bIns="45709" anchor="b"/>
          <a:lstStyle/>
          <a:p>
            <a:pPr algn="r" defTabSz="914773" eaLnBrk="0" hangingPunct="0"/>
            <a:fld id="{CC75C1CE-B3C7-4E1B-B254-F041918EBDA5}" type="slidenum">
              <a:rPr lang="en-US" sz="1200"/>
              <a:pPr algn="r" defTabSz="914773" eaLnBrk="0" hangingPunct="0"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ASCAC August 24-25,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horizontal-logo-green-tex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367317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673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ASCAC August 24-25, 2010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ASCAC August 24-25, 2010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ASCAC August 24-25, 2010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ASCAC August 24-25,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38925"/>
            <a:ext cx="2895600" cy="1825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ASCAC August 24-25, 2010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19075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866776"/>
            <a:ext cx="8410575" cy="525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7064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ASCAC August 24-25,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4464" y="6351654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9" descr="horizontal-logo-green-text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6354763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361637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Arial"/>
                <a:cs typeface="Arial"/>
              </a:rPr>
              <a:t>“Fault Resilience for HPC Applications on </a:t>
            </a:r>
            <a:r>
              <a:rPr lang="en-US" sz="2000" b="1" dirty="0" err="1" smtClean="0">
                <a:solidFill>
                  <a:schemeClr val="tx1"/>
                </a:solidFill>
                <a:latin typeface="Arial"/>
                <a:cs typeface="Arial"/>
              </a:rPr>
              <a:t>Exascale</a:t>
            </a:r>
            <a:r>
              <a:rPr lang="en-US" sz="2000" b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Arial"/>
                <a:cs typeface="Arial"/>
              </a:rPr>
              <a:t>Systems” </a:t>
            </a:r>
            <a:r>
              <a:rPr lang="en-US" sz="2000" b="1" dirty="0" smtClean="0">
                <a:solidFill>
                  <a:schemeClr val="tx1"/>
                </a:solidFill>
                <a:latin typeface="Arial"/>
                <a:cs typeface="Arial"/>
              </a:rPr>
              <a:t>–</a:t>
            </a:r>
            <a:br>
              <a:rPr lang="en-US" sz="2000" b="1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b="1" dirty="0" smtClean="0">
                <a:solidFill>
                  <a:schemeClr val="tx1"/>
                </a:solidFill>
                <a:latin typeface="Arial"/>
                <a:cs typeface="Arial"/>
              </a:rPr>
              <a:t>Dan Quinlan, LLNL</a:t>
            </a:r>
            <a:r>
              <a:rPr lang="en-US" sz="2000" b="1" dirty="0" smtClean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endParaRPr lang="en-US" sz="20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4338" name="Straight Connector 8"/>
          <p:cNvCxnSpPr>
            <a:cxnSpLocks noChangeShapeType="1"/>
          </p:cNvCxnSpPr>
          <p:nvPr/>
        </p:nvCxnSpPr>
        <p:spPr bwMode="auto">
          <a:xfrm>
            <a:off x="381000" y="2819400"/>
            <a:ext cx="8763000" cy="3175"/>
          </a:xfrm>
          <a:prstGeom prst="line">
            <a:avLst/>
          </a:prstGeom>
          <a:noFill/>
          <a:ln w="25400" algn="ctr">
            <a:solidFill>
              <a:srgbClr val="F9B074"/>
            </a:solidFill>
            <a:round/>
            <a:headEnd/>
            <a:tailEnd/>
          </a:ln>
        </p:spPr>
      </p:cxnSp>
      <p:cxnSp>
        <p:nvCxnSpPr>
          <p:cNvPr id="14339" name="Straight Connector 20"/>
          <p:cNvCxnSpPr>
            <a:cxnSpLocks noChangeShapeType="1"/>
          </p:cNvCxnSpPr>
          <p:nvPr/>
        </p:nvCxnSpPr>
        <p:spPr bwMode="auto">
          <a:xfrm rot="5400000">
            <a:off x="4610100" y="2095500"/>
            <a:ext cx="1447800" cy="0"/>
          </a:xfrm>
          <a:prstGeom prst="line">
            <a:avLst/>
          </a:prstGeom>
          <a:noFill/>
          <a:ln w="25400" algn="ctr">
            <a:solidFill>
              <a:srgbClr val="F9B074"/>
            </a:solidFill>
            <a:round/>
            <a:headEnd/>
            <a:tailEnd/>
          </a:ln>
        </p:spPr>
      </p:cxn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5638800" y="990600"/>
            <a:ext cx="835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DA5500"/>
                </a:solidFill>
              </a:rPr>
              <a:t>Impact</a:t>
            </a:r>
            <a:endParaRPr lang="en-US" i="1" dirty="0">
              <a:solidFill>
                <a:srgbClr val="DA5500"/>
              </a:solidFill>
            </a:endParaRPr>
          </a:p>
        </p:txBody>
      </p:sp>
      <p:sp>
        <p:nvSpPr>
          <p:cNvPr id="14341" name="TextBox 14"/>
          <p:cNvSpPr txBox="1">
            <a:spLocks noChangeArrowheads="1"/>
          </p:cNvSpPr>
          <p:nvPr/>
        </p:nvSpPr>
        <p:spPr bwMode="auto">
          <a:xfrm>
            <a:off x="228600" y="1066800"/>
            <a:ext cx="14066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DA5500"/>
                </a:solidFill>
              </a:rPr>
              <a:t>Objectives </a:t>
            </a:r>
            <a:endParaRPr lang="en-US" i="1" dirty="0">
              <a:solidFill>
                <a:srgbClr val="DA5500"/>
              </a:solidFill>
            </a:endParaRPr>
          </a:p>
        </p:txBody>
      </p:sp>
      <p:sp>
        <p:nvSpPr>
          <p:cNvPr id="14342" name="Content Placeholder 5"/>
          <p:cNvSpPr>
            <a:spLocks noGrp="1"/>
          </p:cNvSpPr>
          <p:nvPr>
            <p:ph sz="half" idx="4294967295"/>
          </p:nvPr>
        </p:nvSpPr>
        <p:spPr>
          <a:xfrm>
            <a:off x="152400" y="1371600"/>
            <a:ext cx="5029200" cy="1371600"/>
          </a:xfrm>
        </p:spPr>
        <p:txBody>
          <a:bodyPr>
            <a:noAutofit/>
          </a:bodyPr>
          <a:lstStyle/>
          <a:p>
            <a:pPr marL="233363" indent="-233363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200" b="0" dirty="0" smtClean="0">
                <a:solidFill>
                  <a:schemeClr val="tx1"/>
                </a:solidFill>
              </a:rPr>
              <a:t>Create an automated compiler transformation to assist programmers in </a:t>
            </a:r>
            <a:r>
              <a:rPr lang="en-US" sz="1200" b="0" dirty="0" smtClean="0">
                <a:solidFill>
                  <a:schemeClr val="tx1"/>
                </a:solidFill>
              </a:rPr>
              <a:t>DOE </a:t>
            </a:r>
            <a:r>
              <a:rPr lang="en-US" sz="1200" b="0" dirty="0" smtClean="0">
                <a:solidFill>
                  <a:schemeClr val="tx1"/>
                </a:solidFill>
              </a:rPr>
              <a:t>for integrating memory-related fault resilience in their applications :</a:t>
            </a:r>
          </a:p>
          <a:p>
            <a:pPr marL="633413" lvl="1" indent="-233363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100" dirty="0" smtClean="0">
                <a:solidFill>
                  <a:schemeClr val="tx1"/>
                </a:solidFill>
              </a:rPr>
              <a:t>Creating memory efficient fault resilience technique at compiler level</a:t>
            </a:r>
          </a:p>
          <a:p>
            <a:pPr marL="633413" lvl="1" indent="-233363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100" dirty="0" smtClean="0">
                <a:solidFill>
                  <a:schemeClr val="tx1"/>
                </a:solidFill>
              </a:rPr>
              <a:t>Automatically introduce runtime fault resilience checks with some support for error correction capability</a:t>
            </a:r>
          </a:p>
        </p:txBody>
      </p:sp>
      <p:sp>
        <p:nvSpPr>
          <p:cNvPr id="14343" name="Content Placeholder 5"/>
          <p:cNvSpPr>
            <a:spLocks noGrp="1"/>
          </p:cNvSpPr>
          <p:nvPr>
            <p:ph sz="half" idx="4294967295"/>
          </p:nvPr>
        </p:nvSpPr>
        <p:spPr>
          <a:xfrm>
            <a:off x="5410200" y="1447800"/>
            <a:ext cx="3581400" cy="1219200"/>
          </a:xfrm>
        </p:spPr>
        <p:txBody>
          <a:bodyPr>
            <a:normAutofit fontScale="92500" lnSpcReduction="10000"/>
          </a:bodyPr>
          <a:lstStyle/>
          <a:p>
            <a:pPr marL="233363" indent="-233363"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400" b="0" dirty="0" smtClean="0">
                <a:solidFill>
                  <a:schemeClr val="tx1"/>
                </a:solidFill>
                <a:cs typeface="Arial" charset="0"/>
              </a:rPr>
              <a:t>Automated approach to addressing the resilience challenge of </a:t>
            </a:r>
            <a:r>
              <a:rPr lang="en-US" sz="1400" b="0" dirty="0" err="1" smtClean="0">
                <a:solidFill>
                  <a:schemeClr val="tx1"/>
                </a:solidFill>
                <a:cs typeface="Arial" charset="0"/>
              </a:rPr>
              <a:t>exascale</a:t>
            </a:r>
            <a:r>
              <a:rPr lang="en-US" sz="1400" b="0" dirty="0" smtClean="0">
                <a:solidFill>
                  <a:schemeClr val="tx1"/>
                </a:solidFill>
                <a:cs typeface="Arial" charset="0"/>
              </a:rPr>
              <a:t> computing</a:t>
            </a:r>
            <a:endParaRPr lang="en-US" sz="1400" b="0" dirty="0" smtClean="0">
              <a:solidFill>
                <a:schemeClr val="tx1"/>
              </a:solidFill>
              <a:cs typeface="Arial" charset="0"/>
            </a:endParaRPr>
          </a:p>
          <a:p>
            <a:pPr marL="233363" indent="-233363"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400" b="0" dirty="0" smtClean="0">
                <a:solidFill>
                  <a:schemeClr val="tx1"/>
                </a:solidFill>
                <a:cs typeface="Arial" charset="0"/>
              </a:rPr>
              <a:t>Assist application sustainability in ExaScale environments where memory failures may occur every 2 hours [DARPA ExaScale Study 2008 </a:t>
            </a:r>
            <a:r>
              <a:rPr lang="en-US" sz="1400" b="0" dirty="0">
                <a:solidFill>
                  <a:schemeClr val="tx1"/>
                </a:solidFill>
                <a:cs typeface="Arial" charset="0"/>
              </a:rPr>
              <a:t>R</a:t>
            </a:r>
            <a:r>
              <a:rPr lang="en-US" sz="1400" b="0" dirty="0" smtClean="0">
                <a:solidFill>
                  <a:schemeClr val="tx1"/>
                </a:solidFill>
                <a:cs typeface="Arial" charset="0"/>
              </a:rPr>
              <a:t>eport]</a:t>
            </a:r>
          </a:p>
        </p:txBody>
      </p:sp>
      <p:sp>
        <p:nvSpPr>
          <p:cNvPr id="14351" name="Rectangle 9"/>
          <p:cNvSpPr>
            <a:spLocks noChangeArrowheads="1"/>
          </p:cNvSpPr>
          <p:nvPr/>
        </p:nvSpPr>
        <p:spPr bwMode="auto">
          <a:xfrm>
            <a:off x="1981200" y="6437313"/>
            <a:ext cx="6096000" cy="3444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 eaLnBrk="0" hangingPunct="0">
              <a:lnSpc>
                <a:spcPct val="90000"/>
              </a:lnSpc>
              <a:spcBef>
                <a:spcPct val="60000"/>
              </a:spcBef>
              <a:buClr>
                <a:srgbClr val="FFFF99"/>
              </a:buClr>
              <a:buFont typeface="Symbol" pitchFamily="18" charset="2"/>
              <a:buNone/>
            </a:pPr>
            <a:endParaRPr lang="en-US" sz="1200" dirty="0">
              <a:solidFill>
                <a:srgbClr val="DA5500"/>
              </a:solidFill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5410200" y="3657600"/>
            <a:ext cx="3657600" cy="200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Developed compiler transformation for instrumenting memory references in scientific kernels with fault resilience checks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Designed a library to support runtime detection of memory errors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Implemented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 fault resilience technique with block parity algorithm 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638800" y="3124200"/>
            <a:ext cx="2399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DA5500"/>
                </a:solidFill>
              </a:rPr>
              <a:t>Accomplishments 2011</a:t>
            </a:r>
            <a:endParaRPr lang="en-US" i="1" dirty="0">
              <a:solidFill>
                <a:srgbClr val="DA55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7620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ASCR- Computer Science Highlight </a:t>
            </a:r>
            <a:endParaRPr 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3200400"/>
            <a:ext cx="914400" cy="609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effectLst/>
                <a:latin typeface="Arial"/>
                <a:cs typeface="Arial"/>
              </a:rPr>
              <a:t>Scientific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effectLst/>
                <a:latin typeface="Arial"/>
                <a:cs typeface="Arial"/>
              </a:rPr>
              <a:t>Application</a:t>
            </a:r>
            <a:endParaRPr lang="en-US" sz="11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7800" y="3200400"/>
            <a:ext cx="1219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effectLst/>
                <a:latin typeface="Arial"/>
                <a:cs typeface="Arial"/>
              </a:rPr>
              <a:t>ROSE Compiler Transformation</a:t>
            </a:r>
            <a:endParaRPr lang="en-US" sz="11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3200400"/>
            <a:ext cx="1828800" cy="609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effectLst/>
                <a:latin typeface="Arial"/>
                <a:cs typeface="Arial"/>
              </a:rPr>
              <a:t>Instrumented Application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effectLst/>
                <a:latin typeface="Arial"/>
                <a:cs typeface="Arial"/>
              </a:rPr>
              <a:t>(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Arial"/>
                <a:cs typeface="Arial"/>
              </a:rPr>
              <a:t>Fault Resilience Checks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Arial"/>
                <a:cs typeface="Arial"/>
              </a:rPr>
              <a:t>)</a:t>
            </a:r>
            <a:endParaRPr lang="en-US" sz="11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76600" y="4267200"/>
            <a:ext cx="1066800" cy="533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effectLst/>
                <a:latin typeface="Arial"/>
                <a:cs typeface="Arial"/>
              </a:rPr>
              <a:t>Application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effectLst/>
                <a:latin typeface="Arial"/>
                <a:cs typeface="Arial"/>
              </a:rPr>
              <a:t>Execution</a:t>
            </a:r>
            <a:endParaRPr lang="en-US" sz="11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4000" y="4267200"/>
            <a:ext cx="14478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effectLst/>
                <a:latin typeface="Arial"/>
                <a:cs typeface="Arial"/>
              </a:rPr>
              <a:t>Runtime Support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effectLst/>
                <a:latin typeface="Arial"/>
                <a:cs typeface="Arial"/>
              </a:rPr>
              <a:t>( Block Parity Algorithm 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71800" y="4800600"/>
            <a:ext cx="457200" cy="381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91000" y="4800600"/>
            <a:ext cx="381000" cy="381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33" idx="0"/>
          </p:cNvCxnSpPr>
          <p:nvPr/>
        </p:nvCxnSpPr>
        <p:spPr>
          <a:xfrm flipH="1">
            <a:off x="3776643" y="4800600"/>
            <a:ext cx="33357" cy="381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1143000" y="3429000"/>
            <a:ext cx="304800" cy="1524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667000" y="3429000"/>
            <a:ext cx="304800" cy="1524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971800" y="4495800"/>
            <a:ext cx="304800" cy="1524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581400" y="3962400"/>
            <a:ext cx="457200" cy="1524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133600" y="5181600"/>
            <a:ext cx="11524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No Error</a:t>
            </a:r>
          </a:p>
          <a:p>
            <a:pPr algn="ctr"/>
            <a:r>
              <a:rPr lang="en-US" sz="1050" dirty="0" smtClean="0"/>
              <a:t>( Normal output)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4296274" y="5181600"/>
            <a:ext cx="10470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Errors Detected</a:t>
            </a:r>
          </a:p>
          <a:p>
            <a:pPr algn="ctr"/>
            <a:r>
              <a:rPr lang="en-US" sz="1050" dirty="0" smtClean="0"/>
              <a:t>(</a:t>
            </a:r>
            <a:r>
              <a:rPr lang="en-US" sz="1050" dirty="0" smtClean="0">
                <a:solidFill>
                  <a:srgbClr val="FF0000"/>
                </a:solidFill>
              </a:rPr>
              <a:t> Exception</a:t>
            </a:r>
            <a:r>
              <a:rPr lang="en-US" sz="1050" dirty="0" smtClean="0"/>
              <a:t> )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3200400" y="5181600"/>
            <a:ext cx="11524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Errors Corrected</a:t>
            </a:r>
          </a:p>
          <a:p>
            <a:pPr algn="ctr"/>
            <a:r>
              <a:rPr lang="en-US" sz="1050" dirty="0" smtClean="0"/>
              <a:t>( Normal output)</a:t>
            </a:r>
            <a:endParaRPr lang="en-US" sz="1050" dirty="0"/>
          </a:p>
        </p:txBody>
      </p:sp>
      <p:sp>
        <p:nvSpPr>
          <p:cNvPr id="41" name="Rectangle 40"/>
          <p:cNvSpPr/>
          <p:nvPr/>
        </p:nvSpPr>
        <p:spPr>
          <a:xfrm>
            <a:off x="228600" y="4267200"/>
            <a:ext cx="914400" cy="609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8600" y="4267200"/>
            <a:ext cx="304800" cy="152400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3"/>
          </p:cNvCxnSpPr>
          <p:nvPr/>
        </p:nvCxnSpPr>
        <p:spPr>
          <a:xfrm>
            <a:off x="533400" y="4343400"/>
            <a:ext cx="0" cy="5334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8200" y="4419600"/>
            <a:ext cx="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3400" y="4267200"/>
            <a:ext cx="304800" cy="152400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38200" y="4267200"/>
            <a:ext cx="304800" cy="152400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478" y="4953000"/>
            <a:ext cx="1190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Memory Reference</a:t>
            </a:r>
          </a:p>
          <a:p>
            <a:pPr algn="ctr"/>
            <a:r>
              <a:rPr lang="en-US" sz="1000" dirty="0" smtClean="0"/>
              <a:t>Hashmap</a:t>
            </a:r>
            <a:endParaRPr lang="en-US" sz="1000" dirty="0"/>
          </a:p>
        </p:txBody>
      </p:sp>
      <p:sp>
        <p:nvSpPr>
          <p:cNvPr id="48" name="Right Brace 47"/>
          <p:cNvSpPr/>
          <p:nvPr/>
        </p:nvSpPr>
        <p:spPr>
          <a:xfrm>
            <a:off x="1295400" y="4267200"/>
            <a:ext cx="152400" cy="914400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Strayer_CompMaterials_presentationv_20100726</Template>
  <TotalTime>2112</TotalTime>
  <Words>429</Words>
  <Application>Microsoft Office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Basic_Green</vt:lpstr>
      <vt:lpstr>“Fault Resilience for HPC Applications on Exascale Systems” – Dan Quinlan, LLNL  </vt:lpstr>
    </vt:vector>
  </TitlesOfParts>
  <Company>Office of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ASCR Update August 24, 2010</dc:title>
  <dc:creator>hellaba</dc:creator>
  <cp:lastModifiedBy>dougherty1</cp:lastModifiedBy>
  <cp:revision>130</cp:revision>
  <dcterms:created xsi:type="dcterms:W3CDTF">2010-08-17T18:12:50Z</dcterms:created>
  <dcterms:modified xsi:type="dcterms:W3CDTF">2011-06-30T22:29:32Z</dcterms:modified>
</cp:coreProperties>
</file>