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887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BE0E3"/>
    <a:srgbClr val="CCFF33"/>
    <a:srgbClr val="FF7C80"/>
    <a:srgbClr val="F3F5DB"/>
    <a:srgbClr val="CC0000"/>
    <a:srgbClr val="DFA7FF"/>
    <a:srgbClr val="CFFFE5"/>
    <a:srgbClr val="E5F5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0" autoAdjust="0"/>
    <p:restoredTop sz="85986" autoAdjust="0"/>
  </p:normalViewPr>
  <p:slideViewPr>
    <p:cSldViewPr snapToGrid="0">
      <p:cViewPr>
        <p:scale>
          <a:sx n="110" d="100"/>
          <a:sy n="110" d="100"/>
        </p:scale>
        <p:origin x="-1896" y="-186"/>
      </p:cViewPr>
      <p:guideLst>
        <p:guide orient="horz" pos="24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34" y="-96"/>
      </p:cViewPr>
      <p:guideLst>
        <p:guide orient="horz" pos="292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09/07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GHM allhands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F7EDC50-ED6E-4AB3-9E91-BE29917E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8CDFB19-8E78-4EAE-9E97-0BBF7F16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1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7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0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 algn="l">
              <a:defRPr/>
            </a:pPr>
            <a:endParaRPr lang="en-US" sz="2400" b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28975" y="6573838"/>
            <a:ext cx="265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n-US" sz="1000">
                <a:solidFill>
                  <a:srgbClr val="124A91"/>
                </a:solidFill>
                <a:latin typeface="Arial" charset="0"/>
              </a:rPr>
              <a:t>Lawrence Livermore National Laboratory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645025" y="6477000"/>
            <a:ext cx="3073400" cy="6350"/>
          </a:xfrm>
          <a:prstGeom prst="line">
            <a:avLst/>
          </a:prstGeom>
          <a:noFill/>
          <a:ln w="6350">
            <a:solidFill>
              <a:srgbClr val="00448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FBF4E78B-A354-41B7-BB2B-AF1890D20B11}" type="slidenum">
              <a:rPr lang="en-US" sz="900" b="0">
                <a:latin typeface="Arial Narrow" pitchFamily="-80" charset="0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>
              <a:latin typeface="Arial Narrow" pitchFamily="-80" charset="0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algn="l" eaLnBrk="1" hangingPunct="1">
              <a:defRPr/>
            </a:pPr>
            <a:endParaRPr lang="en-US" sz="2400">
              <a:solidFill>
                <a:srgbClr val="124A91"/>
              </a:solidFill>
              <a:latin typeface="Arial Narrow" pitchFamily="-80" charset="0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533400" y="62484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69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defRPr>
                <a:solidFill>
                  <a:srgbClr val="124A9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2060" name="Picture 19" descr="lab_icon_no_box_blue_rgb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1650" y="62357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-80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1578635" y="3174503"/>
            <a:ext cx="5840082" cy="34850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0" y="96838"/>
            <a:ext cx="902323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: Understanding Software for </a:t>
            </a:r>
            <a:r>
              <a:rPr lang="en-US" sz="3200" dirty="0" err="1" smtClean="0">
                <a:solidFill>
                  <a:schemeClr val="accent2"/>
                </a:solidFill>
              </a:rPr>
              <a:t>Exascale</a:t>
            </a:r>
            <a:r>
              <a:rPr lang="en-US" sz="3200" dirty="0" smtClean="0">
                <a:solidFill>
                  <a:schemeClr val="accent2"/>
                </a:solidFill>
              </a:rPr>
              <a:t> Co-Design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" y="1158818"/>
            <a:ext cx="8884639" cy="173966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 communicates subtle software design to architecture design groups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Software characterization for </a:t>
            </a:r>
            <a:r>
              <a:rPr lang="en-US" sz="1800" dirty="0" err="1" smtClean="0"/>
              <a:t>e</a:t>
            </a:r>
            <a:r>
              <a:rPr lang="en-US" sz="1800" dirty="0" err="1" smtClean="0"/>
              <a:t>xascale</a:t>
            </a:r>
            <a:r>
              <a:rPr lang="en-US" sz="1800" dirty="0" smtClean="0"/>
              <a:t> software/architecture co-design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ROSE measures amount of parallelism in DOE applications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C</a:t>
            </a:r>
            <a:r>
              <a:rPr lang="en-US" sz="1800" dirty="0" smtClean="0"/>
              <a:t>lassifies types of memory usage to inform hardware designers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Many other custom requests from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design teams for co-design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Instrumentation of applications to assess potential hardware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features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 will generate skeleton apps to drive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hardware simulators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9445" y="3968182"/>
            <a:ext cx="993745" cy="175619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8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 smtClean="0">
                <a:latin typeface="Arial" charset="0"/>
              </a:rPr>
              <a:t>main</a:t>
            </a:r>
            <a:r>
              <a:rPr lang="en-US" sz="600" b="0" dirty="0">
                <a:latin typeface="Arial" charset="0"/>
              </a:rPr>
              <a:t>()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a,b,c,d,e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=4;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for (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=0;i&lt;10;i++)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j=55;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i+j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</a:t>
            </a:r>
            <a:r>
              <a:rPr lang="en-US" sz="600" b="0" dirty="0" err="1">
                <a:latin typeface="Arial" charset="0"/>
              </a:rPr>
              <a:t>i,c</a:t>
            </a:r>
            <a:r>
              <a:rPr lang="en-US" sz="600" b="0" dirty="0">
                <a:latin typeface="Arial" charset="0"/>
              </a:rPr>
              <a:t>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a=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(a+1,b);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smtClean="0">
                <a:latin typeface="Arial" charset="0"/>
              </a:rPr>
              <a:t>}</a:t>
            </a:r>
            <a:endParaRPr lang="en-US" sz="6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600" b="0" dirty="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22228" y="5610890"/>
            <a:ext cx="5519343" cy="961527"/>
            <a:chOff x="156" y="3992"/>
            <a:chExt cx="2267" cy="682"/>
          </a:xfrm>
        </p:grpSpPr>
        <p:pic>
          <p:nvPicPr>
            <p:cNvPr id="8215" name="Picture 6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" y="3992"/>
              <a:ext cx="2208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216" name="Rectangle 7"/>
            <p:cNvSpPr>
              <a:spLocks noChangeArrowheads="1"/>
            </p:cNvSpPr>
            <p:nvPr/>
          </p:nvSpPr>
          <p:spPr bwMode="auto">
            <a:xfrm>
              <a:off x="1669" y="4458"/>
              <a:ext cx="754" cy="2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Data-dependency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38747" y="3562588"/>
            <a:ext cx="3590176" cy="1837515"/>
            <a:chOff x="3870" y="992"/>
            <a:chExt cx="1908" cy="145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22" y="992"/>
              <a:ext cx="1756" cy="1126"/>
              <a:chOff x="4154" y="992"/>
              <a:chExt cx="1624" cy="1012"/>
            </a:xfrm>
          </p:grpSpPr>
          <p:pic>
            <p:nvPicPr>
              <p:cNvPr id="8213" name="Picture 10" descr="exampl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4" y="992"/>
                <a:ext cx="1624" cy="10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4" name="Rectangle 11"/>
              <p:cNvSpPr>
                <a:spLocks noChangeArrowheads="1"/>
              </p:cNvSpPr>
              <p:nvPr/>
            </p:nvSpPr>
            <p:spPr bwMode="auto">
              <a:xfrm>
                <a:off x="4543" y="1068"/>
                <a:ext cx="814" cy="2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System-dependency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70" y="1312"/>
              <a:ext cx="1728" cy="1136"/>
              <a:chOff x="4152" y="2472"/>
              <a:chExt cx="1608" cy="1031"/>
            </a:xfrm>
          </p:grpSpPr>
          <p:pic>
            <p:nvPicPr>
              <p:cNvPr id="8211" name="Picture 13" descr="exampl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52" y="2502"/>
                <a:ext cx="1608" cy="10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2" name="Rectangle 14"/>
              <p:cNvSpPr>
                <a:spLocks noChangeArrowheads="1"/>
              </p:cNvSpPr>
              <p:nvPr/>
            </p:nvSpPr>
            <p:spPr bwMode="auto">
              <a:xfrm>
                <a:off x="4403" y="2472"/>
                <a:ext cx="1060" cy="21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Sliced-system-dependency</a:t>
                </a:r>
              </a:p>
            </p:txBody>
          </p:sp>
        </p:grpSp>
      </p:grpSp>
      <p:pic>
        <p:nvPicPr>
          <p:cNvPr id="8202" name="Picture 17" descr="controlFlowGrap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3652" y="3579937"/>
            <a:ext cx="1533448" cy="1820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1895708" y="3569003"/>
            <a:ext cx="12763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Control-Flow</a:t>
            </a:r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 rot="-1512971">
            <a:off x="-77085" y="4496354"/>
            <a:ext cx="144783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Original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Source Code</a:t>
            </a:r>
            <a:endParaRPr lang="en-US" sz="16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931671" y="3163047"/>
            <a:ext cx="993745" cy="175619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8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 smtClean="0">
                <a:latin typeface="Arial" charset="0"/>
              </a:rPr>
              <a:t>main</a:t>
            </a:r>
            <a:r>
              <a:rPr lang="en-US" sz="600" b="0" dirty="0">
                <a:latin typeface="Arial" charset="0"/>
              </a:rPr>
              <a:t>()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a,b,c,d,e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=4;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for (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=0;i&lt;10;i++)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j=55;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i+j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</a:t>
            </a:r>
            <a:r>
              <a:rPr lang="en-US" sz="600" b="0" dirty="0" err="1">
                <a:latin typeface="Arial" charset="0"/>
              </a:rPr>
              <a:t>i,c</a:t>
            </a:r>
            <a:r>
              <a:rPr lang="en-US" sz="600" b="0" dirty="0">
                <a:latin typeface="Arial" charset="0"/>
              </a:rPr>
              <a:t>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a=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(a+1,b);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}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#</a:t>
            </a:r>
            <a:r>
              <a:rPr lang="en-US" sz="600" b="0" dirty="0" err="1">
                <a:latin typeface="Arial" charset="0"/>
              </a:rPr>
              <a:t>pragma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SliceTarget</a:t>
            </a:r>
            <a:endParaRPr lang="en-US" sz="6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600" b="0" dirty="0"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19001" y="5762421"/>
            <a:ext cx="1026543" cy="93165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1368" y="5745168"/>
            <a:ext cx="1155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Exascale</a:t>
            </a:r>
            <a:endParaRPr lang="en-US" sz="1200" dirty="0" smtClean="0"/>
          </a:p>
          <a:p>
            <a:r>
              <a:rPr lang="en-US" sz="1200" dirty="0" smtClean="0"/>
              <a:t>Design </a:t>
            </a:r>
            <a:r>
              <a:rPr lang="en-US" sz="1200" dirty="0" smtClean="0"/>
              <a:t>Data</a:t>
            </a:r>
          </a:p>
          <a:p>
            <a:r>
              <a:rPr lang="en-US" sz="1200" dirty="0" smtClean="0"/>
              <a:t>for</a:t>
            </a:r>
          </a:p>
          <a:p>
            <a:r>
              <a:rPr lang="en-US" sz="1200" dirty="0" smtClean="0"/>
              <a:t>Architecture Team</a:t>
            </a:r>
            <a:endParaRPr lang="en-US" sz="1200" dirty="0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 rot="-1512971">
            <a:off x="7596405" y="3550855"/>
            <a:ext cx="162256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Modified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Instrumented)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Source Code</a:t>
            </a:r>
            <a:endParaRPr lang="en-US" sz="16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00988" y="3183130"/>
            <a:ext cx="605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ROSE Compiler Analysis and </a:t>
            </a:r>
            <a:r>
              <a:rPr lang="en-US" dirty="0" err="1" smtClean="0"/>
              <a:t>Exascale</a:t>
            </a:r>
            <a:r>
              <a:rPr lang="en-US" dirty="0" smtClean="0"/>
              <a:t> Co-Design Transformations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 bwMode="auto">
          <a:xfrm>
            <a:off x="1233585" y="4666870"/>
            <a:ext cx="319173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7441726" y="3490827"/>
            <a:ext cx="414068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8153410" y="5151398"/>
            <a:ext cx="606716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7447477" y="5799831"/>
            <a:ext cx="414068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3061" y="4537501"/>
            <a:ext cx="940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and </a:t>
            </a:r>
          </a:p>
          <a:p>
            <a:r>
              <a:rPr lang="en-US" sz="1200" dirty="0" smtClean="0"/>
              <a:t>Static</a:t>
            </a:r>
          </a:p>
          <a:p>
            <a:r>
              <a:rPr lang="en-US" sz="1200" dirty="0" smtClean="0"/>
              <a:t>Analysis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17028</TotalTime>
  <Words>185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directorate_template_vg</vt:lpstr>
      <vt:lpstr>ROSE: Understanding Software for Exascale Co-Design</vt:lpstr>
    </vt:vector>
  </TitlesOfParts>
  <Company>Thomas Tegge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Current User</cp:lastModifiedBy>
  <cp:revision>776</cp:revision>
  <cp:lastPrinted>2007-09-19T00:12:24Z</cp:lastPrinted>
  <dcterms:modified xsi:type="dcterms:W3CDTF">2010-08-19T02:05:21Z</dcterms:modified>
</cp:coreProperties>
</file>