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885" r:id="rId2"/>
    <p:sldId id="887" r:id="rId3"/>
    <p:sldId id="888" r:id="rId4"/>
    <p:sldId id="939" r:id="rId5"/>
    <p:sldId id="904" r:id="rId6"/>
    <p:sldId id="787" r:id="rId7"/>
    <p:sldId id="889" r:id="rId8"/>
    <p:sldId id="860" r:id="rId9"/>
    <p:sldId id="901" r:id="rId10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BBE0E3"/>
    <a:srgbClr val="CCFF33"/>
    <a:srgbClr val="FF7C80"/>
    <a:srgbClr val="F3F5DB"/>
    <a:srgbClr val="CC0000"/>
    <a:srgbClr val="DFA7FF"/>
    <a:srgbClr val="CFFFE5"/>
    <a:srgbClr val="E5F5FF"/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0" autoAdjust="0"/>
    <p:restoredTop sz="85986" autoAdjust="0"/>
  </p:normalViewPr>
  <p:slideViewPr>
    <p:cSldViewPr snapToGrid="0">
      <p:cViewPr>
        <p:scale>
          <a:sx n="110" d="100"/>
          <a:sy n="110" d="100"/>
        </p:scale>
        <p:origin x="-1848" y="-186"/>
      </p:cViewPr>
      <p:guideLst>
        <p:guide orient="horz" pos="249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-3534" y="-96"/>
      </p:cViewPr>
      <p:guideLst>
        <p:guide orient="horz" pos="2929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09/07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GHM allhands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2F7EDC50-ED6E-4AB3-9E91-BE29917EF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58CDFB19-8E78-4EAE-9E97-0BBF7F168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364EB1-4247-4AA4-9302-DF8F48734235}" type="slidenum">
              <a:rPr lang="en-US" smtClean="0">
                <a:ea typeface="ＭＳ Ｐゴシック" pitchFamily="-65" charset="-128"/>
              </a:rPr>
              <a:pPr/>
              <a:t>1</a:t>
            </a:fld>
            <a:endParaRPr lang="en-US" smtClean="0">
              <a:ea typeface="ＭＳ Ｐゴシック" pitchFamily="-65" charset="-128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n-US" smtClean="0">
              <a:latin typeface="Times" pitchFamily="-65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086AF-5982-441E-88BE-D745AB8D856B}" type="slidenum">
              <a:rPr lang="en-US" smtClean="0">
                <a:ea typeface="ＭＳ Ｐゴシック" pitchFamily="-65" charset="-128"/>
              </a:rPr>
              <a:pPr/>
              <a:t>2</a:t>
            </a:fld>
            <a:endParaRPr lang="en-US" smtClean="0">
              <a:ea typeface="ＭＳ Ｐゴシック" pitchFamily="-65" charset="-128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" pitchFamily="-65" charset="0"/>
              </a:rPr>
              <a:t>ROSE is an infrastructure for building custom analysis and optimization tools.  It has numerous built-in forms of analysis and transformation support for both source code and binaries. ROSE is the basis for how we build specialized tools for Cyber-Security.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E1883D-5D5C-4FC4-85EF-519C180CBCFA}" type="slidenum">
              <a:rPr lang="en-US" smtClean="0">
                <a:ea typeface="ＭＳ Ｐゴシック" pitchFamily="-65" charset="-128"/>
              </a:rPr>
              <a:pPr/>
              <a:t>9</a:t>
            </a:fld>
            <a:endParaRPr lang="en-US" smtClean="0">
              <a:ea typeface="ＭＳ Ｐゴシック" pitchFamily="-65" charset="-128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6613" cy="3484563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3062"/>
          </a:xfrm>
          <a:noFill/>
          <a:ln/>
        </p:spPr>
        <p:txBody>
          <a:bodyPr/>
          <a:lstStyle/>
          <a:p>
            <a:r>
              <a:rPr lang="en-US" smtClean="0">
                <a:latin typeface="Times" pitchFamily="-65" charset="0"/>
              </a:rPr>
              <a:t>The ROSE projects has a wide number of collaborators specific to optimization and specialized compiler-based analysis tools.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 userDrawn="1"/>
        </p:nvGrpSpPr>
        <p:grpSpPr bwMode="auto">
          <a:xfrm>
            <a:off x="0" y="1828800"/>
            <a:ext cx="9144000" cy="1981200"/>
            <a:chOff x="0" y="0"/>
            <a:chExt cx="5760" cy="708"/>
          </a:xfrm>
        </p:grpSpPr>
        <p:sp>
          <p:nvSpPr>
            <p:cNvPr id="4" name="Rectangle 17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Rectangle 18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3886200"/>
            <a:ext cx="9144000" cy="76200"/>
            <a:chOff x="0" y="0"/>
            <a:chExt cx="5760" cy="708"/>
          </a:xfrm>
        </p:grpSpPr>
        <p:sp>
          <p:nvSpPr>
            <p:cNvPr id="7" name="Rectangle 20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21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9" name="Group 22"/>
          <p:cNvGrpSpPr>
            <a:grpSpLocks/>
          </p:cNvGrpSpPr>
          <p:nvPr userDrawn="1"/>
        </p:nvGrpSpPr>
        <p:grpSpPr bwMode="auto">
          <a:xfrm>
            <a:off x="0" y="1676400"/>
            <a:ext cx="9144000" cy="76200"/>
            <a:chOff x="0" y="0"/>
            <a:chExt cx="5760" cy="708"/>
          </a:xfrm>
        </p:grpSpPr>
        <p:sp>
          <p:nvSpPr>
            <p:cNvPr id="10" name="Rectangle 23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Rectangle 24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295400" y="6019800"/>
            <a:ext cx="647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0" anchor="ctr"/>
          <a:lstStyle/>
          <a:p>
            <a:pPr algn="l">
              <a:defRPr/>
            </a:pPr>
            <a:endParaRPr lang="en-US" sz="2400" b="0">
              <a:latin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228975" y="6573838"/>
            <a:ext cx="2654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defRPr/>
            </a:pPr>
            <a:r>
              <a:rPr lang="en-US" sz="1000">
                <a:solidFill>
                  <a:srgbClr val="124A91"/>
                </a:solidFill>
                <a:latin typeface="Arial" charset="0"/>
              </a:rPr>
              <a:t>Lawrence Livermore National Laboratory</a:t>
            </a:r>
          </a:p>
        </p:txBody>
      </p:sp>
      <p:sp>
        <p:nvSpPr>
          <p:cNvPr id="43930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27063" y="1892300"/>
            <a:ext cx="7772400" cy="1828800"/>
          </a:xfrm>
        </p:spPr>
        <p:txBody>
          <a:bodyPr anchor="ctr"/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52400"/>
            <a:ext cx="20193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52400"/>
            <a:ext cx="59055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50200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396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10000"/>
            <a:ext cx="396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50200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ChangeArrowheads="1"/>
          </p:cNvSpPr>
          <p:nvPr/>
        </p:nvSpPr>
        <p:spPr bwMode="auto">
          <a:xfrm>
            <a:off x="0" y="1069975"/>
            <a:ext cx="9144000" cy="5788025"/>
          </a:xfrm>
          <a:prstGeom prst="rect">
            <a:avLst/>
          </a:prstGeom>
          <a:gradFill rotWithShape="1">
            <a:gsLst>
              <a:gs pos="0">
                <a:srgbClr val="E4EAFF">
                  <a:gamma/>
                  <a:tint val="41176"/>
                  <a:invGamma/>
                </a:srgbClr>
              </a:gs>
              <a:gs pos="100000">
                <a:srgbClr val="E4EA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990600"/>
            <a:ext cx="9142413" cy="152400"/>
            <a:chOff x="0" y="0"/>
            <a:chExt cx="5760" cy="708"/>
          </a:xfrm>
        </p:grpSpPr>
        <p:sp>
          <p:nvSpPr>
            <p:cNvPr id="438277" name="Rectangle 5"/>
            <p:cNvSpPr>
              <a:spLocks noChangeArrowheads="1"/>
            </p:cNvSpPr>
            <p:nvPr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8278" name="Rectangle 6"/>
            <p:cNvSpPr>
              <a:spLocks noChangeArrowheads="1"/>
            </p:cNvSpPr>
            <p:nvPr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38279" name="Line 7"/>
          <p:cNvSpPr>
            <a:spLocks noChangeShapeType="1"/>
          </p:cNvSpPr>
          <p:nvPr/>
        </p:nvSpPr>
        <p:spPr bwMode="auto">
          <a:xfrm flipV="1">
            <a:off x="4645025" y="6477000"/>
            <a:ext cx="3073400" cy="6350"/>
          </a:xfrm>
          <a:prstGeom prst="line">
            <a:avLst/>
          </a:prstGeom>
          <a:noFill/>
          <a:ln w="6350">
            <a:solidFill>
              <a:srgbClr val="00448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8280" name="Text Box 8"/>
          <p:cNvSpPr txBox="1">
            <a:spLocks noChangeArrowheads="1"/>
          </p:cNvSpPr>
          <p:nvPr/>
        </p:nvSpPr>
        <p:spPr bwMode="auto">
          <a:xfrm>
            <a:off x="8677275" y="6586538"/>
            <a:ext cx="314325" cy="195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>
            <a:spAutoFit/>
          </a:bodyPr>
          <a:lstStyle/>
          <a:p>
            <a:pPr algn="r">
              <a:lnSpc>
                <a:spcPct val="75000"/>
              </a:lnSpc>
              <a:defRPr/>
            </a:pPr>
            <a:fld id="{FBF4E78B-A354-41B7-BB2B-AF1890D20B11}" type="slidenum">
              <a:rPr lang="en-US" sz="900" b="0">
                <a:latin typeface="Arial Narrow" pitchFamily="-80" charset="0"/>
              </a:rPr>
              <a:pPr algn="r">
                <a:lnSpc>
                  <a:spcPct val="75000"/>
                </a:lnSpc>
                <a:defRPr/>
              </a:pPr>
              <a:t>‹#›</a:t>
            </a:fld>
            <a:endParaRPr lang="en-US" sz="900" b="0">
              <a:latin typeface="Arial Narrow" pitchFamily="-80" charset="0"/>
            </a:endParaRP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950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38283" name="Rectangle 11"/>
          <p:cNvSpPr>
            <a:spLocks noChangeArrowheads="1"/>
          </p:cNvSpPr>
          <p:nvPr/>
        </p:nvSpPr>
        <p:spPr bwMode="auto">
          <a:xfrm>
            <a:off x="533400" y="6324600"/>
            <a:ext cx="3733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6350" dir="2700000" algn="ctr" rotWithShape="0">
              <a:schemeClr val="bg2">
                <a:alpha val="50000"/>
              </a:schemeClr>
            </a:outerShdw>
          </a:effectLst>
        </p:spPr>
        <p:txBody>
          <a:bodyPr lIns="0" anchor="b"/>
          <a:lstStyle/>
          <a:p>
            <a:pPr algn="l" eaLnBrk="1" hangingPunct="1">
              <a:defRPr/>
            </a:pPr>
            <a:endParaRPr lang="en-US" sz="2400">
              <a:solidFill>
                <a:srgbClr val="124A91"/>
              </a:solidFill>
              <a:latin typeface="Arial Narrow" pitchFamily="-80" charset="0"/>
            </a:endParaRPr>
          </a:p>
        </p:txBody>
      </p:sp>
      <p:sp>
        <p:nvSpPr>
          <p:cNvPr id="438284" name="Text Box 12"/>
          <p:cNvSpPr txBox="1">
            <a:spLocks noChangeArrowheads="1"/>
          </p:cNvSpPr>
          <p:nvPr/>
        </p:nvSpPr>
        <p:spPr bwMode="auto">
          <a:xfrm>
            <a:off x="533400" y="6248400"/>
            <a:ext cx="335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endParaRPr lang="en-US" b="0">
              <a:solidFill>
                <a:srgbClr val="0039A6"/>
              </a:solidFill>
              <a:latin typeface="Impact" pitchFamily="34" charset="0"/>
            </a:endParaRPr>
          </a:p>
        </p:txBody>
      </p:sp>
      <p:sp>
        <p:nvSpPr>
          <p:cNvPr id="438285" name="Text Box 13"/>
          <p:cNvSpPr txBox="1">
            <a:spLocks noChangeArrowheads="1"/>
          </p:cNvSpPr>
          <p:nvPr/>
        </p:nvSpPr>
        <p:spPr bwMode="auto">
          <a:xfrm>
            <a:off x="533400" y="63246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endParaRPr lang="en-US" b="0">
              <a:solidFill>
                <a:srgbClr val="0039A6"/>
              </a:solidFill>
              <a:latin typeface="Impact" pitchFamily="34" charset="0"/>
            </a:endParaRPr>
          </a:p>
        </p:txBody>
      </p:sp>
      <p:sp>
        <p:nvSpPr>
          <p:cNvPr id="43828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695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50000"/>
              </a:spcBef>
              <a:defRPr>
                <a:solidFill>
                  <a:srgbClr val="124A9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  <p:pic>
        <p:nvPicPr>
          <p:cNvPr id="2060" name="Picture 19" descr="lab_icon_no_box_blue_rgb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121650" y="6235700"/>
            <a:ext cx="5334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Wingdings" pitchFamily="-80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Times" pitchFamily="-80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Symbol" pitchFamily="-80" charset="2"/>
        <a:buChar char="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Symbol" pitchFamily="-80" charset="2"/>
        <a:buChar char="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Geneva CE" pitchFamily="-80" charset="-18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-80" charset="-18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-80" charset="-18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-80" charset="-18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-80" charset="-18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ecompiler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ROSE Slides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August 2010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subTitle" idx="4294967295"/>
          </p:nvPr>
        </p:nvSpPr>
        <p:spPr>
          <a:xfrm>
            <a:off x="530225" y="4111625"/>
            <a:ext cx="8066088" cy="1752600"/>
          </a:xfrm>
          <a:noFill/>
        </p:spPr>
        <p:txBody>
          <a:bodyPr wrap="none"/>
          <a:lstStyle/>
          <a:p>
            <a:pPr marL="0" indent="0" algn="ctr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smtClean="0">
                <a:solidFill>
                  <a:srgbClr val="124A91"/>
                </a:solidFill>
              </a:rPr>
              <a:t>Dan Quinlan</a:t>
            </a:r>
          </a:p>
          <a:p>
            <a:pPr marL="0" indent="0" algn="ctr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mtClean="0">
                <a:solidFill>
                  <a:srgbClr val="124A91"/>
                </a:solidFill>
              </a:rPr>
              <a:t>Center for Applied Scientific Computing</a:t>
            </a:r>
          </a:p>
          <a:p>
            <a:pPr marL="0" indent="0" algn="ctr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mtClean="0">
                <a:solidFill>
                  <a:srgbClr val="124A91"/>
                </a:solidFill>
              </a:rPr>
              <a:t>Lawrence Livermore National Laboratory</a:t>
            </a:r>
          </a:p>
          <a:p>
            <a:pPr marL="0" indent="0" algn="ctr" eaLnBrk="1" hangingPunct="1">
              <a:lnSpc>
                <a:spcPct val="80000"/>
              </a:lnSpc>
              <a:spcBef>
                <a:spcPct val="0"/>
              </a:spcBef>
              <a:buFont typeface="Wingdings" charset="2"/>
              <a:buNone/>
            </a:pPr>
            <a:endParaRPr lang="en-US" smtClean="0">
              <a:solidFill>
                <a:srgbClr val="124A91"/>
              </a:solidFill>
            </a:endParaRPr>
          </a:p>
          <a:p>
            <a:pPr marL="0" indent="0" algn="ctr" eaLnBrk="1" hangingPunct="1">
              <a:lnSpc>
                <a:spcPct val="80000"/>
              </a:lnSpc>
              <a:spcBef>
                <a:spcPct val="0"/>
              </a:spcBef>
              <a:buFont typeface="Wingdings" charset="2"/>
              <a:buNone/>
            </a:pPr>
            <a:r>
              <a:rPr lang="en-US" sz="1400" b="1" smtClean="0">
                <a:solidFill>
                  <a:srgbClr val="124A91"/>
                </a:solidFill>
              </a:rPr>
              <a:t>Lawrence Livermore National Laboratory, P. O. Box 808, Livermore, CA 94551</a:t>
            </a:r>
            <a:endParaRPr lang="en-US" sz="1400" smtClean="0">
              <a:solidFill>
                <a:srgbClr val="124A91"/>
              </a:solidFill>
            </a:endParaRPr>
          </a:p>
          <a:p>
            <a:pPr marL="0" indent="0" algn="ctr" eaLnBrk="1" hangingPunct="1">
              <a:lnSpc>
                <a:spcPct val="80000"/>
              </a:lnSpc>
              <a:spcBef>
                <a:spcPct val="0"/>
              </a:spcBef>
              <a:buFont typeface="Wingdings" charset="2"/>
              <a:buNone/>
            </a:pPr>
            <a:r>
              <a:rPr lang="en-US" sz="1400" b="1" smtClean="0">
                <a:solidFill>
                  <a:srgbClr val="124A91"/>
                </a:solidFill>
              </a:rPr>
              <a:t>Operated by Lawrence Livermore National Security, LLC, or the U.S. Department of Energy, </a:t>
            </a:r>
          </a:p>
          <a:p>
            <a:pPr marL="0" indent="0" algn="ctr" eaLnBrk="1" hangingPunct="1">
              <a:lnSpc>
                <a:spcPct val="80000"/>
              </a:lnSpc>
              <a:spcBef>
                <a:spcPct val="0"/>
              </a:spcBef>
              <a:buFont typeface="Wingdings" charset="2"/>
              <a:buNone/>
            </a:pPr>
            <a:r>
              <a:rPr lang="en-US" sz="1400" b="1" smtClean="0">
                <a:solidFill>
                  <a:srgbClr val="124A91"/>
                </a:solidFill>
              </a:rPr>
              <a:t>National Nuclear Security Administration under Contract DE-AC52-07NA27344</a:t>
            </a:r>
          </a:p>
          <a:p>
            <a:pPr marL="0" indent="0" algn="ctr" eaLnBrk="1" hangingPunct="1">
              <a:lnSpc>
                <a:spcPct val="80000"/>
              </a:lnSpc>
              <a:spcBef>
                <a:spcPct val="0"/>
              </a:spcBef>
              <a:buFont typeface="Wingdings" charset="2"/>
              <a:buNone/>
            </a:pPr>
            <a:endParaRPr lang="en-US" sz="1400" b="1" smtClean="0">
              <a:solidFill>
                <a:srgbClr val="124A91"/>
              </a:solidFill>
            </a:endParaRPr>
          </a:p>
          <a:p>
            <a:pPr marL="0" indent="0" algn="ctr" eaLnBrk="1" hangingPunct="1">
              <a:lnSpc>
                <a:spcPct val="80000"/>
              </a:lnSpc>
              <a:buFont typeface="Wingdings" charset="2"/>
              <a:buNone/>
            </a:pPr>
            <a:endParaRPr lang="en-US" sz="1600" b="1" smtClean="0">
              <a:solidFill>
                <a:srgbClr val="124A91"/>
              </a:solidFill>
            </a:endParaRPr>
          </a:p>
          <a:p>
            <a:pPr marL="0" indent="0" algn="ctr" eaLnBrk="1" hangingPunct="1">
              <a:lnSpc>
                <a:spcPct val="80000"/>
              </a:lnSpc>
              <a:buFont typeface="Wingdings" charset="2"/>
              <a:buNone/>
            </a:pPr>
            <a:endParaRPr lang="en-US" sz="1400" b="1" smtClean="0">
              <a:solidFill>
                <a:srgbClr val="124A9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74900" y="96838"/>
            <a:ext cx="8553450" cy="9080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ROSE</a:t>
            </a:r>
            <a:r>
              <a:rPr lang="en-US" sz="3200" dirty="0" smtClean="0">
                <a:solidFill>
                  <a:schemeClr val="accent2"/>
                </a:solidFill>
              </a:rPr>
              <a:t> supports custom software analysis tools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3" y="1219200"/>
            <a:ext cx="7905750" cy="4508500"/>
          </a:xfrm>
        </p:spPr>
        <p:txBody>
          <a:bodyPr/>
          <a:lstStyle/>
          <a:p>
            <a:pPr eaLnBrk="1" hangingPunct="1">
              <a:lnSpc>
                <a:spcPts val="1800"/>
              </a:lnSpc>
            </a:pPr>
            <a:r>
              <a:rPr lang="en-US" sz="1600" dirty="0" smtClean="0"/>
              <a:t>Software analysis exposes behavioral properties of large scale software systems</a:t>
            </a:r>
          </a:p>
          <a:p>
            <a:pPr eaLnBrk="1" hangingPunct="1">
              <a:lnSpc>
                <a:spcPts val="1800"/>
              </a:lnSpc>
            </a:pPr>
            <a:r>
              <a:rPr lang="en-US" sz="1600" dirty="0" smtClean="0">
                <a:solidFill>
                  <a:srgbClr val="FF3300"/>
                </a:solidFill>
              </a:rPr>
              <a:t>ROSE</a:t>
            </a:r>
            <a:r>
              <a:rPr lang="en-US" sz="1600" dirty="0" smtClean="0"/>
              <a:t> is an open compiler infrastructure for custom domain-specific analysis</a:t>
            </a:r>
          </a:p>
          <a:p>
            <a:pPr lvl="1" eaLnBrk="1" hangingPunct="1">
              <a:lnSpc>
                <a:spcPts val="1800"/>
              </a:lnSpc>
            </a:pPr>
            <a:r>
              <a:rPr lang="en-US" sz="1400" dirty="0" smtClean="0"/>
              <a:t>Source code: C, C++, Fortran 2003, </a:t>
            </a:r>
            <a:r>
              <a:rPr lang="en-US" sz="1400" dirty="0" err="1" smtClean="0"/>
              <a:t>OpenMP</a:t>
            </a:r>
            <a:r>
              <a:rPr lang="en-US" sz="1400" dirty="0" smtClean="0"/>
              <a:t>, </a:t>
            </a:r>
            <a:r>
              <a:rPr lang="en-US" sz="1400" dirty="0" smtClean="0"/>
              <a:t>UPC</a:t>
            </a:r>
            <a:endParaRPr lang="en-US" sz="1400" dirty="0" smtClean="0"/>
          </a:p>
          <a:p>
            <a:pPr lvl="1" eaLnBrk="1" hangingPunct="1">
              <a:lnSpc>
                <a:spcPts val="1800"/>
              </a:lnSpc>
            </a:pPr>
            <a:r>
              <a:rPr lang="en-US" sz="1400" dirty="0" smtClean="0"/>
              <a:t>Binary executables (Windows and Linux) (x86, Power-PC, ARM)</a:t>
            </a:r>
          </a:p>
          <a:p>
            <a:pPr lvl="1" eaLnBrk="1" hangingPunct="1">
              <a:lnSpc>
                <a:spcPts val="1800"/>
              </a:lnSpc>
            </a:pPr>
            <a:r>
              <a:rPr lang="en-US" sz="1400" dirty="0" smtClean="0"/>
              <a:t>Program analysis uses/generates different graphs</a:t>
            </a:r>
          </a:p>
          <a:p>
            <a:pPr lvl="1" eaLnBrk="1" hangingPunct="1">
              <a:lnSpc>
                <a:spcPts val="1800"/>
              </a:lnSpc>
            </a:pPr>
            <a:r>
              <a:rPr lang="en-US" sz="1400" dirty="0" smtClean="0"/>
              <a:t>Graphs for real software have millions of nodes</a:t>
            </a:r>
          </a:p>
          <a:p>
            <a:pPr lvl="1" eaLnBrk="1" hangingPunct="1">
              <a:lnSpc>
                <a:spcPts val="1800"/>
              </a:lnSpc>
            </a:pPr>
            <a:r>
              <a:rPr lang="en-US" sz="1400" i="1" dirty="0" smtClean="0">
                <a:solidFill>
                  <a:srgbClr val="00B050"/>
                </a:solidFill>
              </a:rPr>
              <a:t>Graphs are for use in automated analysis (not users</a:t>
            </a:r>
            <a:r>
              <a:rPr lang="en-US" sz="1400" i="1" dirty="0" smtClean="0">
                <a:solidFill>
                  <a:srgbClr val="00B050"/>
                </a:solidFill>
              </a:rPr>
              <a:t>)</a:t>
            </a:r>
          </a:p>
          <a:p>
            <a:pPr eaLnBrk="1" hangingPunct="1">
              <a:lnSpc>
                <a:spcPts val="1800"/>
              </a:lnSpc>
            </a:pPr>
            <a:r>
              <a:rPr lang="en-US" sz="1400" dirty="0" smtClean="0"/>
              <a:t>O</a:t>
            </a:r>
            <a:r>
              <a:rPr lang="en-US" sz="1400" dirty="0" smtClean="0"/>
              <a:t>ptimization, </a:t>
            </a:r>
            <a:r>
              <a:rPr lang="en-US" sz="1400" dirty="0" err="1" smtClean="0"/>
              <a:t>Autotuning</a:t>
            </a:r>
            <a:r>
              <a:rPr lang="en-US" sz="1400" dirty="0" smtClean="0"/>
              <a:t>, </a:t>
            </a:r>
            <a:r>
              <a:rPr lang="en-US" sz="1400" dirty="0" smtClean="0"/>
              <a:t>C</a:t>
            </a:r>
            <a:r>
              <a:rPr lang="en-US" sz="1400" dirty="0" smtClean="0"/>
              <a:t>haracterization for </a:t>
            </a:r>
            <a:r>
              <a:rPr lang="en-US" sz="1400" dirty="0" err="1" smtClean="0"/>
              <a:t>Exascale</a:t>
            </a:r>
            <a:endParaRPr lang="en-US" sz="1400" dirty="0" smtClean="0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119063" y="3675063"/>
            <a:ext cx="1649412" cy="268763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ts val="800"/>
              </a:lnSpc>
            </a:pPr>
            <a:endParaRPr lang="en-US" sz="900" b="0">
              <a:latin typeface="Arial" charset="0"/>
            </a:endParaRPr>
          </a:p>
          <a:p>
            <a:pPr algn="l">
              <a:lnSpc>
                <a:spcPts val="800"/>
              </a:lnSpc>
            </a:pPr>
            <a:endParaRPr lang="en-US" sz="900" b="0">
              <a:latin typeface="Arial" charset="0"/>
            </a:endParaRP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int aFunction(int a, int b)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{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        int c=b;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        return a;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}</a:t>
            </a:r>
          </a:p>
          <a:p>
            <a:pPr algn="l">
              <a:lnSpc>
                <a:spcPts val="800"/>
              </a:lnSpc>
            </a:pPr>
            <a:endParaRPr lang="en-US" sz="700" b="0">
              <a:latin typeface="Arial" charset="0"/>
            </a:endParaRP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main()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{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  int a,b,c,d,e;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  int i=4;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  for (i=0;i&lt;10;i++)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  {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    int j=55;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    c=i+j;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    c=aFunction(i,c);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    a=aFunction(a+1,b);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  }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  #pragma SliceTarget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  a;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  return 0;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}</a:t>
            </a:r>
          </a:p>
          <a:p>
            <a:pPr algn="l">
              <a:lnSpc>
                <a:spcPts val="800"/>
              </a:lnSpc>
            </a:pPr>
            <a:endParaRPr lang="en-US" sz="700" b="0">
              <a:latin typeface="Arial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191000" y="4946650"/>
            <a:ext cx="4859338" cy="995363"/>
            <a:chOff x="156" y="3992"/>
            <a:chExt cx="2208" cy="706"/>
          </a:xfrm>
        </p:grpSpPr>
        <p:pic>
          <p:nvPicPr>
            <p:cNvPr id="8215" name="Picture 6" descr="exampl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6" y="3992"/>
              <a:ext cx="2208" cy="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8216" name="Rectangle 7"/>
            <p:cNvSpPr>
              <a:spLocks noChangeArrowheads="1"/>
            </p:cNvSpPr>
            <p:nvPr/>
          </p:nvSpPr>
          <p:spPr bwMode="auto">
            <a:xfrm>
              <a:off x="1495" y="4482"/>
              <a:ext cx="754" cy="21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Data-dependency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027613" y="2605088"/>
            <a:ext cx="4013200" cy="2282825"/>
            <a:chOff x="3870" y="992"/>
            <a:chExt cx="1908" cy="1456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4022" y="992"/>
              <a:ext cx="1756" cy="1126"/>
              <a:chOff x="4154" y="992"/>
              <a:chExt cx="1624" cy="1012"/>
            </a:xfrm>
          </p:grpSpPr>
          <p:pic>
            <p:nvPicPr>
              <p:cNvPr id="8213" name="Picture 10" descr="example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154" y="992"/>
                <a:ext cx="1624" cy="10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8214" name="Rectangle 11"/>
              <p:cNvSpPr>
                <a:spLocks noChangeArrowheads="1"/>
              </p:cNvSpPr>
              <p:nvPr/>
            </p:nvSpPr>
            <p:spPr bwMode="auto">
              <a:xfrm>
                <a:off x="4543" y="1068"/>
                <a:ext cx="814" cy="21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charset="0"/>
                  </a:rPr>
                  <a:t>System-dependency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3870" y="1312"/>
              <a:ext cx="1728" cy="1136"/>
              <a:chOff x="4152" y="2472"/>
              <a:chExt cx="1608" cy="1031"/>
            </a:xfrm>
          </p:grpSpPr>
          <p:pic>
            <p:nvPicPr>
              <p:cNvPr id="8211" name="Picture 13" descr="exampl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152" y="2502"/>
                <a:ext cx="1608" cy="10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8212" name="Rectangle 14"/>
              <p:cNvSpPr>
                <a:spLocks noChangeArrowheads="1"/>
              </p:cNvSpPr>
              <p:nvPr/>
            </p:nvSpPr>
            <p:spPr bwMode="auto">
              <a:xfrm>
                <a:off x="4403" y="2472"/>
                <a:ext cx="1060" cy="21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charset="0"/>
                  </a:rPr>
                  <a:t>Sliced-system-dependency</a:t>
                </a:r>
              </a:p>
            </p:txBody>
          </p:sp>
        </p:grpSp>
      </p:grpSp>
      <p:pic>
        <p:nvPicPr>
          <p:cNvPr id="8200" name="Picture 15" descr="exampl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54563" y="5900738"/>
            <a:ext cx="4305300" cy="928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201" name="Rectangle 16"/>
          <p:cNvSpPr>
            <a:spLocks noChangeArrowheads="1"/>
          </p:cNvSpPr>
          <p:nvPr/>
        </p:nvSpPr>
        <p:spPr bwMode="auto">
          <a:xfrm>
            <a:off x="7177088" y="6511925"/>
            <a:ext cx="19050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Control-dependency</a:t>
            </a:r>
          </a:p>
        </p:txBody>
      </p:sp>
      <p:pic>
        <p:nvPicPr>
          <p:cNvPr id="8202" name="Picture 17" descr="controlFlowGraph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71688" y="3821113"/>
            <a:ext cx="1947862" cy="2312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8203" name="AutoShape 18"/>
          <p:cNvCxnSpPr>
            <a:cxnSpLocks noChangeShapeType="1"/>
            <a:stCxn id="8197" idx="3"/>
          </p:cNvCxnSpPr>
          <p:nvPr/>
        </p:nvCxnSpPr>
        <p:spPr bwMode="auto">
          <a:xfrm flipV="1">
            <a:off x="1768475" y="4976813"/>
            <a:ext cx="303213" cy="41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04" name="AutoShape 19"/>
          <p:cNvCxnSpPr>
            <a:cxnSpLocks noChangeShapeType="1"/>
            <a:stCxn id="8197" idx="3"/>
          </p:cNvCxnSpPr>
          <p:nvPr/>
        </p:nvCxnSpPr>
        <p:spPr bwMode="auto">
          <a:xfrm>
            <a:off x="1768475" y="5018088"/>
            <a:ext cx="2986088" cy="13477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05" name="AutoShape 20"/>
          <p:cNvCxnSpPr>
            <a:cxnSpLocks noChangeShapeType="1"/>
            <a:stCxn id="8197" idx="3"/>
          </p:cNvCxnSpPr>
          <p:nvPr/>
        </p:nvCxnSpPr>
        <p:spPr bwMode="auto">
          <a:xfrm>
            <a:off x="1768475" y="5018088"/>
            <a:ext cx="2422525" cy="390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06" name="AutoShape 21"/>
          <p:cNvCxnSpPr>
            <a:cxnSpLocks noChangeShapeType="1"/>
            <a:stCxn id="8197" idx="3"/>
          </p:cNvCxnSpPr>
          <p:nvPr/>
        </p:nvCxnSpPr>
        <p:spPr bwMode="auto">
          <a:xfrm flipV="1">
            <a:off x="1768475" y="4021138"/>
            <a:ext cx="3259138" cy="996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207" name="Rectangle 22"/>
          <p:cNvSpPr>
            <a:spLocks noChangeArrowheads="1"/>
          </p:cNvSpPr>
          <p:nvPr/>
        </p:nvSpPr>
        <p:spPr bwMode="auto">
          <a:xfrm>
            <a:off x="2370138" y="6130925"/>
            <a:ext cx="12763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Control-Flow</a:t>
            </a:r>
          </a:p>
        </p:txBody>
      </p:sp>
      <p:sp>
        <p:nvSpPr>
          <p:cNvPr id="8208" name="Rectangle 23"/>
          <p:cNvSpPr>
            <a:spLocks noChangeArrowheads="1"/>
          </p:cNvSpPr>
          <p:nvPr/>
        </p:nvSpPr>
        <p:spPr bwMode="auto">
          <a:xfrm rot="-1512971">
            <a:off x="161925" y="4257675"/>
            <a:ext cx="1608138" cy="1200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rgbClr val="FF0000"/>
                </a:solidFill>
                <a:latin typeface="Arial" charset="0"/>
              </a:rPr>
              <a:t>Source Code</a:t>
            </a:r>
          </a:p>
          <a:p>
            <a:r>
              <a:rPr lang="en-US" sz="1800" i="1">
                <a:solidFill>
                  <a:srgbClr val="FF0000"/>
                </a:solidFill>
                <a:latin typeface="Arial" charset="0"/>
              </a:rPr>
              <a:t>or</a:t>
            </a:r>
          </a:p>
          <a:p>
            <a:r>
              <a:rPr lang="en-US" sz="1800" i="1">
                <a:solidFill>
                  <a:srgbClr val="FF0000"/>
                </a:solidFill>
                <a:latin typeface="Arial" charset="0"/>
              </a:rPr>
              <a:t>Binary </a:t>
            </a:r>
          </a:p>
          <a:p>
            <a:r>
              <a:rPr lang="en-US" sz="1800" i="1">
                <a:solidFill>
                  <a:srgbClr val="FF0000"/>
                </a:solidFill>
                <a:latin typeface="Arial" charset="0"/>
              </a:rPr>
              <a:t>Executable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09599" y="152400"/>
            <a:ext cx="8387751" cy="809625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ROSE</a:t>
            </a:r>
            <a:r>
              <a:rPr lang="en-US" sz="2800" dirty="0" smtClean="0"/>
              <a:t> source-to-source transformation infrastructure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Science &amp; Technology: Computation Directorate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9000" y="2257425"/>
            <a:ext cx="7799388" cy="393700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207034" y="1369165"/>
            <a:ext cx="1211713" cy="571334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effectLst/>
          <a:scene3d>
            <a:camera prst="orthographicFront"/>
            <a:lightRig rig="threePt" dir="t"/>
          </a:scene3d>
          <a:sp3d extrusionH="76200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</a:rPr>
              <a:t>Source Code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</a:rPr>
              <a:t>or Binary Executable</a:t>
            </a:r>
          </a:p>
          <a:p>
            <a:pPr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7599848" y="1305684"/>
            <a:ext cx="1458427" cy="789816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effectLst/>
          <a:scene3d>
            <a:camera prst="orthographicFront"/>
            <a:lightRig rig="threePt" dir="t"/>
          </a:scene3d>
          <a:sp3d extrusionH="76200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i="1" dirty="0">
                <a:solidFill>
                  <a:schemeClr val="tx1"/>
                </a:solidFill>
              </a:rPr>
              <a:t>Transformed </a:t>
            </a:r>
          </a:p>
          <a:p>
            <a:pPr>
              <a:defRPr/>
            </a:pPr>
            <a:r>
              <a:rPr lang="en-US" sz="1100" dirty="0">
                <a:solidFill>
                  <a:schemeClr val="tx1"/>
                </a:solidFill>
              </a:rPr>
              <a:t>Source </a:t>
            </a:r>
            <a:r>
              <a:rPr lang="en-US" sz="1100" dirty="0" smtClean="0">
                <a:solidFill>
                  <a:schemeClr val="tx1"/>
                </a:solidFill>
              </a:rPr>
              <a:t>Code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1418747" y="3337094"/>
            <a:ext cx="1211713" cy="1015705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effectLst/>
          <a:scene3d>
            <a:camera prst="orthographicFront"/>
            <a:lightRig rig="threePt" dir="t"/>
          </a:scene3d>
          <a:sp3d extrusionH="76200">
            <a:extrusionClr>
              <a:schemeClr val="tx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>
                <a:solidFill>
                  <a:schemeClr val="tx1"/>
                </a:solidFill>
              </a:rPr>
              <a:t>ROSE</a:t>
            </a:r>
          </a:p>
          <a:p>
            <a:pPr>
              <a:defRPr/>
            </a:pPr>
            <a:r>
              <a:rPr lang="en-US" sz="1100" dirty="0">
                <a:solidFill>
                  <a:schemeClr val="tx1"/>
                </a:solidFill>
              </a:rPr>
              <a:t>IR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3084852" y="3146650"/>
            <a:ext cx="5452707" cy="2983635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effectLst/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1791494" y="4510881"/>
            <a:ext cx="317500" cy="1588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6"/>
          </p:cNvCxnSpPr>
          <p:nvPr/>
        </p:nvCxnSpPr>
        <p:spPr>
          <a:xfrm>
            <a:off x="2706688" y="4938713"/>
            <a:ext cx="382587" cy="1587"/>
          </a:xfrm>
          <a:prstGeom prst="straightConnector1">
            <a:avLst/>
          </a:prstGeom>
          <a:ln w="25400">
            <a:solidFill>
              <a:srgbClr val="00B050"/>
            </a:solidFill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22338" y="4635500"/>
            <a:ext cx="1784350" cy="6064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>
                <a:solidFill>
                  <a:schemeClr val="tx1"/>
                </a:solidFill>
              </a:rPr>
              <a:t>Analyses/ Transformation/ Optimizations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353050" y="3516313"/>
            <a:ext cx="3033713" cy="1662112"/>
            <a:chOff x="4133" y="837"/>
            <a:chExt cx="1624" cy="1012"/>
          </a:xfrm>
        </p:grpSpPr>
        <p:pic>
          <p:nvPicPr>
            <p:cNvPr id="9257" name="Picture 8" descr="exampl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33" y="837"/>
              <a:ext cx="1624" cy="10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9258" name="Rectangle 12"/>
            <p:cNvSpPr>
              <a:spLocks noChangeArrowheads="1"/>
            </p:cNvSpPr>
            <p:nvPr/>
          </p:nvSpPr>
          <p:spPr bwMode="auto">
            <a:xfrm>
              <a:off x="5019" y="960"/>
              <a:ext cx="616" cy="14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System-dependency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173663" y="4081463"/>
            <a:ext cx="2986087" cy="1158875"/>
            <a:chOff x="4193" y="2504"/>
            <a:chExt cx="1608" cy="1001"/>
          </a:xfrm>
        </p:grpSpPr>
        <p:pic>
          <p:nvPicPr>
            <p:cNvPr id="9255" name="Picture 9" descr="exampl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3" y="2504"/>
              <a:ext cx="1608" cy="10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9256" name="Rectangle 13"/>
            <p:cNvSpPr>
              <a:spLocks noChangeArrowheads="1"/>
            </p:cNvSpPr>
            <p:nvPr/>
          </p:nvSpPr>
          <p:spPr bwMode="auto">
            <a:xfrm>
              <a:off x="5184" y="2902"/>
              <a:ext cx="576" cy="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Sliced-system-</a:t>
              </a:r>
            </a:p>
            <a:p>
              <a:r>
                <a:rPr lang="en-US" sz="1200"/>
                <a:t>dependency</a:t>
              </a:r>
            </a:p>
          </p:txBody>
        </p:sp>
      </p:grpSp>
      <p:sp>
        <p:nvSpPr>
          <p:cNvPr id="9238" name="Rectangle 28"/>
          <p:cNvSpPr>
            <a:spLocks noChangeArrowheads="1"/>
          </p:cNvSpPr>
          <p:nvPr/>
        </p:nvSpPr>
        <p:spPr bwMode="auto">
          <a:xfrm>
            <a:off x="4278313" y="4967288"/>
            <a:ext cx="982662" cy="2301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Control-Flow</a:t>
            </a:r>
          </a:p>
        </p:txBody>
      </p:sp>
      <p:pic>
        <p:nvPicPr>
          <p:cNvPr id="9239" name="Picture 4" descr="examp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63925" y="4978400"/>
            <a:ext cx="4619625" cy="893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40" name="Picture 23" descr="controlFlowGraph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0075" y="3590925"/>
            <a:ext cx="2143125" cy="177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241" name="Rectangle 13"/>
          <p:cNvSpPr>
            <a:spLocks noChangeArrowheads="1"/>
          </p:cNvSpPr>
          <p:nvPr/>
        </p:nvSpPr>
        <p:spPr bwMode="auto">
          <a:xfrm>
            <a:off x="6569075" y="5559425"/>
            <a:ext cx="1438275" cy="2301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Control dependency</a:t>
            </a:r>
          </a:p>
        </p:txBody>
      </p:sp>
      <p:sp>
        <p:nvSpPr>
          <p:cNvPr id="9242" name="Rectangle 13"/>
          <p:cNvSpPr>
            <a:spLocks noChangeArrowheads="1"/>
          </p:cNvSpPr>
          <p:nvPr/>
        </p:nvSpPr>
        <p:spPr bwMode="auto">
          <a:xfrm>
            <a:off x="4256088" y="5010150"/>
            <a:ext cx="949325" cy="231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Control flow</a:t>
            </a:r>
          </a:p>
        </p:txBody>
      </p:sp>
      <p:cxnSp>
        <p:nvCxnSpPr>
          <p:cNvPr id="21" name="Straight Arrow Connector 20"/>
          <p:cNvCxnSpPr>
            <a:stCxn id="24" idx="4"/>
            <a:endCxn id="0" idx="1"/>
          </p:cNvCxnSpPr>
          <p:nvPr/>
        </p:nvCxnSpPr>
        <p:spPr>
          <a:xfrm rot="5400000">
            <a:off x="1897857" y="3210719"/>
            <a:ext cx="254000" cy="158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81613" y="2447925"/>
            <a:ext cx="1320800" cy="6064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</a:rPr>
              <a:t>Unparser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245" name="TextBox 22"/>
          <p:cNvSpPr txBox="1">
            <a:spLocks noChangeArrowheads="1"/>
          </p:cNvSpPr>
          <p:nvPr/>
        </p:nvSpPr>
        <p:spPr bwMode="auto">
          <a:xfrm>
            <a:off x="963613" y="5654675"/>
            <a:ext cx="1189037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ROSE</a:t>
            </a:r>
          </a:p>
        </p:txBody>
      </p:sp>
      <p:sp>
        <p:nvSpPr>
          <p:cNvPr id="24" name="Oval 23"/>
          <p:cNvSpPr/>
          <p:nvPr/>
        </p:nvSpPr>
        <p:spPr>
          <a:xfrm>
            <a:off x="1343025" y="2447925"/>
            <a:ext cx="1363663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>
                <a:solidFill>
                  <a:schemeClr val="tx1"/>
                </a:solidFill>
              </a:rPr>
              <a:t>ROSE</a:t>
            </a:r>
          </a:p>
          <a:p>
            <a:pPr>
              <a:defRPr/>
            </a:pPr>
            <a:r>
              <a:rPr lang="en-US" sz="1100" dirty="0">
                <a:solidFill>
                  <a:schemeClr val="tx1"/>
                </a:solidFill>
              </a:rPr>
              <a:t>Frontend</a:t>
            </a:r>
          </a:p>
        </p:txBody>
      </p:sp>
      <p:cxnSp>
        <p:nvCxnSpPr>
          <p:cNvPr id="25" name="Straight Arrow Connector 24"/>
          <p:cNvCxnSpPr>
            <a:endCxn id="22" idx="2"/>
          </p:cNvCxnSpPr>
          <p:nvPr/>
        </p:nvCxnSpPr>
        <p:spPr>
          <a:xfrm flipV="1">
            <a:off x="2630488" y="2751138"/>
            <a:ext cx="2651125" cy="71278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7" idx="4"/>
            <a:endCxn id="24" idx="0"/>
          </p:cNvCxnSpPr>
          <p:nvPr/>
        </p:nvCxnSpPr>
        <p:spPr>
          <a:xfrm>
            <a:off x="1419225" y="1654175"/>
            <a:ext cx="604838" cy="793750"/>
          </a:xfrm>
          <a:prstGeom prst="curved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30"/>
          <p:cNvGrpSpPr/>
          <p:nvPr/>
        </p:nvGrpSpPr>
        <p:grpSpPr>
          <a:xfrm>
            <a:off x="1494479" y="1242202"/>
            <a:ext cx="5907099" cy="888742"/>
            <a:chOff x="1676400" y="76200"/>
            <a:chExt cx="5715000" cy="1295400"/>
          </a:xfrm>
          <a:solidFill>
            <a:schemeClr val="bg1"/>
          </a:solidFill>
        </p:grpSpPr>
        <p:sp>
          <p:nvSpPr>
            <p:cNvPr id="32" name="Rectangle 31"/>
            <p:cNvSpPr/>
            <p:nvPr/>
          </p:nvSpPr>
          <p:spPr>
            <a:xfrm>
              <a:off x="1676400" y="76200"/>
              <a:ext cx="5715000" cy="1295400"/>
            </a:xfrm>
            <a:prstGeom prst="rect">
              <a:avLst/>
            </a:prstGeom>
            <a:grpFill/>
            <a:ln w="349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52600" y="152400"/>
              <a:ext cx="1941365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/>
                <a:t>ROSE-based tool</a:t>
              </a:r>
            </a:p>
          </p:txBody>
        </p:sp>
      </p:grpSp>
      <p:cxnSp>
        <p:nvCxnSpPr>
          <p:cNvPr id="29" name="Shape 28"/>
          <p:cNvCxnSpPr>
            <a:stCxn id="7" idx="4"/>
            <a:endCxn id="24" idx="0"/>
          </p:cNvCxnSpPr>
          <p:nvPr/>
        </p:nvCxnSpPr>
        <p:spPr>
          <a:xfrm>
            <a:off x="1419225" y="1654175"/>
            <a:ext cx="604838" cy="793750"/>
          </a:xfrm>
          <a:prstGeom prst="curvedConnector2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endCxn id="0" idx="2"/>
          </p:cNvCxnSpPr>
          <p:nvPr/>
        </p:nvCxnSpPr>
        <p:spPr>
          <a:xfrm flipV="1">
            <a:off x="5940425" y="1700213"/>
            <a:ext cx="1658938" cy="742950"/>
          </a:xfrm>
          <a:prstGeom prst="curvedConnector3">
            <a:avLst>
              <a:gd name="adj1" fmla="val 48"/>
            </a:avLst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Up-Down Arrow 30"/>
          <p:cNvSpPr/>
          <p:nvPr/>
        </p:nvSpPr>
        <p:spPr>
          <a:xfrm>
            <a:off x="3993636" y="1813536"/>
            <a:ext cx="605856" cy="761779"/>
          </a:xfrm>
          <a:prstGeom prst="upDownArrow">
            <a:avLst>
              <a:gd name="adj1" fmla="val 50000"/>
              <a:gd name="adj2" fmla="val 34278"/>
            </a:avLst>
          </a:prstGeom>
          <a:solidFill>
            <a:srgbClr val="00B050"/>
          </a:solidFill>
          <a:effectLst/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ROSE IR has many features required for tools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724400"/>
          </a:xfrm>
        </p:spPr>
        <p:txBody>
          <a:bodyPr/>
          <a:lstStyle/>
          <a:p>
            <a:pPr eaLnBrk="1" hangingPunct="1"/>
            <a:r>
              <a:rPr lang="en-US" sz="2000" smtClean="0"/>
              <a:t>ROSE IR = AST + symbol tables + CFG + ...</a:t>
            </a:r>
          </a:p>
          <a:p>
            <a:pPr eaLnBrk="1" hangingPunct="1"/>
            <a:r>
              <a:rPr lang="en-US" sz="2000" smtClean="0"/>
              <a:t>Full type analysis (critical for C++, Fortran 90/95/2003)</a:t>
            </a:r>
          </a:p>
          <a:p>
            <a:pPr eaLnBrk="1" hangingPunct="1"/>
            <a:r>
              <a:rPr lang="en-US" sz="2000" smtClean="0"/>
              <a:t>Preserves details in source code</a:t>
            </a:r>
          </a:p>
          <a:p>
            <a:pPr lvl="1" eaLnBrk="1" hangingPunct="1"/>
            <a:r>
              <a:rPr lang="en-US" sz="2000" smtClean="0"/>
              <a:t>Token stream, including whitespace, woven into AST</a:t>
            </a:r>
          </a:p>
          <a:p>
            <a:pPr lvl="1" eaLnBrk="1" hangingPunct="1"/>
            <a:r>
              <a:rPr lang="en-US" sz="2000" smtClean="0"/>
              <a:t>Source comments and source position info.</a:t>
            </a:r>
          </a:p>
          <a:p>
            <a:pPr lvl="1" eaLnBrk="1" hangingPunct="1"/>
            <a:r>
              <a:rPr lang="en-US" sz="2000" smtClean="0"/>
              <a:t>C preprocessor control structure</a:t>
            </a:r>
          </a:p>
          <a:p>
            <a:pPr lvl="1" eaLnBrk="1" hangingPunct="1"/>
            <a:r>
              <a:rPr lang="en-US" sz="2000" smtClean="0"/>
              <a:t>All C++ template and instantiations</a:t>
            </a:r>
          </a:p>
          <a:p>
            <a:pPr eaLnBrk="1" hangingPunct="1"/>
            <a:r>
              <a:rPr lang="en-US" sz="2000" smtClean="0"/>
              <a:t>Rich AST interface for:</a:t>
            </a:r>
          </a:p>
          <a:p>
            <a:pPr lvl="1" eaLnBrk="1" hangingPunct="1"/>
            <a:r>
              <a:rPr lang="en-US" sz="2000" smtClean="0"/>
              <a:t>traversal, query, creation, copy, symbol lookup</a:t>
            </a:r>
          </a:p>
          <a:p>
            <a:pPr lvl="1" eaLnBrk="1" hangingPunct="1"/>
            <a:r>
              <a:rPr lang="en-US" sz="2000" smtClean="0"/>
              <a:t>Generic analyses, transformations, optimizations </a:t>
            </a:r>
          </a:p>
          <a:p>
            <a:pPr eaLnBrk="1" hangingPunct="1"/>
            <a:r>
              <a:rPr lang="en-US" sz="2000" smtClean="0"/>
              <a:t>Full support </a:t>
            </a:r>
          </a:p>
          <a:p>
            <a:pPr lvl="1" eaLnBrk="1" hangingPunct="1"/>
            <a:r>
              <a:rPr lang="en-US" sz="2000" smtClean="0"/>
              <a:t>Resolving complex types and overloaded functions</a:t>
            </a:r>
          </a:p>
          <a:p>
            <a:pPr lvl="1" eaLnBrk="1" hangingPunct="1"/>
            <a:r>
              <a:rPr lang="en-US" sz="2000" smtClean="0"/>
              <a:t>Abstraction recognition and semantic analysis</a:t>
            </a:r>
          </a:p>
          <a:p>
            <a:pPr lvl="1" eaLnBrk="1" hangingPunct="1"/>
            <a:r>
              <a:rPr lang="en-US" sz="2000" i="1" smtClean="0">
                <a:solidFill>
                  <a:srgbClr val="008000"/>
                </a:solidFill>
              </a:rPr>
              <a:t>Documentation: web site, manuals, tutorial, examples, etc.</a:t>
            </a:r>
          </a:p>
          <a:p>
            <a:pPr lvl="1" eaLnBrk="1" hangingPunct="1"/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152400"/>
            <a:ext cx="8724900" cy="908050"/>
          </a:xfrm>
        </p:spPr>
        <p:txBody>
          <a:bodyPr/>
          <a:lstStyle/>
          <a:p>
            <a:r>
              <a:rPr lang="en-US" sz="2800" smtClean="0">
                <a:solidFill>
                  <a:schemeClr val="tx2"/>
                </a:solidFill>
                <a:ea typeface="ＭＳ Ｐゴシック"/>
                <a:cs typeface="ＭＳ Ｐゴシック"/>
              </a:rPr>
              <a:t>Source Code </a:t>
            </a:r>
            <a:r>
              <a:rPr lang="en-US" sz="2800" smtClean="0">
                <a:solidFill>
                  <a:schemeClr val="tx2"/>
                </a:solidFill>
                <a:ea typeface="ＭＳ Ｐゴシック"/>
                <a:cs typeface="ＭＳ Ｐゴシック"/>
                <a:sym typeface="Wingdings" pitchFamily="2" charset="2"/>
              </a:rPr>
              <a:t> Abstract Syntax Tree (AST)</a:t>
            </a:r>
            <a:endParaRPr lang="en-US" sz="1800" smtClean="0">
              <a:solidFill>
                <a:schemeClr val="tx2"/>
              </a:solidFill>
              <a:ea typeface="ＭＳ Ｐゴシック"/>
              <a:cs typeface="ＭＳ Ｐゴシック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276600" y="1295400"/>
            <a:ext cx="5765800" cy="4848225"/>
            <a:chOff x="1870" y="1021"/>
            <a:chExt cx="3878" cy="3054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870" y="1212"/>
              <a:ext cx="3878" cy="2863"/>
              <a:chOff x="1870" y="1212"/>
              <a:chExt cx="3878" cy="2863"/>
            </a:xfrm>
          </p:grpSpPr>
          <p:pic>
            <p:nvPicPr>
              <p:cNvPr id="2058" name="Picture 3" descr="AST-color-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351" y="1212"/>
                <a:ext cx="3397" cy="2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59" name="AutoShape 5"/>
              <p:cNvSpPr>
                <a:spLocks noChangeArrowheads="1"/>
              </p:cNvSpPr>
              <p:nvPr/>
            </p:nvSpPr>
            <p:spPr bwMode="auto">
              <a:xfrm rot="8127720">
                <a:off x="1870" y="1693"/>
                <a:ext cx="1016" cy="203"/>
              </a:xfrm>
              <a:prstGeom prst="leftRightArrow">
                <a:avLst>
                  <a:gd name="adj1" fmla="val 51398"/>
                  <a:gd name="adj2" fmla="val 76534"/>
                </a:avLst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24241" tIns="12120" rIns="24241" bIns="1212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81032" name="Text Box 8"/>
            <p:cNvSpPr txBox="1">
              <a:spLocks noChangeArrowheads="1"/>
            </p:cNvSpPr>
            <p:nvPr/>
          </p:nvSpPr>
          <p:spPr bwMode="auto">
            <a:xfrm>
              <a:off x="2663" y="1021"/>
              <a:ext cx="1242" cy="19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  <a:ea typeface="ＭＳ Ｐゴシック" pitchFamily="34" charset="-128"/>
                  <a:cs typeface="+mn-cs"/>
                </a:rPr>
                <a:t>Abstract Syntax Tree</a:t>
              </a:r>
            </a:p>
          </p:txBody>
        </p:sp>
      </p:grpSp>
      <p:sp>
        <p:nvSpPr>
          <p:cNvPr id="1281033" name="Text Box 9"/>
          <p:cNvSpPr txBox="1">
            <a:spLocks noChangeArrowheads="1"/>
          </p:cNvSpPr>
          <p:nvPr/>
        </p:nvSpPr>
        <p:spPr bwMode="auto">
          <a:xfrm>
            <a:off x="152400" y="1339850"/>
            <a:ext cx="3803650" cy="16319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3300"/>
                </a:solidFill>
                <a:latin typeface="+mn-lt"/>
                <a:ea typeface="ＭＳ Ｐゴシック" pitchFamily="34" charset="-128"/>
                <a:cs typeface="+mn-cs"/>
              </a:rPr>
              <a:t>ROSE</a:t>
            </a:r>
            <a:r>
              <a:rPr lang="en-US" sz="2000" dirty="0">
                <a:latin typeface="+mn-lt"/>
                <a:ea typeface="ＭＳ Ｐゴシック" pitchFamily="34" charset="-128"/>
                <a:cs typeface="+mn-cs"/>
              </a:rPr>
              <a:t> tools operate on the AST</a:t>
            </a:r>
          </a:p>
          <a:p>
            <a:pPr lvl="1">
              <a:buFontTx/>
              <a:buChar char="•"/>
              <a:defRPr/>
            </a:pPr>
            <a:r>
              <a:rPr lang="en-US" sz="2000" dirty="0">
                <a:latin typeface="+mn-lt"/>
                <a:ea typeface="ＭＳ Ｐゴシック" pitchFamily="34" charset="-128"/>
                <a:cs typeface="+mn-cs"/>
              </a:rPr>
              <a:t>Full Type evaluation</a:t>
            </a:r>
          </a:p>
          <a:p>
            <a:pPr lvl="1">
              <a:buFontTx/>
              <a:buChar char="•"/>
              <a:defRPr/>
            </a:pPr>
            <a:r>
              <a:rPr lang="en-US" sz="2000" dirty="0">
                <a:latin typeface="+mn-lt"/>
                <a:ea typeface="ＭＳ Ｐゴシック" pitchFamily="34" charset="-128"/>
                <a:cs typeface="+mn-cs"/>
              </a:rPr>
              <a:t>Template instantiation</a:t>
            </a:r>
          </a:p>
          <a:p>
            <a:pPr lvl="1">
              <a:buFontTx/>
              <a:buChar char="•"/>
              <a:defRPr/>
            </a:pPr>
            <a:r>
              <a:rPr lang="en-US" sz="2000" dirty="0">
                <a:latin typeface="+mn-lt"/>
                <a:ea typeface="ＭＳ Ｐゴシック" pitchFamily="34" charset="-128"/>
                <a:cs typeface="+mn-cs"/>
              </a:rPr>
              <a:t>Custom Analysis</a:t>
            </a:r>
          </a:p>
          <a:p>
            <a:pPr lvl="1">
              <a:buFontTx/>
              <a:buChar char="•"/>
              <a:defRPr/>
            </a:pPr>
            <a:r>
              <a:rPr lang="en-US" sz="2000" dirty="0">
                <a:latin typeface="+mn-lt"/>
                <a:ea typeface="ＭＳ Ｐゴシック" pitchFamily="34" charset="-128"/>
                <a:cs typeface="+mn-cs"/>
              </a:rPr>
              <a:t>Custom Transformation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33375" y="3429000"/>
            <a:ext cx="3695700" cy="2805113"/>
            <a:chOff x="210" y="2329"/>
            <a:chExt cx="2328" cy="1767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210" y="2514"/>
            <a:ext cx="2328" cy="1582"/>
          </p:xfrm>
          <a:graphic>
            <a:graphicData uri="http://schemas.openxmlformats.org/presentationml/2006/ole">
              <p:oleObj spid="_x0000_s196610" name="Document" r:id="rId4" imgW="3706079" imgH="2432042" progId="Word.Document.8">
                <p:embed/>
              </p:oleObj>
            </a:graphicData>
          </a:graphic>
        </p:graphicFrame>
        <p:sp>
          <p:nvSpPr>
            <p:cNvPr id="1281031" name="Text Box 7"/>
            <p:cNvSpPr txBox="1">
              <a:spLocks noChangeArrowheads="1"/>
            </p:cNvSpPr>
            <p:nvPr/>
          </p:nvSpPr>
          <p:spPr bwMode="auto">
            <a:xfrm>
              <a:off x="937" y="2329"/>
              <a:ext cx="805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  <a:ea typeface="ＭＳ Ｐゴシック" pitchFamily="34" charset="-128"/>
                  <a:cs typeface="+mn-cs"/>
                </a:rPr>
                <a:t>Source Code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  <p:pic>
        <p:nvPicPr>
          <p:cNvPr id="1376258" name="Picture 2" descr="binaryAST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" y="1506538"/>
            <a:ext cx="9026525" cy="535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Executable </a:t>
            </a:r>
            <a:r>
              <a:rPr lang="en-US" smtClean="0">
                <a:solidFill>
                  <a:schemeClr val="accent2"/>
                </a:solidFill>
                <a:sym typeface="Wingdings" pitchFamily="-80" charset="2"/>
              </a:rPr>
              <a:t> </a:t>
            </a:r>
            <a:r>
              <a:rPr lang="en-US" smtClean="0">
                <a:solidFill>
                  <a:schemeClr val="accent2"/>
                </a:solidFill>
              </a:rPr>
              <a:t>Binary AST </a:t>
            </a:r>
            <a:r>
              <a:rPr lang="en-US" smtClean="0">
                <a:solidFill>
                  <a:schemeClr val="accent2"/>
                </a:solidFill>
                <a:sym typeface="Wingdings" pitchFamily="-80" charset="2"/>
              </a:rPr>
              <a:t> Assembly</a:t>
            </a:r>
            <a:endParaRPr lang="en-US" smtClean="0">
              <a:solidFill>
                <a:schemeClr val="accent2"/>
              </a:solidFill>
            </a:endParaRPr>
          </a:p>
        </p:txBody>
      </p:sp>
      <p:sp>
        <p:nvSpPr>
          <p:cNvPr id="3584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66700" y="1309688"/>
            <a:ext cx="5153025" cy="2489200"/>
          </a:xfrm>
        </p:spPr>
        <p:txBody>
          <a:bodyPr/>
          <a:lstStyle/>
          <a:p>
            <a:pPr eaLnBrk="1" hangingPunct="1"/>
            <a:r>
              <a:rPr lang="en-US" smtClean="0"/>
              <a:t>Instructions level IR</a:t>
            </a:r>
          </a:p>
          <a:p>
            <a:pPr eaLnBrk="1" hangingPunct="1"/>
            <a:r>
              <a:rPr lang="en-US" smtClean="0"/>
              <a:t>Instruction operands as expression trees</a:t>
            </a:r>
          </a:p>
          <a:p>
            <a:pPr eaLnBrk="1" hangingPunct="1"/>
            <a:r>
              <a:rPr lang="en-US" smtClean="0"/>
              <a:t>Full analysis using </a:t>
            </a:r>
            <a:r>
              <a:rPr lang="en-US" smtClean="0">
                <a:solidFill>
                  <a:srgbClr val="FF3300"/>
                </a:solidFill>
              </a:rPr>
              <a:t>ROSE </a:t>
            </a:r>
            <a:r>
              <a:rPr lang="en-US" smtClean="0"/>
              <a:t>Tools</a:t>
            </a:r>
          </a:p>
          <a:p>
            <a:pPr eaLnBrk="1" hangingPunct="1"/>
            <a:r>
              <a:rPr lang="en-US" smtClean="0"/>
              <a:t>Transformations</a:t>
            </a:r>
          </a:p>
          <a:p>
            <a:pPr eaLnBrk="1" hangingPunct="1"/>
            <a:r>
              <a:rPr lang="en-US" smtClean="0"/>
              <a:t>Code Generation</a:t>
            </a:r>
          </a:p>
        </p:txBody>
      </p:sp>
      <p:sp>
        <p:nvSpPr>
          <p:cNvPr id="1376261" name="Text Box 5"/>
          <p:cNvSpPr txBox="1">
            <a:spLocks noChangeArrowheads="1"/>
          </p:cNvSpPr>
          <p:nvPr/>
        </p:nvSpPr>
        <p:spPr bwMode="auto">
          <a:xfrm>
            <a:off x="5387975" y="1698625"/>
            <a:ext cx="4003675" cy="49561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sz="1200" b="0">
                <a:solidFill>
                  <a:srgbClr val="FF3300"/>
                </a:solidFill>
                <a:latin typeface="Arial" charset="0"/>
              </a:rPr>
              <a:t>Generated </a:t>
            </a:r>
          </a:p>
          <a:p>
            <a:pPr algn="l">
              <a:lnSpc>
                <a:spcPts val="1000"/>
              </a:lnSpc>
            </a:pPr>
            <a:r>
              <a:rPr lang="en-US" sz="1200" b="0">
                <a:solidFill>
                  <a:srgbClr val="FF3300"/>
                </a:solidFill>
                <a:latin typeface="Arial" charset="0"/>
              </a:rPr>
              <a:t>Assembly Code</a:t>
            </a:r>
            <a:endParaRPr lang="en-US" sz="1200" b="0">
              <a:latin typeface="Arial" charset="0"/>
            </a:endParaRPr>
          </a:p>
          <a:p>
            <a:pPr algn="l">
              <a:lnSpc>
                <a:spcPts val="1000"/>
              </a:lnSpc>
            </a:pPr>
            <a:r>
              <a:rPr lang="en-US" sz="400" b="0">
                <a:latin typeface="Arial" charset="0"/>
              </a:rPr>
              <a:t>   </a:t>
            </a:r>
            <a:r>
              <a:rPr lang="en-US" sz="1000" b="0">
                <a:latin typeface="Arial" charset="0"/>
              </a:rPr>
              <a:t>8048334:	push   ebp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8048335:	mov    ebp,esp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8048337:	sub    esp,0x10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804833a:	mov    DWORD PTR [ebp-12],0x2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8048341:	fld    DWORD PTR [0x8048488 &lt;dbl_8048488&gt;]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8048347:	fstp   QWORD PTR [ebp-8]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804834a:	mov    eax,DWORD PTR [ebp-12]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804834d:	push   eax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804834e:	fild   DWORD PTR [esp]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8048351:	lea    esp,[esp+4]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8048355:	fld    QWORD PTR [ebp-8]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8048358:	faddp  ,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804835a:	fstp   QWORD PTR [ebp-8]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804835d:	leave  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804835e:	ret    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804835f:	push   ebp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8048360:	mov    ebp,esp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8048362:	call   8048334 &lt;f2&gt;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8048367:	pop    ebp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8048368:	ret    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8048369:	lea    ecx,[esp+4]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804836d:	and    esp,0xfffffff0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8048370:	push   DWORD PTR [ecx-4]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8048373:	push   ebp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8048374:	mov    ebp,esp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8048376:	push   ecx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8048377:	sub    esp,0x4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804837a:	call   804835f &lt;f1&gt;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804837f:	call   8048334 &lt;f2&gt;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8048384:	mov    eax,0x0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8048389:	add    esp,0x4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804838c:	pop    ecx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804838d:	pop    ebp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804838e:	lea    esp,[ecx-4]</a:t>
            </a:r>
            <a:br>
              <a:rPr lang="en-US" sz="1000" b="0">
                <a:latin typeface="Arial" charset="0"/>
              </a:rPr>
            </a:br>
            <a:r>
              <a:rPr lang="en-US" sz="1000" b="0">
                <a:latin typeface="Arial" charset="0"/>
              </a:rPr>
              <a:t> 8048391:	ret    </a:t>
            </a:r>
            <a:br>
              <a:rPr lang="en-US" sz="1000" b="0">
                <a:latin typeface="Arial" charset="0"/>
              </a:rPr>
            </a:br>
            <a:endParaRPr lang="en-US" sz="1000" b="0">
              <a:latin typeface="Arial" charset="0"/>
            </a:endParaRP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0" y="3989388"/>
            <a:ext cx="1446213" cy="286067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sz="900" b="0">
                <a:latin typeface="Arial" charset="0"/>
              </a:rPr>
              <a:t>typedef struct mystruct {</a:t>
            </a:r>
            <a:br>
              <a:rPr lang="en-US" sz="900" b="0">
                <a:latin typeface="Arial" charset="0"/>
              </a:rPr>
            </a:br>
            <a:r>
              <a:rPr lang="en-US" sz="900" b="0">
                <a:latin typeface="Arial" charset="0"/>
              </a:rPr>
              <a:t>  int x;</a:t>
            </a:r>
            <a:br>
              <a:rPr lang="en-US" sz="900" b="0">
                <a:latin typeface="Arial" charset="0"/>
              </a:rPr>
            </a:br>
            <a:r>
              <a:rPr lang="en-US" sz="900" b="0">
                <a:latin typeface="Arial" charset="0"/>
              </a:rPr>
              <a:t>} mystruct_t;</a:t>
            </a:r>
            <a:br>
              <a:rPr lang="en-US" sz="900" b="0">
                <a:latin typeface="Arial" charset="0"/>
              </a:rPr>
            </a:br>
            <a:r>
              <a:rPr lang="en-US" sz="900" b="0">
                <a:latin typeface="Arial" charset="0"/>
              </a:rPr>
              <a:t/>
            </a:r>
            <a:br>
              <a:rPr lang="en-US" sz="900" b="0">
                <a:latin typeface="Arial" charset="0"/>
              </a:rPr>
            </a:br>
            <a:r>
              <a:rPr lang="en-US" sz="900" b="0">
                <a:latin typeface="Arial" charset="0"/>
              </a:rPr>
              <a:t>void f2() {</a:t>
            </a:r>
            <a:br>
              <a:rPr lang="en-US" sz="900" b="0">
                <a:latin typeface="Arial" charset="0"/>
              </a:rPr>
            </a:br>
            <a:r>
              <a:rPr lang="en-US" sz="900" b="0">
                <a:latin typeface="Arial" charset="0"/>
              </a:rPr>
              <a:t>  mystruct_t my;</a:t>
            </a:r>
            <a:br>
              <a:rPr lang="en-US" sz="900" b="0">
                <a:latin typeface="Arial" charset="0"/>
              </a:rPr>
            </a:br>
            <a:r>
              <a:rPr lang="en-US" sz="900" b="0">
                <a:latin typeface="Arial" charset="0"/>
              </a:rPr>
              <a:t>  my.x=2; </a:t>
            </a:r>
            <a:br>
              <a:rPr lang="en-US" sz="900" b="0">
                <a:latin typeface="Arial" charset="0"/>
              </a:rPr>
            </a:br>
            <a:r>
              <a:rPr lang="en-US" sz="900" b="0">
                <a:latin typeface="Arial" charset="0"/>
              </a:rPr>
              <a:t>  double y=3; </a:t>
            </a:r>
            <a:br>
              <a:rPr lang="en-US" sz="900" b="0">
                <a:latin typeface="Arial" charset="0"/>
              </a:rPr>
            </a:br>
            <a:r>
              <a:rPr lang="en-US" sz="900" b="0">
                <a:latin typeface="Arial" charset="0"/>
              </a:rPr>
              <a:t>  y = my.x + y;</a:t>
            </a:r>
            <a:br>
              <a:rPr lang="en-US" sz="900" b="0">
                <a:latin typeface="Arial" charset="0"/>
              </a:rPr>
            </a:br>
            <a:r>
              <a:rPr lang="en-US" sz="900" b="0">
                <a:latin typeface="Arial" charset="0"/>
              </a:rPr>
              <a:t>}</a:t>
            </a:r>
            <a:br>
              <a:rPr lang="en-US" sz="900" b="0">
                <a:latin typeface="Arial" charset="0"/>
              </a:rPr>
            </a:br>
            <a:r>
              <a:rPr lang="en-US" sz="900" b="0">
                <a:latin typeface="Arial" charset="0"/>
              </a:rPr>
              <a:t/>
            </a:r>
            <a:br>
              <a:rPr lang="en-US" sz="900" b="0">
                <a:latin typeface="Arial" charset="0"/>
              </a:rPr>
            </a:br>
            <a:r>
              <a:rPr lang="en-US" sz="900" b="0">
                <a:latin typeface="Arial" charset="0"/>
              </a:rPr>
              <a:t>void f1() {</a:t>
            </a:r>
            <a:br>
              <a:rPr lang="en-US" sz="900" b="0">
                <a:latin typeface="Arial" charset="0"/>
              </a:rPr>
            </a:br>
            <a:r>
              <a:rPr lang="en-US" sz="900" b="0">
                <a:latin typeface="Arial" charset="0"/>
              </a:rPr>
              <a:t>  f2();</a:t>
            </a:r>
            <a:br>
              <a:rPr lang="en-US" sz="900" b="0">
                <a:latin typeface="Arial" charset="0"/>
              </a:rPr>
            </a:br>
            <a:r>
              <a:rPr lang="en-US" sz="900" b="0">
                <a:latin typeface="Arial" charset="0"/>
              </a:rPr>
              <a:t>}</a:t>
            </a:r>
            <a:br>
              <a:rPr lang="en-US" sz="900" b="0">
                <a:latin typeface="Arial" charset="0"/>
              </a:rPr>
            </a:br>
            <a:r>
              <a:rPr lang="en-US" sz="900" b="0">
                <a:latin typeface="Arial" charset="0"/>
              </a:rPr>
              <a:t/>
            </a:r>
            <a:br>
              <a:rPr lang="en-US" sz="900" b="0">
                <a:latin typeface="Arial" charset="0"/>
              </a:rPr>
            </a:br>
            <a:r>
              <a:rPr lang="en-US" sz="900" b="0">
                <a:latin typeface="Arial" charset="0"/>
              </a:rPr>
              <a:t>int main() {</a:t>
            </a:r>
            <a:br>
              <a:rPr lang="en-US" sz="900" b="0">
                <a:latin typeface="Arial" charset="0"/>
              </a:rPr>
            </a:br>
            <a:r>
              <a:rPr lang="en-US" sz="900" b="0">
                <a:latin typeface="Arial" charset="0"/>
              </a:rPr>
              <a:t>  f1();</a:t>
            </a:r>
            <a:br>
              <a:rPr lang="en-US" sz="900" b="0">
                <a:latin typeface="Arial" charset="0"/>
              </a:rPr>
            </a:br>
            <a:r>
              <a:rPr lang="en-US" sz="900" b="0">
                <a:latin typeface="Arial" charset="0"/>
              </a:rPr>
              <a:t>  f2();</a:t>
            </a:r>
            <a:br>
              <a:rPr lang="en-US" sz="900" b="0">
                <a:latin typeface="Arial" charset="0"/>
              </a:rPr>
            </a:br>
            <a:r>
              <a:rPr lang="en-US" sz="900" b="0">
                <a:latin typeface="Arial" charset="0"/>
              </a:rPr>
              <a:t>  return 0;</a:t>
            </a:r>
            <a:br>
              <a:rPr lang="en-US" sz="900" b="0">
                <a:latin typeface="Arial" charset="0"/>
              </a:rPr>
            </a:br>
            <a:r>
              <a:rPr lang="en-US" sz="900" b="0">
                <a:latin typeface="Arial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62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FF0000"/>
                </a:solidFill>
              </a:rPr>
              <a:t>ROSE</a:t>
            </a:r>
            <a:r>
              <a:rPr lang="en-US" sz="2800" dirty="0" smtClean="0">
                <a:solidFill>
                  <a:schemeClr val="accent2"/>
                </a:solidFill>
              </a:rPr>
              <a:t> provides multiple graphs of software to support different forms of software </a:t>
            </a:r>
            <a:r>
              <a:rPr lang="en-US" sz="2800" dirty="0" smtClean="0">
                <a:solidFill>
                  <a:schemeClr val="accent2"/>
                </a:solidFill>
              </a:rPr>
              <a:t>analysis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pic>
        <p:nvPicPr>
          <p:cNvPr id="10244" name="Picture 3" descr="AST-color-gif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77850" y="1301750"/>
            <a:ext cx="2586038" cy="1487488"/>
          </a:xfrm>
          <a:ln w="28575">
            <a:solidFill>
              <a:schemeClr val="tx1"/>
            </a:solidFill>
          </a:ln>
        </p:spPr>
      </p:pic>
      <p:pic>
        <p:nvPicPr>
          <p:cNvPr id="10245" name="Picture 4" descr="examp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675" y="4772025"/>
            <a:ext cx="2735263" cy="15287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3384550" y="1449388"/>
            <a:ext cx="1625600" cy="46640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>
                <a:latin typeface="Arial" charset="0"/>
              </a:rPr>
              <a:t>Graph Type</a:t>
            </a:r>
          </a:p>
          <a:p>
            <a:endParaRPr lang="en-US" sz="2000" b="0">
              <a:latin typeface="Arial" charset="0"/>
            </a:endParaRPr>
          </a:p>
          <a:p>
            <a:endParaRPr lang="en-US" sz="2000" b="0">
              <a:latin typeface="Arial" charset="0"/>
            </a:endParaRPr>
          </a:p>
          <a:p>
            <a:r>
              <a:rPr lang="en-US" sz="2000" b="0">
                <a:latin typeface="Arial" charset="0"/>
              </a:rPr>
              <a:t>AST</a:t>
            </a:r>
          </a:p>
          <a:p>
            <a:endParaRPr lang="en-US" sz="2000" b="0">
              <a:latin typeface="Arial" charset="0"/>
            </a:endParaRPr>
          </a:p>
          <a:p>
            <a:endParaRPr lang="en-US" sz="2000" b="0">
              <a:latin typeface="Arial" charset="0"/>
            </a:endParaRPr>
          </a:p>
          <a:p>
            <a:endParaRPr lang="en-US" sz="2000" b="0">
              <a:latin typeface="Arial" charset="0"/>
            </a:endParaRPr>
          </a:p>
          <a:p>
            <a:endParaRPr lang="en-US" sz="2000" b="0">
              <a:latin typeface="Arial" charset="0"/>
            </a:endParaRPr>
          </a:p>
          <a:p>
            <a:r>
              <a:rPr lang="en-US" sz="2000" b="0">
                <a:latin typeface="Arial" charset="0"/>
              </a:rPr>
              <a:t>Control Flow</a:t>
            </a:r>
          </a:p>
          <a:p>
            <a:endParaRPr lang="en-US" sz="2000" b="0">
              <a:latin typeface="Arial" charset="0"/>
            </a:endParaRPr>
          </a:p>
          <a:p>
            <a:endParaRPr lang="en-US" sz="2000" b="0">
              <a:latin typeface="Arial" charset="0"/>
            </a:endParaRPr>
          </a:p>
          <a:p>
            <a:endParaRPr lang="en-US" sz="2000" b="0">
              <a:latin typeface="Arial" charset="0"/>
            </a:endParaRPr>
          </a:p>
          <a:p>
            <a:endParaRPr lang="en-US" sz="2000" b="0">
              <a:latin typeface="Arial" charset="0"/>
            </a:endParaRPr>
          </a:p>
          <a:p>
            <a:r>
              <a:rPr lang="en-US" sz="2000" b="0">
                <a:latin typeface="Arial" charset="0"/>
              </a:rPr>
              <a:t>System </a:t>
            </a:r>
          </a:p>
          <a:p>
            <a:r>
              <a:rPr lang="en-US" sz="2000" b="0">
                <a:latin typeface="Arial" charset="0"/>
              </a:rPr>
              <a:t>Dependence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4025" y="2998788"/>
            <a:ext cx="2733675" cy="1704975"/>
            <a:chOff x="2520" y="2504"/>
            <a:chExt cx="1464" cy="1496"/>
          </a:xfrm>
        </p:grpSpPr>
        <p:sp>
          <p:nvSpPr>
            <p:cNvPr id="10249" name="Rectangle 7"/>
            <p:cNvSpPr>
              <a:spLocks noChangeArrowheads="1"/>
            </p:cNvSpPr>
            <p:nvPr/>
          </p:nvSpPr>
          <p:spPr bwMode="auto">
            <a:xfrm>
              <a:off x="2520" y="2504"/>
              <a:ext cx="1464" cy="149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250" name="Picture 8" descr="controlFlowGraph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45" y="2523"/>
              <a:ext cx="1418" cy="1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48" name="Text Box 9"/>
          <p:cNvSpPr txBox="1">
            <a:spLocks noChangeArrowheads="1"/>
          </p:cNvSpPr>
          <p:nvPr/>
        </p:nvSpPr>
        <p:spPr bwMode="auto">
          <a:xfrm>
            <a:off x="5641975" y="1449388"/>
            <a:ext cx="3244850" cy="470898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u="sng" dirty="0">
                <a:latin typeface="Arial" charset="0"/>
              </a:rPr>
              <a:t>Used to detect</a:t>
            </a:r>
          </a:p>
          <a:p>
            <a:endParaRPr lang="en-US" sz="2000" b="0" dirty="0">
              <a:latin typeface="Arial" charset="0"/>
            </a:endParaRPr>
          </a:p>
          <a:p>
            <a:r>
              <a:rPr lang="en-US" sz="2000" b="0" dirty="0" smtClean="0">
                <a:latin typeface="Arial" charset="0"/>
              </a:rPr>
              <a:t>Software Characterization and Localized </a:t>
            </a:r>
            <a:r>
              <a:rPr lang="en-US" sz="2000" b="0" dirty="0">
                <a:latin typeface="Arial" charset="0"/>
              </a:rPr>
              <a:t>Structural</a:t>
            </a:r>
          </a:p>
          <a:p>
            <a:r>
              <a:rPr lang="en-US" sz="2000" b="0" dirty="0">
                <a:latin typeface="Arial" charset="0"/>
              </a:rPr>
              <a:t>Flaws</a:t>
            </a:r>
          </a:p>
          <a:p>
            <a:endParaRPr lang="en-US" sz="2000" b="0" dirty="0">
              <a:latin typeface="Arial" charset="0"/>
            </a:endParaRPr>
          </a:p>
          <a:p>
            <a:endParaRPr lang="en-US" sz="2000" b="0" dirty="0">
              <a:latin typeface="Arial" charset="0"/>
            </a:endParaRPr>
          </a:p>
          <a:p>
            <a:r>
              <a:rPr lang="en-US" sz="2000" b="0" dirty="0" smtClean="0">
                <a:latin typeface="Arial" charset="0"/>
              </a:rPr>
              <a:t>Optimization and </a:t>
            </a:r>
          </a:p>
          <a:p>
            <a:r>
              <a:rPr lang="en-US" sz="2000" b="0" dirty="0" smtClean="0">
                <a:latin typeface="Arial" charset="0"/>
              </a:rPr>
              <a:t>Buffer </a:t>
            </a:r>
            <a:r>
              <a:rPr lang="en-US" sz="2000" b="0" dirty="0">
                <a:latin typeface="Arial" charset="0"/>
              </a:rPr>
              <a:t>Overflow </a:t>
            </a:r>
          </a:p>
          <a:p>
            <a:r>
              <a:rPr lang="en-US" sz="2000" b="0" dirty="0">
                <a:latin typeface="Arial" charset="0"/>
              </a:rPr>
              <a:t>Vulnerability</a:t>
            </a:r>
          </a:p>
          <a:p>
            <a:endParaRPr lang="en-US" sz="2000" b="0" dirty="0">
              <a:latin typeface="Arial" charset="0"/>
            </a:endParaRPr>
          </a:p>
          <a:p>
            <a:endParaRPr lang="en-US" sz="2000" b="0" dirty="0" smtClean="0">
              <a:latin typeface="Arial" charset="0"/>
            </a:endParaRPr>
          </a:p>
          <a:p>
            <a:endParaRPr lang="en-US" sz="2000" b="0" dirty="0">
              <a:latin typeface="Arial" charset="0"/>
            </a:endParaRPr>
          </a:p>
          <a:p>
            <a:r>
              <a:rPr lang="en-US" sz="2000" b="0" dirty="0">
                <a:latin typeface="Arial" charset="0"/>
              </a:rPr>
              <a:t>Mixing trusted data with </a:t>
            </a:r>
          </a:p>
          <a:p>
            <a:r>
              <a:rPr lang="en-US" sz="2000" b="0" dirty="0" err="1">
                <a:latin typeface="Arial" charset="0"/>
              </a:rPr>
              <a:t>untrusted</a:t>
            </a:r>
            <a:r>
              <a:rPr lang="en-US" sz="2000" b="0" dirty="0">
                <a:latin typeface="Arial" charset="0"/>
              </a:rPr>
              <a:t> user input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81000" y="685800"/>
            <a:ext cx="8763000" cy="5486400"/>
            <a:chOff x="48" y="624"/>
            <a:chExt cx="5520" cy="3456"/>
          </a:xfrm>
        </p:grpSpPr>
        <p:pic>
          <p:nvPicPr>
            <p:cNvPr id="50180" name="Picture 4" descr="Screenshot-G"/>
            <p:cNvPicPr>
              <a:picLocks noChangeAspect="1" noChangeArrowheads="1"/>
            </p:cNvPicPr>
            <p:nvPr/>
          </p:nvPicPr>
          <p:blipFill>
            <a:blip r:embed="rId2" cstate="print"/>
            <a:srcRect l="20183" t="5194" r="21101" b="2338"/>
            <a:stretch>
              <a:fillRect/>
            </a:stretch>
          </p:blipFill>
          <p:spPr bwMode="auto">
            <a:xfrm>
              <a:off x="4032" y="624"/>
              <a:ext cx="1536" cy="3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181" name="Picture 5" descr="Screenshot-G"/>
            <p:cNvPicPr>
              <a:picLocks noChangeAspect="1" noChangeArrowheads="1"/>
            </p:cNvPicPr>
            <p:nvPr/>
          </p:nvPicPr>
          <p:blipFill>
            <a:blip r:embed="rId3" cstate="print"/>
            <a:srcRect t="4478"/>
            <a:stretch>
              <a:fillRect/>
            </a:stretch>
          </p:blipFill>
          <p:spPr bwMode="gray">
            <a:xfrm>
              <a:off x="48" y="912"/>
              <a:ext cx="3696" cy="2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 flipH="1">
              <a:off x="3972" y="1584"/>
              <a:ext cx="1548" cy="720"/>
            </a:xfrm>
            <a:prstGeom prst="rect">
              <a:avLst/>
            </a:prstGeom>
            <a:noFill/>
            <a:ln w="127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3" name="Line 7"/>
            <p:cNvSpPr>
              <a:spLocks noChangeShapeType="1"/>
            </p:cNvSpPr>
            <p:nvPr/>
          </p:nvSpPr>
          <p:spPr bwMode="auto">
            <a:xfrm flipH="1" flipV="1">
              <a:off x="3744" y="912"/>
              <a:ext cx="1776" cy="6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4" name="Line 8"/>
            <p:cNvSpPr>
              <a:spLocks noChangeShapeType="1"/>
            </p:cNvSpPr>
            <p:nvPr/>
          </p:nvSpPr>
          <p:spPr bwMode="auto">
            <a:xfrm flipH="1">
              <a:off x="3744" y="2304"/>
              <a:ext cx="1776" cy="12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5" name="Line 9"/>
            <p:cNvSpPr>
              <a:spLocks noChangeShapeType="1"/>
            </p:cNvSpPr>
            <p:nvPr/>
          </p:nvSpPr>
          <p:spPr bwMode="auto">
            <a:xfrm flipH="1">
              <a:off x="3744" y="2304"/>
              <a:ext cx="228" cy="4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6" name="Line 10"/>
            <p:cNvSpPr>
              <a:spLocks noChangeShapeType="1"/>
            </p:cNvSpPr>
            <p:nvPr/>
          </p:nvSpPr>
          <p:spPr bwMode="auto">
            <a:xfrm flipH="1" flipV="1">
              <a:off x="3744" y="1536"/>
              <a:ext cx="228" cy="4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79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ROSE AST – An Internal Representation for Source and Binaries</a:t>
            </a:r>
            <a:br>
              <a:rPr lang="en-US" dirty="0" smtClean="0"/>
            </a:br>
            <a:r>
              <a:rPr lang="en-US" dirty="0" smtClean="0"/>
              <a:t>and a common set of tools for analysis and transformation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62950" cy="90805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We have developed numerous collaborations through </a:t>
            </a:r>
            <a:br>
              <a:rPr lang="en-US" smtClean="0">
                <a:solidFill>
                  <a:schemeClr val="accent2"/>
                </a:solidFill>
              </a:rPr>
            </a:br>
            <a:r>
              <a:rPr lang="en-US" smtClean="0">
                <a:solidFill>
                  <a:schemeClr val="accent2"/>
                </a:solidFill>
              </a:rPr>
              <a:t>the ROSE compiler toolset</a:t>
            </a:r>
            <a:r>
              <a:rPr lang="en-US" b="0" smtClean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509588" y="1173163"/>
            <a:ext cx="5730875" cy="5248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  <a:buFontTx/>
              <a:buChar char="•"/>
            </a:pPr>
            <a:r>
              <a:rPr lang="en-US" dirty="0">
                <a:latin typeface="Arial" charset="0"/>
              </a:rPr>
              <a:t>DOE Laboratories:</a:t>
            </a:r>
          </a:p>
          <a:p>
            <a:pPr lvl="1" algn="l">
              <a:lnSpc>
                <a:spcPts val="18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LLNL (A Div, B Div,</a:t>
            </a:r>
            <a:r>
              <a:rPr lang="en-US" dirty="0">
                <a:solidFill>
                  <a:srgbClr val="0099CC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007A00"/>
                </a:solidFill>
                <a:latin typeface="Arial" charset="0"/>
              </a:rPr>
              <a:t>Cyber-Security)</a:t>
            </a:r>
          </a:p>
          <a:p>
            <a:pPr lvl="1" algn="l">
              <a:lnSpc>
                <a:spcPts val="18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ANL, LANL, LBL, </a:t>
            </a:r>
            <a:r>
              <a:rPr lang="en-US" dirty="0" smtClean="0">
                <a:solidFill>
                  <a:srgbClr val="007A00"/>
                </a:solidFill>
                <a:latin typeface="Arial" charset="0"/>
              </a:rPr>
              <a:t>ORNL, PNNL</a:t>
            </a:r>
            <a:endParaRPr lang="en-US" dirty="0">
              <a:latin typeface="Arial" charset="0"/>
            </a:endParaRPr>
          </a:p>
          <a:p>
            <a:pPr algn="l">
              <a:lnSpc>
                <a:spcPts val="1800"/>
              </a:lnSpc>
              <a:buFontTx/>
              <a:buChar char="•"/>
            </a:pPr>
            <a:r>
              <a:rPr lang="en-US" dirty="0">
                <a:latin typeface="Arial" charset="0"/>
              </a:rPr>
              <a:t>DOE Research Programs:</a:t>
            </a:r>
          </a:p>
          <a:p>
            <a:pPr lvl="1" algn="l">
              <a:lnSpc>
                <a:spcPts val="18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PERI (SLAC, Fortran/C/C++ Optimization, UT, ANL, ISI, LBL)</a:t>
            </a:r>
            <a:endParaRPr lang="en-US" dirty="0">
              <a:latin typeface="Arial" charset="0"/>
            </a:endParaRPr>
          </a:p>
          <a:p>
            <a:pPr algn="l">
              <a:lnSpc>
                <a:spcPts val="1800"/>
              </a:lnSpc>
              <a:buFontTx/>
              <a:buChar char="•"/>
            </a:pPr>
            <a:r>
              <a:rPr lang="en-US" dirty="0">
                <a:latin typeface="Arial" charset="0"/>
              </a:rPr>
              <a:t>Collaborations: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8000"/>
                </a:solidFill>
                <a:latin typeface="Arial" charset="0"/>
              </a:rPr>
              <a:t>DOD (Air Force)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8000"/>
                </a:solidFill>
                <a:latin typeface="Arial" charset="0"/>
              </a:rPr>
              <a:t>NIST(SAMATE)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8000"/>
                </a:solidFill>
                <a:latin typeface="Arial" charset="0"/>
              </a:rPr>
              <a:t>CERT (CMU)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 err="1">
                <a:solidFill>
                  <a:srgbClr val="008000"/>
                </a:solidFill>
                <a:latin typeface="Arial" charset="0"/>
              </a:rPr>
              <a:t>GrammaTech</a:t>
            </a:r>
            <a:endParaRPr lang="en-US" dirty="0">
              <a:solidFill>
                <a:srgbClr val="008000"/>
              </a:solidFill>
              <a:latin typeface="Arial" charset="0"/>
            </a:endParaRP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IBM (Program Verification Group)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 err="1">
                <a:solidFill>
                  <a:srgbClr val="007A00"/>
                </a:solidFill>
                <a:latin typeface="Arial" charset="0"/>
              </a:rPr>
              <a:t>Absint</a:t>
            </a:r>
            <a:r>
              <a:rPr lang="en-US" dirty="0">
                <a:solidFill>
                  <a:srgbClr val="007A00"/>
                </a:solidFill>
                <a:latin typeface="Arial" charset="0"/>
              </a:rPr>
              <a:t> (developers of PAG)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London Imperial College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Texas A&amp;M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Rice University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Vienna University of Technology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University of Tennessee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Cornell University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Indiana University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University of California at Berkeley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University of Bergen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University of Maryland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Friedrich-Alexander-University Erlangen-Nuremberg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University of Texas at Austin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UCSD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UC Davis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4619625" y="2997371"/>
            <a:ext cx="4200525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FF3300"/>
                </a:solidFill>
                <a:latin typeface="Arial" charset="0"/>
              </a:rPr>
              <a:t>ROSE</a:t>
            </a:r>
            <a:r>
              <a:rPr lang="en-US" sz="1600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Arial" charset="0"/>
              </a:rPr>
              <a:t>used for graduate courses at seven different universities (compiler construction to cyber security)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4610100" y="3945205"/>
            <a:ext cx="4067175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FF3300"/>
                </a:solidFill>
                <a:latin typeface="Arial" charset="0"/>
              </a:rPr>
              <a:t>ROSE</a:t>
            </a:r>
            <a:r>
              <a:rPr lang="en-US" sz="1600">
                <a:solidFill>
                  <a:schemeClr val="tx2"/>
                </a:solidFill>
                <a:latin typeface="Arial" charset="0"/>
              </a:rPr>
              <a:t> being used to build products at five different companies (BSD license)</a:t>
            </a: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4600575" y="4699268"/>
            <a:ext cx="4410075" cy="655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FF3300"/>
                </a:solidFill>
                <a:latin typeface="Arial" charset="0"/>
              </a:rPr>
              <a:t>ROSE</a:t>
            </a:r>
            <a:r>
              <a:rPr lang="en-US" sz="1600" dirty="0">
                <a:solidFill>
                  <a:schemeClr val="tx2"/>
                </a:solidFill>
                <a:latin typeface="Arial" charset="0"/>
              </a:rPr>
              <a:t> released at </a:t>
            </a:r>
            <a:r>
              <a:rPr lang="en-US" i="1" dirty="0">
                <a:latin typeface="Arial" charset="0"/>
                <a:hlinkClick r:id="rId3"/>
              </a:rPr>
              <a:t>http://www.roseCompiler.org</a:t>
            </a:r>
            <a:endParaRPr lang="en-US" i="1" dirty="0">
              <a:latin typeface="Arial" charset="0"/>
            </a:endParaRPr>
          </a:p>
          <a:p>
            <a:pPr algn="l">
              <a:spcBef>
                <a:spcPct val="50000"/>
              </a:spcBef>
            </a:pPr>
            <a:r>
              <a:rPr lang="en-US" i="1" dirty="0">
                <a:latin typeface="Arial" charset="0"/>
              </a:rPr>
              <a:t>Top Download on </a:t>
            </a:r>
            <a:r>
              <a:rPr lang="en-US" i="1" dirty="0" err="1">
                <a:latin typeface="Arial" charset="0"/>
              </a:rPr>
              <a:t>SciDAC</a:t>
            </a:r>
            <a:r>
              <a:rPr lang="en-US" i="1" dirty="0">
                <a:latin typeface="Arial" charset="0"/>
              </a:rPr>
              <a:t> web site…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614952" y="2513895"/>
            <a:ext cx="4410075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FF3300"/>
                </a:solidFill>
                <a:latin typeface="Arial" charset="0"/>
              </a:rPr>
              <a:t>ROSE</a:t>
            </a:r>
            <a:r>
              <a:rPr lang="en-US" sz="16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Arial" charset="0"/>
              </a:rPr>
              <a:t>is winner of 2009 R&amp;D100 award</a:t>
            </a:r>
            <a:endParaRPr lang="en-US" i="1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rectorate_template_vg">
  <a:themeElements>
    <a:clrScheme name="directorate_template_v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rectorate_template_vg">
      <a:majorFont>
        <a:latin typeface="Arial Narrow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80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80" charset="0"/>
            <a:ea typeface="ＭＳ Ｐゴシック" pitchFamily="-80" charset="-128"/>
          </a:defRPr>
        </a:defPPr>
      </a:lstStyle>
    </a:lnDef>
  </a:objectDefaults>
  <a:extraClrSchemeLst>
    <a:extraClrScheme>
      <a:clrScheme name="directorate_template_v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16664</TotalTime>
  <Words>718</Words>
  <Application>Microsoft Office PowerPoint</Application>
  <PresentationFormat>On-screen Show (4:3)</PresentationFormat>
  <Paragraphs>175</Paragraphs>
  <Slides>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directorate_template_vg</vt:lpstr>
      <vt:lpstr>Document</vt:lpstr>
      <vt:lpstr>ROSE Slides August 2010</vt:lpstr>
      <vt:lpstr>ROSE supports custom software analysis tools</vt:lpstr>
      <vt:lpstr>ROSE source-to-source transformation infrastructure</vt:lpstr>
      <vt:lpstr>ROSE IR has many features required for tools</vt:lpstr>
      <vt:lpstr>Source Code  Abstract Syntax Tree (AST)</vt:lpstr>
      <vt:lpstr>Executable  Binary AST  Assembly</vt:lpstr>
      <vt:lpstr>ROSE provides multiple graphs of software to support different forms of software analysis</vt:lpstr>
      <vt:lpstr>ROSE AST – An Internal Representation for Source and Binaries and a common set of tools for analysis and transformation</vt:lpstr>
      <vt:lpstr>We have developed numerous collaborations through  the ROSE compiler toolset </vt:lpstr>
    </vt:vector>
  </TitlesOfParts>
  <Company>Thomas Tegge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Update</dc:title>
  <cp:lastModifiedBy>Current User</cp:lastModifiedBy>
  <cp:revision>768</cp:revision>
  <cp:lastPrinted>2007-09-19T00:12:24Z</cp:lastPrinted>
  <dcterms:modified xsi:type="dcterms:W3CDTF">2010-08-18T20:01:02Z</dcterms:modified>
</cp:coreProperties>
</file>