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891" r:id="rId2"/>
    <p:sldId id="906" r:id="rId3"/>
    <p:sldId id="892" r:id="rId4"/>
    <p:sldId id="896" r:id="rId5"/>
    <p:sldId id="908" r:id="rId6"/>
    <p:sldId id="889" r:id="rId7"/>
    <p:sldId id="888" r:id="rId8"/>
    <p:sldId id="890" r:id="rId9"/>
    <p:sldId id="887" r:id="rId10"/>
    <p:sldId id="911" r:id="rId11"/>
    <p:sldId id="904" r:id="rId1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BBE0E3"/>
    <a:srgbClr val="CCFF33"/>
    <a:srgbClr val="FF7C80"/>
    <a:srgbClr val="F3F5DB"/>
    <a:srgbClr val="CC0000"/>
    <a:srgbClr val="DFA7FF"/>
    <a:srgbClr val="CFFFE5"/>
    <a:srgbClr val="E5F5FF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10" autoAdjust="0"/>
    <p:restoredTop sz="85986" autoAdjust="0"/>
  </p:normalViewPr>
  <p:slideViewPr>
    <p:cSldViewPr snapToGrid="0">
      <p:cViewPr>
        <p:scale>
          <a:sx n="110" d="100"/>
          <a:sy n="110" d="100"/>
        </p:scale>
        <p:origin x="-1002" y="-198"/>
      </p:cViewPr>
      <p:guideLst>
        <p:guide orient="horz" pos="24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34" y="-96"/>
      </p:cViewPr>
      <p:guideLst>
        <p:guide orient="horz" pos="2929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Tsclient\liao6\desktop\research\autoTuning\ompTasks\bots-mo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5156944091665991"/>
          <c:y val="1.9430000495221141E-2"/>
          <c:w val="0.71967979002624671"/>
          <c:h val="0.78188291680931188"/>
        </c:manualLayout>
      </c:layout>
      <c:barChart>
        <c:barDir val="col"/>
        <c:grouping val="clustered"/>
        <c:ser>
          <c:idx val="0"/>
          <c:order val="0"/>
          <c:tx>
            <c:strRef>
              <c:f>'cutOffDepth-16'!$H$92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'cutOffDepth-16'!$H$93:$H$99</c:f>
              <c:numCache>
                <c:formatCode>General</c:formatCode>
                <c:ptCount val="7"/>
                <c:pt idx="0">
                  <c:v>236.31499999999997</c:v>
                </c:pt>
                <c:pt idx="1">
                  <c:v>236.55700000000004</c:v>
                </c:pt>
                <c:pt idx="2">
                  <c:v>236.22466666666622</c:v>
                </c:pt>
                <c:pt idx="3">
                  <c:v>236.35966666666658</c:v>
                </c:pt>
                <c:pt idx="4">
                  <c:v>240.02800000000045</c:v>
                </c:pt>
                <c:pt idx="5">
                  <c:v>239.99266666666668</c:v>
                </c:pt>
                <c:pt idx="6">
                  <c:v>244.35500000000027</c:v>
                </c:pt>
              </c:numCache>
            </c:numRef>
          </c:val>
        </c:ser>
        <c:ser>
          <c:idx val="1"/>
          <c:order val="1"/>
          <c:tx>
            <c:strRef>
              <c:f>'cutOffDepth-16'!$I$92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'cutOffDepth-16'!$I$93:$I$99</c:f>
              <c:numCache>
                <c:formatCode>General</c:formatCode>
                <c:ptCount val="7"/>
                <c:pt idx="0">
                  <c:v>118.40266666666666</c:v>
                </c:pt>
                <c:pt idx="1">
                  <c:v>119.93466666666687</c:v>
                </c:pt>
                <c:pt idx="2">
                  <c:v>118.34166666666682</c:v>
                </c:pt>
                <c:pt idx="3">
                  <c:v>117.76100000000002</c:v>
                </c:pt>
                <c:pt idx="4">
                  <c:v>119.65466666666667</c:v>
                </c:pt>
                <c:pt idx="5">
                  <c:v>125.11733333333331</c:v>
                </c:pt>
                <c:pt idx="6">
                  <c:v>211.39666666666668</c:v>
                </c:pt>
              </c:numCache>
            </c:numRef>
          </c:val>
        </c:ser>
        <c:ser>
          <c:idx val="2"/>
          <c:order val="2"/>
          <c:tx>
            <c:strRef>
              <c:f>'cutOffDepth-16'!$J$92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'cutOffDepth-16'!$J$93:$J$99</c:f>
              <c:numCache>
                <c:formatCode>General</c:formatCode>
                <c:ptCount val="7"/>
                <c:pt idx="0">
                  <c:v>60.67026666666645</c:v>
                </c:pt>
                <c:pt idx="1">
                  <c:v>59.763733333333363</c:v>
                </c:pt>
                <c:pt idx="2">
                  <c:v>59.974299999999999</c:v>
                </c:pt>
                <c:pt idx="3">
                  <c:v>61.168733333333442</c:v>
                </c:pt>
                <c:pt idx="4">
                  <c:v>74.372266666666619</c:v>
                </c:pt>
                <c:pt idx="5">
                  <c:v>111.57199999999999</c:v>
                </c:pt>
                <c:pt idx="6">
                  <c:v>243.9883333333342</c:v>
                </c:pt>
              </c:numCache>
            </c:numRef>
          </c:val>
        </c:ser>
        <c:ser>
          <c:idx val="3"/>
          <c:order val="3"/>
          <c:tx>
            <c:strRef>
              <c:f>'cutOffDepth-16'!$K$92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'cutOffDepth-16'!$K$93:$K$99</c:f>
              <c:numCache>
                <c:formatCode>General</c:formatCode>
                <c:ptCount val="7"/>
                <c:pt idx="0">
                  <c:v>43.872566666666458</c:v>
                </c:pt>
                <c:pt idx="1">
                  <c:v>40.722433333333363</c:v>
                </c:pt>
                <c:pt idx="2">
                  <c:v>41.533166666666474</c:v>
                </c:pt>
                <c:pt idx="3">
                  <c:v>49.6524</c:v>
                </c:pt>
                <c:pt idx="4">
                  <c:v>74.403999999999996</c:v>
                </c:pt>
                <c:pt idx="5">
                  <c:v>131.07033333333376</c:v>
                </c:pt>
                <c:pt idx="6">
                  <c:v>303.024</c:v>
                </c:pt>
              </c:numCache>
            </c:numRef>
          </c:val>
        </c:ser>
        <c:ser>
          <c:idx val="4"/>
          <c:order val="4"/>
          <c:tx>
            <c:strRef>
              <c:f>'cutOffDepth-16'!$L$92</c:f>
              <c:strCache>
                <c:ptCount val="1"/>
                <c:pt idx="0">
                  <c:v>8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'cutOffDepth-16'!$L$93:$L$99</c:f>
              <c:numCache>
                <c:formatCode>General</c:formatCode>
                <c:ptCount val="7"/>
                <c:pt idx="0">
                  <c:v>39.831933333333325</c:v>
                </c:pt>
                <c:pt idx="1">
                  <c:v>31.835766666666661</c:v>
                </c:pt>
                <c:pt idx="2">
                  <c:v>37.149966666666458</c:v>
                </c:pt>
                <c:pt idx="3">
                  <c:v>56.0032</c:v>
                </c:pt>
                <c:pt idx="4">
                  <c:v>84.055999999999983</c:v>
                </c:pt>
                <c:pt idx="5">
                  <c:v>145.995</c:v>
                </c:pt>
                <c:pt idx="6">
                  <c:v>345.29333333333335</c:v>
                </c:pt>
              </c:numCache>
            </c:numRef>
          </c:val>
        </c:ser>
        <c:ser>
          <c:idx val="5"/>
          <c:order val="5"/>
          <c:tx>
            <c:strRef>
              <c:f>'cutOffDepth-16'!$M$92</c:f>
              <c:strCache>
                <c:ptCount val="1"/>
                <c:pt idx="0">
                  <c:v>10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'cutOffDepth-16'!$M$93:$M$99</c:f>
              <c:numCache>
                <c:formatCode>General</c:formatCode>
                <c:ptCount val="7"/>
                <c:pt idx="0">
                  <c:v>44.157366666666412</c:v>
                </c:pt>
                <c:pt idx="1">
                  <c:v>38.683733333333329</c:v>
                </c:pt>
                <c:pt idx="2">
                  <c:v>36.5745</c:v>
                </c:pt>
                <c:pt idx="3">
                  <c:v>60.935233333333336</c:v>
                </c:pt>
                <c:pt idx="4">
                  <c:v>91.240266666666727</c:v>
                </c:pt>
                <c:pt idx="5">
                  <c:v>158.37833333333396</c:v>
                </c:pt>
                <c:pt idx="6">
                  <c:v>351.82166666666672</c:v>
                </c:pt>
              </c:numCache>
            </c:numRef>
          </c:val>
        </c:ser>
        <c:ser>
          <c:idx val="6"/>
          <c:order val="6"/>
          <c:tx>
            <c:strRef>
              <c:f>'cutOffDepth-16'!$N$92</c:f>
              <c:strCache>
                <c:ptCount val="1"/>
                <c:pt idx="0">
                  <c:v>12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'cutOffDepth-16'!$N$93:$N$99</c:f>
              <c:numCache>
                <c:formatCode>General</c:formatCode>
                <c:ptCount val="7"/>
                <c:pt idx="0">
                  <c:v>37.327466666666368</c:v>
                </c:pt>
                <c:pt idx="1">
                  <c:v>39.527733333333337</c:v>
                </c:pt>
                <c:pt idx="2">
                  <c:v>37.05093333333334</c:v>
                </c:pt>
                <c:pt idx="3">
                  <c:v>54.214200000000005</c:v>
                </c:pt>
                <c:pt idx="4">
                  <c:v>92.80619999999999</c:v>
                </c:pt>
                <c:pt idx="5">
                  <c:v>166.37433333333377</c:v>
                </c:pt>
                <c:pt idx="6">
                  <c:v>357.65300000000002</c:v>
                </c:pt>
              </c:numCache>
            </c:numRef>
          </c:val>
        </c:ser>
        <c:ser>
          <c:idx val="7"/>
          <c:order val="7"/>
          <c:tx>
            <c:strRef>
              <c:f>'cutOffDepth-16'!$O$92</c:f>
              <c:strCache>
                <c:ptCount val="1"/>
                <c:pt idx="0">
                  <c:v>14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'cutOffDepth-16'!$O$93:$O$99</c:f>
              <c:numCache>
                <c:formatCode>General</c:formatCode>
                <c:ptCount val="7"/>
                <c:pt idx="0">
                  <c:v>47.886266666666359</c:v>
                </c:pt>
                <c:pt idx="1">
                  <c:v>42.780066666666428</c:v>
                </c:pt>
                <c:pt idx="2">
                  <c:v>48.104566666666457</c:v>
                </c:pt>
                <c:pt idx="3">
                  <c:v>60.32973333333333</c:v>
                </c:pt>
                <c:pt idx="4">
                  <c:v>101.84556666666667</c:v>
                </c:pt>
                <c:pt idx="5">
                  <c:v>173.19466666666625</c:v>
                </c:pt>
                <c:pt idx="6">
                  <c:v>379.43466666666671</c:v>
                </c:pt>
              </c:numCache>
            </c:numRef>
          </c:val>
        </c:ser>
        <c:ser>
          <c:idx val="8"/>
          <c:order val="8"/>
          <c:tx>
            <c:strRef>
              <c:f>'cutOffDepth-16'!$P$92</c:f>
              <c:strCache>
                <c:ptCount val="1"/>
                <c:pt idx="0">
                  <c:v>16</c:v>
                </c:pt>
              </c:strCache>
            </c:strRef>
          </c:tx>
          <c:cat>
            <c:numRef>
              <c:f>'cutOffDepth-16'!$G$93:$G$99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'cutOffDepth-16'!$P$93:$P$99</c:f>
              <c:numCache>
                <c:formatCode>General</c:formatCode>
                <c:ptCount val="7"/>
                <c:pt idx="0">
                  <c:v>40.680200000000006</c:v>
                </c:pt>
                <c:pt idx="1">
                  <c:v>44.81116666666636</c:v>
                </c:pt>
                <c:pt idx="2">
                  <c:v>52.902066666666428</c:v>
                </c:pt>
                <c:pt idx="3">
                  <c:v>69.692999999999998</c:v>
                </c:pt>
                <c:pt idx="4">
                  <c:v>102.169</c:v>
                </c:pt>
                <c:pt idx="5">
                  <c:v>183.8573333333342</c:v>
                </c:pt>
                <c:pt idx="6">
                  <c:v>409.44200000000001</c:v>
                </c:pt>
              </c:numCache>
            </c:numRef>
          </c:val>
        </c:ser>
        <c:axId val="71611520"/>
        <c:axId val="71613440"/>
      </c:barChart>
      <c:catAx>
        <c:axId val="71611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Task queue </a:t>
                </a:r>
                <a:r>
                  <a:rPr lang="en-US" dirty="0" smtClean="0"/>
                  <a:t>length multiplier ( mp * </a:t>
                </a:r>
                <a:r>
                  <a:rPr lang="en-US" dirty="0"/>
                  <a:t>16)</a:t>
                </a:r>
              </a:p>
            </c:rich>
          </c:tx>
          <c:layout>
            <c:manualLayout>
              <c:xMode val="edge"/>
              <c:yMode val="edge"/>
              <c:x val="0.33464524595715933"/>
              <c:y val="0.89261839552664568"/>
            </c:manualLayout>
          </c:layout>
        </c:title>
        <c:numFmt formatCode="General" sourceLinked="1"/>
        <c:tickLblPos val="nextTo"/>
        <c:crossAx val="71613440"/>
        <c:crosses val="autoZero"/>
        <c:auto val="1"/>
        <c:lblAlgn val="ctr"/>
        <c:lblOffset val="100"/>
      </c:catAx>
      <c:valAx>
        <c:axId val="71613440"/>
        <c:scaling>
          <c:orientation val="minMax"/>
        </c:scaling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General" sourceLinked="1"/>
        <c:tickLblPos val="nextTo"/>
        <c:crossAx val="71611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2620523241046704"/>
          <c:y val="0.22709255682662352"/>
          <c:w val="4.8705161854768378E-2"/>
          <c:h val="0.4829215569751894"/>
        </c:manualLayout>
      </c:layout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09/07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GHM allhands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2F7EDC50-ED6E-4AB3-9E91-BE29917EF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8CDFB19-8E78-4EAE-9E97-0BBF7F168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64EB1-4247-4AA4-9302-DF8F48734235}" type="slidenum">
              <a:rPr lang="en-US" smtClean="0">
                <a:ea typeface="ＭＳ Ｐゴシック" pitchFamily="-65" charset="-128"/>
              </a:rPr>
              <a:pPr/>
              <a:t>1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smtClean="0">
              <a:latin typeface="Times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E9661-1E22-4E07-B6F6-E52B5F33A8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ROSE is an infrastructure for building custom analysis and optimization tools.  It has numerous built-in forms of analysis</a:t>
            </a:r>
            <a:r>
              <a:rPr lang="en-US" baseline="0" dirty="0" smtClean="0"/>
              <a:t> and </a:t>
            </a:r>
            <a:r>
              <a:rPr lang="en-US" dirty="0" smtClean="0"/>
              <a:t>transformation support for both source code and binaries. ROSE</a:t>
            </a:r>
            <a:r>
              <a:rPr lang="en-US" baseline="0" dirty="0" smtClean="0"/>
              <a:t> is the basis for how we build specialized tools for Cyber-Security.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86AF-5982-441E-88BE-D745AB8D856B}" type="slidenum">
              <a:rPr lang="en-US" smtClean="0">
                <a:ea typeface="ＭＳ Ｐゴシック" pitchFamily="-65" charset="-128"/>
              </a:rPr>
              <a:pPr/>
              <a:t>6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86AF-5982-441E-88BE-D745AB8D856B}" type="slidenum">
              <a:rPr lang="en-US" smtClean="0">
                <a:ea typeface="ＭＳ Ｐゴシック" pitchFamily="-65" charset="-128"/>
              </a:rPr>
              <a:pPr/>
              <a:t>7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86AF-5982-441E-88BE-D745AB8D856B}" type="slidenum">
              <a:rPr lang="en-US" smtClean="0">
                <a:ea typeface="ＭＳ Ｐゴシック" pitchFamily="-65" charset="-128"/>
              </a:rPr>
              <a:pPr/>
              <a:t>8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86AF-5982-441E-88BE-D745AB8D856B}" type="slidenum">
              <a:rPr lang="en-US" smtClean="0">
                <a:ea typeface="ＭＳ Ｐゴシック" pitchFamily="-65" charset="-128"/>
              </a:rPr>
              <a:pPr/>
              <a:t>9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1883D-5D5C-4FC4-85EF-519C180CBCFA}" type="slidenum">
              <a:rPr lang="en-US" smtClean="0">
                <a:ea typeface="ＭＳ Ｐゴシック" pitchFamily="-65" charset="-128"/>
              </a:rPr>
              <a:pPr/>
              <a:t>10</a:t>
            </a:fld>
            <a:endParaRPr lang="en-US" smtClean="0">
              <a:ea typeface="ＭＳ Ｐゴシック" pitchFamily="-65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/>
        </p:spPr>
        <p:txBody>
          <a:bodyPr/>
          <a:lstStyle/>
          <a:p>
            <a:r>
              <a:rPr lang="en-US" smtClean="0">
                <a:latin typeface="Times" pitchFamily="-65" charset="0"/>
              </a:rPr>
              <a:t>The ROSE projects has a wide number of collaborators specific to optimization and specialized compiler-based analysis tools.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7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0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 algn="l">
              <a:defRPr/>
            </a:pPr>
            <a:endParaRPr lang="en-US" sz="2400" b="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28975" y="6573838"/>
            <a:ext cx="2654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en-US" sz="1000">
                <a:solidFill>
                  <a:srgbClr val="124A91"/>
                </a:solidFill>
                <a:latin typeface="Arial" charset="0"/>
              </a:rPr>
              <a:t>Lawrence Livermore National Laboratory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19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905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1069975"/>
            <a:ext cx="9144000" cy="57880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4645025" y="6477000"/>
            <a:ext cx="3073400" cy="6350"/>
          </a:xfrm>
          <a:prstGeom prst="line">
            <a:avLst/>
          </a:prstGeom>
          <a:noFill/>
          <a:ln w="6350">
            <a:solidFill>
              <a:srgbClr val="00448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5865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FBF4E78B-A354-41B7-BB2B-AF1890D20B11}" type="slidenum">
              <a:rPr lang="en-US" sz="900" b="0">
                <a:latin typeface="Arial Narrow" pitchFamily="-80" charset="0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 b="0">
              <a:latin typeface="Arial Narrow" pitchFamily="-80" charset="0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50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3246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algn="l" eaLnBrk="1" hangingPunct="1">
              <a:defRPr/>
            </a:pPr>
            <a:endParaRPr lang="en-US" sz="2400">
              <a:solidFill>
                <a:srgbClr val="124A91"/>
              </a:solidFill>
              <a:latin typeface="Arial Narrow" pitchFamily="-80" charset="0"/>
            </a:endParaRP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533400" y="62484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533400" y="6324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69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50000"/>
              </a:spcBef>
              <a:defRPr>
                <a:solidFill>
                  <a:srgbClr val="124A9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pic>
        <p:nvPicPr>
          <p:cNvPr id="2060" name="Picture 19" descr="lab_icon_no_box_blue_rgb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21650" y="62357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-80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compiler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ROSE Compiler Project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Computational </a:t>
            </a:r>
            <a:r>
              <a:rPr lang="en-US" sz="2800" dirty="0" err="1" smtClean="0"/>
              <a:t>Exascale</a:t>
            </a:r>
            <a:r>
              <a:rPr lang="en-US" sz="2800" dirty="0" smtClean="0"/>
              <a:t> Workshop</a:t>
            </a:r>
            <a:br>
              <a:rPr lang="en-US" sz="2800" dirty="0" smtClean="0"/>
            </a:br>
            <a:r>
              <a:rPr lang="en-US" sz="2800" dirty="0" smtClean="0"/>
              <a:t>December 2010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0225" y="4111625"/>
            <a:ext cx="8066088" cy="1752600"/>
          </a:xfrm>
          <a:noFill/>
        </p:spPr>
        <p:txBody>
          <a:bodyPr wrap="none"/>
          <a:lstStyle/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b="1" i="1" dirty="0" smtClean="0">
                <a:solidFill>
                  <a:srgbClr val="124A91"/>
                </a:solidFill>
              </a:rPr>
              <a:t>Dan Quinlan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Chunhua</a:t>
            </a:r>
            <a:r>
              <a:rPr lang="en-US" sz="2000" dirty="0" smtClean="0">
                <a:solidFill>
                  <a:srgbClr val="0070C0"/>
                </a:solidFill>
              </a:rPr>
              <a:t> Liao, Justin Too, Robb </a:t>
            </a:r>
            <a:r>
              <a:rPr lang="en-US" sz="2000" dirty="0" err="1" smtClean="0">
                <a:solidFill>
                  <a:srgbClr val="0070C0"/>
                </a:solidFill>
              </a:rPr>
              <a:t>Matzke</a:t>
            </a:r>
            <a:r>
              <a:rPr lang="en-US" sz="2000" dirty="0" smtClean="0">
                <a:solidFill>
                  <a:srgbClr val="0070C0"/>
                </a:solidFill>
              </a:rPr>
              <a:t>, Peter </a:t>
            </a:r>
            <a:r>
              <a:rPr lang="en-US" sz="2000" dirty="0" err="1" smtClean="0">
                <a:solidFill>
                  <a:srgbClr val="0070C0"/>
                </a:solidFill>
              </a:rPr>
              <a:t>Pirkelbauer</a:t>
            </a:r>
            <a:endParaRPr lang="en-US" sz="2800" b="1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dirty="0" smtClean="0">
                <a:solidFill>
                  <a:srgbClr val="124A91"/>
                </a:solidFill>
              </a:rPr>
              <a:t>Center for Applied Scientific Computing</a:t>
            </a: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dirty="0" smtClean="0">
                <a:solidFill>
                  <a:srgbClr val="124A91"/>
                </a:solidFill>
              </a:rPr>
              <a:t>Lawrence Livermore National Laboratory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endParaRPr lang="en-US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dirty="0" smtClean="0">
                <a:solidFill>
                  <a:srgbClr val="124A91"/>
                </a:solidFill>
              </a:rPr>
              <a:t>Lawrence Livermore National Laboratory, P. O. Box 808, Livermore, CA 94551</a:t>
            </a:r>
            <a:endParaRPr lang="en-US" sz="1400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dirty="0" smtClean="0">
                <a:solidFill>
                  <a:srgbClr val="124A91"/>
                </a:solidFill>
              </a:rPr>
              <a:t>Operated by Lawrence Livermore National Security, LLC, or the U.S. Department of Energy, 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en-US" sz="1400" b="1" dirty="0" smtClean="0">
                <a:solidFill>
                  <a:srgbClr val="124A91"/>
                </a:solidFill>
              </a:rPr>
              <a:t>National Nuclear Security Administration under Contract DE-AC52-07NA27344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endParaRPr lang="en-US" sz="1400" b="1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endParaRPr lang="en-US" sz="1600" b="1" dirty="0" smtClean="0">
              <a:solidFill>
                <a:srgbClr val="124A91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 typeface="Wingdings" charset="2"/>
              <a:buNone/>
            </a:pPr>
            <a:endParaRPr lang="en-US" sz="1400" b="1" dirty="0" smtClean="0">
              <a:solidFill>
                <a:srgbClr val="124A9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62950" cy="9080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We have developed numerous collaborations through </a:t>
            </a:r>
            <a:br>
              <a:rPr lang="en-US" smtClean="0">
                <a:solidFill>
                  <a:schemeClr val="accent2"/>
                </a:solidFill>
              </a:rPr>
            </a:br>
            <a:r>
              <a:rPr lang="en-US" smtClean="0">
                <a:solidFill>
                  <a:schemeClr val="accent2"/>
                </a:solidFill>
              </a:rPr>
              <a:t>the ROSE compiler toolset</a:t>
            </a:r>
            <a:r>
              <a:rPr lang="en-US" b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09588" y="1173163"/>
            <a:ext cx="5730875" cy="5248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  <a:buFontTx/>
              <a:buChar char="•"/>
            </a:pPr>
            <a:r>
              <a:rPr lang="en-US" dirty="0">
                <a:latin typeface="Arial" charset="0"/>
              </a:rPr>
              <a:t>DOE Laboratories:</a:t>
            </a:r>
          </a:p>
          <a:p>
            <a:pPr lvl="1" algn="l">
              <a:lnSpc>
                <a:spcPts val="18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LLNL (A Div, B Div,</a:t>
            </a:r>
            <a:r>
              <a:rPr lang="en-US" dirty="0">
                <a:solidFill>
                  <a:srgbClr val="0099CC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7A00"/>
                </a:solidFill>
                <a:latin typeface="Arial" charset="0"/>
              </a:rPr>
              <a:t>Cyber-Security)</a:t>
            </a:r>
          </a:p>
          <a:p>
            <a:pPr lvl="1" algn="l">
              <a:lnSpc>
                <a:spcPts val="18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ANL, LANL, LBL, </a:t>
            </a:r>
            <a:r>
              <a:rPr lang="en-US" dirty="0" smtClean="0">
                <a:solidFill>
                  <a:srgbClr val="007A00"/>
                </a:solidFill>
                <a:latin typeface="Arial" charset="0"/>
              </a:rPr>
              <a:t>ORNL, PNNL</a:t>
            </a:r>
            <a:endParaRPr lang="en-US" dirty="0">
              <a:latin typeface="Arial" charset="0"/>
            </a:endParaRPr>
          </a:p>
          <a:p>
            <a:pPr algn="l">
              <a:lnSpc>
                <a:spcPts val="1800"/>
              </a:lnSpc>
              <a:buFontTx/>
              <a:buChar char="•"/>
            </a:pPr>
            <a:r>
              <a:rPr lang="en-US" dirty="0">
                <a:latin typeface="Arial" charset="0"/>
              </a:rPr>
              <a:t>DOE Research Programs:</a:t>
            </a:r>
          </a:p>
          <a:p>
            <a:pPr lvl="1" algn="l">
              <a:lnSpc>
                <a:spcPts val="18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PERI (SLAC, Fortran/C/C++ Optimization, UT, ANL, ISI, LBL)</a:t>
            </a:r>
            <a:endParaRPr lang="en-US" dirty="0">
              <a:latin typeface="Arial" charset="0"/>
            </a:endParaRPr>
          </a:p>
          <a:p>
            <a:pPr algn="l">
              <a:lnSpc>
                <a:spcPts val="1800"/>
              </a:lnSpc>
              <a:buFontTx/>
              <a:buChar char="•"/>
            </a:pPr>
            <a:r>
              <a:rPr lang="en-US" dirty="0">
                <a:latin typeface="Arial" charset="0"/>
              </a:rPr>
              <a:t>Collaborations: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DOD (Air Force)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NIST(SAMATE)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8000"/>
                </a:solidFill>
                <a:latin typeface="Arial" charset="0"/>
              </a:rPr>
              <a:t>CERT (CMU)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 err="1">
                <a:solidFill>
                  <a:srgbClr val="008000"/>
                </a:solidFill>
                <a:latin typeface="Arial" charset="0"/>
              </a:rPr>
              <a:t>GrammaTech</a:t>
            </a:r>
            <a:endParaRPr lang="en-US" dirty="0">
              <a:solidFill>
                <a:srgbClr val="008000"/>
              </a:solidFill>
              <a:latin typeface="Arial" charset="0"/>
            </a:endParaRP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IBM (Program Verification Group)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 err="1">
                <a:solidFill>
                  <a:srgbClr val="007A00"/>
                </a:solidFill>
                <a:latin typeface="Arial" charset="0"/>
              </a:rPr>
              <a:t>Absint</a:t>
            </a:r>
            <a:r>
              <a:rPr lang="en-US" dirty="0">
                <a:solidFill>
                  <a:srgbClr val="007A00"/>
                </a:solidFill>
                <a:latin typeface="Arial" charset="0"/>
              </a:rPr>
              <a:t> (developers of PAG)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London Imperial College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Texas A&amp;M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Rice University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Vienna University of Technology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Tennessee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Cornell University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Indiana University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California at Berkeley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Bergen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Maryland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Friedrich-Alexander-University Erlangen-Nuremberg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University of Texas at Austin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UCSD</a:t>
            </a:r>
          </a:p>
          <a:p>
            <a:pPr lvl="1" algn="l">
              <a:lnSpc>
                <a:spcPts val="1400"/>
              </a:lnSpc>
              <a:buFontTx/>
              <a:buChar char="•"/>
            </a:pPr>
            <a:r>
              <a:rPr lang="en-US" dirty="0">
                <a:solidFill>
                  <a:srgbClr val="007A00"/>
                </a:solidFill>
                <a:latin typeface="Arial" charset="0"/>
              </a:rPr>
              <a:t>UC Davis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19625" y="2997371"/>
            <a:ext cx="420052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used for graduate courses at seven different universities (compiler construction to cyber security)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10100" y="3945205"/>
            <a:ext cx="406717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>
                <a:solidFill>
                  <a:schemeClr val="tx2"/>
                </a:solidFill>
                <a:latin typeface="Arial" charset="0"/>
              </a:rPr>
              <a:t> being used to build products at five different companies (BSD license)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600575" y="4699268"/>
            <a:ext cx="4410075" cy="655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released at </a:t>
            </a:r>
            <a:r>
              <a:rPr lang="en-US" i="1" dirty="0">
                <a:latin typeface="Arial" charset="0"/>
                <a:hlinkClick r:id="rId3"/>
              </a:rPr>
              <a:t>http://www.roseCompiler.org</a:t>
            </a:r>
            <a:endParaRPr lang="en-US" i="1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i="1" dirty="0">
                <a:latin typeface="Arial" charset="0"/>
              </a:rPr>
              <a:t>Top Download on </a:t>
            </a:r>
            <a:r>
              <a:rPr lang="en-US" i="1" dirty="0" err="1">
                <a:latin typeface="Arial" charset="0"/>
              </a:rPr>
              <a:t>SciDAC</a:t>
            </a:r>
            <a:r>
              <a:rPr lang="en-US" i="1" dirty="0">
                <a:latin typeface="Arial" charset="0"/>
              </a:rPr>
              <a:t> web site…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14952" y="2513895"/>
            <a:ext cx="4410075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  <a:latin typeface="Arial" charset="0"/>
              </a:rPr>
              <a:t>ROSE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is winner of 2009 R&amp;D100 award</a:t>
            </a:r>
            <a:endParaRPr lang="en-US" i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Economics of compilers…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Vendor compiler teams serve their masters</a:t>
            </a:r>
          </a:p>
          <a:p>
            <a:pPr lvl="1"/>
            <a:r>
              <a:rPr lang="en-US" sz="2000" dirty="0" smtClean="0"/>
              <a:t>Compiler groups are subsidized (~75% from hardware)</a:t>
            </a:r>
          </a:p>
          <a:p>
            <a:pPr lvl="1"/>
            <a:r>
              <a:rPr lang="en-US" sz="2000" dirty="0" smtClean="0"/>
              <a:t>Hardware groups rule, but are often ignored…</a:t>
            </a:r>
          </a:p>
          <a:p>
            <a:pPr lvl="1"/>
            <a:r>
              <a:rPr lang="en-US" sz="2000" dirty="0" smtClean="0"/>
              <a:t>Marketing Department (competitive vendors)</a:t>
            </a:r>
          </a:p>
          <a:p>
            <a:pPr lvl="2"/>
            <a:r>
              <a:rPr lang="en-US" sz="2000" dirty="0" smtClean="0"/>
              <a:t>Make the new chips look good</a:t>
            </a:r>
          </a:p>
          <a:p>
            <a:pPr lvl="2"/>
            <a:r>
              <a:rPr lang="en-US" sz="2000" dirty="0" smtClean="0"/>
              <a:t>Direct competition against other vendors</a:t>
            </a:r>
          </a:p>
          <a:p>
            <a:r>
              <a:rPr lang="en-US" sz="2000" dirty="0" smtClean="0"/>
              <a:t>There are few non-vendor associated compiler teams</a:t>
            </a:r>
          </a:p>
          <a:p>
            <a:r>
              <a:rPr lang="en-US" sz="2000" dirty="0" smtClean="0"/>
              <a:t>The market for compilers is not really HPC…</a:t>
            </a:r>
          </a:p>
          <a:p>
            <a:r>
              <a:rPr lang="en-US" sz="2000" dirty="0" smtClean="0"/>
              <a:t>A one off machine is not worth changing the compiler to support…</a:t>
            </a:r>
          </a:p>
          <a:p>
            <a:r>
              <a:rPr lang="en-US" sz="2000" dirty="0" smtClean="0"/>
              <a:t>So the compiler you will get is the substantially the same vendor compiler that exists today (vendor compilers change slowly)</a:t>
            </a:r>
          </a:p>
          <a:p>
            <a:r>
              <a:rPr lang="en-US" sz="2000" dirty="0" smtClean="0"/>
              <a:t>Free compilers are the norm for a lot of HPC work…(GNU)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324600"/>
            <a:ext cx="569595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96838"/>
            <a:ext cx="8553450" cy="908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ROSE</a:t>
            </a:r>
            <a:r>
              <a:rPr lang="en-US" sz="3200" dirty="0" smtClean="0">
                <a:solidFill>
                  <a:schemeClr val="accent2"/>
                </a:solidFill>
              </a:rPr>
              <a:t> supports custom software analysis tools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138" y="1219240"/>
            <a:ext cx="7905750" cy="4508500"/>
          </a:xfrm>
        </p:spPr>
        <p:txBody>
          <a:bodyPr/>
          <a:lstStyle/>
          <a:p>
            <a:pPr eaLnBrk="1" hangingPunct="1">
              <a:lnSpc>
                <a:spcPts val="1800"/>
              </a:lnSpc>
            </a:pPr>
            <a:r>
              <a:rPr lang="en-US" sz="1600" dirty="0" smtClean="0"/>
              <a:t>Software analysis exposes behavioral properties of large scale software systems</a:t>
            </a:r>
          </a:p>
          <a:p>
            <a:pPr eaLnBrk="1" hangingPunct="1">
              <a:lnSpc>
                <a:spcPts val="1800"/>
              </a:lnSpc>
            </a:pPr>
            <a:r>
              <a:rPr lang="en-US" sz="1600" dirty="0" smtClean="0">
                <a:solidFill>
                  <a:srgbClr val="FF3300"/>
                </a:solidFill>
              </a:rPr>
              <a:t>ROSE</a:t>
            </a:r>
            <a:r>
              <a:rPr lang="en-US" sz="1600" dirty="0" smtClean="0"/>
              <a:t> is an open compiler infrastructure for custom domain-specific analysis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Source code: C, C++, Fortran 2003, </a:t>
            </a:r>
            <a:r>
              <a:rPr lang="en-US" sz="1400" dirty="0" err="1" smtClean="0"/>
              <a:t>OpenMP</a:t>
            </a:r>
            <a:r>
              <a:rPr lang="en-US" sz="1400" dirty="0" smtClean="0"/>
              <a:t>, UPC, PHP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Binary executables (Windows and Linux) (x86, Power-PC, ARM)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Program analysis uses/generates different graphs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dirty="0" smtClean="0"/>
              <a:t>Graphs for real software have millions of nodes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400" i="1" dirty="0" smtClean="0">
                <a:solidFill>
                  <a:srgbClr val="00B050"/>
                </a:solidFill>
              </a:rPr>
              <a:t>Graphs are for use in automated analysis (not users)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19063" y="3674853"/>
            <a:ext cx="1649352" cy="268784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800"/>
              </a:lnSpc>
            </a:pPr>
            <a:endParaRPr lang="en-US" sz="900" b="0">
              <a:latin typeface="Arial" charset="0"/>
            </a:endParaRPr>
          </a:p>
          <a:p>
            <a:pPr algn="l">
              <a:lnSpc>
                <a:spcPts val="800"/>
              </a:lnSpc>
            </a:pPr>
            <a:endParaRPr lang="en-US" sz="900" b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int aFunction(int a, int b)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    int c=b;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    return a;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700" b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main()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int a,b,c,d,e;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int i=4;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for (i=0;i&lt;10;i++)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{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int j=55;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c=i+j;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c=aFunction(i,c);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  a=aFunction(a+1,b);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}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#pragma SliceTarget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a;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  return 0;</a:t>
            </a:r>
          </a:p>
          <a:p>
            <a:pPr algn="l">
              <a:lnSpc>
                <a:spcPts val="800"/>
              </a:lnSpc>
            </a:pPr>
            <a:r>
              <a:rPr lang="en-US" sz="700" b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700" b="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91000" y="4946650"/>
            <a:ext cx="4859338" cy="995363"/>
            <a:chOff x="156" y="3992"/>
            <a:chExt cx="2208" cy="706"/>
          </a:xfrm>
        </p:grpSpPr>
        <p:pic>
          <p:nvPicPr>
            <p:cNvPr id="9239" name="Picture 6" descr="examp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" y="3992"/>
              <a:ext cx="2208" cy="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240" name="Rectangle 7"/>
            <p:cNvSpPr>
              <a:spLocks noChangeArrowheads="1"/>
            </p:cNvSpPr>
            <p:nvPr/>
          </p:nvSpPr>
          <p:spPr bwMode="auto">
            <a:xfrm>
              <a:off x="1495" y="4482"/>
              <a:ext cx="754" cy="21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Data-dependency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027727" y="2605177"/>
            <a:ext cx="4012761" cy="2282202"/>
            <a:chOff x="3870" y="992"/>
            <a:chExt cx="1908" cy="1456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022" y="992"/>
              <a:ext cx="1756" cy="1126"/>
              <a:chOff x="4154" y="992"/>
              <a:chExt cx="1624" cy="1012"/>
            </a:xfrm>
          </p:grpSpPr>
          <p:pic>
            <p:nvPicPr>
              <p:cNvPr id="9237" name="Picture 10" descr="exampl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4" y="992"/>
                <a:ext cx="1624" cy="10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9238" name="Rectangle 11"/>
              <p:cNvSpPr>
                <a:spLocks noChangeArrowheads="1"/>
              </p:cNvSpPr>
              <p:nvPr/>
            </p:nvSpPr>
            <p:spPr bwMode="auto">
              <a:xfrm>
                <a:off x="4543" y="1068"/>
                <a:ext cx="814" cy="2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charset="0"/>
                  </a:rPr>
                  <a:t>System-dependency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70" y="1312"/>
              <a:ext cx="1728" cy="1136"/>
              <a:chOff x="4152" y="2472"/>
              <a:chExt cx="1608" cy="1031"/>
            </a:xfrm>
          </p:grpSpPr>
          <p:pic>
            <p:nvPicPr>
              <p:cNvPr id="9235" name="Picture 13" descr="exampl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52" y="2502"/>
                <a:ext cx="1608" cy="10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9236" name="Rectangle 14"/>
              <p:cNvSpPr>
                <a:spLocks noChangeArrowheads="1"/>
              </p:cNvSpPr>
              <p:nvPr/>
            </p:nvSpPr>
            <p:spPr bwMode="auto">
              <a:xfrm>
                <a:off x="4403" y="2472"/>
                <a:ext cx="1060" cy="21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Sliced-system-dependency</a:t>
                </a:r>
              </a:p>
            </p:txBody>
          </p:sp>
        </p:grpSp>
      </p:grpSp>
      <p:pic>
        <p:nvPicPr>
          <p:cNvPr id="9224" name="Picture 15" descr="examp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4563" y="5900738"/>
            <a:ext cx="4305300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5" name="Rectangle 16"/>
          <p:cNvSpPr>
            <a:spLocks noChangeArrowheads="1"/>
          </p:cNvSpPr>
          <p:nvPr/>
        </p:nvSpPr>
        <p:spPr bwMode="auto">
          <a:xfrm>
            <a:off x="7177088" y="6511925"/>
            <a:ext cx="19050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Control-dependency</a:t>
            </a:r>
          </a:p>
        </p:txBody>
      </p:sp>
      <p:pic>
        <p:nvPicPr>
          <p:cNvPr id="9226" name="Picture 17" descr="controlFlowGraph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72069" y="3821502"/>
            <a:ext cx="1947840" cy="2311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227" name="AutoShape 18"/>
          <p:cNvCxnSpPr>
            <a:cxnSpLocks noChangeShapeType="1"/>
            <a:stCxn id="9221" idx="3"/>
            <a:endCxn id="9226" idx="1"/>
          </p:cNvCxnSpPr>
          <p:nvPr/>
        </p:nvCxnSpPr>
        <p:spPr bwMode="auto">
          <a:xfrm flipV="1">
            <a:off x="1768415" y="4977442"/>
            <a:ext cx="303654" cy="413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8" name="AutoShape 19"/>
          <p:cNvCxnSpPr>
            <a:cxnSpLocks noChangeShapeType="1"/>
            <a:stCxn id="9221" idx="3"/>
            <a:endCxn id="9224" idx="1"/>
          </p:cNvCxnSpPr>
          <p:nvPr/>
        </p:nvCxnSpPr>
        <p:spPr bwMode="auto">
          <a:xfrm>
            <a:off x="1768415" y="5018777"/>
            <a:ext cx="2986148" cy="13463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9" name="AutoShape 20"/>
          <p:cNvCxnSpPr>
            <a:cxnSpLocks noChangeShapeType="1"/>
            <a:stCxn id="9221" idx="3"/>
            <a:endCxn id="9239" idx="1"/>
          </p:cNvCxnSpPr>
          <p:nvPr/>
        </p:nvCxnSpPr>
        <p:spPr bwMode="auto">
          <a:xfrm>
            <a:off x="1768415" y="5018777"/>
            <a:ext cx="2422585" cy="39030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0" name="AutoShape 21"/>
          <p:cNvCxnSpPr>
            <a:cxnSpLocks noChangeShapeType="1"/>
            <a:stCxn id="9221" idx="3"/>
            <a:endCxn id="9235" idx="1"/>
          </p:cNvCxnSpPr>
          <p:nvPr/>
        </p:nvCxnSpPr>
        <p:spPr bwMode="auto">
          <a:xfrm flipV="1">
            <a:off x="1768415" y="4020674"/>
            <a:ext cx="3259312" cy="9981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31" name="Rectangle 22"/>
          <p:cNvSpPr>
            <a:spLocks noChangeArrowheads="1"/>
          </p:cNvSpPr>
          <p:nvPr/>
        </p:nvSpPr>
        <p:spPr bwMode="auto">
          <a:xfrm>
            <a:off x="2370138" y="6130925"/>
            <a:ext cx="12763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Control-Flow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rot="20087029">
            <a:off x="162177" y="4258244"/>
            <a:ext cx="1608133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Source </a:t>
            </a:r>
            <a:r>
              <a:rPr lang="en-US" sz="1800" i="1" dirty="0" smtClean="0">
                <a:solidFill>
                  <a:srgbClr val="FF0000"/>
                </a:solidFill>
                <a:latin typeface="Arial" charset="0"/>
              </a:rPr>
              <a:t>Code</a:t>
            </a:r>
          </a:p>
          <a:p>
            <a:r>
              <a:rPr lang="en-US" sz="1800" i="1" dirty="0" smtClean="0">
                <a:solidFill>
                  <a:srgbClr val="FF0000"/>
                </a:solidFill>
                <a:latin typeface="Arial" charset="0"/>
              </a:rPr>
              <a:t>or</a:t>
            </a:r>
          </a:p>
          <a:p>
            <a:r>
              <a:rPr lang="en-US" sz="1800" i="1" dirty="0" smtClean="0">
                <a:solidFill>
                  <a:srgbClr val="FF0000"/>
                </a:solidFill>
                <a:latin typeface="Arial" charset="0"/>
              </a:rPr>
              <a:t>Binary </a:t>
            </a:r>
          </a:p>
          <a:p>
            <a:r>
              <a:rPr lang="en-US" sz="1800" i="1" dirty="0" smtClean="0">
                <a:solidFill>
                  <a:srgbClr val="FF0000"/>
                </a:solidFill>
                <a:latin typeface="Arial" charset="0"/>
              </a:rPr>
              <a:t>Executable</a:t>
            </a:r>
            <a:endParaRPr lang="en-US" sz="1800" i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5274" y="152400"/>
            <a:ext cx="8988725" cy="809625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ROSE</a:t>
            </a:r>
            <a:r>
              <a:rPr lang="en-US" sz="2800" dirty="0" smtClean="0"/>
              <a:t> is a software analysis and source-to-source transformation infrastructure for building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9000" y="2257425"/>
            <a:ext cx="7799388" cy="393700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07034" y="1369165"/>
            <a:ext cx="1211713" cy="57133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Source Code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or Binary Executable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599848" y="1305684"/>
            <a:ext cx="1458427" cy="78981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i="1" dirty="0">
                <a:solidFill>
                  <a:schemeClr val="tx1"/>
                </a:solidFill>
              </a:rPr>
              <a:t>Transformed 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Source </a:t>
            </a:r>
            <a:r>
              <a:rPr lang="en-US" sz="1100" dirty="0" smtClean="0">
                <a:solidFill>
                  <a:schemeClr val="tx1"/>
                </a:solidFill>
              </a:rPr>
              <a:t>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418747" y="3337094"/>
            <a:ext cx="1211713" cy="101570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ROSE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IR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084852" y="3146650"/>
            <a:ext cx="5452707" cy="298363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791494" y="4510881"/>
            <a:ext cx="317500" cy="1588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6"/>
          </p:cNvCxnSpPr>
          <p:nvPr/>
        </p:nvCxnSpPr>
        <p:spPr>
          <a:xfrm>
            <a:off x="2706688" y="4938713"/>
            <a:ext cx="382587" cy="1587"/>
          </a:xfrm>
          <a:prstGeom prst="straightConnector1">
            <a:avLst/>
          </a:prstGeom>
          <a:ln w="25400">
            <a:solidFill>
              <a:srgbClr val="00B050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22338" y="4635500"/>
            <a:ext cx="1784350" cy="606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Analyses/ Transformation/ Optimizations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53050" y="3516313"/>
            <a:ext cx="3033713" cy="1662112"/>
            <a:chOff x="4133" y="837"/>
            <a:chExt cx="1624" cy="1012"/>
          </a:xfrm>
        </p:grpSpPr>
        <p:pic>
          <p:nvPicPr>
            <p:cNvPr id="9257" name="Picture 8" descr="examp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3" y="837"/>
              <a:ext cx="1624" cy="10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258" name="Rectangle 12"/>
            <p:cNvSpPr>
              <a:spLocks noChangeArrowheads="1"/>
            </p:cNvSpPr>
            <p:nvPr/>
          </p:nvSpPr>
          <p:spPr bwMode="auto">
            <a:xfrm>
              <a:off x="5019" y="960"/>
              <a:ext cx="616" cy="14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System-dependency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73663" y="4081463"/>
            <a:ext cx="2986087" cy="1158875"/>
            <a:chOff x="4193" y="2504"/>
            <a:chExt cx="1608" cy="1001"/>
          </a:xfrm>
        </p:grpSpPr>
        <p:pic>
          <p:nvPicPr>
            <p:cNvPr id="9255" name="Picture 9" descr="examp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3" y="2504"/>
              <a:ext cx="1608" cy="10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256" name="Rectangle 13"/>
            <p:cNvSpPr>
              <a:spLocks noChangeArrowheads="1"/>
            </p:cNvSpPr>
            <p:nvPr/>
          </p:nvSpPr>
          <p:spPr bwMode="auto">
            <a:xfrm>
              <a:off x="5184" y="2902"/>
              <a:ext cx="576" cy="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Sliced-system-</a:t>
              </a:r>
            </a:p>
            <a:p>
              <a:r>
                <a:rPr lang="en-US" sz="1200" dirty="0"/>
                <a:t>dependency</a:t>
              </a:r>
            </a:p>
          </p:txBody>
        </p:sp>
      </p:grpSp>
      <p:sp>
        <p:nvSpPr>
          <p:cNvPr id="9238" name="Rectangle 28"/>
          <p:cNvSpPr>
            <a:spLocks noChangeArrowheads="1"/>
          </p:cNvSpPr>
          <p:nvPr/>
        </p:nvSpPr>
        <p:spPr bwMode="auto">
          <a:xfrm>
            <a:off x="4278313" y="4967288"/>
            <a:ext cx="982662" cy="230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/>
              <a:t>Control-Flow</a:t>
            </a:r>
          </a:p>
        </p:txBody>
      </p:sp>
      <p:pic>
        <p:nvPicPr>
          <p:cNvPr id="9239" name="Picture 4" descr="exa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3925" y="4978400"/>
            <a:ext cx="4619625" cy="893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40" name="Picture 23" descr="controlFlowGrap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0075" y="3590925"/>
            <a:ext cx="2143125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6047107" y="5576679"/>
            <a:ext cx="2193147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Control dependency</a:t>
            </a:r>
          </a:p>
        </p:txBody>
      </p:sp>
      <p:sp>
        <p:nvSpPr>
          <p:cNvPr id="9242" name="Rectangle 13"/>
          <p:cNvSpPr>
            <a:spLocks noChangeArrowheads="1"/>
          </p:cNvSpPr>
          <p:nvPr/>
        </p:nvSpPr>
        <p:spPr bwMode="auto">
          <a:xfrm>
            <a:off x="4256088" y="5010150"/>
            <a:ext cx="116130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Control flow</a:t>
            </a:r>
          </a:p>
        </p:txBody>
      </p:sp>
      <p:cxnSp>
        <p:nvCxnSpPr>
          <p:cNvPr id="21" name="Straight Arrow Connector 20"/>
          <p:cNvCxnSpPr>
            <a:stCxn id="24" idx="4"/>
            <a:endCxn id="0" idx="1"/>
          </p:cNvCxnSpPr>
          <p:nvPr/>
        </p:nvCxnSpPr>
        <p:spPr>
          <a:xfrm rot="5400000">
            <a:off x="1897857" y="3210719"/>
            <a:ext cx="254000" cy="15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81613" y="2447925"/>
            <a:ext cx="1320800" cy="606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</a:rPr>
              <a:t>Unparser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245" name="TextBox 22"/>
          <p:cNvSpPr txBox="1">
            <a:spLocks noChangeArrowheads="1"/>
          </p:cNvSpPr>
          <p:nvPr/>
        </p:nvSpPr>
        <p:spPr bwMode="auto">
          <a:xfrm>
            <a:off x="894605" y="5533911"/>
            <a:ext cx="15466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ROSE</a:t>
            </a:r>
          </a:p>
        </p:txBody>
      </p:sp>
      <p:sp>
        <p:nvSpPr>
          <p:cNvPr id="24" name="Oval 23"/>
          <p:cNvSpPr/>
          <p:nvPr/>
        </p:nvSpPr>
        <p:spPr>
          <a:xfrm>
            <a:off x="1343025" y="2447925"/>
            <a:ext cx="1363663" cy="635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ROSE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2630488" y="2751138"/>
            <a:ext cx="2651125" cy="71278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4"/>
            <a:endCxn id="24" idx="0"/>
          </p:cNvCxnSpPr>
          <p:nvPr/>
        </p:nvCxnSpPr>
        <p:spPr>
          <a:xfrm>
            <a:off x="1419225" y="1654175"/>
            <a:ext cx="604838" cy="793750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30"/>
          <p:cNvGrpSpPr/>
          <p:nvPr/>
        </p:nvGrpSpPr>
        <p:grpSpPr>
          <a:xfrm>
            <a:off x="1494479" y="1242202"/>
            <a:ext cx="5907099" cy="888742"/>
            <a:chOff x="1676400" y="76200"/>
            <a:chExt cx="5715000" cy="1295400"/>
          </a:xfrm>
          <a:solidFill>
            <a:schemeClr val="bg1"/>
          </a:solidFill>
        </p:grpSpPr>
        <p:sp>
          <p:nvSpPr>
            <p:cNvPr id="32" name="Rectangle 31"/>
            <p:cNvSpPr/>
            <p:nvPr/>
          </p:nvSpPr>
          <p:spPr>
            <a:xfrm>
              <a:off x="1676400" y="76200"/>
              <a:ext cx="5715000" cy="1295400"/>
            </a:xfrm>
            <a:prstGeom prst="rect">
              <a:avLst/>
            </a:prstGeom>
            <a:grpFill/>
            <a:ln w="349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2600" y="152400"/>
              <a:ext cx="1941365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ROSE-based tool</a:t>
              </a:r>
            </a:p>
          </p:txBody>
        </p:sp>
      </p:grpSp>
      <p:cxnSp>
        <p:nvCxnSpPr>
          <p:cNvPr id="29" name="Shape 28"/>
          <p:cNvCxnSpPr>
            <a:stCxn id="7" idx="4"/>
            <a:endCxn id="24" idx="0"/>
          </p:cNvCxnSpPr>
          <p:nvPr/>
        </p:nvCxnSpPr>
        <p:spPr>
          <a:xfrm>
            <a:off x="1419225" y="1654175"/>
            <a:ext cx="604838" cy="793750"/>
          </a:xfrm>
          <a:prstGeom prst="curvedConnector2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0" idx="2"/>
          </p:cNvCxnSpPr>
          <p:nvPr/>
        </p:nvCxnSpPr>
        <p:spPr>
          <a:xfrm flipV="1">
            <a:off x="5940425" y="1700213"/>
            <a:ext cx="1658938" cy="742950"/>
          </a:xfrm>
          <a:prstGeom prst="curvedConnector3">
            <a:avLst>
              <a:gd name="adj1" fmla="val 48"/>
            </a:avLst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-Down Arrow 30"/>
          <p:cNvSpPr/>
          <p:nvPr/>
        </p:nvSpPr>
        <p:spPr>
          <a:xfrm>
            <a:off x="3993636" y="1813536"/>
            <a:ext cx="605856" cy="761779"/>
          </a:xfrm>
          <a:prstGeom prst="upDownArrow">
            <a:avLst>
              <a:gd name="adj1" fmla="val 50000"/>
              <a:gd name="adj2" fmla="val 34278"/>
            </a:avLst>
          </a:prstGeom>
          <a:solidFill>
            <a:srgbClr val="00B050"/>
          </a:solidFill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06" y="152400"/>
            <a:ext cx="8318740" cy="809625"/>
          </a:xfrm>
        </p:spPr>
        <p:txBody>
          <a:bodyPr/>
          <a:lstStyle/>
          <a:p>
            <a:r>
              <a:rPr lang="en-US" sz="2800" dirty="0" smtClean="0"/>
              <a:t>GOAL: Position ROSE as a Strategic Part of DOE Research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46698" cy="4724400"/>
          </a:xfrm>
        </p:spPr>
        <p:txBody>
          <a:bodyPr/>
          <a:lstStyle/>
          <a:p>
            <a:r>
              <a:rPr lang="en-US" sz="2000" dirty="0" smtClean="0"/>
              <a:t>Supports the languages used within DOE (Fortran/C/C++)</a:t>
            </a:r>
          </a:p>
          <a:p>
            <a:r>
              <a:rPr lang="en-US" sz="2000" dirty="0" smtClean="0"/>
              <a:t>The only compiler project within DOE for DOE apps</a:t>
            </a:r>
          </a:p>
          <a:p>
            <a:r>
              <a:rPr lang="en-US" sz="2000" dirty="0" smtClean="0"/>
              <a:t>ROSE targets all of the real-world applications across all of DOE</a:t>
            </a:r>
          </a:p>
          <a:p>
            <a:r>
              <a:rPr lang="en-US" sz="2000" dirty="0" smtClean="0"/>
              <a:t>Used by many national labs: </a:t>
            </a:r>
          </a:p>
          <a:p>
            <a:pPr lvl="1"/>
            <a:r>
              <a:rPr lang="en-US" sz="1600" dirty="0" smtClean="0"/>
              <a:t>ANL, LANL, LBL, ORNL, PNL, SNL, and LLNL</a:t>
            </a:r>
          </a:p>
          <a:p>
            <a:r>
              <a:rPr lang="en-US" sz="2000" dirty="0" smtClean="0"/>
              <a:t>Used worldwide for external research projects</a:t>
            </a:r>
          </a:p>
          <a:p>
            <a:r>
              <a:rPr lang="en-US" sz="2000" dirty="0" smtClean="0"/>
              <a:t>Supports many other research projects within DOE</a:t>
            </a:r>
          </a:p>
          <a:p>
            <a:r>
              <a:rPr lang="en-US" sz="2000" dirty="0" smtClean="0"/>
              <a:t>Open source (top download on </a:t>
            </a:r>
            <a:r>
              <a:rPr lang="en-US" sz="2000" dirty="0" err="1" smtClean="0"/>
              <a:t>SciDAC</a:t>
            </a:r>
            <a:r>
              <a:rPr lang="en-US" sz="2000" dirty="0" smtClean="0"/>
              <a:t> web site)</a:t>
            </a:r>
          </a:p>
          <a:p>
            <a:r>
              <a:rPr lang="en-US" sz="2000" dirty="0" smtClean="0"/>
              <a:t>BSD licensed</a:t>
            </a:r>
          </a:p>
          <a:p>
            <a:r>
              <a:rPr lang="en-US" sz="2000" dirty="0" smtClean="0"/>
              <a:t>Fully automated testing and release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46698" cy="4724400"/>
          </a:xfrm>
        </p:spPr>
        <p:txBody>
          <a:bodyPr/>
          <a:lstStyle/>
          <a:p>
            <a:r>
              <a:rPr lang="en-US" sz="1800" dirty="0" err="1" smtClean="0"/>
              <a:t>OpenMP</a:t>
            </a:r>
            <a:r>
              <a:rPr lang="en-US" sz="1800" dirty="0" smtClean="0"/>
              <a:t> 3.0 compiler implemented using ROSE</a:t>
            </a:r>
          </a:p>
          <a:p>
            <a:pPr lvl="1"/>
            <a:r>
              <a:rPr lang="en-US" sz="1800" dirty="0" err="1" smtClean="0"/>
              <a:t>Autoparallelization</a:t>
            </a:r>
            <a:r>
              <a:rPr lang="en-US" sz="1800" dirty="0" smtClean="0"/>
              <a:t> using </a:t>
            </a:r>
            <a:r>
              <a:rPr lang="en-US" sz="1800" dirty="0" err="1" smtClean="0"/>
              <a:t>OpenMP</a:t>
            </a:r>
            <a:endParaRPr lang="en-US" sz="1800" dirty="0" smtClean="0"/>
          </a:p>
          <a:p>
            <a:r>
              <a:rPr lang="en-US" sz="1800" dirty="0" smtClean="0"/>
              <a:t>UPC source-to-source support within ROSE</a:t>
            </a:r>
          </a:p>
          <a:p>
            <a:r>
              <a:rPr lang="en-US" sz="1800" dirty="0" smtClean="0"/>
              <a:t>Custom analysis and transformation</a:t>
            </a:r>
          </a:p>
          <a:p>
            <a:pPr lvl="1"/>
            <a:r>
              <a:rPr lang="en-US" sz="1800" dirty="0" smtClean="0"/>
              <a:t>MPI (code motion optimizations)</a:t>
            </a:r>
          </a:p>
          <a:p>
            <a:pPr lvl="1"/>
            <a:r>
              <a:rPr lang="en-US" sz="1800" dirty="0" smtClean="0"/>
              <a:t>Basis of DARPA PACE project at Rice</a:t>
            </a:r>
          </a:p>
          <a:p>
            <a:pPr lvl="1"/>
            <a:r>
              <a:rPr lang="en-US" sz="1800" dirty="0" smtClean="0"/>
              <a:t>Co-Array Fortran PGAS programming model (Rice)</a:t>
            </a:r>
          </a:p>
          <a:p>
            <a:pPr lvl="1"/>
            <a:r>
              <a:rPr lang="en-US" sz="1800" dirty="0" smtClean="0"/>
              <a:t>C++ optimization of array language abstractions</a:t>
            </a:r>
          </a:p>
          <a:p>
            <a:pPr lvl="1"/>
            <a:r>
              <a:rPr lang="en-US" sz="1800" i="1" dirty="0" smtClean="0">
                <a:solidFill>
                  <a:srgbClr val="009900"/>
                </a:solidFill>
              </a:rPr>
              <a:t>E.g. Intel’s Threaded Building Blocks</a:t>
            </a:r>
          </a:p>
          <a:p>
            <a:r>
              <a:rPr lang="en-US" sz="1800" dirty="0" smtClean="0"/>
              <a:t>Platform for imbedded domain specific language research</a:t>
            </a:r>
          </a:p>
          <a:p>
            <a:pPr lvl="1"/>
            <a:r>
              <a:rPr lang="en-US" sz="1800" dirty="0" smtClean="0"/>
              <a:t>Language extension/restrictions</a:t>
            </a:r>
          </a:p>
          <a:p>
            <a:r>
              <a:rPr lang="en-US" sz="1800" dirty="0" err="1" smtClean="0"/>
              <a:t>Exascale</a:t>
            </a:r>
            <a:r>
              <a:rPr lang="en-US" sz="1800" dirty="0" smtClean="0"/>
              <a:t> specific uses:</a:t>
            </a:r>
          </a:p>
          <a:p>
            <a:pPr lvl="1"/>
            <a:r>
              <a:rPr lang="en-US" sz="1800" dirty="0" smtClean="0"/>
              <a:t>Analysis and transformation for active power control</a:t>
            </a:r>
          </a:p>
          <a:p>
            <a:pPr lvl="1"/>
            <a:r>
              <a:rPr lang="en-US" sz="1800" dirty="0" smtClean="0"/>
              <a:t>Introduction of custom instructions (Co-Design)</a:t>
            </a:r>
          </a:p>
          <a:p>
            <a:pPr lvl="1"/>
            <a:r>
              <a:rPr lang="en-US" sz="1800" dirty="0" smtClean="0"/>
              <a:t>Data layout transformations (</a:t>
            </a:r>
            <a:r>
              <a:rPr lang="en-US" sz="1800" dirty="0" err="1" smtClean="0"/>
              <a:t>Keasler</a:t>
            </a:r>
            <a:r>
              <a:rPr lang="en-US" sz="1800" dirty="0" smtClean="0"/>
              <a:t>, McGraw)</a:t>
            </a:r>
          </a:p>
          <a:p>
            <a:pPr lvl="1"/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Science &amp; Technology: Computation Directorate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70" y="96838"/>
            <a:ext cx="9023230" cy="908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ROSE</a:t>
            </a:r>
            <a:r>
              <a:rPr lang="en-US" sz="3200" dirty="0" smtClean="0">
                <a:solidFill>
                  <a:schemeClr val="accent2"/>
                </a:solidFill>
              </a:rPr>
              <a:t>: Open Source </a:t>
            </a:r>
            <a:r>
              <a:rPr lang="en-US" sz="3200" dirty="0" err="1" smtClean="0">
                <a:solidFill>
                  <a:schemeClr val="accent2"/>
                </a:solidFill>
              </a:rPr>
              <a:t>OpenMP</a:t>
            </a:r>
            <a:r>
              <a:rPr lang="en-US" sz="3200" dirty="0" smtClean="0">
                <a:solidFill>
                  <a:schemeClr val="accent2"/>
                </a:solidFill>
              </a:rPr>
              <a:t> 3.0 compiler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74" y="1167444"/>
            <a:ext cx="8289419" cy="1739660"/>
          </a:xfrm>
        </p:spPr>
        <p:txBody>
          <a:bodyPr/>
          <a:lstStyle/>
          <a:p>
            <a:pPr eaLnBrk="1" hangingPunct="1">
              <a:lnSpc>
                <a:spcPts val="1800"/>
              </a:lnSpc>
            </a:pPr>
            <a:r>
              <a:rPr lang="en-US" sz="1800" dirty="0" err="1" smtClean="0"/>
              <a:t>OpenMP</a:t>
            </a:r>
            <a:r>
              <a:rPr lang="en-US" sz="1800" dirty="0" smtClean="0"/>
              <a:t> compiler built using ROSE compiler infrastructure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Research platform for multi-core and parallel programming model research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Unique open source platform for </a:t>
            </a:r>
            <a:r>
              <a:rPr lang="en-US" sz="1800" dirty="0" err="1" smtClean="0"/>
              <a:t>OpenMP</a:t>
            </a:r>
            <a:r>
              <a:rPr lang="en-US" sz="1800" dirty="0" smtClean="0"/>
              <a:t> research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Demonstrated competitive performance with commercial </a:t>
            </a:r>
            <a:r>
              <a:rPr lang="en-US" sz="1800" dirty="0" err="1" smtClean="0"/>
              <a:t>OpenMP</a:t>
            </a:r>
            <a:r>
              <a:rPr lang="en-US" sz="1800" dirty="0" smtClean="0"/>
              <a:t> compilers (as shown below on </a:t>
            </a:r>
            <a:r>
              <a:rPr lang="en-US" sz="1800" dirty="0" err="1" smtClean="0"/>
              <a:t>OpenMP</a:t>
            </a:r>
            <a:r>
              <a:rPr lang="en-US" sz="1800" dirty="0" smtClean="0"/>
              <a:t> benchmarks: ROSE-GOMP and ROSE-Omni)</a:t>
            </a:r>
          </a:p>
          <a:p>
            <a:pPr eaLnBrk="1" hangingPunct="1">
              <a:lnSpc>
                <a:spcPts val="1800"/>
              </a:lnSpc>
              <a:buNone/>
            </a:pPr>
            <a:endParaRPr lang="en-US" sz="1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707366" y="2536147"/>
            <a:ext cx="7369834" cy="4101846"/>
            <a:chOff x="609600" y="1295400"/>
            <a:chExt cx="7467600" cy="494579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1" y="1295400"/>
              <a:ext cx="6858000" cy="409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1066800" y="5410200"/>
              <a:ext cx="7010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Platform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: Dell Precision T5400, 3.16GHz quad-core Xeon X5460 dual processor, 8GB</a:t>
              </a:r>
            </a:p>
            <a:p>
              <a:r>
                <a:rPr lang="en-US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Benchmarks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: NAS parallel benchmark suite v 2.3, Barcelona OpenMP task suite v 1.0</a:t>
              </a:r>
            </a:p>
            <a:p>
              <a:r>
                <a:rPr lang="en-US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Compilers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: ROSE, Omni 1.6, GCC 4.4.1,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Mercurium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1.3.3 compiler with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Nanos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4.1.4 runtime. Intel compiler 11.1.059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0800000">
              <a:off x="609600" y="2743200"/>
              <a:ext cx="400110" cy="77841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speedup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70" y="96838"/>
            <a:ext cx="9023230" cy="908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ROSE</a:t>
            </a:r>
            <a:r>
              <a:rPr lang="en-US" sz="3200" dirty="0" smtClean="0">
                <a:solidFill>
                  <a:schemeClr val="accent2"/>
                </a:solidFill>
              </a:rPr>
              <a:t>: Automating Multi-core use for MPI applications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" y="1158818"/>
            <a:ext cx="8884639" cy="1739660"/>
          </a:xfrm>
        </p:spPr>
        <p:txBody>
          <a:bodyPr/>
          <a:lstStyle/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MPI applications have to use multi-core nodes in current and future architectures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Hybrid MPI and Multi-core programming models square the complexity of using either one separately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ROSE’s new </a:t>
            </a:r>
            <a:r>
              <a:rPr lang="en-US" sz="1800" dirty="0" err="1" smtClean="0"/>
              <a:t>Autopar</a:t>
            </a:r>
            <a:r>
              <a:rPr lang="en-US" sz="1800" dirty="0" smtClean="0"/>
              <a:t> tool automatically inserts </a:t>
            </a:r>
            <a:r>
              <a:rPr lang="en-US" sz="1800" dirty="0" err="1" smtClean="0"/>
              <a:t>multicore</a:t>
            </a:r>
            <a:r>
              <a:rPr lang="en-US" sz="1800" dirty="0" smtClean="0"/>
              <a:t> optimizations into existing MPI applications, automatically detects existing parallelism.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Ongoing work on large scale LLNL applications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Demonstrated performance improvements on application kernels (8x speedup)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Uniquely applicable to loops, standard C++ abstractions, and user-defined types</a:t>
            </a:r>
          </a:p>
          <a:p>
            <a:pPr eaLnBrk="1" hangingPunct="1">
              <a:lnSpc>
                <a:spcPts val="1800"/>
              </a:lnSpc>
            </a:pPr>
            <a:endParaRPr lang="en-US" sz="1800" dirty="0" smtClean="0"/>
          </a:p>
        </p:txBody>
      </p:sp>
      <p:graphicFrame>
        <p:nvGraphicFramePr>
          <p:cNvPr id="44" name="Content Placeholder 7"/>
          <p:cNvGraphicFramePr>
            <a:graphicFrameLocks noGrp="1"/>
          </p:cNvGraphicFramePr>
          <p:nvPr/>
        </p:nvGraphicFramePr>
        <p:xfrm>
          <a:off x="1147313" y="3545446"/>
          <a:ext cx="6871666" cy="2452755"/>
        </p:xfrm>
        <a:graphic>
          <a:graphicData uri="http://schemas.openxmlformats.org/presentationml/2006/ole">
            <p:oleObj spid="_x0000_s1026" r:id="rId4" imgW="7242676" imgH="3578662" progId="Excel.Sheet.8">
              <p:embed/>
            </p:oleObj>
          </a:graphicData>
        </a:graphic>
      </p:graphicFrame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508958" y="5957359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Platform: Dell Precision T5400, 3.16GHz quad-core Xeon X5460 dual processor, 8GB</a:t>
            </a:r>
          </a:p>
          <a:p>
            <a:pPr>
              <a:defRPr/>
            </a:pPr>
            <a:r>
              <a:rPr lang="en-US" dirty="0">
                <a:latin typeface="+mn-lt"/>
              </a:rPr>
              <a:t>Compiler: ROSE </a:t>
            </a:r>
            <a:r>
              <a:rPr lang="en-US" dirty="0" err="1">
                <a:latin typeface="+mn-lt"/>
              </a:rPr>
              <a:t>OpenMP</a:t>
            </a:r>
            <a:r>
              <a:rPr lang="en-US" dirty="0">
                <a:latin typeface="+mn-lt"/>
              </a:rPr>
              <a:t> translator + Omni 1.6 Runtime + GCC 4.1.2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70" y="96838"/>
            <a:ext cx="9023230" cy="908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ROSE</a:t>
            </a:r>
            <a:r>
              <a:rPr lang="en-US" sz="3200" dirty="0" smtClean="0">
                <a:solidFill>
                  <a:schemeClr val="accent2"/>
                </a:solidFill>
              </a:rPr>
              <a:t>: </a:t>
            </a:r>
            <a:r>
              <a:rPr lang="en-US" sz="3200" dirty="0" err="1" smtClean="0">
                <a:solidFill>
                  <a:schemeClr val="accent2"/>
                </a:solidFill>
              </a:rPr>
              <a:t>Autotuning</a:t>
            </a:r>
            <a:r>
              <a:rPr lang="en-US" sz="3200" dirty="0" smtClean="0">
                <a:solidFill>
                  <a:schemeClr val="accent2"/>
                </a:solidFill>
              </a:rPr>
              <a:t> Performance Optimization Research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" y="1158818"/>
            <a:ext cx="8884639" cy="1739660"/>
          </a:xfrm>
        </p:spPr>
        <p:txBody>
          <a:bodyPr/>
          <a:lstStyle/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ROSE has rich support for custom </a:t>
            </a:r>
            <a:r>
              <a:rPr lang="en-US" sz="1800" dirty="0" err="1" smtClean="0"/>
              <a:t>autotuning</a:t>
            </a:r>
            <a:r>
              <a:rPr lang="en-US" sz="1800" dirty="0" smtClean="0"/>
              <a:t> (plus </a:t>
            </a:r>
            <a:r>
              <a:rPr lang="en-US" sz="1800" dirty="0" err="1" smtClean="0"/>
              <a:t>autotuning</a:t>
            </a:r>
            <a:r>
              <a:rPr lang="en-US" sz="1800" dirty="0" smtClean="0"/>
              <a:t> documentation)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Specific focus on whole application </a:t>
            </a:r>
            <a:r>
              <a:rPr lang="en-US" sz="1800" dirty="0" err="1" smtClean="0"/>
              <a:t>autotuning</a:t>
            </a:r>
            <a:r>
              <a:rPr lang="en-US" sz="1800" dirty="0" smtClean="0"/>
              <a:t> (ongoing research with PERI)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Applicable to wide range of Multi-core architectures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Demonstrated superior performance using </a:t>
            </a:r>
            <a:r>
              <a:rPr lang="en-US" sz="1800" dirty="0" err="1" smtClean="0"/>
              <a:t>autotuning</a:t>
            </a:r>
            <a:r>
              <a:rPr lang="en-US" sz="1800" dirty="0" smtClean="0"/>
              <a:t> (4.14x speedup)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A platform for </a:t>
            </a:r>
            <a:r>
              <a:rPr lang="en-US" sz="1800" dirty="0" err="1" smtClean="0"/>
              <a:t>autotuning</a:t>
            </a:r>
            <a:r>
              <a:rPr lang="en-US" sz="1800" dirty="0" smtClean="0"/>
              <a:t> research on programming models (results below show the </a:t>
            </a:r>
            <a:r>
              <a:rPr lang="en-US" sz="1800" dirty="0" err="1" smtClean="0"/>
              <a:t>autotuning</a:t>
            </a:r>
            <a:r>
              <a:rPr lang="en-US" sz="1800" dirty="0" smtClean="0"/>
              <a:t> of parameters to the </a:t>
            </a:r>
            <a:r>
              <a:rPr lang="en-US" sz="1800" dirty="0" err="1" smtClean="0"/>
              <a:t>OpenMP</a:t>
            </a:r>
            <a:r>
              <a:rPr lang="en-US" sz="1800" dirty="0" smtClean="0"/>
              <a:t> run-time system to control the depth of nested parallelism)</a:t>
            </a:r>
          </a:p>
          <a:p>
            <a:pPr eaLnBrk="1" hangingPunct="1">
              <a:lnSpc>
                <a:spcPts val="1800"/>
              </a:lnSpc>
            </a:pPr>
            <a:endParaRPr lang="en-US" sz="1800" dirty="0" smtClean="0"/>
          </a:p>
        </p:txBody>
      </p:sp>
      <p:graphicFrame>
        <p:nvGraphicFramePr>
          <p:cNvPr id="29" name="Chart 28"/>
          <p:cNvGraphicFramePr/>
          <p:nvPr/>
        </p:nvGraphicFramePr>
        <p:xfrm>
          <a:off x="802257" y="3094269"/>
          <a:ext cx="7258314" cy="204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11600" y="5159637"/>
            <a:ext cx="7414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Platform: Xeon X5570 2.93GHz , 2x4=8 cores with </a:t>
            </a:r>
            <a:r>
              <a:rPr lang="en-US" sz="1200" dirty="0" err="1" smtClean="0">
                <a:latin typeface="+mn-lt"/>
              </a:rPr>
              <a:t>HyperThreading</a:t>
            </a:r>
            <a:r>
              <a:rPr lang="en-US" sz="1200" dirty="0" smtClean="0">
                <a:latin typeface="+mn-lt"/>
              </a:rPr>
              <a:t> (8x2=16 threads), 12GB</a:t>
            </a:r>
          </a:p>
          <a:p>
            <a:pPr algn="ctr"/>
            <a:r>
              <a:rPr lang="en-US" sz="1200" dirty="0" smtClean="0">
                <a:latin typeface="+mn-lt"/>
              </a:rPr>
              <a:t>               Compiler: ROSE-OpenMP + </a:t>
            </a:r>
            <a:r>
              <a:rPr lang="en-US" sz="1200" dirty="0" err="1" smtClean="0">
                <a:latin typeface="+mn-lt"/>
              </a:rPr>
              <a:t>libgomp</a:t>
            </a:r>
            <a:r>
              <a:rPr lang="en-US" sz="1200" dirty="0" smtClean="0">
                <a:latin typeface="+mn-lt"/>
              </a:rPr>
              <a:t> of GCC 4.4.4 (modified)</a:t>
            </a:r>
          </a:p>
          <a:p>
            <a:pPr algn="ctr"/>
            <a:endParaRPr lang="en-US" sz="1200" dirty="0" smtClean="0">
              <a:latin typeface="+mn-lt"/>
            </a:endParaRPr>
          </a:p>
          <a:p>
            <a:pPr algn="ctr"/>
            <a:r>
              <a:rPr lang="en-US" sz="1200" dirty="0" smtClean="0">
                <a:latin typeface="+mn-lt"/>
              </a:rPr>
              <a:t>Search space: threads [1,16,2],  queue length multiplier: 1, 2, 4, .., 64</a:t>
            </a:r>
          </a:p>
          <a:p>
            <a:endParaRPr lang="en-US" sz="12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680718" y="5994426"/>
            <a:ext cx="5775433" cy="757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latin typeface="+mn-lt"/>
                <a:ea typeface="+mn-ea"/>
              </a:rPr>
              <a:t>Best sequential (n=14):                                                           131.7 s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+mn-lt"/>
                <a:ea typeface="+mn-ea"/>
              </a:rPr>
              <a:t>Best performance:      8 threads,   2*16 = 32   queue  </a:t>
            </a:r>
            <a:r>
              <a:rPr lang="en-US" sz="1200" dirty="0" err="1" smtClean="0">
                <a:solidFill>
                  <a:schemeClr val="dk1"/>
                </a:solidFill>
                <a:latin typeface="+mn-lt"/>
                <a:ea typeface="+mn-ea"/>
              </a:rPr>
              <a:t>len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+mn-ea"/>
              </a:rPr>
              <a:t>,        31.8 s  ( </a:t>
            </a:r>
            <a:r>
              <a:rPr lang="en-US" sz="1200" dirty="0" smtClean="0">
                <a:solidFill>
                  <a:srgbClr val="FF0000"/>
                </a:solidFill>
                <a:latin typeface="+mn-lt"/>
                <a:ea typeface="+mn-ea"/>
              </a:rPr>
              <a:t>4.14x</a:t>
            </a:r>
            <a:r>
              <a:rPr lang="en-US" sz="1200" dirty="0" smtClean="0">
                <a:solidFill>
                  <a:schemeClr val="dk1"/>
                </a:solidFill>
                <a:latin typeface="+mn-lt"/>
                <a:ea typeface="+mn-ea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1578635" y="3174503"/>
            <a:ext cx="5840082" cy="34850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70" y="96838"/>
            <a:ext cx="9023230" cy="908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ROSE</a:t>
            </a:r>
            <a:r>
              <a:rPr lang="en-US" sz="3200" dirty="0" smtClean="0">
                <a:solidFill>
                  <a:schemeClr val="accent2"/>
                </a:solidFill>
              </a:rPr>
              <a:t>: Understanding Software for </a:t>
            </a:r>
            <a:r>
              <a:rPr lang="en-US" sz="3200" dirty="0" err="1" smtClean="0">
                <a:solidFill>
                  <a:schemeClr val="accent2"/>
                </a:solidFill>
              </a:rPr>
              <a:t>Exascale</a:t>
            </a:r>
            <a:r>
              <a:rPr lang="en-US" sz="3200" dirty="0" smtClean="0">
                <a:solidFill>
                  <a:schemeClr val="accent2"/>
                </a:solidFill>
              </a:rPr>
              <a:t> Co-Design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" y="1158818"/>
            <a:ext cx="8884639" cy="1739660"/>
          </a:xfrm>
        </p:spPr>
        <p:txBody>
          <a:bodyPr/>
          <a:lstStyle/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ROSE communicates subtle software design to architecture design groups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Software characterization for </a:t>
            </a:r>
            <a:r>
              <a:rPr lang="en-US" sz="1800" dirty="0" err="1" smtClean="0"/>
              <a:t>exascale</a:t>
            </a:r>
            <a:r>
              <a:rPr lang="en-US" sz="1800" dirty="0" smtClean="0"/>
              <a:t> software/architecture co-design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800" dirty="0" smtClean="0"/>
              <a:t>ROSE measures amount of parallelism in DOE applications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800" dirty="0" smtClean="0"/>
              <a:t>Classifies types of memory usage to inform hardware designers</a:t>
            </a:r>
          </a:p>
          <a:p>
            <a:pPr lvl="1" eaLnBrk="1" hangingPunct="1">
              <a:lnSpc>
                <a:spcPts val="1800"/>
              </a:lnSpc>
            </a:pPr>
            <a:r>
              <a:rPr lang="en-US" sz="1800" dirty="0" smtClean="0"/>
              <a:t>Many other custom requests from </a:t>
            </a:r>
            <a:r>
              <a:rPr lang="en-US" sz="1800" dirty="0" err="1" smtClean="0"/>
              <a:t>exascale</a:t>
            </a:r>
            <a:r>
              <a:rPr lang="en-US" sz="1800" dirty="0" smtClean="0"/>
              <a:t> design teams for co-design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Instrumentation of applications to assess potential hardware </a:t>
            </a:r>
            <a:r>
              <a:rPr lang="en-US" sz="1800" dirty="0" err="1" smtClean="0"/>
              <a:t>exascale</a:t>
            </a:r>
            <a:r>
              <a:rPr lang="en-US" sz="1800" dirty="0" smtClean="0"/>
              <a:t> features</a:t>
            </a:r>
          </a:p>
          <a:p>
            <a:pPr eaLnBrk="1" hangingPunct="1">
              <a:lnSpc>
                <a:spcPts val="1800"/>
              </a:lnSpc>
            </a:pPr>
            <a:r>
              <a:rPr lang="en-US" sz="1800" dirty="0" smtClean="0"/>
              <a:t>ROSE will generate skeleton apps to drive </a:t>
            </a:r>
            <a:r>
              <a:rPr lang="en-US" sz="1800" dirty="0" err="1" smtClean="0"/>
              <a:t>exascale</a:t>
            </a:r>
            <a:r>
              <a:rPr lang="en-US" sz="1800" dirty="0" smtClean="0"/>
              <a:t> hardware simulators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79445" y="3968182"/>
            <a:ext cx="993745" cy="175619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800"/>
              </a:lnSpc>
            </a:pPr>
            <a:endParaRPr lang="en-US" sz="8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 smtClean="0">
                <a:latin typeface="Arial" charset="0"/>
              </a:rPr>
              <a:t>main</a:t>
            </a:r>
            <a:r>
              <a:rPr lang="en-US" sz="600" b="0" dirty="0">
                <a:latin typeface="Arial" charset="0"/>
              </a:rPr>
              <a:t>()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a,b,c,d,e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=4;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for (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=0;i&lt;10;i++)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j=55;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i+j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</a:t>
            </a:r>
            <a:r>
              <a:rPr lang="en-US" sz="600" b="0" dirty="0" err="1">
                <a:latin typeface="Arial" charset="0"/>
              </a:rPr>
              <a:t>i,c</a:t>
            </a:r>
            <a:r>
              <a:rPr lang="en-US" sz="600" b="0" dirty="0">
                <a:latin typeface="Arial" charset="0"/>
              </a:rPr>
              <a:t>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a=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(a+1,b);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smtClean="0">
                <a:latin typeface="Arial" charset="0"/>
              </a:rPr>
              <a:t>}</a:t>
            </a:r>
            <a:endParaRPr lang="en-US" sz="6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a;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return 0;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600" b="0" dirty="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22228" y="5610890"/>
            <a:ext cx="5519343" cy="961527"/>
            <a:chOff x="156" y="3992"/>
            <a:chExt cx="2267" cy="682"/>
          </a:xfrm>
        </p:grpSpPr>
        <p:pic>
          <p:nvPicPr>
            <p:cNvPr id="8215" name="Picture 6" descr="examp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" y="3992"/>
              <a:ext cx="2208" cy="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216" name="Rectangle 7"/>
            <p:cNvSpPr>
              <a:spLocks noChangeArrowheads="1"/>
            </p:cNvSpPr>
            <p:nvPr/>
          </p:nvSpPr>
          <p:spPr bwMode="auto">
            <a:xfrm>
              <a:off x="1669" y="4458"/>
              <a:ext cx="754" cy="21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Data-dependency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38747" y="3562588"/>
            <a:ext cx="3590176" cy="1837515"/>
            <a:chOff x="3870" y="992"/>
            <a:chExt cx="1908" cy="1456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022" y="992"/>
              <a:ext cx="1756" cy="1126"/>
              <a:chOff x="4154" y="992"/>
              <a:chExt cx="1624" cy="1012"/>
            </a:xfrm>
          </p:grpSpPr>
          <p:pic>
            <p:nvPicPr>
              <p:cNvPr id="8213" name="Picture 10" descr="exampl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54" y="992"/>
                <a:ext cx="1624" cy="10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8214" name="Rectangle 11"/>
              <p:cNvSpPr>
                <a:spLocks noChangeArrowheads="1"/>
              </p:cNvSpPr>
              <p:nvPr/>
            </p:nvSpPr>
            <p:spPr bwMode="auto">
              <a:xfrm>
                <a:off x="4543" y="1068"/>
                <a:ext cx="814" cy="2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System-dependency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70" y="1312"/>
              <a:ext cx="1728" cy="1136"/>
              <a:chOff x="4152" y="2472"/>
              <a:chExt cx="1608" cy="1031"/>
            </a:xfrm>
          </p:grpSpPr>
          <p:pic>
            <p:nvPicPr>
              <p:cNvPr id="8211" name="Picture 13" descr="exampl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52" y="2502"/>
                <a:ext cx="1608" cy="10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8212" name="Rectangle 14"/>
              <p:cNvSpPr>
                <a:spLocks noChangeArrowheads="1"/>
              </p:cNvSpPr>
              <p:nvPr/>
            </p:nvSpPr>
            <p:spPr bwMode="auto">
              <a:xfrm>
                <a:off x="4403" y="2472"/>
                <a:ext cx="1060" cy="21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Sliced-system-dependency</a:t>
                </a:r>
              </a:p>
            </p:txBody>
          </p:sp>
        </p:grpSp>
      </p:grpSp>
      <p:pic>
        <p:nvPicPr>
          <p:cNvPr id="8202" name="Picture 17" descr="controlFlowGrap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3652" y="3579937"/>
            <a:ext cx="1533448" cy="1820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1895708" y="3569003"/>
            <a:ext cx="12763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Control-Flow</a:t>
            </a:r>
          </a:p>
        </p:txBody>
      </p:sp>
      <p:sp>
        <p:nvSpPr>
          <p:cNvPr id="8208" name="Rectangle 23"/>
          <p:cNvSpPr>
            <a:spLocks noChangeArrowheads="1"/>
          </p:cNvSpPr>
          <p:nvPr/>
        </p:nvSpPr>
        <p:spPr bwMode="auto">
          <a:xfrm rot="-1512971">
            <a:off x="-77085" y="4496354"/>
            <a:ext cx="1447832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Original</a:t>
            </a:r>
          </a:p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Source Code</a:t>
            </a:r>
            <a:endParaRPr lang="en-US" sz="16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931671" y="3163047"/>
            <a:ext cx="993745" cy="175619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800"/>
              </a:lnSpc>
            </a:pPr>
            <a:endParaRPr lang="en-US" sz="8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 smtClean="0">
                <a:latin typeface="Arial" charset="0"/>
              </a:rPr>
              <a:t>main</a:t>
            </a:r>
            <a:r>
              <a:rPr lang="en-US" sz="600" b="0" dirty="0">
                <a:latin typeface="Arial" charset="0"/>
              </a:rPr>
              <a:t>()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a,b,c,d,e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=4;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for (</a:t>
            </a:r>
            <a:r>
              <a:rPr lang="en-US" sz="600" b="0" dirty="0" err="1">
                <a:latin typeface="Arial" charset="0"/>
              </a:rPr>
              <a:t>i</a:t>
            </a:r>
            <a:r>
              <a:rPr lang="en-US" sz="600" b="0" dirty="0">
                <a:latin typeface="Arial" charset="0"/>
              </a:rPr>
              <a:t>=0;i&lt;10;i++)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{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</a:t>
            </a:r>
            <a:r>
              <a:rPr lang="en-US" sz="600" b="0" dirty="0" err="1">
                <a:latin typeface="Arial" charset="0"/>
              </a:rPr>
              <a:t>int</a:t>
            </a:r>
            <a:r>
              <a:rPr lang="en-US" sz="600" b="0" dirty="0">
                <a:latin typeface="Arial" charset="0"/>
              </a:rPr>
              <a:t> j=55;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i+j</a:t>
            </a:r>
            <a:r>
              <a:rPr lang="en-US" sz="600" b="0" dirty="0">
                <a:latin typeface="Arial" charset="0"/>
              </a:rPr>
              <a:t>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c=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</a:t>
            </a:r>
            <a:r>
              <a:rPr lang="en-US" sz="600" b="0" dirty="0" err="1">
                <a:latin typeface="Arial" charset="0"/>
              </a:rPr>
              <a:t>i,c</a:t>
            </a:r>
            <a:r>
              <a:rPr lang="en-US" sz="600" b="0" dirty="0">
                <a:latin typeface="Arial" charset="0"/>
              </a:rPr>
              <a:t>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  a=</a:t>
            </a:r>
            <a:r>
              <a:rPr lang="en-US" sz="600" b="0" dirty="0" err="1">
                <a:latin typeface="Arial" charset="0"/>
              </a:rPr>
              <a:t>aFunction</a:t>
            </a:r>
            <a:r>
              <a:rPr lang="en-US" sz="600" b="0" dirty="0">
                <a:latin typeface="Arial" charset="0"/>
              </a:rPr>
              <a:t>(a+1,b);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}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#</a:t>
            </a:r>
            <a:r>
              <a:rPr lang="en-US" sz="600" b="0" dirty="0" err="1">
                <a:latin typeface="Arial" charset="0"/>
              </a:rPr>
              <a:t>pragma</a:t>
            </a:r>
            <a:r>
              <a:rPr lang="en-US" sz="600" b="0" dirty="0">
                <a:latin typeface="Arial" charset="0"/>
              </a:rPr>
              <a:t> </a:t>
            </a:r>
            <a:r>
              <a:rPr lang="en-US" sz="600" b="0" dirty="0" err="1">
                <a:latin typeface="Arial" charset="0"/>
              </a:rPr>
              <a:t>SliceTarget</a:t>
            </a:r>
            <a:endParaRPr lang="en-US" sz="600" b="0" dirty="0">
              <a:latin typeface="Arial" charset="0"/>
            </a:endParaRP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a;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  return 0;</a:t>
            </a:r>
          </a:p>
          <a:p>
            <a:pPr algn="l">
              <a:lnSpc>
                <a:spcPts val="800"/>
              </a:lnSpc>
            </a:pPr>
            <a:r>
              <a:rPr lang="en-US" sz="600" b="0" dirty="0">
                <a:latin typeface="Arial" charset="0"/>
              </a:rPr>
              <a:t>}</a:t>
            </a:r>
          </a:p>
          <a:p>
            <a:pPr algn="l">
              <a:lnSpc>
                <a:spcPts val="800"/>
              </a:lnSpc>
            </a:pPr>
            <a:endParaRPr lang="en-US" sz="600" b="0" dirty="0"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19001" y="5762421"/>
            <a:ext cx="1026543" cy="93165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1368" y="5745168"/>
            <a:ext cx="1155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Exascale</a:t>
            </a:r>
            <a:endParaRPr lang="en-US" sz="1200" dirty="0" smtClean="0"/>
          </a:p>
          <a:p>
            <a:r>
              <a:rPr lang="en-US" sz="1200" dirty="0" smtClean="0"/>
              <a:t>Design Data</a:t>
            </a:r>
          </a:p>
          <a:p>
            <a:r>
              <a:rPr lang="en-US" sz="1200" dirty="0" smtClean="0"/>
              <a:t>for</a:t>
            </a:r>
          </a:p>
          <a:p>
            <a:r>
              <a:rPr lang="en-US" sz="1200" dirty="0" smtClean="0"/>
              <a:t>Architecture Team</a:t>
            </a:r>
            <a:endParaRPr lang="en-US" sz="1200" dirty="0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 rot="-1512971">
            <a:off x="7596405" y="3550855"/>
            <a:ext cx="162256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Modified</a:t>
            </a:r>
          </a:p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(Instrumented)</a:t>
            </a:r>
          </a:p>
          <a:p>
            <a:r>
              <a:rPr lang="en-US" sz="1600" i="1" dirty="0" smtClean="0">
                <a:solidFill>
                  <a:srgbClr val="FF0000"/>
                </a:solidFill>
                <a:latin typeface="Arial" charset="0"/>
              </a:rPr>
              <a:t>Source Code</a:t>
            </a:r>
            <a:endParaRPr lang="en-US" sz="16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00988" y="3183130"/>
            <a:ext cx="605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ROSE Compiler Analysis and </a:t>
            </a:r>
            <a:r>
              <a:rPr lang="en-US" dirty="0" err="1" smtClean="0"/>
              <a:t>Exascale</a:t>
            </a:r>
            <a:r>
              <a:rPr lang="en-US" dirty="0" smtClean="0"/>
              <a:t> Co-Design Transformations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 bwMode="auto">
          <a:xfrm>
            <a:off x="1233585" y="4666870"/>
            <a:ext cx="319173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7441726" y="3490827"/>
            <a:ext cx="414068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8153410" y="5151398"/>
            <a:ext cx="606716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7447477" y="5799831"/>
            <a:ext cx="414068" cy="379562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80" charset="0"/>
              <a:ea typeface="ＭＳ Ｐゴシック" pitchFamily="-80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3061" y="4537501"/>
            <a:ext cx="940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Dynamic and </a:t>
            </a:r>
          </a:p>
          <a:p>
            <a:r>
              <a:rPr lang="en-US" sz="1200" dirty="0" smtClean="0"/>
              <a:t>Static</a:t>
            </a:r>
          </a:p>
          <a:p>
            <a:r>
              <a:rPr lang="en-US" sz="1200" dirty="0" smtClean="0"/>
              <a:t>Analysis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17776</TotalTime>
  <Words>1362</Words>
  <Application>Microsoft Office PowerPoint</Application>
  <PresentationFormat>On-screen Show (4:3)</PresentationFormat>
  <Paragraphs>243</Paragraphs>
  <Slides>11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directorate_template_vg</vt:lpstr>
      <vt:lpstr>Microsoft Office Excel 97-2003 Worksheet</vt:lpstr>
      <vt:lpstr>ROSE Compiler Project Computational Exascale Workshop December 2010</vt:lpstr>
      <vt:lpstr>ROSE supports custom software analysis tools</vt:lpstr>
      <vt:lpstr>ROSE is a software analysis and source-to-source transformation infrastructure for building tools</vt:lpstr>
      <vt:lpstr>GOAL: Position ROSE as a Strategic Part of DOE Research</vt:lpstr>
      <vt:lpstr>Programming Model Research</vt:lpstr>
      <vt:lpstr>ROSE: Open Source OpenMP 3.0 compiler</vt:lpstr>
      <vt:lpstr>ROSE: Automating Multi-core use for MPI applications</vt:lpstr>
      <vt:lpstr>ROSE: Autotuning Performance Optimization Research</vt:lpstr>
      <vt:lpstr>ROSE: Understanding Software for Exascale Co-Design</vt:lpstr>
      <vt:lpstr>We have developed numerous collaborations through  the ROSE compiler toolset </vt:lpstr>
      <vt:lpstr>Economics of compilers…</vt:lpstr>
    </vt:vector>
  </TitlesOfParts>
  <Company>Thomas Tegge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</dc:title>
  <cp:lastModifiedBy>dougherty1</cp:lastModifiedBy>
  <cp:revision>846</cp:revision>
  <cp:lastPrinted>2007-09-19T00:12:24Z</cp:lastPrinted>
  <dcterms:modified xsi:type="dcterms:W3CDTF">2010-12-26T19:54:03Z</dcterms:modified>
</cp:coreProperties>
</file>