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458" r:id="rId2"/>
    <p:sldId id="831" r:id="rId3"/>
    <p:sldId id="832" r:id="rId4"/>
    <p:sldId id="833" r:id="rId5"/>
    <p:sldId id="843" r:id="rId6"/>
    <p:sldId id="842" r:id="rId7"/>
    <p:sldId id="834" r:id="rId8"/>
    <p:sldId id="839" r:id="rId9"/>
    <p:sldId id="838" r:id="rId10"/>
    <p:sldId id="835" r:id="rId11"/>
    <p:sldId id="836" r:id="rId12"/>
    <p:sldId id="837" r:id="rId13"/>
    <p:sldId id="840" r:id="rId14"/>
    <p:sldId id="841" r:id="rId15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33"/>
    <a:srgbClr val="FF7C80"/>
    <a:srgbClr val="009900"/>
    <a:srgbClr val="BBE0E3"/>
    <a:srgbClr val="F3F5DB"/>
    <a:srgbClr val="CC0000"/>
    <a:srgbClr val="DFA7FF"/>
    <a:srgbClr val="CFFFE5"/>
    <a:srgbClr val="E5F5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1" autoAdjust="0"/>
    <p:restoredTop sz="96529" autoAdjust="0"/>
  </p:normalViewPr>
  <p:slideViewPr>
    <p:cSldViewPr snapToGrid="0">
      <p:cViewPr>
        <p:scale>
          <a:sx n="156" d="100"/>
          <a:sy n="156" d="100"/>
        </p:scale>
        <p:origin x="-1472" y="-648"/>
      </p:cViewPr>
      <p:guideLst>
        <p:guide orient="horz" pos="249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-3534" y="-96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09/07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GHM allhands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2F7EDC50-ED6E-4AB3-9E91-BE29917EF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8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58CDFB19-8E78-4EAE-9E97-0BBF7F168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75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0E58A9-734F-480F-B4C8-805A1C13244A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 userDrawn="1"/>
        </p:nvGrpSpPr>
        <p:grpSpPr bwMode="auto">
          <a:xfrm>
            <a:off x="0" y="1828800"/>
            <a:ext cx="9144000" cy="1981200"/>
            <a:chOff x="0" y="0"/>
            <a:chExt cx="5760" cy="708"/>
          </a:xfrm>
        </p:grpSpPr>
        <p:sp>
          <p:nvSpPr>
            <p:cNvPr id="4" name="Rectangle 17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Rectangle 18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3886200"/>
            <a:ext cx="9144000" cy="76200"/>
            <a:chOff x="0" y="0"/>
            <a:chExt cx="5760" cy="708"/>
          </a:xfrm>
        </p:grpSpPr>
        <p:sp>
          <p:nvSpPr>
            <p:cNvPr id="7" name="Rectangle 20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21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9" name="Group 22"/>
          <p:cNvGrpSpPr>
            <a:grpSpLocks/>
          </p:cNvGrpSpPr>
          <p:nvPr userDrawn="1"/>
        </p:nvGrpSpPr>
        <p:grpSpPr bwMode="auto">
          <a:xfrm>
            <a:off x="0" y="1676400"/>
            <a:ext cx="9144000" cy="76200"/>
            <a:chOff x="0" y="0"/>
            <a:chExt cx="5760" cy="708"/>
          </a:xfrm>
        </p:grpSpPr>
        <p:sp>
          <p:nvSpPr>
            <p:cNvPr id="10" name="Rectangle 23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Rectangle 24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295400" y="6019800"/>
            <a:ext cx="647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0" anchor="ctr"/>
          <a:lstStyle/>
          <a:p>
            <a:pPr algn="l">
              <a:defRPr/>
            </a:pPr>
            <a:endParaRPr lang="en-US" sz="2400" b="0">
              <a:latin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228975" y="6573838"/>
            <a:ext cx="2654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defRPr/>
            </a:pPr>
            <a:r>
              <a:rPr lang="en-US" sz="1000">
                <a:solidFill>
                  <a:srgbClr val="124A91"/>
                </a:solidFill>
                <a:latin typeface="Arial" charset="0"/>
              </a:rPr>
              <a:t>Lawrence Livermore National Laboratory</a:t>
            </a:r>
          </a:p>
        </p:txBody>
      </p:sp>
      <p:sp>
        <p:nvSpPr>
          <p:cNvPr id="43930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27063" y="1892300"/>
            <a:ext cx="7772400" cy="1828800"/>
          </a:xfrm>
        </p:spPr>
        <p:txBody>
          <a:bodyPr anchor="ctr"/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52400"/>
            <a:ext cx="20193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52400"/>
            <a:ext cx="59055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50200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396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10000"/>
            <a:ext cx="396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50200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ChangeArrowheads="1"/>
          </p:cNvSpPr>
          <p:nvPr/>
        </p:nvSpPr>
        <p:spPr bwMode="auto">
          <a:xfrm>
            <a:off x="0" y="1069975"/>
            <a:ext cx="9144000" cy="5788025"/>
          </a:xfrm>
          <a:prstGeom prst="rect">
            <a:avLst/>
          </a:prstGeom>
          <a:gradFill rotWithShape="1">
            <a:gsLst>
              <a:gs pos="0">
                <a:srgbClr val="E4EAFF">
                  <a:gamma/>
                  <a:tint val="41176"/>
                  <a:invGamma/>
                </a:srgbClr>
              </a:gs>
              <a:gs pos="100000">
                <a:srgbClr val="E4EA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990600"/>
            <a:ext cx="9142413" cy="152400"/>
            <a:chOff x="0" y="0"/>
            <a:chExt cx="5760" cy="708"/>
          </a:xfrm>
        </p:grpSpPr>
        <p:sp>
          <p:nvSpPr>
            <p:cNvPr id="438277" name="Rectangle 5"/>
            <p:cNvSpPr>
              <a:spLocks noChangeArrowheads="1"/>
            </p:cNvSpPr>
            <p:nvPr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8278" name="Rectangle 6"/>
            <p:cNvSpPr>
              <a:spLocks noChangeArrowheads="1"/>
            </p:cNvSpPr>
            <p:nvPr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38279" name="Line 7"/>
          <p:cNvSpPr>
            <a:spLocks noChangeShapeType="1"/>
          </p:cNvSpPr>
          <p:nvPr/>
        </p:nvSpPr>
        <p:spPr bwMode="auto">
          <a:xfrm flipV="1">
            <a:off x="4645025" y="6477000"/>
            <a:ext cx="3073400" cy="6350"/>
          </a:xfrm>
          <a:prstGeom prst="line">
            <a:avLst/>
          </a:prstGeom>
          <a:noFill/>
          <a:ln w="6350">
            <a:solidFill>
              <a:srgbClr val="00448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8280" name="Text Box 8"/>
          <p:cNvSpPr txBox="1">
            <a:spLocks noChangeArrowheads="1"/>
          </p:cNvSpPr>
          <p:nvPr/>
        </p:nvSpPr>
        <p:spPr bwMode="auto">
          <a:xfrm>
            <a:off x="8677275" y="6586538"/>
            <a:ext cx="314325" cy="195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>
            <a:spAutoFit/>
          </a:bodyPr>
          <a:lstStyle/>
          <a:p>
            <a:pPr algn="r">
              <a:lnSpc>
                <a:spcPct val="75000"/>
              </a:lnSpc>
              <a:defRPr/>
            </a:pPr>
            <a:fld id="{FBF4E78B-A354-41B7-BB2B-AF1890D20B11}" type="slidenum">
              <a:rPr lang="en-US" sz="900" b="0">
                <a:latin typeface="Arial Narrow" pitchFamily="-80" charset="0"/>
              </a:rPr>
              <a:pPr algn="r">
                <a:lnSpc>
                  <a:spcPct val="75000"/>
                </a:lnSpc>
                <a:defRPr/>
              </a:pPr>
              <a:t>‹#›</a:t>
            </a:fld>
            <a:endParaRPr lang="en-US" sz="900" b="0">
              <a:latin typeface="Arial Narrow" pitchFamily="-80" charset="0"/>
            </a:endParaRPr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950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38283" name="Rectangle 11"/>
          <p:cNvSpPr>
            <a:spLocks noChangeArrowheads="1"/>
          </p:cNvSpPr>
          <p:nvPr/>
        </p:nvSpPr>
        <p:spPr bwMode="auto">
          <a:xfrm>
            <a:off x="533400" y="6324600"/>
            <a:ext cx="3733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6350" dir="2700000" algn="ctr" rotWithShape="0">
              <a:schemeClr val="bg2">
                <a:alpha val="50000"/>
              </a:schemeClr>
            </a:outerShdw>
          </a:effectLst>
        </p:spPr>
        <p:txBody>
          <a:bodyPr lIns="0" anchor="b"/>
          <a:lstStyle/>
          <a:p>
            <a:pPr algn="l" eaLnBrk="1" hangingPunct="1">
              <a:defRPr/>
            </a:pPr>
            <a:endParaRPr lang="en-US" sz="2400">
              <a:solidFill>
                <a:srgbClr val="124A91"/>
              </a:solidFill>
              <a:latin typeface="Arial Narrow" pitchFamily="-80" charset="0"/>
            </a:endParaRPr>
          </a:p>
        </p:txBody>
      </p:sp>
      <p:sp>
        <p:nvSpPr>
          <p:cNvPr id="438284" name="Text Box 12"/>
          <p:cNvSpPr txBox="1">
            <a:spLocks noChangeArrowheads="1"/>
          </p:cNvSpPr>
          <p:nvPr/>
        </p:nvSpPr>
        <p:spPr bwMode="auto">
          <a:xfrm>
            <a:off x="533400" y="6248400"/>
            <a:ext cx="335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endParaRPr lang="en-US" b="0">
              <a:solidFill>
                <a:srgbClr val="0039A6"/>
              </a:solidFill>
              <a:latin typeface="Impact" pitchFamily="34" charset="0"/>
            </a:endParaRPr>
          </a:p>
        </p:txBody>
      </p:sp>
      <p:sp>
        <p:nvSpPr>
          <p:cNvPr id="438285" name="Text Box 13"/>
          <p:cNvSpPr txBox="1">
            <a:spLocks noChangeArrowheads="1"/>
          </p:cNvSpPr>
          <p:nvPr/>
        </p:nvSpPr>
        <p:spPr bwMode="auto">
          <a:xfrm>
            <a:off x="533400" y="63246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endParaRPr lang="en-US" b="0">
              <a:solidFill>
                <a:srgbClr val="0039A6"/>
              </a:solidFill>
              <a:latin typeface="Impact" pitchFamily="34" charset="0"/>
            </a:endParaRPr>
          </a:p>
        </p:txBody>
      </p:sp>
      <p:sp>
        <p:nvSpPr>
          <p:cNvPr id="43828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695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50000"/>
              </a:spcBef>
              <a:defRPr>
                <a:solidFill>
                  <a:srgbClr val="124A9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  <p:pic>
        <p:nvPicPr>
          <p:cNvPr id="2060" name="Picture 19" descr="lab_icon_no_box_blue_rgb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121650" y="6235700"/>
            <a:ext cx="5334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Wingdings" pitchFamily="-80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Times" pitchFamily="-80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Symbol" pitchFamily="-80" charset="2"/>
        <a:buChar char="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Symbol" pitchFamily="-80" charset="2"/>
        <a:buChar char="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Geneva CE" pitchFamily="-80" charset="-18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-80" charset="-18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-80" charset="-18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-80" charset="-18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-80" charset="-18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38608" y="2073446"/>
            <a:ext cx="7772400" cy="1828800"/>
          </a:xfrm>
        </p:spPr>
        <p:txBody>
          <a:bodyPr/>
          <a:lstStyle/>
          <a:p>
            <a:pPr eaLnBrk="1" hangingPunct="1"/>
            <a:r>
              <a:rPr lang="en-US" dirty="0" err="1" smtClean="0"/>
              <a:t>Manycore</a:t>
            </a:r>
            <a:r>
              <a:rPr lang="en-US" dirty="0" smtClean="0"/>
              <a:t> Optimizations: </a:t>
            </a:r>
            <a:br>
              <a:rPr lang="en-US" dirty="0" smtClean="0"/>
            </a:br>
            <a:r>
              <a:rPr lang="en-US" dirty="0" smtClean="0"/>
              <a:t>A Compiler and </a:t>
            </a:r>
            <a:r>
              <a:rPr lang="en-US" dirty="0"/>
              <a:t>L</a:t>
            </a:r>
            <a:r>
              <a:rPr lang="en-US" dirty="0" smtClean="0"/>
              <a:t>anguage Independent </a:t>
            </a:r>
            <a:br>
              <a:rPr lang="en-US" dirty="0" smtClean="0"/>
            </a:br>
            <a:r>
              <a:rPr lang="en-US" dirty="0" err="1" smtClean="0"/>
              <a:t>ManyCore</a:t>
            </a:r>
            <a:r>
              <a:rPr lang="en-US" dirty="0" smtClean="0"/>
              <a:t> Runtime </a:t>
            </a:r>
            <a:r>
              <a:rPr lang="en-US" dirty="0" smtClean="0"/>
              <a:t>System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4294967295"/>
          </p:nvPr>
        </p:nvSpPr>
        <p:spPr>
          <a:xfrm>
            <a:off x="530225" y="4111625"/>
            <a:ext cx="8066088" cy="1752600"/>
          </a:xfrm>
          <a:noFill/>
        </p:spPr>
        <p:txBody>
          <a:bodyPr wrap="none"/>
          <a:lstStyle/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ROSE Team</a:t>
            </a:r>
            <a:endParaRPr lang="en-US" sz="2800" b="1" dirty="0" smtClean="0">
              <a:solidFill>
                <a:srgbClr val="124A91"/>
              </a:solidFill>
            </a:endParaRPr>
          </a:p>
          <a:p>
            <a:pPr marL="0" indent="0" algn="ctr" eaLnBrk="1" hangingPunct="1">
              <a:lnSpc>
                <a:spcPct val="80000"/>
              </a:lnSpc>
              <a:buFont typeface="Wingdings" pitchFamily="-80" charset="2"/>
              <a:buNone/>
            </a:pPr>
            <a:endParaRPr lang="en-US" dirty="0" smtClean="0">
              <a:solidFill>
                <a:srgbClr val="124A91"/>
              </a:solidFill>
            </a:endParaRPr>
          </a:p>
          <a:p>
            <a:pPr marL="0" indent="0" algn="ctr" eaLnBrk="1" hangingPunct="1">
              <a:lnSpc>
                <a:spcPct val="80000"/>
              </a:lnSpc>
              <a:buFont typeface="Wingdings" pitchFamily="-80" charset="2"/>
              <a:buNone/>
            </a:pPr>
            <a:r>
              <a:rPr lang="en-US" dirty="0" smtClean="0">
                <a:solidFill>
                  <a:srgbClr val="124A91"/>
                </a:solidFill>
              </a:rPr>
              <a:t>Center for Applied Scientific Computing</a:t>
            </a:r>
          </a:p>
          <a:p>
            <a:pPr marL="0" indent="0" algn="ctr" eaLnBrk="1" hangingPunct="1">
              <a:lnSpc>
                <a:spcPct val="80000"/>
              </a:lnSpc>
              <a:buFont typeface="Wingdings" pitchFamily="-80" charset="2"/>
              <a:buNone/>
            </a:pPr>
            <a:r>
              <a:rPr lang="en-US" dirty="0" smtClean="0">
                <a:solidFill>
                  <a:srgbClr val="124A91"/>
                </a:solidFill>
              </a:rPr>
              <a:t>Lawrence Livermore National Laboratory</a:t>
            </a:r>
          </a:p>
          <a:p>
            <a:pPr marL="0" indent="0" algn="ctr" eaLnBrk="1" hangingPunct="1">
              <a:lnSpc>
                <a:spcPct val="80000"/>
              </a:lnSpc>
              <a:spcBef>
                <a:spcPct val="0"/>
              </a:spcBef>
              <a:buFont typeface="Wingdings" pitchFamily="-80" charset="2"/>
              <a:buNone/>
            </a:pPr>
            <a:endParaRPr lang="en-US" dirty="0" smtClean="0">
              <a:solidFill>
                <a:srgbClr val="124A91"/>
              </a:solidFill>
            </a:endParaRPr>
          </a:p>
          <a:p>
            <a:pPr marL="0" indent="0" algn="ctr" eaLnBrk="1" hangingPunct="1">
              <a:lnSpc>
                <a:spcPct val="80000"/>
              </a:lnSpc>
              <a:spcBef>
                <a:spcPct val="0"/>
              </a:spcBef>
              <a:buFont typeface="Wingdings" pitchFamily="-80" charset="2"/>
              <a:buNone/>
            </a:pPr>
            <a:r>
              <a:rPr lang="en-US" sz="1400" b="1" dirty="0" smtClean="0">
                <a:solidFill>
                  <a:srgbClr val="124A91"/>
                </a:solidFill>
              </a:rPr>
              <a:t>Lawrence Livermore National Laboratory, P. O. Box 808, Livermore, CA 94551</a:t>
            </a:r>
            <a:endParaRPr lang="en-US" sz="1400" dirty="0" smtClean="0">
              <a:solidFill>
                <a:srgbClr val="124A91"/>
              </a:solidFill>
            </a:endParaRPr>
          </a:p>
          <a:p>
            <a:pPr marL="0" indent="0" algn="ctr" eaLnBrk="1" hangingPunct="1">
              <a:lnSpc>
                <a:spcPct val="80000"/>
              </a:lnSpc>
              <a:spcBef>
                <a:spcPct val="0"/>
              </a:spcBef>
              <a:buFont typeface="Wingdings" pitchFamily="-80" charset="2"/>
              <a:buNone/>
            </a:pPr>
            <a:r>
              <a:rPr lang="en-US" sz="1400" b="1" dirty="0" smtClean="0">
                <a:solidFill>
                  <a:srgbClr val="124A91"/>
                </a:solidFill>
              </a:rPr>
              <a:t>Operated by Lawrence Livermore National Security, LLC, or the U.S. Department of Energy, </a:t>
            </a:r>
          </a:p>
          <a:p>
            <a:pPr marL="0" indent="0" algn="ctr" eaLnBrk="1" hangingPunct="1">
              <a:lnSpc>
                <a:spcPct val="80000"/>
              </a:lnSpc>
              <a:spcBef>
                <a:spcPct val="0"/>
              </a:spcBef>
              <a:buFont typeface="Wingdings" pitchFamily="-80" charset="2"/>
              <a:buNone/>
            </a:pPr>
            <a:r>
              <a:rPr lang="en-US" sz="1400" b="1" dirty="0" smtClean="0">
                <a:solidFill>
                  <a:srgbClr val="124A91"/>
                </a:solidFill>
              </a:rPr>
              <a:t>National Nuclear Security Administration under Contract DE-AC52-07NA27344</a:t>
            </a:r>
          </a:p>
          <a:p>
            <a:pPr marL="0" indent="0" algn="ctr" eaLnBrk="1" hangingPunct="1">
              <a:lnSpc>
                <a:spcPct val="80000"/>
              </a:lnSpc>
              <a:buFont typeface="Wingdings" pitchFamily="-80" charset="2"/>
              <a:buNone/>
            </a:pPr>
            <a:endParaRPr lang="en-US" sz="1600" b="1" dirty="0" smtClean="0">
              <a:solidFill>
                <a:srgbClr val="124A91"/>
              </a:solidFill>
            </a:endParaRPr>
          </a:p>
          <a:p>
            <a:pPr marL="0" indent="0" algn="ctr" eaLnBrk="1" hangingPunct="1">
              <a:lnSpc>
                <a:spcPct val="80000"/>
              </a:lnSpc>
              <a:buFont typeface="Wingdings" pitchFamily="-80" charset="2"/>
              <a:buNone/>
            </a:pPr>
            <a:endParaRPr lang="en-US" sz="1400" b="1" dirty="0" smtClean="0">
              <a:solidFill>
                <a:srgbClr val="124A9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level code for </a:t>
            </a:r>
            <a:r>
              <a:rPr lang="en-US" dirty="0"/>
              <a:t>s</a:t>
            </a:r>
            <a:r>
              <a:rPr lang="en-US" dirty="0" smtClean="0"/>
              <a:t>tencil on </a:t>
            </a:r>
            <a:r>
              <a:rPr lang="en-US" dirty="0"/>
              <a:t>d</a:t>
            </a:r>
            <a:r>
              <a:rPr lang="en-US" dirty="0" smtClean="0"/>
              <a:t>ata distributed over many cores </a:t>
            </a:r>
            <a:br>
              <a:rPr lang="en-US" dirty="0" smtClean="0"/>
            </a:br>
            <a:r>
              <a:rPr lang="en-US" dirty="0" smtClean="0"/>
              <a:t>(to be compiler generated high performance 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49485"/>
            <a:ext cx="8077200" cy="4724400"/>
          </a:xfrm>
        </p:spPr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sz="800" dirty="0" smtClean="0"/>
              <a:t>template </a:t>
            </a:r>
            <a:r>
              <a:rPr lang="en-US" sz="800" dirty="0"/>
              <a:t>&lt;</a:t>
            </a:r>
            <a:r>
              <a:rPr lang="en-US" sz="800" dirty="0" err="1"/>
              <a:t>typename</a:t>
            </a:r>
            <a:r>
              <a:rPr lang="en-US" sz="800" dirty="0"/>
              <a:t> T&gt;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void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relax2D( </a:t>
            </a:r>
            <a:r>
              <a:rPr lang="en-US" sz="800" dirty="0" err="1"/>
              <a:t>MulticoreArray</a:t>
            </a:r>
            <a:r>
              <a:rPr lang="en-US" sz="800" dirty="0"/>
              <a:t>&lt;T&gt; &amp; array,  </a:t>
            </a:r>
            <a:r>
              <a:rPr lang="en-US" sz="800" dirty="0" err="1"/>
              <a:t>MulticoreArray</a:t>
            </a:r>
            <a:r>
              <a:rPr lang="en-US" sz="800" dirty="0"/>
              <a:t>&lt;T&gt; &amp; </a:t>
            </a:r>
            <a:r>
              <a:rPr lang="en-US" sz="800" dirty="0" err="1"/>
              <a:t>old_array</a:t>
            </a:r>
            <a:r>
              <a:rPr lang="en-US" sz="800" dirty="0"/>
              <a:t> 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// This is a working example of the relaxation associated with the </a:t>
            </a:r>
            <a:r>
              <a:rPr lang="en-US" sz="800" dirty="0" smtClean="0"/>
              <a:t>a stencil </a:t>
            </a:r>
            <a:r>
              <a:rPr lang="en-US" sz="800" dirty="0"/>
              <a:t>on the array abstraction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// mapped to the separate multi-dimensional </a:t>
            </a:r>
            <a:r>
              <a:rPr lang="en-US" sz="800" dirty="0" err="1"/>
              <a:t>memorys</a:t>
            </a:r>
            <a:r>
              <a:rPr lang="en-US" sz="800" dirty="0"/>
              <a:t> allocated per </a:t>
            </a:r>
            <a:r>
              <a:rPr lang="en-US" sz="800" dirty="0" smtClean="0"/>
              <a:t>core and </a:t>
            </a:r>
            <a:r>
              <a:rPr lang="en-US" sz="800" dirty="0"/>
              <a:t>onto a multi-</a:t>
            </a:r>
            <a:r>
              <a:rPr lang="en-US" sz="800" dirty="0" err="1"/>
              <a:t>dimenional</a:t>
            </a:r>
            <a:endParaRPr lang="en-US" sz="8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// array of cores (core array).</a:t>
            </a:r>
          </a:p>
          <a:p>
            <a:pPr marL="0" indent="0">
              <a:lnSpc>
                <a:spcPct val="70000"/>
              </a:lnSpc>
              <a:buNone/>
            </a:pPr>
            <a:endParaRPr lang="en-US" sz="8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 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numberOfCores</a:t>
            </a:r>
            <a:r>
              <a:rPr lang="en-US" sz="800" dirty="0"/>
              <a:t> = </a:t>
            </a:r>
            <a:r>
              <a:rPr lang="en-US" sz="800" dirty="0" err="1"/>
              <a:t>array.get_numberOfCores</a:t>
            </a:r>
            <a:r>
              <a:rPr lang="en-US" sz="800" dirty="0"/>
              <a:t>();</a:t>
            </a:r>
          </a:p>
          <a:p>
            <a:pPr marL="0" indent="0">
              <a:lnSpc>
                <a:spcPct val="70000"/>
              </a:lnSpc>
              <a:buNone/>
            </a:pPr>
            <a:endParaRPr lang="en-US" sz="8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// Macro to support linearization of multi-dimensional 2D array index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computation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#define local_index2D(</a:t>
            </a:r>
            <a:r>
              <a:rPr lang="en-US" sz="800" dirty="0" err="1"/>
              <a:t>i,j</a:t>
            </a:r>
            <a:r>
              <a:rPr lang="en-US" sz="800" dirty="0"/>
              <a:t>) (((j)*</a:t>
            </a:r>
            <a:r>
              <a:rPr lang="en-US" sz="800" dirty="0" err="1"/>
              <a:t>sizeX</a:t>
            </a:r>
            <a:r>
              <a:rPr lang="en-US" sz="800" dirty="0"/>
              <a:t>)+(</a:t>
            </a:r>
            <a:r>
              <a:rPr lang="en-US" sz="800" dirty="0" err="1"/>
              <a:t>i</a:t>
            </a:r>
            <a:r>
              <a:rPr lang="en-US" sz="800" dirty="0"/>
              <a:t>))</a:t>
            </a:r>
          </a:p>
          <a:p>
            <a:pPr marL="0" indent="0">
              <a:lnSpc>
                <a:spcPct val="70000"/>
              </a:lnSpc>
              <a:buNone/>
            </a:pPr>
            <a:endParaRPr lang="en-US" sz="8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// Use </a:t>
            </a:r>
            <a:r>
              <a:rPr lang="en-US" sz="800" dirty="0" err="1"/>
              <a:t>OpenMP</a:t>
            </a:r>
            <a:r>
              <a:rPr lang="en-US" sz="800" dirty="0"/>
              <a:t> to support the threading...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#pragma </a:t>
            </a:r>
            <a:r>
              <a:rPr lang="en-US" sz="800" dirty="0" err="1"/>
              <a:t>omp</a:t>
            </a:r>
            <a:r>
              <a:rPr lang="en-US" sz="800" dirty="0"/>
              <a:t> parallel for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 for (</a:t>
            </a:r>
            <a:r>
              <a:rPr lang="en-US" sz="800" dirty="0" err="1"/>
              <a:t>int</a:t>
            </a:r>
            <a:r>
              <a:rPr lang="en-US" sz="800" dirty="0"/>
              <a:t> core = 0; core &lt; </a:t>
            </a:r>
            <a:r>
              <a:rPr lang="en-US" sz="800" dirty="0" err="1"/>
              <a:t>numberOfCores</a:t>
            </a:r>
            <a:r>
              <a:rPr lang="en-US" sz="800" dirty="0"/>
              <a:t>; core++)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  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 // This lifts out loop invariant portions of the code.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    T* </a:t>
            </a:r>
            <a:r>
              <a:rPr lang="en-US" sz="800" dirty="0" err="1"/>
              <a:t>arraySection</a:t>
            </a:r>
            <a:r>
              <a:rPr lang="en-US" sz="800" dirty="0"/>
              <a:t>     = </a:t>
            </a:r>
            <a:r>
              <a:rPr lang="en-US" sz="800" dirty="0" err="1"/>
              <a:t>array.get_arraySectionPointers</a:t>
            </a:r>
            <a:r>
              <a:rPr lang="en-US" sz="800" dirty="0"/>
              <a:t>()[core];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    T* </a:t>
            </a:r>
            <a:r>
              <a:rPr lang="en-US" sz="800" dirty="0" err="1"/>
              <a:t>old_arraySection</a:t>
            </a:r>
            <a:r>
              <a:rPr lang="en-US" sz="800" dirty="0"/>
              <a:t> = </a:t>
            </a:r>
            <a:r>
              <a:rPr lang="en-US" sz="800" dirty="0" err="1"/>
              <a:t>old_array.get_arraySectionPointers</a:t>
            </a:r>
            <a:r>
              <a:rPr lang="en-US" sz="800" dirty="0"/>
              <a:t>()[core];</a:t>
            </a:r>
          </a:p>
          <a:p>
            <a:pPr marL="0" indent="0">
              <a:lnSpc>
                <a:spcPct val="70000"/>
              </a:lnSpc>
              <a:buNone/>
            </a:pPr>
            <a:endParaRPr lang="en-US" sz="8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 // Lift out loop invariant local array size values.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    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sizeX</a:t>
            </a:r>
            <a:r>
              <a:rPr lang="en-US" sz="800" dirty="0"/>
              <a:t> </a:t>
            </a:r>
            <a:r>
              <a:rPr lang="en-US" sz="800" dirty="0" smtClean="0"/>
              <a:t>= </a:t>
            </a:r>
            <a:r>
              <a:rPr lang="en-US" sz="800" dirty="0" err="1" smtClean="0"/>
              <a:t>array.get_coreArray</a:t>
            </a:r>
            <a:r>
              <a:rPr lang="en-US" sz="800" dirty="0"/>
              <a:t>()[core]-&gt;coreArrayNeighborhoodSizes_2D[1][1][0];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    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sizeY</a:t>
            </a:r>
            <a:r>
              <a:rPr lang="en-US" sz="800" dirty="0"/>
              <a:t> </a:t>
            </a:r>
            <a:r>
              <a:rPr lang="en-US" sz="800" dirty="0" smtClean="0"/>
              <a:t>= </a:t>
            </a:r>
            <a:r>
              <a:rPr lang="en-US" sz="800" dirty="0" err="1" smtClean="0"/>
              <a:t>array.get_coreArray</a:t>
            </a:r>
            <a:r>
              <a:rPr lang="en-US" sz="800" dirty="0"/>
              <a:t>()[core]-&gt;coreArrayNeighborhoodSizes_2D[1][1][1];</a:t>
            </a:r>
          </a:p>
          <a:p>
            <a:pPr marL="0" indent="0">
              <a:lnSpc>
                <a:spcPct val="70000"/>
              </a:lnSpc>
              <a:buNone/>
            </a:pPr>
            <a:endParaRPr lang="en-US" sz="8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    for (</a:t>
            </a:r>
            <a:r>
              <a:rPr lang="en-US" sz="800" dirty="0" err="1"/>
              <a:t>int</a:t>
            </a:r>
            <a:r>
              <a:rPr lang="en-US" sz="800" dirty="0"/>
              <a:t> j = 1; j &lt; sizeY-1; j++)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      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da-DK" sz="800" dirty="0"/>
              <a:t>               for (</a:t>
            </a:r>
            <a:r>
              <a:rPr lang="da-DK" sz="800" dirty="0" err="1"/>
              <a:t>int</a:t>
            </a:r>
            <a:r>
              <a:rPr lang="da-DK" sz="800" dirty="0"/>
              <a:t> i = 1; i &lt; sizeX-1; i++)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da-DK" sz="800" dirty="0"/>
              <a:t>                  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da-DK" sz="800" dirty="0"/>
              <a:t>                 // This is the dominant </a:t>
            </a:r>
            <a:r>
              <a:rPr lang="da-DK" sz="800" dirty="0" err="1"/>
              <a:t>computation</a:t>
            </a:r>
            <a:r>
              <a:rPr lang="da-DK" sz="800" dirty="0"/>
              <a:t> for </a:t>
            </a:r>
            <a:r>
              <a:rPr lang="da-DK" sz="800" dirty="0" err="1"/>
              <a:t>each</a:t>
            </a:r>
            <a:r>
              <a:rPr lang="da-DK" sz="800" dirty="0"/>
              <a:t> </a:t>
            </a:r>
            <a:r>
              <a:rPr lang="da-DK" sz="800" dirty="0" smtClean="0"/>
              <a:t>array </a:t>
            </a:r>
            <a:r>
              <a:rPr lang="da-DK" sz="800" dirty="0" err="1" smtClean="0"/>
              <a:t>section</a:t>
            </a:r>
            <a:r>
              <a:rPr lang="da-DK" sz="800" dirty="0" smtClean="0"/>
              <a:t> </a:t>
            </a:r>
            <a:r>
              <a:rPr lang="da-DK" sz="800" dirty="0"/>
              <a:t>per </a:t>
            </a:r>
            <a:r>
              <a:rPr lang="da-DK" sz="800" dirty="0" err="1"/>
              <a:t>core</a:t>
            </a:r>
            <a:r>
              <a:rPr lang="da-DK" sz="800" dirty="0"/>
              <a:t>. The compiler </a:t>
            </a:r>
            <a:r>
              <a:rPr lang="da-DK" sz="800" dirty="0" err="1"/>
              <a:t>will</a:t>
            </a:r>
            <a:r>
              <a:rPr lang="da-DK" sz="800" dirty="0"/>
              <a:t> </a:t>
            </a:r>
            <a:r>
              <a:rPr lang="da-DK" sz="800" dirty="0" err="1"/>
              <a:t>use</a:t>
            </a:r>
            <a:r>
              <a:rPr lang="da-DK" sz="800" dirty="0"/>
              <a:t> the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da-DK" sz="800" dirty="0"/>
              <a:t>                 // </a:t>
            </a:r>
            <a:r>
              <a:rPr lang="da-DK" sz="800" dirty="0" err="1"/>
              <a:t>user's</a:t>
            </a:r>
            <a:r>
              <a:rPr lang="da-DK" sz="800" dirty="0"/>
              <a:t> </a:t>
            </a:r>
            <a:r>
              <a:rPr lang="da-DK" sz="800" dirty="0" err="1"/>
              <a:t>code</a:t>
            </a:r>
            <a:r>
              <a:rPr lang="da-DK" sz="800" dirty="0"/>
              <a:t> to </a:t>
            </a:r>
            <a:r>
              <a:rPr lang="da-DK" sz="800" dirty="0" err="1"/>
              <a:t>derive</a:t>
            </a:r>
            <a:r>
              <a:rPr lang="da-DK" sz="800" dirty="0"/>
              <a:t> the </a:t>
            </a:r>
            <a:r>
              <a:rPr lang="da-DK" sz="800" dirty="0" err="1"/>
              <a:t>code</a:t>
            </a:r>
            <a:r>
              <a:rPr lang="da-DK" sz="800" dirty="0"/>
              <a:t> </a:t>
            </a:r>
            <a:r>
              <a:rPr lang="da-DK" sz="800" dirty="0" err="1"/>
              <a:t>that</a:t>
            </a:r>
            <a:r>
              <a:rPr lang="da-DK" sz="800" dirty="0"/>
              <a:t> </a:t>
            </a:r>
            <a:r>
              <a:rPr lang="da-DK" sz="800" dirty="0" err="1"/>
              <a:t>will</a:t>
            </a:r>
            <a:r>
              <a:rPr lang="da-DK" sz="800" dirty="0"/>
              <a:t> </a:t>
            </a:r>
            <a:r>
              <a:rPr lang="da-DK" sz="800" dirty="0" err="1"/>
              <a:t>be</a:t>
            </a:r>
            <a:r>
              <a:rPr lang="da-DK" sz="800" dirty="0"/>
              <a:t> put </a:t>
            </a:r>
            <a:r>
              <a:rPr lang="da-DK" sz="800" dirty="0" err="1"/>
              <a:t>here</a:t>
            </a:r>
            <a:r>
              <a:rPr lang="da-DK" sz="800" dirty="0" smtClean="0"/>
              <a:t>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da-DK" sz="800" dirty="0"/>
              <a:t> </a:t>
            </a:r>
            <a:r>
              <a:rPr lang="en-US" sz="800" dirty="0"/>
              <a:t>                   </a:t>
            </a:r>
            <a:r>
              <a:rPr lang="en-US" sz="800" dirty="0" err="1"/>
              <a:t>arraySection</a:t>
            </a:r>
            <a:r>
              <a:rPr lang="en-US" sz="800" dirty="0"/>
              <a:t>[local_index2D(</a:t>
            </a:r>
            <a:r>
              <a:rPr lang="en-US" sz="800" dirty="0" err="1"/>
              <a:t>i,j</a:t>
            </a:r>
            <a:r>
              <a:rPr lang="en-US" sz="800" dirty="0"/>
              <a:t>)] =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                   (</a:t>
            </a:r>
            <a:r>
              <a:rPr lang="en-US" sz="800" dirty="0" err="1"/>
              <a:t>old_arraySection</a:t>
            </a:r>
            <a:r>
              <a:rPr lang="en-US" sz="800" dirty="0"/>
              <a:t>[local_index2D(i-1,j)] </a:t>
            </a:r>
            <a:r>
              <a:rPr lang="en-US" sz="800" dirty="0" smtClean="0"/>
              <a:t>+ </a:t>
            </a:r>
            <a:r>
              <a:rPr lang="en-US" sz="800" dirty="0" err="1" smtClean="0"/>
              <a:t>old_arraySection</a:t>
            </a:r>
            <a:r>
              <a:rPr lang="en-US" sz="800" dirty="0"/>
              <a:t>[local_index2D(i+1,j)] +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                    </a:t>
            </a:r>
            <a:r>
              <a:rPr lang="en-US" sz="800" dirty="0" err="1"/>
              <a:t>old_arraySection</a:t>
            </a:r>
            <a:r>
              <a:rPr lang="en-US" sz="800" dirty="0"/>
              <a:t>[local_index2D(i,j-1)] </a:t>
            </a:r>
            <a:r>
              <a:rPr lang="en-US" sz="800" dirty="0" smtClean="0"/>
              <a:t>+ </a:t>
            </a:r>
            <a:r>
              <a:rPr lang="en-US" sz="800" dirty="0" err="1" smtClean="0"/>
              <a:t>old_arraySection</a:t>
            </a:r>
            <a:r>
              <a:rPr lang="en-US" sz="800" dirty="0"/>
              <a:t>[local_index2D(i,j+1)]) / 4.0;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            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       }</a:t>
            </a:r>
          </a:p>
          <a:p>
            <a:pPr marL="0" indent="0">
              <a:lnSpc>
                <a:spcPct val="70000"/>
              </a:lnSpc>
              <a:buNone/>
            </a:pPr>
            <a:endParaRPr lang="en-US" sz="8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 // We could alternatively generate the call for relaxation </a:t>
            </a:r>
            <a:r>
              <a:rPr lang="en-US" sz="800" dirty="0" smtClean="0"/>
              <a:t>for the </a:t>
            </a:r>
            <a:r>
              <a:rPr lang="en-US" sz="800" dirty="0"/>
              <a:t>internal boundaries in the same loop.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    </a:t>
            </a:r>
            <a:r>
              <a:rPr lang="en-US" sz="800" dirty="0" err="1" smtClean="0"/>
              <a:t>array.get_coreArray</a:t>
            </a:r>
            <a:r>
              <a:rPr lang="en-US" sz="800" dirty="0"/>
              <a:t>()[core]-&gt;</a:t>
            </a:r>
            <a:r>
              <a:rPr lang="en-US" sz="800" dirty="0" err="1"/>
              <a:t>relax_on_boundary</a:t>
            </a:r>
            <a:r>
              <a:rPr lang="en-US" sz="800" dirty="0"/>
              <a:t>(</a:t>
            </a:r>
            <a:r>
              <a:rPr lang="en-US" sz="800" dirty="0" err="1"/>
              <a:t>core,array,old_array</a:t>
            </a:r>
            <a:r>
              <a:rPr lang="en-US" sz="800" dirty="0"/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  }</a:t>
            </a:r>
          </a:p>
          <a:p>
            <a:pPr marL="0" indent="0">
              <a:lnSpc>
                <a:spcPct val="70000"/>
              </a:lnSpc>
              <a:buNone/>
            </a:pPr>
            <a:endParaRPr lang="en-US" sz="8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</a:t>
            </a:r>
            <a:r>
              <a:rPr lang="en-US" sz="800" dirty="0" smtClean="0"/>
              <a:t>/</a:t>
            </a:r>
            <a:r>
              <a:rPr lang="en-US" sz="800" dirty="0"/>
              <a:t>/ </a:t>
            </a:r>
            <a:r>
              <a:rPr lang="en-US" sz="800" dirty="0" err="1"/>
              <a:t>undefine</a:t>
            </a:r>
            <a:r>
              <a:rPr lang="en-US" sz="800" dirty="0"/>
              <a:t> the local 2D index support macro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#</a:t>
            </a:r>
            <a:r>
              <a:rPr lang="en-US" sz="800" dirty="0" err="1"/>
              <a:t>undef</a:t>
            </a:r>
            <a:r>
              <a:rPr lang="en-US" sz="800" dirty="0"/>
              <a:t> local_index2D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 }</a:t>
            </a:r>
          </a:p>
          <a:p>
            <a:pPr marL="0" indent="0">
              <a:lnSpc>
                <a:spcPct val="70000"/>
              </a:lnSpc>
              <a:buNone/>
            </a:pPr>
            <a:endParaRPr lang="en-US" sz="800" dirty="0"/>
          </a:p>
          <a:p>
            <a:pPr marL="0" indent="0">
              <a:lnSpc>
                <a:spcPct val="70000"/>
              </a:lnSpc>
              <a:buNone/>
            </a:pPr>
            <a:endParaRPr lang="en-US" sz="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Science &amp; Technology: Computation Directorate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3561" y="3411192"/>
            <a:ext cx="3317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over all cores (linearized array)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75063" y="4428831"/>
            <a:ext cx="3117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Stencil (or any other local code) </a:t>
            </a:r>
          </a:p>
          <a:p>
            <a:pPr algn="l"/>
            <a:r>
              <a:rPr lang="en-US" dirty="0" smtClean="0"/>
              <a:t>generated from user applications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 bwMode="auto">
          <a:xfrm>
            <a:off x="5210024" y="4119481"/>
            <a:ext cx="317486" cy="1123495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8" name="Right Brace 7"/>
          <p:cNvSpPr/>
          <p:nvPr/>
        </p:nvSpPr>
        <p:spPr bwMode="auto">
          <a:xfrm>
            <a:off x="4127317" y="3012269"/>
            <a:ext cx="1577016" cy="2768031"/>
          </a:xfrm>
          <a:prstGeom prst="rightBrace">
            <a:avLst>
              <a:gd name="adj1" fmla="val 7301"/>
              <a:gd name="adj2" fmla="val 20588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9412" y="2678477"/>
            <a:ext cx="3942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used to provide control parallelism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1921197" y="2849444"/>
            <a:ext cx="2409636" cy="1139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4237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78" y="152400"/>
            <a:ext cx="8840761" cy="809625"/>
          </a:xfrm>
        </p:spPr>
        <p:txBody>
          <a:bodyPr/>
          <a:lstStyle/>
          <a:p>
            <a:r>
              <a:rPr lang="en-US" dirty="0" smtClean="0"/>
              <a:t>Call to low level compiler generated code to support internal boundary relaxation on the edges of each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371600"/>
            <a:ext cx="8364345" cy="4724400"/>
          </a:xfrm>
        </p:spPr>
        <p:txBody>
          <a:bodyPr/>
          <a:lstStyle/>
          <a:p>
            <a:pPr marL="0" indent="0">
              <a:lnSpc>
                <a:spcPct val="70000"/>
              </a:lnSpc>
              <a:buNone/>
            </a:pPr>
            <a:endParaRPr lang="en-US" sz="800" dirty="0"/>
          </a:p>
          <a:p>
            <a:pPr>
              <a:lnSpc>
                <a:spcPct val="70000"/>
              </a:lnSpc>
            </a:pPr>
            <a:r>
              <a:rPr lang="en-US" sz="1400" dirty="0" smtClean="0"/>
              <a:t>Relaxation (stencil) operator is applied on the boundary of each memory allocated to each core</a:t>
            </a:r>
          </a:p>
          <a:p>
            <a:pPr>
              <a:lnSpc>
                <a:spcPct val="70000"/>
              </a:lnSpc>
              <a:buFont typeface="Wingdings" charset="2"/>
              <a:buChar char="§"/>
            </a:pPr>
            <a:r>
              <a:rPr lang="en-US" sz="1400" dirty="0" smtClean="0"/>
              <a:t>Relies on share memory support on processor</a:t>
            </a:r>
          </a:p>
          <a:p>
            <a:pPr>
              <a:lnSpc>
                <a:spcPct val="70000"/>
              </a:lnSpc>
              <a:buFont typeface="Wingdings" charset="2"/>
              <a:buChar char="§"/>
            </a:pPr>
            <a:r>
              <a:rPr lang="en-US" sz="1400" dirty="0" smtClean="0"/>
              <a:t>Relaxation code for internal core boundaries is complex</a:t>
            </a:r>
          </a:p>
          <a:p>
            <a:pPr lvl="1">
              <a:lnSpc>
                <a:spcPct val="70000"/>
              </a:lnSpc>
              <a:buFont typeface="Wingdings" charset="2"/>
              <a:buChar char="§"/>
            </a:pPr>
            <a:r>
              <a:rPr lang="en-US" sz="1400" dirty="0" smtClean="0"/>
              <a:t>Lots of cases for faces, edges, and corners</a:t>
            </a:r>
          </a:p>
          <a:p>
            <a:pPr lvl="1">
              <a:lnSpc>
                <a:spcPct val="70000"/>
              </a:lnSpc>
              <a:buFont typeface="Wingdings" charset="2"/>
              <a:buChar char="§"/>
            </a:pPr>
            <a:r>
              <a:rPr lang="en-US" sz="1400" dirty="0" smtClean="0"/>
              <a:t>More complex for higher dimensional data</a:t>
            </a:r>
          </a:p>
          <a:p>
            <a:pPr lvl="1">
              <a:lnSpc>
                <a:spcPct val="70000"/>
              </a:lnSpc>
              <a:buFont typeface="Wingdings" charset="2"/>
              <a:buChar char="§"/>
            </a:pPr>
            <a:r>
              <a:rPr lang="en-US" sz="1400" dirty="0" smtClean="0"/>
              <a:t>Current work supports 1D and 2D relaxation on internal core boundaries</a:t>
            </a:r>
            <a:endParaRPr lang="en-US" sz="1400" dirty="0"/>
          </a:p>
          <a:p>
            <a:pPr>
              <a:lnSpc>
                <a:spcPct val="70000"/>
              </a:lnSpc>
              <a:buFont typeface="Wingdings" charset="2"/>
              <a:buChar char="§"/>
            </a:pPr>
            <a:endParaRPr lang="en-US" sz="1400" dirty="0" smtClean="0"/>
          </a:p>
          <a:p>
            <a:pPr marL="0" indent="0">
              <a:lnSpc>
                <a:spcPct val="70000"/>
              </a:lnSpc>
              <a:buNone/>
            </a:pPr>
            <a:endParaRPr lang="en-US" sz="800" dirty="0"/>
          </a:p>
          <a:p>
            <a:pPr marL="0" indent="0">
              <a:lnSpc>
                <a:spcPct val="70000"/>
              </a:lnSpc>
              <a:buNone/>
            </a:pPr>
            <a:endParaRPr lang="en-US" sz="800" dirty="0" smtClean="0"/>
          </a:p>
          <a:p>
            <a:pPr marL="0" indent="0">
              <a:lnSpc>
                <a:spcPct val="70000"/>
              </a:lnSpc>
              <a:buNone/>
            </a:pPr>
            <a:endParaRPr lang="en-US" sz="800" dirty="0"/>
          </a:p>
          <a:p>
            <a:pPr marL="0" indent="0">
              <a:lnSpc>
                <a:spcPct val="70000"/>
              </a:lnSpc>
              <a:buNone/>
            </a:pPr>
            <a:endParaRPr lang="en-US" sz="8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sz="1050" dirty="0" smtClean="0"/>
              <a:t>template </a:t>
            </a:r>
            <a:r>
              <a:rPr lang="en-US" sz="1050" dirty="0"/>
              <a:t>&lt;</a:t>
            </a:r>
            <a:r>
              <a:rPr lang="en-US" sz="1050" dirty="0" err="1"/>
              <a:t>typename</a:t>
            </a:r>
            <a:r>
              <a:rPr lang="en-US" sz="1050" dirty="0"/>
              <a:t> T&gt;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050" dirty="0"/>
              <a:t>void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050" dirty="0"/>
              <a:t>relax2D_on_boundary( </a:t>
            </a:r>
            <a:r>
              <a:rPr lang="en-US" sz="1050" dirty="0" err="1"/>
              <a:t>MulticoreArray</a:t>
            </a:r>
            <a:r>
              <a:rPr lang="en-US" sz="1050" dirty="0"/>
              <a:t>&lt;T&gt; &amp; array,  </a:t>
            </a:r>
            <a:r>
              <a:rPr lang="en-US" sz="1050" dirty="0" err="1"/>
              <a:t>MulticoreArray</a:t>
            </a:r>
            <a:r>
              <a:rPr lang="en-US" sz="1050" dirty="0"/>
              <a:t>&lt;T&gt; </a:t>
            </a:r>
            <a:r>
              <a:rPr lang="en-US" sz="1050" dirty="0" smtClean="0"/>
              <a:t>&amp; </a:t>
            </a:r>
            <a:r>
              <a:rPr lang="en-US" sz="1050" dirty="0" err="1" smtClean="0"/>
              <a:t>old_array</a:t>
            </a:r>
            <a:r>
              <a:rPr lang="en-US" sz="1050" dirty="0" smtClean="0"/>
              <a:t> </a:t>
            </a:r>
            <a:r>
              <a:rPr lang="en-US" sz="1050" dirty="0"/>
              <a:t>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050" dirty="0"/>
              <a:t>  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050" dirty="0"/>
              <a:t>  // This function supports the relaxation operator on the </a:t>
            </a:r>
            <a:r>
              <a:rPr lang="en-US" sz="1050" dirty="0" smtClean="0"/>
              <a:t>internal boundaries</a:t>
            </a:r>
            <a:endParaRPr lang="en-US" sz="105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1050" dirty="0"/>
              <a:t>  // of the different arrays allocated on a per core basis.  We </a:t>
            </a:r>
            <a:r>
              <a:rPr lang="en-US" sz="1050" dirty="0" smtClean="0"/>
              <a:t>take advantage</a:t>
            </a:r>
            <a:endParaRPr lang="en-US" sz="105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1050" dirty="0"/>
              <a:t>  // of shared memory to support the stencil operations.</a:t>
            </a:r>
          </a:p>
          <a:p>
            <a:pPr marL="0" indent="0">
              <a:lnSpc>
                <a:spcPct val="70000"/>
              </a:lnSpc>
              <a:buNone/>
            </a:pPr>
            <a:endParaRPr lang="en-US" sz="105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1050" dirty="0"/>
              <a:t>     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numberOfCores</a:t>
            </a:r>
            <a:r>
              <a:rPr lang="en-US" sz="1050" dirty="0"/>
              <a:t> = </a:t>
            </a:r>
            <a:r>
              <a:rPr lang="en-US" sz="1050" dirty="0" err="1"/>
              <a:t>array.get_numberOfCores</a:t>
            </a:r>
            <a:r>
              <a:rPr lang="en-US" sz="1050" dirty="0"/>
              <a:t>();</a:t>
            </a:r>
          </a:p>
          <a:p>
            <a:pPr marL="0" indent="0">
              <a:lnSpc>
                <a:spcPct val="70000"/>
              </a:lnSpc>
              <a:buNone/>
            </a:pPr>
            <a:endParaRPr lang="en-US" sz="105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1050" dirty="0"/>
              <a:t>#pragma </a:t>
            </a:r>
            <a:r>
              <a:rPr lang="en-US" sz="1050" dirty="0" err="1"/>
              <a:t>omp</a:t>
            </a:r>
            <a:r>
              <a:rPr lang="en-US" sz="1050" dirty="0"/>
              <a:t> parallel for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050" dirty="0"/>
              <a:t>     for (</a:t>
            </a:r>
            <a:r>
              <a:rPr lang="en-US" sz="1050" dirty="0" err="1"/>
              <a:t>int</a:t>
            </a:r>
            <a:r>
              <a:rPr lang="en-US" sz="1050" dirty="0"/>
              <a:t> core = 0; core &lt; </a:t>
            </a:r>
            <a:r>
              <a:rPr lang="en-US" sz="1050" dirty="0" err="1"/>
              <a:t>numberOfCores</a:t>
            </a:r>
            <a:r>
              <a:rPr lang="en-US" sz="1050" dirty="0"/>
              <a:t>; core++)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050" dirty="0"/>
              <a:t>        </a:t>
            </a:r>
            <a:r>
              <a:rPr lang="en-US" sz="1050" dirty="0" smtClean="0"/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050" dirty="0" smtClean="0"/>
              <a:t>       // Relaxation on edges of specific core (too large to show on slide)…</a:t>
            </a:r>
            <a:endParaRPr lang="en-US" sz="105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1050" dirty="0"/>
              <a:t>          </a:t>
            </a:r>
            <a:r>
              <a:rPr lang="en-US" sz="1050" dirty="0" err="1" smtClean="0"/>
              <a:t>array.get_coreArray</a:t>
            </a:r>
            <a:r>
              <a:rPr lang="en-US" sz="1050" dirty="0"/>
              <a:t>()[core]-&gt;</a:t>
            </a:r>
            <a:r>
              <a:rPr lang="en-US" sz="1050" dirty="0" err="1"/>
              <a:t>relax_on_boundary</a:t>
            </a:r>
            <a:r>
              <a:rPr lang="en-US" sz="1050" dirty="0"/>
              <a:t>(</a:t>
            </a:r>
            <a:r>
              <a:rPr lang="en-US" sz="1050" dirty="0" err="1"/>
              <a:t>core,array,old_array</a:t>
            </a:r>
            <a:r>
              <a:rPr lang="en-US" sz="1050" dirty="0"/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050" dirty="0"/>
              <a:t>        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050" dirty="0"/>
              <a:t>   </a:t>
            </a:r>
            <a:r>
              <a:rPr lang="en-US" sz="1050" dirty="0" smtClean="0"/>
              <a:t>}</a:t>
            </a:r>
          </a:p>
          <a:p>
            <a:pPr marL="0" indent="0">
              <a:lnSpc>
                <a:spcPct val="70000"/>
              </a:lnSpc>
              <a:buNone/>
            </a:pPr>
            <a:endParaRPr lang="en-US" sz="1050" dirty="0"/>
          </a:p>
          <a:p>
            <a:pPr marL="0" indent="0">
              <a:lnSpc>
                <a:spcPct val="70000"/>
              </a:lnSpc>
              <a:buNone/>
            </a:pPr>
            <a:endParaRPr lang="en-US" sz="1050" dirty="0"/>
          </a:p>
          <a:p>
            <a:pPr marL="0" indent="0">
              <a:lnSpc>
                <a:spcPct val="70000"/>
              </a:lnSpc>
              <a:buNone/>
            </a:pPr>
            <a:endParaRPr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Science &amp; Technology: Computation Directorate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59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for boundaries of core (stencil on core edges)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964" y="1119229"/>
            <a:ext cx="8077200" cy="47244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800" dirty="0" smtClean="0"/>
          </a:p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en-US" sz="1600" dirty="0" smtClean="0"/>
              <a:t>Example shows generated code for stencil on core edges</a:t>
            </a:r>
          </a:p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en-US" sz="1600" dirty="0" smtClean="0"/>
              <a:t>No ghost boundaries are required…but could be used (not implemented yet)</a:t>
            </a:r>
          </a:p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en-US" sz="1600" dirty="0" smtClean="0"/>
              <a:t>Array element “[Y-1][X]” is a reference to an element on a different cores memory</a:t>
            </a:r>
          </a:p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en-US" sz="1600" dirty="0" smtClean="0"/>
              <a:t>The use of this approach avoids ghost boundaries</a:t>
            </a:r>
          </a:p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en-US" sz="1600" dirty="0" smtClean="0"/>
              <a:t>But there are a lot of cases for each side of a multidimensional array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</a:pPr>
            <a:r>
              <a:rPr lang="en-US" sz="1600" dirty="0" smtClean="0"/>
              <a:t>1D: 2 vertices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</a:pPr>
            <a:r>
              <a:rPr lang="en-US" sz="1600" dirty="0" smtClean="0"/>
              <a:t>2D: 4 edges and 4 vertices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</a:pPr>
            <a:r>
              <a:rPr lang="en-US" sz="1600" dirty="0" smtClean="0"/>
              <a:t>3D: 6 faces, 12 edges, and 8 vertices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</a:pPr>
            <a:r>
              <a:rPr lang="en-US" sz="1600" dirty="0" smtClean="0"/>
              <a:t>4D: more of each…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</a:pPr>
            <a:endParaRPr lang="en-US" sz="1600" dirty="0" smtClean="0"/>
          </a:p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en-US" sz="1600" dirty="0" smtClean="0"/>
              <a:t>2D example code fragment of upper edge relaxation on specific core</a:t>
            </a:r>
            <a:endParaRPr lang="en-US" sz="8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 smtClean="0"/>
              <a:t>/</a:t>
            </a:r>
            <a:r>
              <a:rPr lang="en-US" sz="800" dirty="0"/>
              <a:t>/ Upper edge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/>
              <a:t>// ***** | ****** | *****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/>
              <a:t>// ----------------------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/>
              <a:t>// ***** | *</a:t>
            </a:r>
            <a:r>
              <a:rPr lang="en-US" sz="800" dirty="0" smtClean="0"/>
              <a:t>XXXX</a:t>
            </a:r>
            <a:r>
              <a:rPr lang="en-US" sz="800" dirty="0"/>
              <a:t>* | *****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/>
              <a:t>// ***** | ****** | *****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/>
              <a:t>// ***** | ****** | *****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/>
              <a:t>// ----------------------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/>
              <a:t>// ***** | ****** | ****</a:t>
            </a:r>
            <a:r>
              <a:rPr lang="en-US" sz="800" dirty="0" smtClean="0"/>
              <a:t>*</a:t>
            </a:r>
          </a:p>
          <a:p>
            <a:pPr marL="0" indent="0">
              <a:lnSpc>
                <a:spcPct val="80000"/>
              </a:lnSpc>
              <a:buNone/>
            </a:pPr>
            <a:endParaRPr lang="en-US" sz="8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/>
              <a:t>for (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i</a:t>
            </a:r>
            <a:r>
              <a:rPr lang="en-US" sz="800" dirty="0"/>
              <a:t> = 1; </a:t>
            </a:r>
            <a:r>
              <a:rPr lang="en-US" sz="800" dirty="0" err="1"/>
              <a:t>i</a:t>
            </a:r>
            <a:r>
              <a:rPr lang="en-US" sz="800" dirty="0"/>
              <a:t> &lt; coreArrayNeighborhoodSizes_2D[1][1][0]-1; </a:t>
            </a:r>
            <a:r>
              <a:rPr lang="en-US" sz="800" dirty="0" err="1"/>
              <a:t>i</a:t>
            </a:r>
            <a:r>
              <a:rPr lang="en-US" sz="800" dirty="0"/>
              <a:t>++)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/>
              <a:t>   </a:t>
            </a:r>
            <a:r>
              <a:rPr lang="en-US" sz="800" dirty="0" smtClean="0"/>
              <a:t> {</a:t>
            </a:r>
            <a:endParaRPr lang="en-US" sz="8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 smtClean="0"/>
              <a:t>   </a:t>
            </a:r>
            <a:r>
              <a:rPr lang="en-US" sz="800" dirty="0"/>
              <a:t>    </a:t>
            </a:r>
            <a:r>
              <a:rPr lang="en-US" sz="800" dirty="0" err="1"/>
              <a:t>arraySection</a:t>
            </a:r>
            <a:r>
              <a:rPr lang="en-US" sz="800" dirty="0"/>
              <a:t>[index2D(i,0)] =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800" dirty="0"/>
              <a:t>          ( /* </a:t>
            </a:r>
            <a:r>
              <a:rPr lang="tr-TR" sz="800" dirty="0" err="1"/>
              <a:t>array</a:t>
            </a:r>
            <a:r>
              <a:rPr lang="tr-TR" sz="800" dirty="0"/>
              <a:t>[Y-1][X] *</a:t>
            </a:r>
            <a:r>
              <a:rPr lang="tr-TR" sz="800" dirty="0" smtClean="0"/>
              <a:t>/  </a:t>
            </a:r>
            <a:r>
              <a:rPr lang="tr-TR" sz="800" dirty="0" err="1" smtClean="0"/>
              <a:t>old_arraySectionPointers</a:t>
            </a:r>
            <a:r>
              <a:rPr lang="tr-TR" sz="800" dirty="0"/>
              <a:t>[coreArrayNeighborhoodLinearized_2D[0][1]][index2D(i,coreArrayNeighborhoodSizes_2D[0][1][1]-1)</a:t>
            </a:r>
            <a:r>
              <a:rPr lang="tr-TR" sz="800" dirty="0" smtClean="0"/>
              <a:t>] +</a:t>
            </a:r>
            <a:endParaRPr lang="tr-TR" sz="8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/>
              <a:t>    </a:t>
            </a:r>
            <a:r>
              <a:rPr lang="en-US" sz="800" dirty="0" smtClean="0"/>
              <a:t> </a:t>
            </a:r>
            <a:r>
              <a:rPr lang="en-US" sz="800" dirty="0"/>
              <a:t>        /* array[Y+1][X] */ </a:t>
            </a:r>
            <a:r>
              <a:rPr lang="en-US" sz="800" dirty="0" err="1"/>
              <a:t>old_arraySection</a:t>
            </a:r>
            <a:r>
              <a:rPr lang="en-US" sz="800" dirty="0"/>
              <a:t>[index2D(i,1)] +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/>
              <a:t>     </a:t>
            </a:r>
            <a:r>
              <a:rPr lang="en-US" sz="800" dirty="0" smtClean="0"/>
              <a:t> </a:t>
            </a:r>
            <a:r>
              <a:rPr lang="en-US" sz="800" dirty="0"/>
              <a:t>       /* array[Y][X-1] */ </a:t>
            </a:r>
            <a:r>
              <a:rPr lang="en-US" sz="800" dirty="0" smtClean="0"/>
              <a:t> </a:t>
            </a:r>
            <a:r>
              <a:rPr lang="en-US" sz="800" dirty="0" err="1" smtClean="0"/>
              <a:t>old_arraySection</a:t>
            </a:r>
            <a:r>
              <a:rPr lang="en-US" sz="800" dirty="0"/>
              <a:t>[index2D(i-1,0)] +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/>
              <a:t>     </a:t>
            </a:r>
            <a:r>
              <a:rPr lang="en-US" sz="800" dirty="0" smtClean="0"/>
              <a:t> </a:t>
            </a:r>
            <a:r>
              <a:rPr lang="en-US" sz="800" dirty="0"/>
              <a:t>       /* array[Y][X+1] */ </a:t>
            </a:r>
            <a:r>
              <a:rPr lang="en-US" sz="800" dirty="0" err="1"/>
              <a:t>old_arraySection</a:t>
            </a:r>
            <a:r>
              <a:rPr lang="en-US" sz="800" dirty="0"/>
              <a:t>[index2D(i+1,0)]) / 4.0;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/>
              <a:t>  }</a:t>
            </a:r>
          </a:p>
          <a:p>
            <a:pPr marL="0" indent="0">
              <a:lnSpc>
                <a:spcPct val="80000"/>
              </a:lnSpc>
              <a:buNone/>
            </a:pPr>
            <a:endParaRPr lang="en-US" sz="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Science &amp; Technology: Computation Directorate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00470" y="4583534"/>
            <a:ext cx="4083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 data reference on upper (adjacent) core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16420" y="5566348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 data reference on current core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 bwMode="auto">
          <a:xfrm>
            <a:off x="3524909" y="5544203"/>
            <a:ext cx="903614" cy="382641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4086614" y="4819630"/>
            <a:ext cx="439595" cy="578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46598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use </a:t>
            </a:r>
            <a:r>
              <a:rPr lang="en-US" dirty="0" err="1" smtClean="0"/>
              <a:t>libnuma</a:t>
            </a:r>
            <a:r>
              <a:rPr lang="en-US" dirty="0" smtClean="0"/>
              <a:t> to allocate the separate memory for each core closest to that core for best possible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00639"/>
            <a:ext cx="8077200" cy="4724400"/>
          </a:xfrm>
        </p:spPr>
        <p:txBody>
          <a:bodyPr/>
          <a:lstStyle/>
          <a:p>
            <a:pPr>
              <a:lnSpc>
                <a:spcPct val="70000"/>
              </a:lnSpc>
              <a:buFont typeface="Wingdings" charset="2"/>
              <a:buChar char="§"/>
            </a:pPr>
            <a:r>
              <a:rPr lang="en-US" sz="1400" dirty="0" smtClean="0"/>
              <a:t>NUMA based allocation of array subsection for each core (using memory closest to each core).</a:t>
            </a:r>
          </a:p>
          <a:p>
            <a:pPr marL="0" indent="0">
              <a:lnSpc>
                <a:spcPct val="70000"/>
              </a:lnSpc>
              <a:buNone/>
            </a:pPr>
            <a:endParaRPr lang="en-US" sz="1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sz="1000" dirty="0" smtClean="0"/>
              <a:t>template </a:t>
            </a:r>
            <a:r>
              <a:rPr lang="en-US" sz="1000" dirty="0"/>
              <a:t>&lt;</a:t>
            </a:r>
            <a:r>
              <a:rPr lang="en-US" sz="1000" dirty="0" err="1"/>
              <a:t>typename</a:t>
            </a:r>
            <a:r>
              <a:rPr lang="en-US" sz="1000" dirty="0"/>
              <a:t> T&gt;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000" dirty="0"/>
              <a:t>void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000" dirty="0" err="1"/>
              <a:t>MulticoreArray</a:t>
            </a:r>
            <a:r>
              <a:rPr lang="en-US" sz="1000" dirty="0"/>
              <a:t>&lt;T&gt;::</a:t>
            </a:r>
            <a:r>
              <a:rPr lang="en-US" sz="1000" dirty="0" err="1"/>
              <a:t>allocateMemorySectionsPerCore</a:t>
            </a:r>
            <a:r>
              <a:rPr lang="en-US" sz="1000" dirty="0"/>
              <a:t>()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000" dirty="0"/>
              <a:t>  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000" dirty="0"/>
              <a:t>  // This is the memory allocation support for each core to </a:t>
            </a:r>
            <a:r>
              <a:rPr lang="en-US" sz="1000" dirty="0" smtClean="0"/>
              <a:t>allocate memory </a:t>
            </a:r>
            <a:r>
              <a:rPr lang="en-US" sz="1000" dirty="0"/>
              <a:t>that is as close as possible to it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000" dirty="0"/>
              <a:t>  // within the NUMA processor architecture (requires </a:t>
            </a:r>
            <a:r>
              <a:rPr lang="en-US" sz="1000" dirty="0" err="1"/>
              <a:t>libnuma</a:t>
            </a:r>
            <a:r>
              <a:rPr lang="en-US" sz="1000" dirty="0"/>
              <a:t> for </a:t>
            </a:r>
            <a:r>
              <a:rPr lang="en-US" sz="1000" dirty="0" smtClean="0"/>
              <a:t>best portable </a:t>
            </a:r>
            <a:r>
              <a:rPr lang="en-US" sz="1000" dirty="0"/>
              <a:t>allocation of closest memory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000" dirty="0"/>
              <a:t>  // to each core).</a:t>
            </a:r>
          </a:p>
          <a:p>
            <a:pPr marL="0" indent="0">
              <a:lnSpc>
                <a:spcPct val="70000"/>
              </a:lnSpc>
              <a:buNone/>
            </a:pPr>
            <a:endParaRPr lang="en-US" sz="1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sz="1000" dirty="0" smtClean="0"/>
              <a:t>#</a:t>
            </a:r>
            <a:r>
              <a:rPr lang="en-US" sz="1000" dirty="0"/>
              <a:t>pragma </a:t>
            </a:r>
            <a:r>
              <a:rPr lang="en-US" sz="1000" dirty="0" err="1"/>
              <a:t>omp</a:t>
            </a:r>
            <a:r>
              <a:rPr lang="en-US" sz="1000" dirty="0"/>
              <a:t> parallel for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000" dirty="0"/>
              <a:t>     for (</a:t>
            </a:r>
            <a:r>
              <a:rPr lang="en-US" sz="1000" dirty="0" err="1"/>
              <a:t>int</a:t>
            </a:r>
            <a:r>
              <a:rPr lang="en-US" sz="1000" dirty="0"/>
              <a:t> core = 0; core &lt; </a:t>
            </a:r>
            <a:r>
              <a:rPr lang="en-US" sz="1000" dirty="0" err="1"/>
              <a:t>numberOfCores</a:t>
            </a:r>
            <a:r>
              <a:rPr lang="en-US" sz="1000" dirty="0"/>
              <a:t>; core++)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000" dirty="0"/>
              <a:t>        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000" dirty="0"/>
              <a:t>          </a:t>
            </a:r>
            <a:r>
              <a:rPr lang="en-US" sz="1000" dirty="0" err="1"/>
              <a:t>int</a:t>
            </a:r>
            <a:r>
              <a:rPr lang="en-US" sz="1000" dirty="0"/>
              <a:t> size = </a:t>
            </a:r>
            <a:r>
              <a:rPr lang="en-US" sz="1000" dirty="0" err="1"/>
              <a:t>memorySectionSize</a:t>
            </a:r>
            <a:r>
              <a:rPr lang="en-US" sz="1000" dirty="0"/>
              <a:t>(core);</a:t>
            </a:r>
          </a:p>
          <a:p>
            <a:pPr marL="0" indent="0">
              <a:lnSpc>
                <a:spcPct val="70000"/>
              </a:lnSpc>
              <a:buNone/>
            </a:pPr>
            <a:endParaRPr lang="en-US" sz="10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1000" dirty="0" smtClean="0"/>
              <a:t>#</a:t>
            </a:r>
            <a:r>
              <a:rPr lang="en-US" sz="1000" dirty="0"/>
              <a:t>if HAVE_NUMA_H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000" dirty="0"/>
              <a:t>       // Allocate memory using </a:t>
            </a:r>
            <a:r>
              <a:rPr lang="en-US" sz="1000" dirty="0" err="1"/>
              <a:t>libnuma</a:t>
            </a:r>
            <a:r>
              <a:rPr lang="en-US" sz="1000" dirty="0"/>
              <a:t> to get local memory for </a:t>
            </a:r>
            <a:r>
              <a:rPr lang="en-US" sz="1000" dirty="0" smtClean="0"/>
              <a:t>the associated </a:t>
            </a:r>
            <a:r>
              <a:rPr lang="en-US" sz="1000" dirty="0"/>
              <a:t>core.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000" dirty="0"/>
              <a:t>          </a:t>
            </a:r>
            <a:r>
              <a:rPr lang="en-US" sz="1000" dirty="0" err="1"/>
              <a:t>arraySectionPointers</a:t>
            </a:r>
            <a:r>
              <a:rPr lang="en-US" sz="1000" dirty="0"/>
              <a:t>[core] = (float*</a:t>
            </a:r>
            <a:r>
              <a:rPr lang="en-US" sz="1000" dirty="0" smtClean="0"/>
              <a:t>) </a:t>
            </a:r>
            <a:r>
              <a:rPr lang="en-US" sz="1000" dirty="0" err="1" smtClean="0"/>
              <a:t>numa_alloc_local</a:t>
            </a:r>
            <a:r>
              <a:rPr lang="en-US" sz="1000" dirty="0"/>
              <a:t>((</a:t>
            </a:r>
            <a:r>
              <a:rPr lang="en-US" sz="1000" dirty="0" err="1"/>
              <a:t>size_t</a:t>
            </a:r>
            <a:r>
              <a:rPr lang="en-US" sz="1000" dirty="0"/>
              <a:t>)(size*</a:t>
            </a:r>
            <a:r>
              <a:rPr lang="en-US" sz="1000" dirty="0" err="1"/>
              <a:t>sizeof</a:t>
            </a:r>
            <a:r>
              <a:rPr lang="en-US" sz="1000" dirty="0"/>
              <a:t>(T)));</a:t>
            </a:r>
          </a:p>
          <a:p>
            <a:pPr marL="0" indent="0">
              <a:lnSpc>
                <a:spcPct val="70000"/>
              </a:lnSpc>
              <a:buNone/>
            </a:pPr>
            <a:endParaRPr lang="en-US" sz="10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1000" dirty="0"/>
              <a:t>       // Interestingly, </a:t>
            </a:r>
            <a:r>
              <a:rPr lang="en-US" sz="1000" dirty="0" err="1"/>
              <a:t>libnuma</a:t>
            </a:r>
            <a:r>
              <a:rPr lang="en-US" sz="1000" dirty="0"/>
              <a:t> will return a NULL pointer if ask </a:t>
            </a:r>
            <a:r>
              <a:rPr lang="en-US" sz="1000" dirty="0" smtClean="0"/>
              <a:t>to allocate </a:t>
            </a:r>
            <a:r>
              <a:rPr lang="en-US" sz="1000" dirty="0"/>
              <a:t>zero bytes </a:t>
            </a:r>
            <a:endParaRPr lang="en-US" sz="1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sz="1000" dirty="0"/>
              <a:t> </a:t>
            </a:r>
            <a:r>
              <a:rPr lang="en-US" sz="1000" dirty="0" smtClean="0"/>
              <a:t>      // (</a:t>
            </a:r>
            <a:r>
              <a:rPr lang="en-US" sz="1000" dirty="0"/>
              <a:t>but we want the semantics to be </a:t>
            </a:r>
            <a:r>
              <a:rPr lang="en-US" sz="1000" dirty="0" err="1"/>
              <a:t>consistant</a:t>
            </a:r>
            <a:r>
              <a:rPr lang="en-US" sz="1000" dirty="0"/>
              <a:t> with C+</a:t>
            </a:r>
            <a:r>
              <a:rPr lang="en-US" sz="1000" dirty="0" smtClean="0"/>
              <a:t>+ allocation</a:t>
            </a:r>
            <a:r>
              <a:rPr lang="en-US" sz="1000" dirty="0"/>
              <a:t>).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000" dirty="0"/>
              <a:t>          if (size == 0 &amp;&amp; </a:t>
            </a:r>
            <a:r>
              <a:rPr lang="en-US" sz="1000" dirty="0" err="1"/>
              <a:t>arraySectionPointers</a:t>
            </a:r>
            <a:r>
              <a:rPr lang="en-US" sz="1000" dirty="0"/>
              <a:t>[core] == NULL)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000" dirty="0"/>
              <a:t>            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000" dirty="0"/>
              <a:t>               </a:t>
            </a:r>
            <a:r>
              <a:rPr lang="en-US" sz="1000" dirty="0" err="1"/>
              <a:t>arraySectionPointers</a:t>
            </a:r>
            <a:r>
              <a:rPr lang="en-US" sz="1000" dirty="0"/>
              <a:t>[core] = new float[size];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000" dirty="0"/>
              <a:t>               assert(</a:t>
            </a:r>
            <a:r>
              <a:rPr lang="en-US" sz="1000" dirty="0" err="1"/>
              <a:t>arraySectionPointers</a:t>
            </a:r>
            <a:r>
              <a:rPr lang="en-US" sz="1000" dirty="0"/>
              <a:t>[core] != NULL);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000" dirty="0"/>
              <a:t>            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000" dirty="0"/>
              <a:t>#else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000" dirty="0"/>
              <a:t>          </a:t>
            </a:r>
            <a:r>
              <a:rPr lang="en-US" sz="1000" dirty="0" err="1"/>
              <a:t>arraySectionPointers</a:t>
            </a:r>
            <a:r>
              <a:rPr lang="en-US" sz="1000" dirty="0"/>
              <a:t>[core] = new float[size];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000" dirty="0"/>
              <a:t>#</a:t>
            </a:r>
            <a:r>
              <a:rPr lang="en-US" sz="1000" dirty="0" err="1"/>
              <a:t>endif</a:t>
            </a:r>
            <a:endParaRPr lang="en-US" sz="1000" dirty="0"/>
          </a:p>
          <a:p>
            <a:pPr marL="0" indent="0">
              <a:lnSpc>
                <a:spcPct val="70000"/>
              </a:lnSpc>
              <a:buNone/>
            </a:pPr>
            <a:endParaRPr lang="en-US" sz="10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1000" dirty="0"/>
              <a:t>          assert(</a:t>
            </a:r>
            <a:r>
              <a:rPr lang="en-US" sz="1000" dirty="0" err="1"/>
              <a:t>arraySectionPointers</a:t>
            </a:r>
            <a:r>
              <a:rPr lang="en-US" sz="1000" dirty="0"/>
              <a:t>[core] != NULL);</a:t>
            </a:r>
          </a:p>
          <a:p>
            <a:pPr marL="0" indent="0">
              <a:lnSpc>
                <a:spcPct val="70000"/>
              </a:lnSpc>
              <a:buNone/>
            </a:pPr>
            <a:endParaRPr lang="en-US" sz="10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1000" dirty="0"/>
              <a:t>       // Initialize the memory section pointer stored in the Core&lt;T&gt;.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000" dirty="0"/>
              <a:t>          assert(</a:t>
            </a:r>
            <a:r>
              <a:rPr lang="en-US" sz="1000" dirty="0" err="1"/>
              <a:t>coreArray</a:t>
            </a:r>
            <a:r>
              <a:rPr lang="en-US" sz="1000" dirty="0"/>
              <a:t>[core] != NULL);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000" dirty="0"/>
              <a:t>          </a:t>
            </a:r>
            <a:r>
              <a:rPr lang="en-US" sz="1000" dirty="0" err="1"/>
              <a:t>coreArray</a:t>
            </a:r>
            <a:r>
              <a:rPr lang="en-US" sz="1000" dirty="0"/>
              <a:t>[core]-&gt;</a:t>
            </a:r>
            <a:r>
              <a:rPr lang="en-US" sz="1000" dirty="0" err="1"/>
              <a:t>arraySectionPointer</a:t>
            </a:r>
            <a:r>
              <a:rPr lang="en-US" sz="1000" dirty="0"/>
              <a:t> = </a:t>
            </a:r>
            <a:r>
              <a:rPr lang="en-US" sz="1000" dirty="0" err="1"/>
              <a:t>arraySectionPointers</a:t>
            </a:r>
            <a:r>
              <a:rPr lang="en-US" sz="1000" dirty="0"/>
              <a:t>[core];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000" dirty="0"/>
              <a:t>          assert(</a:t>
            </a:r>
            <a:r>
              <a:rPr lang="en-US" sz="1000" dirty="0" err="1"/>
              <a:t>coreArray</a:t>
            </a:r>
            <a:r>
              <a:rPr lang="en-US" sz="1000" dirty="0"/>
              <a:t>[core]-&gt;</a:t>
            </a:r>
            <a:r>
              <a:rPr lang="en-US" sz="1000" dirty="0" err="1"/>
              <a:t>arraySectionPointer</a:t>
            </a:r>
            <a:r>
              <a:rPr lang="en-US" sz="1000" dirty="0"/>
              <a:t> != NULL)</a:t>
            </a:r>
            <a:r>
              <a:rPr lang="en-US" sz="1000" dirty="0" smtClean="0"/>
              <a:t>;</a:t>
            </a:r>
            <a:endParaRPr lang="en-US" sz="1000" dirty="0"/>
          </a:p>
          <a:p>
            <a:pPr marL="0" indent="0">
              <a:lnSpc>
                <a:spcPct val="70000"/>
              </a:lnSpc>
              <a:buNone/>
            </a:pPr>
            <a:r>
              <a:rPr lang="da-DK" sz="1000" dirty="0"/>
              <a:t>   }</a:t>
            </a:r>
          </a:p>
          <a:p>
            <a:pPr marL="0" indent="0">
              <a:lnSpc>
                <a:spcPct val="70000"/>
              </a:lnSpc>
              <a:buNone/>
            </a:pPr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Science &amp; Technology: Computation Directorate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72377" y="3549590"/>
            <a:ext cx="212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Libnuma</a:t>
            </a:r>
            <a:r>
              <a:rPr lang="en-US" dirty="0" smtClean="0"/>
              <a:t> specific code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4111035" y="3443756"/>
            <a:ext cx="2425917" cy="1310745"/>
          </a:xfrm>
          <a:prstGeom prst="rightBrace">
            <a:avLst>
              <a:gd name="adj1" fmla="val 7301"/>
              <a:gd name="adj2" fmla="val 20588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96268" y="4866191"/>
            <a:ext cx="253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</a:t>
            </a:r>
            <a:r>
              <a:rPr lang="en-US" dirty="0" err="1" smtClean="0"/>
              <a:t>Libnuma</a:t>
            </a:r>
            <a:r>
              <a:rPr lang="en-US" dirty="0" smtClean="0"/>
              <a:t> specific code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 bwMode="auto">
          <a:xfrm>
            <a:off x="3506329" y="4923179"/>
            <a:ext cx="2425917" cy="238384"/>
          </a:xfrm>
          <a:prstGeom prst="rightBrace">
            <a:avLst>
              <a:gd name="adj1" fmla="val 7301"/>
              <a:gd name="adj2" fmla="val 50262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6284" y="5669892"/>
            <a:ext cx="178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Core&lt;T&gt; in </a:t>
            </a:r>
          </a:p>
          <a:p>
            <a:r>
              <a:rPr lang="en-US" dirty="0" smtClean="0"/>
              <a:t>array of cores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 bwMode="auto">
          <a:xfrm>
            <a:off x="3943652" y="5629185"/>
            <a:ext cx="2425917" cy="598884"/>
          </a:xfrm>
          <a:prstGeom prst="rightBrace">
            <a:avLst>
              <a:gd name="adj1" fmla="val 7301"/>
              <a:gd name="adj2" fmla="val 50262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4796" y="2417965"/>
            <a:ext cx="3942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used to provide control parallelism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2116581" y="2588932"/>
            <a:ext cx="2409636" cy="1139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90725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example for 2D stencil operation using halos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800" dirty="0" smtClean="0"/>
          </a:p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en-US" sz="1600" dirty="0" smtClean="0"/>
              <a:t>Example shows halo exchange so all halo memory is </a:t>
            </a:r>
            <a:r>
              <a:rPr lang="en-US" sz="1600" dirty="0" err="1" smtClean="0"/>
              <a:t>sync’d</a:t>
            </a:r>
            <a:r>
              <a:rPr lang="en-US" sz="1600" dirty="0" smtClean="0"/>
              <a:t> and individual cores can begin computation on their tile</a:t>
            </a:r>
          </a:p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en-US" sz="1600" dirty="0" smtClean="0"/>
              <a:t>Halos required by runtime and the use of halos actually simplifies code for users</a:t>
            </a:r>
          </a:p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en-US" sz="1600" dirty="0" smtClean="0"/>
              <a:t>Otherwise, Array element “[Y-1][X]” is a reference to an element on a different cores memory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</a:pPr>
            <a:r>
              <a:rPr lang="en-US" sz="1600" dirty="0" smtClean="0"/>
              <a:t>I don’t think is a problem, looks like </a:t>
            </a:r>
            <a:r>
              <a:rPr lang="en-US" sz="1600" dirty="0" err="1" smtClean="0"/>
              <a:t>coarrays</a:t>
            </a:r>
            <a:r>
              <a:rPr lang="en-US" sz="1600" dirty="0" smtClean="0"/>
              <a:t>, but when is memory transferred?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</a:pPr>
            <a:endParaRPr lang="en-US" sz="16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 smtClean="0"/>
              <a:t>/* synchronize and transfer memory between cores and </a:t>
            </a:r>
            <a:r>
              <a:rPr lang="en-US" sz="800" dirty="0" err="1" smtClean="0"/>
              <a:t>GPUs</a:t>
            </a:r>
            <a:r>
              <a:rPr lang="en-US" sz="800" dirty="0" smtClean="0"/>
              <a:t>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 smtClean="0"/>
              <a:t>/* memory for cores and GPU buffers allocated previously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 err="1" smtClean="0"/>
              <a:t>exchange_halo(Array</a:t>
            </a:r>
            <a:r>
              <a:rPr lang="en-US" sz="800" dirty="0" smtClean="0"/>
              <a:t>);  /* user code */</a:t>
            </a:r>
          </a:p>
          <a:p>
            <a:pPr marL="0" indent="0">
              <a:lnSpc>
                <a:spcPct val="80000"/>
              </a:lnSpc>
              <a:buNone/>
            </a:pPr>
            <a:endParaRPr lang="en-US" sz="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 smtClean="0"/>
              <a:t>/* I’m assuming this is “compiler generated” code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/>
              <a:t>for (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i</a:t>
            </a:r>
            <a:r>
              <a:rPr lang="en-US" sz="800" dirty="0"/>
              <a:t> = 1; </a:t>
            </a:r>
            <a:r>
              <a:rPr lang="en-US" sz="800" dirty="0" err="1"/>
              <a:t>i</a:t>
            </a:r>
            <a:r>
              <a:rPr lang="en-US" sz="800" dirty="0"/>
              <a:t> &lt; coreArrayNeighborhoodSizes_2D[1][1][0]-1; </a:t>
            </a:r>
            <a:r>
              <a:rPr lang="en-US" sz="800" dirty="0" err="1"/>
              <a:t>i</a:t>
            </a:r>
            <a:r>
              <a:rPr lang="en-US" sz="800" dirty="0"/>
              <a:t>++</a:t>
            </a:r>
            <a:r>
              <a:rPr lang="en-US" sz="800" dirty="0" smtClean="0"/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/>
              <a:t>   </a:t>
            </a:r>
            <a:r>
              <a:rPr lang="en-US" sz="800" dirty="0" smtClean="0"/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 smtClean="0"/>
              <a:t>         /* call </a:t>
            </a:r>
            <a:r>
              <a:rPr lang="en-US" sz="800" dirty="0" err="1" smtClean="0"/>
              <a:t>OpenCL</a:t>
            </a:r>
            <a:r>
              <a:rPr lang="en-US" sz="800" dirty="0" smtClean="0"/>
              <a:t> runtime to run kernel on each GPU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 smtClean="0"/>
              <a:t>         /* GPU memory (and arguments) set up previously by compiler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 smtClean="0"/>
              <a:t>         </a:t>
            </a:r>
            <a:r>
              <a:rPr lang="en-US" sz="800" dirty="0" err="1" smtClean="0"/>
              <a:t>clEnqueueNDRangeKernel</a:t>
            </a:r>
            <a:r>
              <a:rPr lang="en-US" sz="800" dirty="0" smtClean="0"/>
              <a:t>(…,kernel, 2/*</a:t>
            </a:r>
            <a:r>
              <a:rPr lang="en-US" sz="800" dirty="0" err="1" smtClean="0"/>
              <a:t>numDims</a:t>
            </a:r>
            <a:r>
              <a:rPr lang="en-US" sz="800" dirty="0" smtClean="0"/>
              <a:t>*/, </a:t>
            </a:r>
            <a:r>
              <a:rPr lang="en-US" sz="800" dirty="0" err="1" smtClean="0"/>
              <a:t>global_work_offset</a:t>
            </a:r>
            <a:r>
              <a:rPr lang="en-US" sz="800" dirty="0" smtClean="0"/>
              <a:t>, </a:t>
            </a:r>
            <a:r>
              <a:rPr lang="en-US" sz="800" dirty="0" err="1" smtClean="0"/>
              <a:t>global_work_size</a:t>
            </a:r>
            <a:r>
              <a:rPr lang="en-US" sz="800" dirty="0" smtClean="0"/>
              <a:t>, </a:t>
            </a:r>
            <a:r>
              <a:rPr lang="en-US" sz="800" dirty="0" err="1" smtClean="0"/>
              <a:t>local_work_size</a:t>
            </a:r>
            <a:r>
              <a:rPr lang="en-US" sz="800" dirty="0" smtClean="0"/>
              <a:t>, …);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 smtClean="0"/>
              <a:t>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 smtClean="0"/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 smtClean="0"/>
              <a:t>/* skeleton for GPU kernel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 smtClean="0"/>
              <a:t>__kernel relax_2D( __global float * Array, __global float * </a:t>
            </a:r>
            <a:r>
              <a:rPr lang="en-US" sz="800" dirty="0" err="1" smtClean="0"/>
              <a:t>oldArray</a:t>
            </a:r>
            <a:r>
              <a:rPr lang="en-US" sz="800" dirty="0" smtClean="0"/>
              <a:t>, __local float * tile)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 smtClean="0"/>
              <a:t>   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 smtClean="0"/>
              <a:t>        /* fill “cache” with </a:t>
            </a:r>
            <a:r>
              <a:rPr lang="en-US" sz="800" dirty="0" err="1" smtClean="0"/>
              <a:t>oldArray</a:t>
            </a:r>
            <a:r>
              <a:rPr lang="en-US" sz="800" dirty="0" smtClean="0"/>
              <a:t> plus halo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 smtClean="0"/>
              <a:t>       </a:t>
            </a:r>
            <a:r>
              <a:rPr lang="en-US" sz="800" dirty="0" err="1" smtClean="0"/>
              <a:t>copy_to_local(tile</a:t>
            </a:r>
            <a:r>
              <a:rPr lang="en-US" sz="800" dirty="0" smtClean="0"/>
              <a:t>, </a:t>
            </a:r>
            <a:r>
              <a:rPr lang="en-US" sz="800" dirty="0" err="1" smtClean="0"/>
              <a:t>oldArray</a:t>
            </a:r>
            <a:r>
              <a:rPr lang="en-US" sz="800" dirty="0" smtClean="0"/>
              <a:t>);</a:t>
            </a:r>
          </a:p>
          <a:p>
            <a:pPr marL="0" indent="0">
              <a:lnSpc>
                <a:spcPct val="80000"/>
              </a:lnSpc>
              <a:buNone/>
            </a:pPr>
            <a:endParaRPr lang="en-US" sz="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 smtClean="0"/>
              <a:t>       /* array offsets are macros based on tile/local cache size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 smtClean="0"/>
              <a:t>       </a:t>
            </a:r>
            <a:r>
              <a:rPr lang="en-US" sz="800" dirty="0" err="1" smtClean="0"/>
              <a:t>Array[CENTER</a:t>
            </a:r>
            <a:r>
              <a:rPr lang="en-US" sz="800" dirty="0" smtClean="0"/>
              <a:t>] = (</a:t>
            </a:r>
            <a:r>
              <a:rPr lang="en-US" sz="800" dirty="0" err="1" smtClean="0"/>
              <a:t>tile[LEFT</a:t>
            </a:r>
            <a:r>
              <a:rPr lang="en-US" sz="800" dirty="0" smtClean="0"/>
              <a:t>] + </a:t>
            </a:r>
            <a:r>
              <a:rPr lang="en-US" sz="800" dirty="0" err="1" smtClean="0"/>
              <a:t>tile[RIGHT</a:t>
            </a:r>
            <a:r>
              <a:rPr lang="en-US" sz="800" dirty="0" smtClean="0"/>
              <a:t>] + </a:t>
            </a:r>
            <a:r>
              <a:rPr lang="en-US" sz="800" dirty="0" err="1" smtClean="0"/>
              <a:t>tile[DOWN</a:t>
            </a:r>
            <a:r>
              <a:rPr lang="en-US" sz="800" dirty="0" smtClean="0"/>
              <a:t>] + </a:t>
            </a:r>
            <a:r>
              <a:rPr lang="en-US" sz="800" dirty="0" err="1" smtClean="0"/>
              <a:t>time[UP</a:t>
            </a:r>
            <a:r>
              <a:rPr lang="en-US" sz="800" dirty="0" smtClean="0"/>
              <a:t>]) / 4.0f;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00" dirty="0" smtClean="0"/>
              <a:t> </a:t>
            </a:r>
            <a:r>
              <a:rPr lang="en-US" sz="800" dirty="0"/>
              <a:t> }</a:t>
            </a:r>
          </a:p>
          <a:p>
            <a:pPr marL="0" indent="0">
              <a:lnSpc>
                <a:spcPct val="80000"/>
              </a:lnSpc>
              <a:buNone/>
            </a:pPr>
            <a:endParaRPr lang="en-US" sz="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Science &amp; Technology: Computation Directorate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4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Single </a:t>
            </a:r>
            <a:r>
              <a:rPr lang="en-US" sz="3200" dirty="0"/>
              <a:t>core data layout will be crucial to memory </a:t>
            </a:r>
            <a:r>
              <a:rPr lang="en-US" sz="3200" dirty="0" smtClean="0"/>
              <a:t>performance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Independent of distributed memory data partitioning</a:t>
            </a:r>
          </a:p>
          <a:p>
            <a:r>
              <a:rPr lang="en-US" sz="2000" dirty="0" smtClean="0"/>
              <a:t>Beyond scope of Control </a:t>
            </a:r>
            <a:r>
              <a:rPr lang="en-US" sz="2000" dirty="0"/>
              <a:t>P</a:t>
            </a:r>
            <a:r>
              <a:rPr lang="en-US" sz="2000" dirty="0" smtClean="0"/>
              <a:t>arallelism (</a:t>
            </a:r>
            <a:r>
              <a:rPr lang="en-US" sz="2000" dirty="0" err="1" smtClean="0"/>
              <a:t>OpenMP</a:t>
            </a:r>
            <a:r>
              <a:rPr lang="en-US" sz="2000" dirty="0" smtClean="0"/>
              <a:t>, </a:t>
            </a:r>
            <a:r>
              <a:rPr lang="en-US" sz="2000" dirty="0" err="1" smtClean="0"/>
              <a:t>Pthreads</a:t>
            </a:r>
            <a:r>
              <a:rPr lang="en-US" sz="2000" dirty="0" smtClean="0"/>
              <a:t>, etc.)</a:t>
            </a:r>
          </a:p>
          <a:p>
            <a:r>
              <a:rPr lang="en-US" sz="2000" dirty="0" smtClean="0"/>
              <a:t>How we layout data effects performance of how it is used</a:t>
            </a:r>
          </a:p>
          <a:p>
            <a:r>
              <a:rPr lang="en-US" sz="2000" dirty="0" smtClean="0"/>
              <a:t>New </a:t>
            </a:r>
            <a:r>
              <a:rPr lang="en-US" sz="2000" dirty="0"/>
              <a:t>L</a:t>
            </a:r>
            <a:r>
              <a:rPr lang="en-US" sz="2000" dirty="0" smtClean="0"/>
              <a:t>anguages and Programming </a:t>
            </a:r>
            <a:r>
              <a:rPr lang="en-US" sz="2000" dirty="0"/>
              <a:t>M</a:t>
            </a:r>
            <a:r>
              <a:rPr lang="en-US" sz="2000" dirty="0" smtClean="0"/>
              <a:t>odels have the opportunity to encapsulate the data layout; but data layout can be addressed directly</a:t>
            </a:r>
          </a:p>
          <a:p>
            <a:r>
              <a:rPr lang="en-US" sz="2000" dirty="0" smtClean="0"/>
              <a:t>General purpose languages provide the mechanisms to </a:t>
            </a:r>
            <a:r>
              <a:rPr lang="en-US" sz="2000" dirty="0"/>
              <a:t>tightly bind the the implementation to the data </a:t>
            </a:r>
            <a:r>
              <a:rPr lang="en-US" sz="2000" dirty="0" smtClean="0"/>
              <a:t>layout (providing low level control over issues required to get good performance)</a:t>
            </a:r>
          </a:p>
          <a:p>
            <a:r>
              <a:rPr lang="en-US" sz="2000" dirty="0" smtClean="0"/>
              <a:t>Applications are commonly expressed at a low level which binds the implementation and the data layout (and are encouraged to do so to get good performance)</a:t>
            </a:r>
          </a:p>
          <a:p>
            <a:r>
              <a:rPr lang="en-US" sz="2000" dirty="0" smtClean="0"/>
              <a:t>Compilers can’t unravel code enough to make the automated global optimizations to data layout that are required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Science &amp; Technology: Computation Directorate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6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systems can assist data layout </a:t>
            </a:r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Assume user will permit use of array abstraction </a:t>
            </a:r>
          </a:p>
          <a:p>
            <a:pPr lvl="1"/>
            <a:r>
              <a:rPr lang="en-US" sz="2000" dirty="0" smtClean="0"/>
              <a:t>40 years of history in array languages</a:t>
            </a:r>
          </a:p>
          <a:p>
            <a:pPr lvl="1"/>
            <a:r>
              <a:rPr lang="en-US" sz="2000" dirty="0" smtClean="0"/>
              <a:t>currently used in F90</a:t>
            </a:r>
          </a:p>
          <a:p>
            <a:pPr lvl="1"/>
            <a:r>
              <a:rPr lang="en-US" sz="2000" dirty="0" smtClean="0"/>
              <a:t>target for many-core </a:t>
            </a:r>
            <a:r>
              <a:rPr lang="en-US" sz="2000" dirty="0" err="1" smtClean="0"/>
              <a:t>BoxLib</a:t>
            </a:r>
            <a:r>
              <a:rPr lang="en-US" sz="2000" dirty="0" smtClean="0"/>
              <a:t> FAB abstraction</a:t>
            </a:r>
          </a:p>
          <a:p>
            <a:endParaRPr lang="en-US" sz="2000" dirty="0" smtClean="0"/>
          </a:p>
          <a:p>
            <a:r>
              <a:rPr lang="en-US" sz="2000" dirty="0" smtClean="0"/>
              <a:t>Motivating goal is to support </a:t>
            </a:r>
            <a:r>
              <a:rPr lang="en-US" sz="2000" dirty="0" err="1" smtClean="0"/>
              <a:t>exascale</a:t>
            </a:r>
            <a:r>
              <a:rPr lang="en-US" sz="2000" dirty="0" smtClean="0"/>
              <a:t> architectures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Science &amp; Technology: Computation Directorate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6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Exascale</a:t>
            </a:r>
            <a:r>
              <a:rPr lang="en-US" dirty="0"/>
              <a:t> architectures will include intensive memory usage and less memory </a:t>
            </a:r>
            <a:r>
              <a:rPr lang="en-US" dirty="0" smtClean="0"/>
              <a:t>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445752" cy="4724400"/>
          </a:xfrm>
        </p:spPr>
        <p:txBody>
          <a:bodyPr/>
          <a:lstStyle/>
          <a:p>
            <a:r>
              <a:rPr lang="en-US" sz="2000" dirty="0" smtClean="0"/>
              <a:t>A million processors (not relevant for this many-core runtime system)</a:t>
            </a:r>
          </a:p>
          <a:p>
            <a:r>
              <a:rPr lang="en-US" sz="2000" dirty="0" smtClean="0"/>
              <a:t>A thousand cores per processor</a:t>
            </a:r>
          </a:p>
          <a:p>
            <a:pPr lvl="1"/>
            <a:r>
              <a:rPr lang="en-US" sz="2000" dirty="0" smtClean="0"/>
              <a:t>1 </a:t>
            </a:r>
            <a:r>
              <a:rPr lang="en-US" sz="2000" dirty="0" err="1" smtClean="0"/>
              <a:t>Tera</a:t>
            </a:r>
            <a:r>
              <a:rPr lang="en-US" sz="2000" dirty="0"/>
              <a:t>-</a:t>
            </a:r>
            <a:r>
              <a:rPr lang="en-US" sz="2000" dirty="0" smtClean="0"/>
              <a:t>FLOP per processor</a:t>
            </a:r>
          </a:p>
          <a:p>
            <a:pPr lvl="1"/>
            <a:r>
              <a:rPr lang="en-US" sz="2000" dirty="0" smtClean="0"/>
              <a:t>0.1 bytes per FLOP</a:t>
            </a:r>
          </a:p>
          <a:p>
            <a:pPr lvl="1"/>
            <a:r>
              <a:rPr lang="en-US" sz="2000" dirty="0" smtClean="0"/>
              <a:t>Memory </a:t>
            </a:r>
            <a:r>
              <a:rPr lang="en-US" sz="2000" smtClean="0"/>
              <a:t>bandwidth 4TB/sec to 1TB/sec</a:t>
            </a:r>
            <a:endParaRPr lang="en-US" sz="2000" dirty="0" smtClean="0"/>
          </a:p>
          <a:p>
            <a:pPr lvl="1"/>
            <a:r>
              <a:rPr lang="en-US" sz="2000" dirty="0" smtClean="0"/>
              <a:t>We assume NUMA</a:t>
            </a:r>
          </a:p>
          <a:p>
            <a:pPr lvl="1"/>
            <a:r>
              <a:rPr lang="en-US" sz="2000" dirty="0" smtClean="0"/>
              <a:t>Assume no cross-chip cache coherency</a:t>
            </a:r>
          </a:p>
          <a:p>
            <a:pPr lvl="2"/>
            <a:r>
              <a:rPr lang="en-US" sz="2000" dirty="0" smtClean="0"/>
              <a:t>Or it will be expensive (performance and power)</a:t>
            </a:r>
          </a:p>
          <a:p>
            <a:pPr lvl="2"/>
            <a:r>
              <a:rPr lang="en-US" sz="2000" dirty="0" smtClean="0"/>
              <a:t>So assume we don’t want to use it…</a:t>
            </a:r>
          </a:p>
          <a:p>
            <a:pPr lvl="2"/>
            <a:endParaRPr lang="en-US" sz="2000" dirty="0"/>
          </a:p>
          <a:p>
            <a:r>
              <a:rPr lang="en-US" sz="2000" dirty="0" smtClean="0"/>
              <a:t>Can DOE applications operate with these constraints?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Science &amp; Technology: Computation Directorate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distribution each array into many pieces for many cores…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25062"/>
            <a:ext cx="8077200" cy="3814387"/>
          </a:xfrm>
        </p:spPr>
        <p:txBody>
          <a:bodyPr/>
          <a:lstStyle/>
          <a:p>
            <a:r>
              <a:rPr lang="en-US" sz="2000" dirty="0" smtClean="0"/>
              <a:t>Assume a 1-to-1 mapping of pieces of the array to cores</a:t>
            </a:r>
          </a:p>
          <a:p>
            <a:r>
              <a:rPr lang="en-US" sz="2000" dirty="0" smtClean="0"/>
              <a:t>Could be many to one to support </a:t>
            </a:r>
            <a:r>
              <a:rPr lang="en-US" sz="2000" smtClean="0"/>
              <a:t>latency hiding…</a:t>
            </a:r>
            <a:endParaRPr lang="en-US" sz="2000" dirty="0" smtClean="0"/>
          </a:p>
          <a:p>
            <a:r>
              <a:rPr lang="en-US" sz="2000" dirty="0" smtClean="0"/>
              <a:t>Zero false sharing </a:t>
            </a:r>
            <a:r>
              <a:rPr lang="en-US" sz="2000" dirty="0" smtClean="0">
                <a:sym typeface="Wingdings"/>
              </a:rPr>
              <a:t> no cache coherency requirements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Science &amp; Technology: Computation Directorate</a:t>
            </a: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724519" y="2515652"/>
            <a:ext cx="2751544" cy="2442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118199" y="2366829"/>
            <a:ext cx="1378045" cy="12153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33606" y="3870679"/>
            <a:ext cx="1378045" cy="12153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21794" y="3876536"/>
            <a:ext cx="1378045" cy="12153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37202" y="2368118"/>
            <a:ext cx="1378045" cy="12153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6691" y="3297214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Array</a:t>
            </a:r>
          </a:p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45475" y="2692477"/>
            <a:ext cx="1302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0 </a:t>
            </a:r>
          </a:p>
          <a:p>
            <a:r>
              <a:rPr lang="en-US" dirty="0" smtClean="0"/>
              <a:t>array section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77163" y="2698339"/>
            <a:ext cx="1302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1 </a:t>
            </a:r>
          </a:p>
          <a:p>
            <a:r>
              <a:rPr lang="en-US" dirty="0" smtClean="0"/>
              <a:t>array section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51343" y="4204469"/>
            <a:ext cx="1302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2 </a:t>
            </a:r>
          </a:p>
          <a:p>
            <a:r>
              <a:rPr lang="en-US" dirty="0" smtClean="0"/>
              <a:t>array section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60883" y="4220751"/>
            <a:ext cx="1302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3 </a:t>
            </a:r>
          </a:p>
          <a:p>
            <a:r>
              <a:rPr lang="en-US" dirty="0" smtClean="0"/>
              <a:t>array section</a:t>
            </a:r>
            <a:endParaRPr lang="en-US" dirty="0"/>
          </a:p>
        </p:txBody>
      </p:sp>
      <p:sp>
        <p:nvSpPr>
          <p:cNvPr id="15" name="Plus 14"/>
          <p:cNvSpPr/>
          <p:nvPr/>
        </p:nvSpPr>
        <p:spPr bwMode="auto">
          <a:xfrm>
            <a:off x="1864214" y="3850826"/>
            <a:ext cx="146532" cy="146542"/>
          </a:xfrm>
          <a:prstGeom prst="mathPlus">
            <a:avLst/>
          </a:prstGeom>
          <a:solidFill>
            <a:srgbClr val="0000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16" name="Plus 15"/>
          <p:cNvSpPr/>
          <p:nvPr/>
        </p:nvSpPr>
        <p:spPr bwMode="auto">
          <a:xfrm>
            <a:off x="6257898" y="3978796"/>
            <a:ext cx="146532" cy="146542"/>
          </a:xfrm>
          <a:prstGeom prst="mathPlus">
            <a:avLst/>
          </a:prstGeom>
          <a:solidFill>
            <a:srgbClr val="0000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cxnSp>
        <p:nvCxnSpPr>
          <p:cNvPr id="18" name="Curved Connector 17"/>
          <p:cNvCxnSpPr>
            <a:stCxn id="15" idx="0"/>
            <a:endCxn id="16" idx="2"/>
          </p:cNvCxnSpPr>
          <p:nvPr/>
        </p:nvCxnSpPr>
        <p:spPr bwMode="auto">
          <a:xfrm>
            <a:off x="1991323" y="3924097"/>
            <a:ext cx="4285998" cy="127970"/>
          </a:xfrm>
          <a:prstGeom prst="curvedConnector3">
            <a:avLst>
              <a:gd name="adj1" fmla="val 48860"/>
            </a:avLst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Plus 21"/>
          <p:cNvSpPr/>
          <p:nvPr/>
        </p:nvSpPr>
        <p:spPr bwMode="auto">
          <a:xfrm>
            <a:off x="3017915" y="2607496"/>
            <a:ext cx="142936" cy="141982"/>
          </a:xfrm>
          <a:prstGeom prst="mathPlus">
            <a:avLst/>
          </a:prstGeom>
          <a:solidFill>
            <a:srgbClr val="0000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23" name="Plus 22"/>
          <p:cNvSpPr/>
          <p:nvPr/>
        </p:nvSpPr>
        <p:spPr bwMode="auto">
          <a:xfrm>
            <a:off x="7777928" y="2474946"/>
            <a:ext cx="142936" cy="141982"/>
          </a:xfrm>
          <a:prstGeom prst="mathPlus">
            <a:avLst/>
          </a:prstGeom>
          <a:solidFill>
            <a:srgbClr val="0000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cxnSp>
        <p:nvCxnSpPr>
          <p:cNvPr id="24" name="Curved Connector 23"/>
          <p:cNvCxnSpPr>
            <a:stCxn id="22" idx="0"/>
            <a:endCxn id="23" idx="2"/>
          </p:cNvCxnSpPr>
          <p:nvPr/>
        </p:nvCxnSpPr>
        <p:spPr bwMode="auto">
          <a:xfrm flipV="1">
            <a:off x="3141905" y="2545937"/>
            <a:ext cx="4654969" cy="132550"/>
          </a:xfrm>
          <a:prstGeom prst="curvedConnector3">
            <a:avLst>
              <a:gd name="adj1" fmla="val 33386"/>
            </a:avLst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1726163" y="5324389"/>
            <a:ext cx="532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Mapping of logical array positions to </a:t>
            </a:r>
          </a:p>
          <a:p>
            <a:r>
              <a:rPr lang="en-US" sz="1800" dirty="0"/>
              <a:t>p</a:t>
            </a:r>
            <a:r>
              <a:rPr lang="en-US" sz="1800" dirty="0" smtClean="0"/>
              <a:t>hysical array positions distributed over cores</a:t>
            </a:r>
            <a:endParaRPr lang="en-US" sz="1800" dirty="0"/>
          </a:p>
        </p:txBody>
      </p:sp>
      <p:cxnSp>
        <p:nvCxnSpPr>
          <p:cNvPr id="33" name="Straight Arrow Connector 32"/>
          <p:cNvCxnSpPr>
            <a:stCxn id="31" idx="0"/>
          </p:cNvCxnSpPr>
          <p:nvPr/>
        </p:nvCxnSpPr>
        <p:spPr bwMode="auto">
          <a:xfrm flipH="1" flipV="1">
            <a:off x="3850539" y="3972939"/>
            <a:ext cx="540082" cy="13514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31" idx="0"/>
          </p:cNvCxnSpPr>
          <p:nvPr/>
        </p:nvCxnSpPr>
        <p:spPr bwMode="auto">
          <a:xfrm flipH="1" flipV="1">
            <a:off x="4322697" y="2702903"/>
            <a:ext cx="67924" cy="262148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7877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important constraints, just to make this more clear…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handle stencil operations</a:t>
            </a:r>
          </a:p>
          <a:p>
            <a:r>
              <a:rPr lang="en-US" dirty="0" smtClean="0"/>
              <a:t>No reductions…</a:t>
            </a:r>
          </a:p>
          <a:p>
            <a:r>
              <a:rPr lang="en-US" dirty="0" smtClean="0"/>
              <a:t>No indirect addressing…</a:t>
            </a:r>
          </a:p>
          <a:p>
            <a:r>
              <a:rPr lang="en-US" dirty="0" smtClean="0"/>
              <a:t>Assume machine has low level support for synchronization</a:t>
            </a:r>
          </a:p>
          <a:p>
            <a:r>
              <a:rPr lang="en-US" dirty="0" smtClean="0"/>
              <a:t>Regular structure grid operations…</a:t>
            </a:r>
          </a:p>
          <a:p>
            <a:r>
              <a:rPr lang="en-US" dirty="0" smtClean="0"/>
              <a:t>Support for irregular computation would be handled via either Pat’s </a:t>
            </a:r>
            <a:r>
              <a:rPr lang="en-US" dirty="0" err="1" smtClean="0"/>
              <a:t>Lizt</a:t>
            </a:r>
            <a:r>
              <a:rPr lang="en-US" dirty="0" smtClean="0"/>
              <a:t> (Stanford) abstraction or </a:t>
            </a:r>
            <a:r>
              <a:rPr lang="en-US" dirty="0" err="1" smtClean="0"/>
              <a:t>Keshav’s</a:t>
            </a:r>
            <a:r>
              <a:rPr lang="en-US" dirty="0" smtClean="0"/>
              <a:t> Galois runtime system (University of Texas)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Science &amp; Technology: Computation Directorate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5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scientific data operations are applied to block-structured </a:t>
            </a:r>
            <a:r>
              <a:rPr lang="en-US" dirty="0" smtClean="0"/>
              <a:t>geometries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454" y="1225056"/>
            <a:ext cx="8643162" cy="4724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1600" dirty="0" smtClean="0"/>
              <a:t>Supports Multi-dimensional array data</a:t>
            </a:r>
          </a:p>
          <a:p>
            <a:pPr>
              <a:lnSpc>
                <a:spcPct val="70000"/>
              </a:lnSpc>
            </a:pPr>
            <a:r>
              <a:rPr lang="en-US" sz="1600" dirty="0" smtClean="0"/>
              <a:t>Cores can be configured into logical hypercube topologies</a:t>
            </a:r>
          </a:p>
          <a:p>
            <a:pPr lvl="1">
              <a:lnSpc>
                <a:spcPct val="70000"/>
              </a:lnSpc>
            </a:pPr>
            <a:r>
              <a:rPr lang="en-US" sz="1600" dirty="0" smtClean="0"/>
              <a:t>Currently multi-dimensional periodic arrays of cores (core arrays)</a:t>
            </a:r>
          </a:p>
          <a:p>
            <a:pPr lvl="1">
              <a:lnSpc>
                <a:spcPct val="70000"/>
              </a:lnSpc>
            </a:pPr>
            <a:r>
              <a:rPr lang="en-US" sz="1600" dirty="0" smtClean="0"/>
              <a:t>Operations on data on cores can be tiled for better cache performance</a:t>
            </a:r>
          </a:p>
          <a:p>
            <a:pPr>
              <a:lnSpc>
                <a:spcPct val="70000"/>
              </a:lnSpc>
            </a:pPr>
            <a:r>
              <a:rPr lang="en-US" sz="1600" dirty="0" smtClean="0"/>
              <a:t>Constructor takes multidimensional array size and target multi-dimensional core array size</a:t>
            </a:r>
          </a:p>
          <a:p>
            <a:pPr>
              <a:lnSpc>
                <a:spcPct val="70000"/>
              </a:lnSpc>
            </a:pPr>
            <a:r>
              <a:rPr lang="en-US" sz="1600" dirty="0" smtClean="0"/>
              <a:t>Supports table based and algorithm based distributions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Science &amp; Technology: Computation Directorate</a:t>
            </a:r>
            <a:endParaRPr lang="en-US"/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276600"/>
            <a:ext cx="3841750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88709" y="2979704"/>
            <a:ext cx="2149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Multi-dimensional Data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5462385" y="4062476"/>
            <a:ext cx="105829" cy="10583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770759" y="4060192"/>
            <a:ext cx="105829" cy="105836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65980" y="5336087"/>
            <a:ext cx="105829" cy="10583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774354" y="5333803"/>
            <a:ext cx="105829" cy="105836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17985" y="2977420"/>
            <a:ext cx="3592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 3D </a:t>
            </a:r>
            <a:r>
              <a:rPr lang="en-US" dirty="0"/>
              <a:t>C</a:t>
            </a:r>
            <a:r>
              <a:rPr lang="en-US" dirty="0" smtClean="0"/>
              <a:t>ore Array</a:t>
            </a:r>
          </a:p>
          <a:p>
            <a:r>
              <a:rPr lang="en-US" dirty="0" smtClean="0"/>
              <a:t>(core arrays on 1K cores could be 10^3)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 bwMode="auto">
          <a:xfrm>
            <a:off x="6119527" y="3750839"/>
            <a:ext cx="105829" cy="105836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427901" y="3748555"/>
            <a:ext cx="105829" cy="10583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123122" y="5024450"/>
            <a:ext cx="105829" cy="105836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431496" y="5022166"/>
            <a:ext cx="105829" cy="10583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cxnSp>
        <p:nvCxnSpPr>
          <p:cNvPr id="17" name="Straight Connector 16"/>
          <p:cNvCxnSpPr>
            <a:stCxn id="7" idx="7"/>
            <a:endCxn id="12" idx="2"/>
          </p:cNvCxnSpPr>
          <p:nvPr/>
        </p:nvCxnSpPr>
        <p:spPr bwMode="auto">
          <a:xfrm flipV="1">
            <a:off x="5552716" y="3803757"/>
            <a:ext cx="566811" cy="2742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8" idx="7"/>
            <a:endCxn id="13" idx="3"/>
          </p:cNvCxnSpPr>
          <p:nvPr/>
        </p:nvCxnSpPr>
        <p:spPr bwMode="auto">
          <a:xfrm flipV="1">
            <a:off x="6861090" y="3838892"/>
            <a:ext cx="582309" cy="2367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9" idx="7"/>
            <a:endCxn id="14" idx="2"/>
          </p:cNvCxnSpPr>
          <p:nvPr/>
        </p:nvCxnSpPr>
        <p:spPr bwMode="auto">
          <a:xfrm flipV="1">
            <a:off x="5556311" y="5077368"/>
            <a:ext cx="566811" cy="2742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0" idx="7"/>
            <a:endCxn id="15" idx="2"/>
          </p:cNvCxnSpPr>
          <p:nvPr/>
        </p:nvCxnSpPr>
        <p:spPr bwMode="auto">
          <a:xfrm flipV="1">
            <a:off x="6864685" y="5075084"/>
            <a:ext cx="566811" cy="2742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7" idx="4"/>
            <a:endCxn id="9" idx="0"/>
          </p:cNvCxnSpPr>
          <p:nvPr/>
        </p:nvCxnSpPr>
        <p:spPr bwMode="auto">
          <a:xfrm>
            <a:off x="5515300" y="4168312"/>
            <a:ext cx="3595" cy="11677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2" idx="4"/>
            <a:endCxn id="14" idx="0"/>
          </p:cNvCxnSpPr>
          <p:nvPr/>
        </p:nvCxnSpPr>
        <p:spPr bwMode="auto">
          <a:xfrm>
            <a:off x="6172442" y="3856675"/>
            <a:ext cx="3595" cy="11677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7" idx="6"/>
            <a:endCxn id="8" idx="2"/>
          </p:cNvCxnSpPr>
          <p:nvPr/>
        </p:nvCxnSpPr>
        <p:spPr bwMode="auto">
          <a:xfrm flipV="1">
            <a:off x="5568214" y="4113110"/>
            <a:ext cx="1202545" cy="2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4" idx="6"/>
            <a:endCxn id="15" idx="2"/>
          </p:cNvCxnSpPr>
          <p:nvPr/>
        </p:nvCxnSpPr>
        <p:spPr bwMode="auto">
          <a:xfrm flipV="1">
            <a:off x="6228951" y="5075084"/>
            <a:ext cx="1202545" cy="2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12" idx="6"/>
            <a:endCxn id="13" idx="2"/>
          </p:cNvCxnSpPr>
          <p:nvPr/>
        </p:nvCxnSpPr>
        <p:spPr bwMode="auto">
          <a:xfrm flipV="1">
            <a:off x="6225356" y="3801473"/>
            <a:ext cx="1202545" cy="2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0" idx="0"/>
            <a:endCxn id="8" idx="4"/>
          </p:cNvCxnSpPr>
          <p:nvPr/>
        </p:nvCxnSpPr>
        <p:spPr bwMode="auto">
          <a:xfrm flipH="1" flipV="1">
            <a:off x="6823674" y="4166028"/>
            <a:ext cx="3595" cy="11677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15" idx="0"/>
            <a:endCxn id="13" idx="4"/>
          </p:cNvCxnSpPr>
          <p:nvPr/>
        </p:nvCxnSpPr>
        <p:spPr bwMode="auto">
          <a:xfrm flipH="1" flipV="1">
            <a:off x="7480816" y="3854391"/>
            <a:ext cx="3595" cy="11677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9" idx="6"/>
            <a:endCxn id="10" idx="2"/>
          </p:cNvCxnSpPr>
          <p:nvPr/>
        </p:nvCxnSpPr>
        <p:spPr bwMode="auto">
          <a:xfrm flipV="1">
            <a:off x="5571809" y="5386721"/>
            <a:ext cx="1202545" cy="2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7773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high level interface for block-structured operations enhances performance and debugging across </a:t>
            </a:r>
            <a:r>
              <a:rPr lang="en-US" dirty="0" smtClean="0"/>
              <a:t>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016" y="1371600"/>
            <a:ext cx="8805984" cy="4724400"/>
          </a:xfrm>
        </p:spPr>
        <p:txBody>
          <a:bodyPr/>
          <a:lstStyle/>
          <a:p>
            <a:r>
              <a:rPr lang="en-US" sz="1600" dirty="0" smtClean="0"/>
              <a:t>This is a high level interface that permits debugging</a:t>
            </a:r>
          </a:p>
          <a:p>
            <a:r>
              <a:rPr lang="en-US" sz="1600" dirty="0" smtClean="0"/>
              <a:t>Indexing provides abstraction for the complexity of data that is distributed over many cores</a:t>
            </a:r>
          </a:p>
          <a:p>
            <a:pPr marL="0" indent="0">
              <a:lnSpc>
                <a:spcPct val="80000"/>
              </a:lnSpc>
              <a:buNone/>
            </a:pPr>
            <a:endParaRPr lang="en-US" sz="1050" dirty="0" smtClean="0"/>
          </a:p>
          <a:p>
            <a:pPr marL="0" indent="0">
              <a:lnSpc>
                <a:spcPct val="80000"/>
              </a:lnSpc>
              <a:buNone/>
            </a:pPr>
            <a:endParaRPr lang="en-US" sz="105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1050" dirty="0" smtClean="0"/>
              <a:t>template </a:t>
            </a:r>
            <a:r>
              <a:rPr lang="en-US" sz="1050" dirty="0"/>
              <a:t>&lt;</a:t>
            </a:r>
            <a:r>
              <a:rPr lang="en-US" sz="1050" dirty="0" err="1"/>
              <a:t>typename</a:t>
            </a:r>
            <a:r>
              <a:rPr lang="en-US" sz="1050" dirty="0"/>
              <a:t> T&gt;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050" dirty="0"/>
              <a:t>void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050" dirty="0"/>
              <a:t>relax2D_highlevel( </a:t>
            </a:r>
            <a:r>
              <a:rPr lang="en-US" sz="1050" dirty="0" err="1"/>
              <a:t>MulticoreArray</a:t>
            </a:r>
            <a:r>
              <a:rPr lang="en-US" sz="1050" dirty="0"/>
              <a:t>&lt;T&gt; &amp; array,  </a:t>
            </a:r>
            <a:r>
              <a:rPr lang="en-US" sz="1050" dirty="0" err="1"/>
              <a:t>MulticoreArray</a:t>
            </a:r>
            <a:r>
              <a:rPr lang="en-US" sz="1050" dirty="0"/>
              <a:t>&lt;T&gt; </a:t>
            </a:r>
            <a:r>
              <a:rPr lang="en-US" sz="1050" dirty="0" smtClean="0"/>
              <a:t>&amp; </a:t>
            </a:r>
            <a:r>
              <a:rPr lang="en-US" sz="1050" dirty="0" err="1" smtClean="0"/>
              <a:t>old_array</a:t>
            </a:r>
            <a:r>
              <a:rPr lang="en-US" sz="1050" dirty="0" smtClean="0"/>
              <a:t> </a:t>
            </a:r>
            <a:r>
              <a:rPr lang="en-US" sz="1050" dirty="0"/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050" dirty="0"/>
              <a:t>  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050" dirty="0"/>
              <a:t>  // This is a working example of a 3D stencil demonstrating a </a:t>
            </a:r>
            <a:r>
              <a:rPr lang="en-US" sz="1050" dirty="0" smtClean="0"/>
              <a:t>high level </a:t>
            </a:r>
            <a:r>
              <a:rPr lang="en-US" sz="1050" dirty="0"/>
              <a:t>interface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050" dirty="0"/>
              <a:t>  // suitable only as debugging support.</a:t>
            </a:r>
          </a:p>
          <a:p>
            <a:pPr marL="0" indent="0">
              <a:lnSpc>
                <a:spcPct val="80000"/>
              </a:lnSpc>
              <a:buNone/>
            </a:pPr>
            <a:endParaRPr lang="en-US" sz="105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1050" dirty="0"/>
              <a:t>#pragma </a:t>
            </a:r>
            <a:r>
              <a:rPr lang="en-US" sz="1050" dirty="0" err="1"/>
              <a:t>omp</a:t>
            </a:r>
            <a:r>
              <a:rPr lang="en-US" sz="1050" dirty="0"/>
              <a:t> parallel for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k-SK" sz="1050" dirty="0"/>
              <a:t>      for (int k = 1; k &lt; array.get_arraySize(2)-1; k++)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k-SK" sz="1050" dirty="0"/>
              <a:t>        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k-SK" sz="1050" dirty="0"/>
              <a:t>#pragma omp for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050" dirty="0"/>
              <a:t>           for (</a:t>
            </a:r>
            <a:r>
              <a:rPr lang="en-US" sz="1050" dirty="0" err="1"/>
              <a:t>int</a:t>
            </a:r>
            <a:r>
              <a:rPr lang="en-US" sz="1050" dirty="0"/>
              <a:t> j = 1; j &lt; </a:t>
            </a:r>
            <a:r>
              <a:rPr lang="en-US" sz="1050" dirty="0" err="1"/>
              <a:t>array.get_arraySize</a:t>
            </a:r>
            <a:r>
              <a:rPr lang="en-US" sz="1050" dirty="0"/>
              <a:t>(1)-1; j++)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050" dirty="0"/>
              <a:t>            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1050" dirty="0"/>
              <a:t>                </a:t>
            </a:r>
            <a:r>
              <a:rPr lang="tr-TR" sz="1050" dirty="0" err="1"/>
              <a:t>for</a:t>
            </a:r>
            <a:r>
              <a:rPr lang="tr-TR" sz="1050" dirty="0"/>
              <a:t> (</a:t>
            </a:r>
            <a:r>
              <a:rPr lang="tr-TR" sz="1050" dirty="0" err="1"/>
              <a:t>int</a:t>
            </a:r>
            <a:r>
              <a:rPr lang="tr-TR" sz="1050" dirty="0"/>
              <a:t> i = 1; i &lt; </a:t>
            </a:r>
            <a:r>
              <a:rPr lang="tr-TR" sz="1050" dirty="0" err="1"/>
              <a:t>array.get_arraySize</a:t>
            </a:r>
            <a:r>
              <a:rPr lang="tr-TR" sz="1050" dirty="0"/>
              <a:t>(0)-1; i++)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1050" dirty="0"/>
              <a:t>                  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1050" dirty="0"/>
              <a:t>                    </a:t>
            </a:r>
            <a:r>
              <a:rPr lang="tr-TR" sz="1050" dirty="0" err="1"/>
              <a:t>array</a:t>
            </a:r>
            <a:r>
              <a:rPr lang="tr-TR" sz="1050" dirty="0"/>
              <a:t>(</a:t>
            </a:r>
            <a:r>
              <a:rPr lang="tr-TR" sz="1050" dirty="0" err="1"/>
              <a:t>i,j,k</a:t>
            </a:r>
            <a:r>
              <a:rPr lang="tr-TR" sz="1050" dirty="0"/>
              <a:t>) = ( </a:t>
            </a:r>
            <a:r>
              <a:rPr lang="tr-TR" sz="1050" dirty="0" err="1"/>
              <a:t>old_array</a:t>
            </a:r>
            <a:r>
              <a:rPr lang="tr-TR" sz="1050" dirty="0"/>
              <a:t>(i-1,j,k</a:t>
            </a:r>
            <a:r>
              <a:rPr lang="tr-TR" sz="1050" dirty="0" smtClean="0"/>
              <a:t>) + </a:t>
            </a:r>
            <a:r>
              <a:rPr lang="tr-TR" sz="1050" dirty="0" err="1" smtClean="0"/>
              <a:t>old_array</a:t>
            </a:r>
            <a:r>
              <a:rPr lang="tr-TR" sz="1050" dirty="0"/>
              <a:t>(i+1,j,k) + </a:t>
            </a:r>
            <a:r>
              <a:rPr lang="tr-TR" sz="1050" dirty="0" err="1"/>
              <a:t>old_array</a:t>
            </a:r>
            <a:r>
              <a:rPr lang="tr-TR" sz="1050" dirty="0"/>
              <a:t>(i,j-1,k) +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1050" dirty="0"/>
              <a:t>                                </a:t>
            </a:r>
            <a:r>
              <a:rPr lang="tr-TR" sz="1050" dirty="0" smtClean="0"/>
              <a:t>     </a:t>
            </a:r>
            <a:r>
              <a:rPr lang="tr-TR" sz="1050" dirty="0"/>
              <a:t>     </a:t>
            </a:r>
            <a:r>
              <a:rPr lang="tr-TR" sz="1050" dirty="0" err="1"/>
              <a:t>old_array</a:t>
            </a:r>
            <a:r>
              <a:rPr lang="tr-TR" sz="1050" dirty="0"/>
              <a:t>(i,j+1,k) </a:t>
            </a:r>
            <a:r>
              <a:rPr lang="tr-TR" sz="1050" dirty="0" smtClean="0"/>
              <a:t>+ </a:t>
            </a:r>
            <a:r>
              <a:rPr lang="tr-TR" sz="1050" dirty="0" err="1" smtClean="0"/>
              <a:t>old_array</a:t>
            </a:r>
            <a:r>
              <a:rPr lang="tr-TR" sz="1050" dirty="0"/>
              <a:t>(i,j,k+1) + </a:t>
            </a:r>
            <a:r>
              <a:rPr lang="tr-TR" sz="1050" dirty="0" err="1"/>
              <a:t>old_array</a:t>
            </a:r>
            <a:r>
              <a:rPr lang="tr-TR" sz="1050" dirty="0"/>
              <a:t>(i,j,k-1) ) / 6.0;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1050" dirty="0"/>
              <a:t>                  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1050" dirty="0"/>
              <a:t>            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1050" dirty="0"/>
              <a:t>        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1050" dirty="0"/>
              <a:t>   </a:t>
            </a:r>
            <a:r>
              <a:rPr lang="tr-TR" sz="1050" dirty="0" smtClean="0"/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tr-TR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Science &amp; Technology: Computation Directorate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0028" y="3972945"/>
            <a:ext cx="2478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8000"/>
                </a:solidFill>
              </a:rPr>
              <a:t>I</a:t>
            </a:r>
            <a:r>
              <a:rPr lang="en-US" dirty="0" smtClean="0">
                <a:solidFill>
                  <a:srgbClr val="008000"/>
                </a:solidFill>
              </a:rPr>
              <a:t>ndexing hides distribution</a:t>
            </a:r>
          </a:p>
          <a:p>
            <a:pPr algn="l"/>
            <a:r>
              <a:rPr lang="en-US" dirty="0" smtClean="0">
                <a:solidFill>
                  <a:srgbClr val="008000"/>
                </a:solidFill>
              </a:rPr>
              <a:t>of data over many cores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218165" y="4241608"/>
            <a:ext cx="854770" cy="4803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1247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 level interface as target for compiler generated or maybe also user code (unclear if this is a good user target)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68075"/>
            <a:ext cx="8445752" cy="4724400"/>
          </a:xfrm>
        </p:spPr>
        <p:txBody>
          <a:bodyPr/>
          <a:lstStyle/>
          <a:p>
            <a:r>
              <a:rPr lang="en-US" sz="1400" dirty="0" smtClean="0"/>
              <a:t>Midlevel interface…simple… but not as high performance as the low level interface (next slide)…</a:t>
            </a:r>
            <a:endParaRPr lang="en-US" sz="4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template &lt;</a:t>
            </a:r>
            <a:r>
              <a:rPr lang="en-US" sz="800" dirty="0" err="1"/>
              <a:t>typename</a:t>
            </a:r>
            <a:r>
              <a:rPr lang="en-US" sz="800" dirty="0"/>
              <a:t> T&gt;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void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relax2D_highlevel( </a:t>
            </a:r>
            <a:r>
              <a:rPr lang="en-US" sz="800" dirty="0" err="1"/>
              <a:t>MulticoreArray</a:t>
            </a:r>
            <a:r>
              <a:rPr lang="en-US" sz="800" dirty="0"/>
              <a:t>&lt;T&gt; &amp; array,  </a:t>
            </a:r>
            <a:r>
              <a:rPr lang="en-US" sz="800" dirty="0" err="1"/>
              <a:t>MulticoreArray</a:t>
            </a:r>
            <a:r>
              <a:rPr lang="en-US" sz="800" dirty="0"/>
              <a:t>&lt;T&gt; </a:t>
            </a:r>
            <a:r>
              <a:rPr lang="en-US" sz="800" dirty="0" smtClean="0"/>
              <a:t>&amp; </a:t>
            </a:r>
            <a:r>
              <a:rPr lang="en-US" sz="800" dirty="0" err="1" smtClean="0"/>
              <a:t>old_array</a:t>
            </a:r>
            <a:r>
              <a:rPr lang="en-US" sz="800" dirty="0" smtClean="0"/>
              <a:t> </a:t>
            </a:r>
            <a:r>
              <a:rPr lang="en-US" sz="800" dirty="0"/>
              <a:t>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// This is a working example of the relaxation associated with the </a:t>
            </a:r>
            <a:r>
              <a:rPr lang="en-US" sz="800" dirty="0" smtClean="0"/>
              <a:t>a stencil </a:t>
            </a:r>
            <a:r>
              <a:rPr lang="en-US" sz="800" dirty="0"/>
              <a:t>on the array abstraction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// mapped to the separate multi-dimensional memories allocated </a:t>
            </a:r>
            <a:r>
              <a:rPr lang="en-US" sz="800" dirty="0" smtClean="0"/>
              <a:t>per core </a:t>
            </a:r>
            <a:r>
              <a:rPr lang="en-US" sz="800" dirty="0"/>
              <a:t>and onto a multi-dimensional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// array of cores (core array).</a:t>
            </a:r>
          </a:p>
          <a:p>
            <a:pPr marL="0" indent="0">
              <a:lnSpc>
                <a:spcPct val="70000"/>
              </a:lnSpc>
              <a:buNone/>
            </a:pPr>
            <a:endParaRPr lang="en-US" sz="8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 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numberOfCores_X</a:t>
            </a:r>
            <a:r>
              <a:rPr lang="en-US" sz="800" dirty="0"/>
              <a:t> = </a:t>
            </a:r>
            <a:r>
              <a:rPr lang="en-US" sz="800" dirty="0" err="1"/>
              <a:t>array.get_coreArraySize</a:t>
            </a:r>
            <a:r>
              <a:rPr lang="en-US" sz="800" dirty="0"/>
              <a:t>(0);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 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numberOfCores_Y</a:t>
            </a:r>
            <a:r>
              <a:rPr lang="en-US" sz="800" dirty="0"/>
              <a:t> = </a:t>
            </a:r>
            <a:r>
              <a:rPr lang="en-US" sz="800" dirty="0" err="1"/>
              <a:t>array.get_coreArraySize</a:t>
            </a:r>
            <a:r>
              <a:rPr lang="en-US" sz="800" dirty="0"/>
              <a:t>(1);</a:t>
            </a:r>
          </a:p>
          <a:p>
            <a:pPr marL="0" indent="0">
              <a:lnSpc>
                <a:spcPct val="70000"/>
              </a:lnSpc>
              <a:buNone/>
            </a:pPr>
            <a:endParaRPr lang="en-US" sz="8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// Use </a:t>
            </a:r>
            <a:r>
              <a:rPr lang="en-US" sz="800" dirty="0" err="1"/>
              <a:t>OpenMP</a:t>
            </a:r>
            <a:r>
              <a:rPr lang="en-US" sz="800" dirty="0"/>
              <a:t> to support the threading...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#pragma </a:t>
            </a:r>
            <a:r>
              <a:rPr lang="en-US" sz="800" dirty="0" err="1"/>
              <a:t>omp</a:t>
            </a:r>
            <a:r>
              <a:rPr lang="en-US" sz="800" dirty="0"/>
              <a:t> parallel for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 for (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core_X</a:t>
            </a:r>
            <a:r>
              <a:rPr lang="en-US" sz="800" dirty="0"/>
              <a:t> = 0; </a:t>
            </a:r>
            <a:r>
              <a:rPr lang="en-US" sz="800" dirty="0" err="1"/>
              <a:t>core_X</a:t>
            </a:r>
            <a:r>
              <a:rPr lang="en-US" sz="800" dirty="0"/>
              <a:t> &lt; </a:t>
            </a:r>
            <a:r>
              <a:rPr lang="en-US" sz="800" dirty="0" err="1"/>
              <a:t>numberOfCores_X</a:t>
            </a:r>
            <a:r>
              <a:rPr lang="en-US" sz="800" dirty="0"/>
              <a:t>; </a:t>
            </a:r>
            <a:r>
              <a:rPr lang="en-US" sz="800" dirty="0" err="1"/>
              <a:t>core_X</a:t>
            </a:r>
            <a:r>
              <a:rPr lang="en-US" sz="800" dirty="0"/>
              <a:t>++)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  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#pragma </a:t>
            </a:r>
            <a:r>
              <a:rPr lang="en-US" sz="800" dirty="0" err="1"/>
              <a:t>omp</a:t>
            </a:r>
            <a:r>
              <a:rPr lang="en-US" sz="800" dirty="0"/>
              <a:t> for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    for (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core_Y</a:t>
            </a:r>
            <a:r>
              <a:rPr lang="en-US" sz="800" dirty="0"/>
              <a:t> = 0; </a:t>
            </a:r>
            <a:r>
              <a:rPr lang="en-US" sz="800" dirty="0" err="1"/>
              <a:t>core_Y</a:t>
            </a:r>
            <a:r>
              <a:rPr lang="en-US" sz="800" dirty="0"/>
              <a:t> &lt; </a:t>
            </a:r>
            <a:r>
              <a:rPr lang="en-US" sz="800" dirty="0" err="1"/>
              <a:t>numberOfCores_Y</a:t>
            </a:r>
            <a:r>
              <a:rPr lang="en-US" sz="800" dirty="0"/>
              <a:t>; </a:t>
            </a:r>
            <a:r>
              <a:rPr lang="en-US" sz="800" dirty="0" err="1"/>
              <a:t>core_Y</a:t>
            </a:r>
            <a:r>
              <a:rPr lang="en-US" sz="800" dirty="0"/>
              <a:t>++)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      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      // This lifts out loop invariant portions of the code.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         Core&lt;T&gt; &amp; </a:t>
            </a:r>
            <a:r>
              <a:rPr lang="en-US" sz="800" dirty="0" err="1"/>
              <a:t>coreMemory</a:t>
            </a:r>
            <a:r>
              <a:rPr lang="en-US" sz="800" dirty="0"/>
              <a:t> = </a:t>
            </a:r>
            <a:r>
              <a:rPr lang="en-US" sz="800" dirty="0" err="1"/>
              <a:t>array.getCore</a:t>
            </a:r>
            <a:r>
              <a:rPr lang="en-US" sz="800" dirty="0"/>
              <a:t>(core_X,core_Y,0);</a:t>
            </a:r>
          </a:p>
          <a:p>
            <a:pPr marL="0" indent="0">
              <a:lnSpc>
                <a:spcPct val="70000"/>
              </a:lnSpc>
              <a:buNone/>
            </a:pPr>
            <a:endParaRPr lang="en-US" sz="8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      // Lift out loop invariant local array size values.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         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sizeX</a:t>
            </a:r>
            <a:r>
              <a:rPr lang="en-US" sz="800" dirty="0"/>
              <a:t> </a:t>
            </a:r>
            <a:r>
              <a:rPr lang="en-US" sz="800" dirty="0" smtClean="0"/>
              <a:t>     = coreMemory.coreArrayNeighborhoodSizes_2D</a:t>
            </a:r>
            <a:r>
              <a:rPr lang="en-US" sz="800" dirty="0"/>
              <a:t>[1][1][0];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         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sizeY</a:t>
            </a:r>
            <a:r>
              <a:rPr lang="en-US" sz="800" dirty="0"/>
              <a:t> </a:t>
            </a:r>
            <a:r>
              <a:rPr lang="en-US" sz="800" dirty="0" smtClean="0"/>
              <a:t>     = coreMemory.coreArrayNeighborhoodSizes_2D</a:t>
            </a:r>
            <a:r>
              <a:rPr lang="en-US" sz="800" dirty="0"/>
              <a:t>[1][1][1];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         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base_X</a:t>
            </a:r>
            <a:r>
              <a:rPr lang="en-US" sz="800" dirty="0"/>
              <a:t>  </a:t>
            </a:r>
            <a:r>
              <a:rPr lang="en-US" sz="800" dirty="0" smtClean="0"/>
              <a:t> = </a:t>
            </a:r>
            <a:r>
              <a:rPr lang="en-US" sz="800" dirty="0"/>
              <a:t>(coreMemory.bounaryCore_2D[0][0] == true) </a:t>
            </a:r>
            <a:r>
              <a:rPr lang="en-US" sz="800" dirty="0" smtClean="0"/>
              <a:t>? 1 </a:t>
            </a:r>
            <a:r>
              <a:rPr lang="en-US" sz="800" dirty="0"/>
              <a:t>: 0;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         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bound_X</a:t>
            </a:r>
            <a:r>
              <a:rPr lang="en-US" sz="800" dirty="0"/>
              <a:t> = (coreMemory.bounaryCore_2D[0][1] == true) </a:t>
            </a:r>
            <a:r>
              <a:rPr lang="en-US" sz="800" dirty="0" smtClean="0"/>
              <a:t>? </a:t>
            </a:r>
            <a:r>
              <a:rPr lang="en-US" sz="800" dirty="0" err="1" smtClean="0"/>
              <a:t>sizeX</a:t>
            </a:r>
            <a:r>
              <a:rPr lang="en-US" sz="800" dirty="0" smtClean="0"/>
              <a:t> </a:t>
            </a:r>
            <a:r>
              <a:rPr lang="en-US" sz="800" dirty="0"/>
              <a:t>- 2: </a:t>
            </a:r>
            <a:r>
              <a:rPr lang="en-US" sz="800" dirty="0" err="1"/>
              <a:t>sizeX</a:t>
            </a:r>
            <a:r>
              <a:rPr lang="en-US" sz="800" dirty="0"/>
              <a:t> - 1;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         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base_Y</a:t>
            </a:r>
            <a:r>
              <a:rPr lang="en-US" sz="800" dirty="0"/>
              <a:t> </a:t>
            </a:r>
            <a:r>
              <a:rPr lang="en-US" sz="800" dirty="0" smtClean="0"/>
              <a:t> </a:t>
            </a:r>
            <a:r>
              <a:rPr lang="en-US" sz="800" dirty="0"/>
              <a:t> = (coreMemory.bounaryCore_2D[1][0] == true) </a:t>
            </a:r>
            <a:r>
              <a:rPr lang="en-US" sz="800" dirty="0" smtClean="0"/>
              <a:t>? 1 </a:t>
            </a:r>
            <a:r>
              <a:rPr lang="en-US" sz="800" dirty="0"/>
              <a:t>: 0;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         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bound_Y</a:t>
            </a:r>
            <a:r>
              <a:rPr lang="en-US" sz="800" dirty="0"/>
              <a:t> = (coreMemory.bounaryCore_2D[1][1] == true) </a:t>
            </a:r>
            <a:r>
              <a:rPr lang="en-US" sz="800" dirty="0" smtClean="0"/>
              <a:t>? </a:t>
            </a:r>
            <a:r>
              <a:rPr lang="en-US" sz="800" dirty="0" err="1" smtClean="0"/>
              <a:t>sizeY</a:t>
            </a:r>
            <a:r>
              <a:rPr lang="en-US" sz="800" dirty="0" smtClean="0"/>
              <a:t> </a:t>
            </a:r>
            <a:r>
              <a:rPr lang="en-US" sz="800" dirty="0"/>
              <a:t>- 2: </a:t>
            </a:r>
            <a:r>
              <a:rPr lang="en-US" sz="800" dirty="0" err="1"/>
              <a:t>sizeY</a:t>
            </a:r>
            <a:r>
              <a:rPr lang="en-US" sz="800" dirty="0"/>
              <a:t> - 1;</a:t>
            </a:r>
          </a:p>
          <a:p>
            <a:pPr marL="0" indent="0">
              <a:lnSpc>
                <a:spcPct val="70000"/>
              </a:lnSpc>
              <a:buNone/>
            </a:pPr>
            <a:endParaRPr lang="en-US" sz="8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         for (</a:t>
            </a:r>
            <a:r>
              <a:rPr lang="en-US" sz="800" dirty="0" err="1"/>
              <a:t>int</a:t>
            </a:r>
            <a:r>
              <a:rPr lang="en-US" sz="800" dirty="0"/>
              <a:t> j = </a:t>
            </a:r>
            <a:r>
              <a:rPr lang="en-US" sz="800" dirty="0" err="1"/>
              <a:t>base_Y</a:t>
            </a:r>
            <a:r>
              <a:rPr lang="en-US" sz="800" dirty="0"/>
              <a:t>; j &lt;= </a:t>
            </a:r>
            <a:r>
              <a:rPr lang="en-US" sz="800" dirty="0" err="1"/>
              <a:t>bound_Y</a:t>
            </a:r>
            <a:r>
              <a:rPr lang="en-US" sz="800" dirty="0"/>
              <a:t>; j++)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            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              for (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i</a:t>
            </a:r>
            <a:r>
              <a:rPr lang="en-US" sz="800" dirty="0"/>
              <a:t> = </a:t>
            </a:r>
            <a:r>
              <a:rPr lang="en-US" sz="800" dirty="0" err="1"/>
              <a:t>base_X</a:t>
            </a:r>
            <a:r>
              <a:rPr lang="en-US" sz="800" dirty="0"/>
              <a:t>; </a:t>
            </a:r>
            <a:r>
              <a:rPr lang="en-US" sz="800" dirty="0" err="1"/>
              <a:t>i</a:t>
            </a:r>
            <a:r>
              <a:rPr lang="en-US" sz="800" dirty="0"/>
              <a:t> &lt;= </a:t>
            </a:r>
            <a:r>
              <a:rPr lang="en-US" sz="800" dirty="0" err="1"/>
              <a:t>bound_X</a:t>
            </a:r>
            <a:r>
              <a:rPr lang="en-US" sz="800" dirty="0"/>
              <a:t>; </a:t>
            </a:r>
            <a:r>
              <a:rPr lang="en-US" sz="800" dirty="0" err="1"/>
              <a:t>i</a:t>
            </a:r>
            <a:r>
              <a:rPr lang="en-US" sz="800" dirty="0"/>
              <a:t>++)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                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/>
              <a:t>                      // Compiler generated code based on user </a:t>
            </a:r>
            <a:r>
              <a:rPr lang="en-US" sz="800" dirty="0" smtClean="0"/>
              <a:t>application</a:t>
            </a:r>
            <a:endParaRPr lang="en-US" sz="800" dirty="0"/>
          </a:p>
          <a:p>
            <a:pPr marL="0" indent="0">
              <a:lnSpc>
                <a:spcPct val="70000"/>
              </a:lnSpc>
              <a:buNone/>
            </a:pPr>
            <a:r>
              <a:rPr lang="fr-FR" sz="800" dirty="0"/>
              <a:t>                         </a:t>
            </a:r>
            <a:r>
              <a:rPr lang="fr-FR" sz="800" dirty="0" err="1"/>
              <a:t>array.getCore</a:t>
            </a:r>
            <a:r>
              <a:rPr lang="fr-FR" sz="800" dirty="0"/>
              <a:t>(core_X,core_Y,0)(i,j,0) =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tr-TR" sz="800" dirty="0"/>
              <a:t>                            </a:t>
            </a:r>
            <a:r>
              <a:rPr lang="tr-TR" sz="800" dirty="0" smtClean="0"/>
              <a:t>( </a:t>
            </a:r>
            <a:r>
              <a:rPr lang="en-US" sz="800" dirty="0" err="1" smtClean="0"/>
              <a:t>old_array</a:t>
            </a:r>
            <a:r>
              <a:rPr lang="en-US" sz="800" dirty="0" smtClean="0"/>
              <a:t>.</a:t>
            </a:r>
            <a:r>
              <a:rPr lang="fr-FR" sz="800" dirty="0" err="1" smtClean="0"/>
              <a:t>getCore</a:t>
            </a:r>
            <a:r>
              <a:rPr lang="fr-FR" sz="800" dirty="0"/>
              <a:t>(core_X,core_Y,0</a:t>
            </a:r>
            <a:r>
              <a:rPr lang="fr-FR" sz="800" dirty="0" smtClean="0"/>
              <a:t>)</a:t>
            </a:r>
            <a:r>
              <a:rPr lang="tr-TR" sz="800" dirty="0" smtClean="0"/>
              <a:t>(</a:t>
            </a:r>
            <a:r>
              <a:rPr lang="tr-TR" sz="800" dirty="0"/>
              <a:t>i-1,j,0) +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sz="800" dirty="0"/>
              <a:t>                              </a:t>
            </a:r>
            <a:r>
              <a:rPr lang="en-US" sz="800" dirty="0" err="1" smtClean="0"/>
              <a:t>old_array</a:t>
            </a:r>
            <a:r>
              <a:rPr lang="en-US" sz="800" dirty="0" smtClean="0"/>
              <a:t>.</a:t>
            </a:r>
            <a:r>
              <a:rPr lang="fr-FR" sz="800" dirty="0" err="1" smtClean="0"/>
              <a:t>getCore</a:t>
            </a:r>
            <a:r>
              <a:rPr lang="fr-FR" sz="800" dirty="0" smtClean="0"/>
              <a:t>(core_X,core_Y,0)(</a:t>
            </a:r>
            <a:r>
              <a:rPr lang="fr-FR" sz="800" dirty="0"/>
              <a:t>i+1,j,0) +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sz="800" dirty="0"/>
              <a:t>                              </a:t>
            </a:r>
            <a:r>
              <a:rPr lang="fr-FR" sz="800" dirty="0" err="1"/>
              <a:t>old_array.getCore</a:t>
            </a:r>
            <a:r>
              <a:rPr lang="fr-FR" sz="800" dirty="0"/>
              <a:t>(core_X,core_Y,0)(i,j-1,0) </a:t>
            </a:r>
            <a:r>
              <a:rPr lang="fr-FR" sz="800" dirty="0" smtClean="0"/>
              <a:t>+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sz="800" dirty="0"/>
              <a:t> </a:t>
            </a:r>
            <a:r>
              <a:rPr lang="fr-FR" sz="800" dirty="0" smtClean="0"/>
              <a:t>   </a:t>
            </a:r>
            <a:r>
              <a:rPr lang="fr-FR" sz="800" dirty="0"/>
              <a:t>                          </a:t>
            </a:r>
            <a:r>
              <a:rPr lang="fr-FR" sz="800" dirty="0" err="1" smtClean="0"/>
              <a:t>old_array.getCore</a:t>
            </a:r>
            <a:r>
              <a:rPr lang="fr-FR" sz="800" dirty="0"/>
              <a:t>(core_X,core_Y,0)(i,j+1,0) ) / 4.0;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sz="800" dirty="0"/>
              <a:t>                      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sz="800" dirty="0"/>
              <a:t>                  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sz="800" dirty="0"/>
              <a:t>             </a:t>
            </a:r>
            <a:r>
              <a:rPr lang="fr-FR" sz="800" dirty="0" smtClean="0"/>
              <a:t>}</a:t>
            </a:r>
            <a:endParaRPr lang="fr-FR" sz="800" dirty="0"/>
          </a:p>
          <a:p>
            <a:pPr marL="0" indent="0">
              <a:lnSpc>
                <a:spcPct val="70000"/>
              </a:lnSpc>
              <a:buNone/>
            </a:pPr>
            <a:r>
              <a:rPr lang="fr-FR" sz="800" dirty="0"/>
              <a:t>        </a:t>
            </a:r>
            <a:r>
              <a:rPr lang="fr-FR" sz="800" dirty="0" smtClean="0"/>
              <a:t>}</a:t>
            </a:r>
            <a:endParaRPr lang="fr-FR" sz="800" dirty="0"/>
          </a:p>
          <a:p>
            <a:pPr marL="0" indent="0">
              <a:lnSpc>
                <a:spcPct val="70000"/>
              </a:lnSpc>
              <a:buNone/>
            </a:pPr>
            <a:r>
              <a:rPr lang="fr-FR" sz="800" dirty="0"/>
              <a:t>   }</a:t>
            </a:r>
          </a:p>
          <a:p>
            <a:pPr marL="0" indent="0">
              <a:lnSpc>
                <a:spcPct val="70000"/>
              </a:lnSpc>
              <a:buNone/>
            </a:pPr>
            <a:endParaRPr lang="en-US" sz="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Science &amp; Technology: Computation Directorate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96005" y="5047586"/>
            <a:ext cx="34171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Indexing could alternatively </a:t>
            </a:r>
          </a:p>
          <a:p>
            <a:pPr algn="l"/>
            <a:r>
              <a:rPr lang="en-US" dirty="0" smtClean="0"/>
              <a:t>use loop invariant references</a:t>
            </a:r>
          </a:p>
          <a:p>
            <a:pPr algn="l"/>
            <a:r>
              <a:rPr lang="en-US" dirty="0" smtClean="0"/>
              <a:t>(shown </a:t>
            </a:r>
            <a:r>
              <a:rPr lang="en-US" i="1" dirty="0" smtClean="0"/>
              <a:t>not</a:t>
            </a:r>
            <a:r>
              <a:rPr lang="en-US" dirty="0" smtClean="0"/>
              <a:t> using such references</a:t>
            </a:r>
          </a:p>
          <a:p>
            <a:pPr algn="l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d</a:t>
            </a:r>
            <a:r>
              <a:rPr lang="en-US" dirty="0" smtClean="0"/>
              <a:t>emonstrate explicit core indexing)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69305" y="3775295"/>
            <a:ext cx="24497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Accesses to core indexing </a:t>
            </a:r>
          </a:p>
          <a:p>
            <a:pPr algn="l"/>
            <a:r>
              <a:rPr lang="en-US" dirty="0" smtClean="0"/>
              <a:t>data shown using core </a:t>
            </a:r>
          </a:p>
          <a:p>
            <a:pPr algn="l"/>
            <a:r>
              <a:rPr lang="en-US" dirty="0" smtClean="0"/>
              <a:t>data structure reference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58894" y="3357807"/>
            <a:ext cx="3570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Construct core data structure reference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4165747" y="3520639"/>
            <a:ext cx="1300235" cy="103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ight Brace 13"/>
          <p:cNvSpPr/>
          <p:nvPr/>
        </p:nvSpPr>
        <p:spPr bwMode="auto">
          <a:xfrm>
            <a:off x="4363397" y="3720558"/>
            <a:ext cx="1180396" cy="830409"/>
          </a:xfrm>
          <a:prstGeom prst="rightBrace">
            <a:avLst>
              <a:gd name="adj1" fmla="val 8333"/>
              <a:gd name="adj2" fmla="val 5098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15" name="Right Brace 14"/>
          <p:cNvSpPr/>
          <p:nvPr/>
        </p:nvSpPr>
        <p:spPr bwMode="auto">
          <a:xfrm>
            <a:off x="3313250" y="5194129"/>
            <a:ext cx="2027025" cy="578029"/>
          </a:xfrm>
          <a:prstGeom prst="rightBrace">
            <a:avLst>
              <a:gd name="adj1" fmla="val 8333"/>
              <a:gd name="adj2" fmla="val 5098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16" name="Right Brace 15"/>
          <p:cNvSpPr/>
          <p:nvPr/>
        </p:nvSpPr>
        <p:spPr bwMode="auto">
          <a:xfrm>
            <a:off x="2824810" y="2743607"/>
            <a:ext cx="2718982" cy="600169"/>
          </a:xfrm>
          <a:prstGeom prst="rightBrace">
            <a:avLst>
              <a:gd name="adj1" fmla="val 12893"/>
              <a:gd name="adj2" fmla="val 4602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41228" y="2842623"/>
            <a:ext cx="3326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Use </a:t>
            </a:r>
            <a:r>
              <a:rPr lang="en-US" dirty="0" err="1" smtClean="0"/>
              <a:t>OpenMP</a:t>
            </a:r>
            <a:r>
              <a:rPr lang="en-US" dirty="0" smtClean="0"/>
              <a:t> for control parallelism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67408" y="5746779"/>
            <a:ext cx="469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1" dirty="0" smtClean="0">
                <a:solidFill>
                  <a:srgbClr val="008000"/>
                </a:solidFill>
              </a:rPr>
              <a:t>Note: array element index references outside of current </a:t>
            </a:r>
          </a:p>
          <a:p>
            <a:pPr algn="l"/>
            <a:r>
              <a:rPr lang="en-US" b="0" i="1" dirty="0" smtClean="0">
                <a:solidFill>
                  <a:srgbClr val="008000"/>
                </a:solidFill>
              </a:rPr>
              <a:t>indexed core generate array references to adjacent core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38792" y="4808248"/>
            <a:ext cx="4126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>
                <a:solidFill>
                  <a:srgbClr val="008000"/>
                </a:solidFill>
              </a:rPr>
              <a:t>a</a:t>
            </a:r>
            <a:r>
              <a:rPr lang="en-US" b="0" dirty="0" smtClean="0">
                <a:solidFill>
                  <a:srgbClr val="008000"/>
                </a:solidFill>
              </a:rPr>
              <a:t>rray element index reference on referenced core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75922" y="4545444"/>
            <a:ext cx="1821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>
                <a:solidFill>
                  <a:srgbClr val="008000"/>
                </a:solidFill>
              </a:rPr>
              <a:t>c</a:t>
            </a:r>
            <a:r>
              <a:rPr lang="en-US" b="0" dirty="0" smtClean="0">
                <a:solidFill>
                  <a:srgbClr val="008000"/>
                </a:solidFill>
              </a:rPr>
              <a:t>ore index reference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>
            <a:off x="2727126" y="4778924"/>
            <a:ext cx="431451" cy="398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2987624" y="5015021"/>
            <a:ext cx="1131552" cy="1465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9915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rectorate_template_vg">
  <a:themeElements>
    <a:clrScheme name="directorate_template_v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rectorate_template_vg">
      <a:majorFont>
        <a:latin typeface="Arial Narrow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80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80" charset="0"/>
            <a:ea typeface="ＭＳ Ｐゴシック" pitchFamily="-80" charset="-128"/>
          </a:defRPr>
        </a:defPPr>
      </a:lstStyle>
    </a:lnDef>
  </a:objectDefaults>
  <a:extraClrSchemeLst>
    <a:extraClrScheme>
      <a:clrScheme name="directorate_template_v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34451</TotalTime>
  <Words>1495</Words>
  <Application>Microsoft Macintosh PowerPoint</Application>
  <PresentationFormat>On-screen Show (4:3)</PresentationFormat>
  <Paragraphs>357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directorate_template_vg</vt:lpstr>
      <vt:lpstr>Manycore Optimizations:  A Compiler and Language Independent  ManyCore Runtime System </vt:lpstr>
      <vt:lpstr>Single core data layout will be crucial to memory performance</vt:lpstr>
      <vt:lpstr>Runtime systems can assist data layout optimizations</vt:lpstr>
      <vt:lpstr>Exascale architectures will include intensive memory usage and less memory coordination</vt:lpstr>
      <vt:lpstr>We distribution each array into many pieces for many cores…</vt:lpstr>
      <vt:lpstr>There are important constraints, just to make this more clear…</vt:lpstr>
      <vt:lpstr>Many scientific data operations are applied to block-structured geometries</vt:lpstr>
      <vt:lpstr>A high level interface for block-structured operations enhances performance and debugging across cores</vt:lpstr>
      <vt:lpstr>Mid level interface as target for compiler generated or maybe also user code (unclear if this is a good user target)</vt:lpstr>
      <vt:lpstr>Low level code for stencil on data distributed over many cores  (to be compiler generated high performance code)</vt:lpstr>
      <vt:lpstr>Call to low level compiler generated code to support internal boundary relaxation on the edges of each core</vt:lpstr>
      <vt:lpstr>Indexing for boundaries of core (stencil on core edges)</vt:lpstr>
      <vt:lpstr>We use libnuma to allocate the separate memory for each core closest to that core for best possible performance</vt:lpstr>
      <vt:lpstr>Fortran example for 2D stencil operation using halos</vt:lpstr>
    </vt:vector>
  </TitlesOfParts>
  <Company>Thomas Tegge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Update</dc:title>
  <cp:lastModifiedBy>Daniel Quinlan</cp:lastModifiedBy>
  <cp:revision>1002</cp:revision>
  <cp:lastPrinted>2011-08-26T02:21:44Z</cp:lastPrinted>
  <dcterms:modified xsi:type="dcterms:W3CDTF">2012-03-21T00:54:01Z</dcterms:modified>
</cp:coreProperties>
</file>