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0"/>
  </p:notesMasterIdLst>
  <p:handoutMasterIdLst>
    <p:handoutMasterId r:id="rId21"/>
  </p:handoutMasterIdLst>
  <p:sldIdLst>
    <p:sldId id="891" r:id="rId2"/>
    <p:sldId id="998" r:id="rId3"/>
    <p:sldId id="1024" r:id="rId4"/>
    <p:sldId id="1005" r:id="rId5"/>
    <p:sldId id="1015" r:id="rId6"/>
    <p:sldId id="986" r:id="rId7"/>
    <p:sldId id="1004" r:id="rId8"/>
    <p:sldId id="1010" r:id="rId9"/>
    <p:sldId id="1027" r:id="rId10"/>
    <p:sldId id="999" r:id="rId11"/>
    <p:sldId id="1017" r:id="rId12"/>
    <p:sldId id="1018" r:id="rId13"/>
    <p:sldId id="1011" r:id="rId14"/>
    <p:sldId id="1012" r:id="rId15"/>
    <p:sldId id="1013" r:id="rId16"/>
    <p:sldId id="1025" r:id="rId17"/>
    <p:sldId id="1014" r:id="rId18"/>
    <p:sldId id="1016" r:id="rId19"/>
  </p:sldIdLst>
  <p:sldSz cx="9144000" cy="6858000" type="screen4x3"/>
  <p:notesSz cx="7010400" cy="9296400"/>
  <p:defaultTextStyle>
    <a:defPPr>
      <a:defRPr lang="en-US"/>
    </a:defPPr>
    <a:lvl1pPr algn="ctr" rtl="0" eaLnBrk="0" fontAlgn="base" hangingPunct="0">
      <a:spcBef>
        <a:spcPct val="0"/>
      </a:spcBef>
      <a:spcAft>
        <a:spcPct val="0"/>
      </a:spcAft>
      <a:defRPr sz="1400" b="1" kern="1200">
        <a:solidFill>
          <a:schemeClr val="tx1"/>
        </a:solidFill>
        <a:latin typeface="Helvetica" pitchFamily="-80" charset="0"/>
        <a:ea typeface="ＭＳ Ｐゴシック" pitchFamily="-80" charset="-128"/>
        <a:cs typeface="+mn-cs"/>
      </a:defRPr>
    </a:lvl1pPr>
    <a:lvl2pPr marL="457200" algn="ctr" rtl="0" eaLnBrk="0" fontAlgn="base" hangingPunct="0">
      <a:spcBef>
        <a:spcPct val="0"/>
      </a:spcBef>
      <a:spcAft>
        <a:spcPct val="0"/>
      </a:spcAft>
      <a:defRPr sz="1400" b="1" kern="1200">
        <a:solidFill>
          <a:schemeClr val="tx1"/>
        </a:solidFill>
        <a:latin typeface="Helvetica" pitchFamily="-80" charset="0"/>
        <a:ea typeface="ＭＳ Ｐゴシック" pitchFamily="-80" charset="-128"/>
        <a:cs typeface="+mn-cs"/>
      </a:defRPr>
    </a:lvl2pPr>
    <a:lvl3pPr marL="914400" algn="ctr" rtl="0" eaLnBrk="0" fontAlgn="base" hangingPunct="0">
      <a:spcBef>
        <a:spcPct val="0"/>
      </a:spcBef>
      <a:spcAft>
        <a:spcPct val="0"/>
      </a:spcAft>
      <a:defRPr sz="1400" b="1" kern="1200">
        <a:solidFill>
          <a:schemeClr val="tx1"/>
        </a:solidFill>
        <a:latin typeface="Helvetica" pitchFamily="-80" charset="0"/>
        <a:ea typeface="ＭＳ Ｐゴシック" pitchFamily="-80" charset="-128"/>
        <a:cs typeface="+mn-cs"/>
      </a:defRPr>
    </a:lvl3pPr>
    <a:lvl4pPr marL="1371600" algn="ctr" rtl="0" eaLnBrk="0" fontAlgn="base" hangingPunct="0">
      <a:spcBef>
        <a:spcPct val="0"/>
      </a:spcBef>
      <a:spcAft>
        <a:spcPct val="0"/>
      </a:spcAft>
      <a:defRPr sz="1400" b="1" kern="1200">
        <a:solidFill>
          <a:schemeClr val="tx1"/>
        </a:solidFill>
        <a:latin typeface="Helvetica" pitchFamily="-80" charset="0"/>
        <a:ea typeface="ＭＳ Ｐゴシック" pitchFamily="-80" charset="-128"/>
        <a:cs typeface="+mn-cs"/>
      </a:defRPr>
    </a:lvl4pPr>
    <a:lvl5pPr marL="1828800" algn="ctr" rtl="0" eaLnBrk="0" fontAlgn="base" hangingPunct="0">
      <a:spcBef>
        <a:spcPct val="0"/>
      </a:spcBef>
      <a:spcAft>
        <a:spcPct val="0"/>
      </a:spcAft>
      <a:defRPr sz="1400" b="1" kern="1200">
        <a:solidFill>
          <a:schemeClr val="tx1"/>
        </a:solidFill>
        <a:latin typeface="Helvetica" pitchFamily="-80" charset="0"/>
        <a:ea typeface="ＭＳ Ｐゴシック" pitchFamily="-80" charset="-128"/>
        <a:cs typeface="+mn-cs"/>
      </a:defRPr>
    </a:lvl5pPr>
    <a:lvl6pPr marL="2286000" algn="l" defTabSz="914400" rtl="0" eaLnBrk="1" latinLnBrk="0" hangingPunct="1">
      <a:defRPr sz="1400" b="1" kern="1200">
        <a:solidFill>
          <a:schemeClr val="tx1"/>
        </a:solidFill>
        <a:latin typeface="Helvetica" pitchFamily="-80" charset="0"/>
        <a:ea typeface="ＭＳ Ｐゴシック" pitchFamily="-80" charset="-128"/>
        <a:cs typeface="+mn-cs"/>
      </a:defRPr>
    </a:lvl6pPr>
    <a:lvl7pPr marL="2743200" algn="l" defTabSz="914400" rtl="0" eaLnBrk="1" latinLnBrk="0" hangingPunct="1">
      <a:defRPr sz="1400" b="1" kern="1200">
        <a:solidFill>
          <a:schemeClr val="tx1"/>
        </a:solidFill>
        <a:latin typeface="Helvetica" pitchFamily="-80" charset="0"/>
        <a:ea typeface="ＭＳ Ｐゴシック" pitchFamily="-80" charset="-128"/>
        <a:cs typeface="+mn-cs"/>
      </a:defRPr>
    </a:lvl7pPr>
    <a:lvl8pPr marL="3200400" algn="l" defTabSz="914400" rtl="0" eaLnBrk="1" latinLnBrk="0" hangingPunct="1">
      <a:defRPr sz="1400" b="1" kern="1200">
        <a:solidFill>
          <a:schemeClr val="tx1"/>
        </a:solidFill>
        <a:latin typeface="Helvetica" pitchFamily="-80" charset="0"/>
        <a:ea typeface="ＭＳ Ｐゴシック" pitchFamily="-80" charset="-128"/>
        <a:cs typeface="+mn-cs"/>
      </a:defRPr>
    </a:lvl8pPr>
    <a:lvl9pPr marL="3657600" algn="l" defTabSz="914400" rtl="0" eaLnBrk="1" latinLnBrk="0" hangingPunct="1">
      <a:defRPr sz="1400" b="1" kern="1200">
        <a:solidFill>
          <a:schemeClr val="tx1"/>
        </a:solidFill>
        <a:latin typeface="Helvetica" pitchFamily="-80" charset="0"/>
        <a:ea typeface="ＭＳ Ｐゴシック" pitchFamily="-8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B76"/>
    <a:srgbClr val="E3A5DA"/>
    <a:srgbClr val="16FF0F"/>
    <a:srgbClr val="48B5FF"/>
    <a:srgbClr val="09FFFC"/>
    <a:srgbClr val="009900"/>
    <a:srgbClr val="F3F5DB"/>
    <a:srgbClr val="0033CC"/>
    <a:srgbClr val="996633"/>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200" autoAdjust="0"/>
    <p:restoredTop sz="85986" autoAdjust="0"/>
  </p:normalViewPr>
  <p:slideViewPr>
    <p:cSldViewPr snapToGrid="0">
      <p:cViewPr>
        <p:scale>
          <a:sx n="134" d="100"/>
          <a:sy n="134" d="100"/>
        </p:scale>
        <p:origin x="-272" y="-80"/>
      </p:cViewPr>
      <p:guideLst>
        <p:guide orient="horz" pos="249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97" d="100"/>
          <a:sy n="97" d="100"/>
        </p:scale>
        <p:origin x="-3534" y="-96"/>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2853" tIns="46428" rIns="92853" bIns="46428" numCol="1" anchor="t" anchorCtr="0" compatLnSpc="1">
            <a:prstTxWarp prst="textNoShape">
              <a:avLst/>
            </a:prstTxWarp>
          </a:bodyPr>
          <a:lstStyle>
            <a:lvl1pPr algn="l" defTabSz="928688">
              <a:defRPr sz="1200" b="0">
                <a:latin typeface="Arial" charset="0"/>
              </a:defRPr>
            </a:lvl1pPr>
          </a:lstStyle>
          <a:p>
            <a:pPr>
              <a:defRPr/>
            </a:pPr>
            <a:r>
              <a:rPr lang="en-US"/>
              <a:t>09/07</a:t>
            </a:r>
          </a:p>
        </p:txBody>
      </p:sp>
      <p:sp>
        <p:nvSpPr>
          <p:cNvPr id="140291"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p:spPr>
        <p:txBody>
          <a:bodyPr vert="horz" wrap="square" lIns="92853" tIns="46428" rIns="92853" bIns="46428" numCol="1" anchor="t" anchorCtr="0" compatLnSpc="1">
            <a:prstTxWarp prst="textNoShape">
              <a:avLst/>
            </a:prstTxWarp>
          </a:bodyPr>
          <a:lstStyle>
            <a:lvl1pPr algn="r" defTabSz="928688">
              <a:defRPr sz="1200" b="0">
                <a:latin typeface="Arial" charset="0"/>
              </a:defRPr>
            </a:lvl1pPr>
          </a:lstStyle>
          <a:p>
            <a:pPr>
              <a:defRPr/>
            </a:pPr>
            <a:r>
              <a:rPr lang="en-US"/>
              <a:t>GHM allhands</a:t>
            </a:r>
          </a:p>
        </p:txBody>
      </p:sp>
      <p:sp>
        <p:nvSpPr>
          <p:cNvPr id="140292"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p:spPr>
        <p:txBody>
          <a:bodyPr vert="horz" wrap="square" lIns="92853" tIns="46428" rIns="92853" bIns="46428" numCol="1" anchor="b" anchorCtr="0" compatLnSpc="1">
            <a:prstTxWarp prst="textNoShape">
              <a:avLst/>
            </a:prstTxWarp>
          </a:bodyPr>
          <a:lstStyle>
            <a:lvl1pPr algn="l" defTabSz="928688">
              <a:defRPr sz="1200" b="0">
                <a:latin typeface="Arial" charset="0"/>
              </a:defRPr>
            </a:lvl1pPr>
          </a:lstStyle>
          <a:p>
            <a:pPr>
              <a:defRPr/>
            </a:pPr>
            <a:endParaRPr lang="en-US"/>
          </a:p>
        </p:txBody>
      </p:sp>
      <p:sp>
        <p:nvSpPr>
          <p:cNvPr id="140293"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p:spPr>
        <p:txBody>
          <a:bodyPr vert="horz" wrap="square" lIns="92853" tIns="46428" rIns="92853" bIns="46428" numCol="1" anchor="b" anchorCtr="0" compatLnSpc="1">
            <a:prstTxWarp prst="textNoShape">
              <a:avLst/>
            </a:prstTxWarp>
          </a:bodyPr>
          <a:lstStyle>
            <a:lvl1pPr algn="r" defTabSz="928688">
              <a:defRPr sz="1200" b="0">
                <a:latin typeface="Arial" charset="0"/>
              </a:defRPr>
            </a:lvl1pPr>
          </a:lstStyle>
          <a:p>
            <a:pPr>
              <a:defRPr/>
            </a:pPr>
            <a:fld id="{2F7EDC50-ED6E-4AB3-9E91-BE29917EF281}" type="slidenum">
              <a:rPr lang="en-US"/>
              <a:pPr>
                <a:defRPr/>
              </a:pPr>
              <a:t>‹#›</a:t>
            </a:fld>
            <a:endParaRPr lang="en-US"/>
          </a:p>
        </p:txBody>
      </p:sp>
    </p:spTree>
    <p:extLst>
      <p:ext uri="{BB962C8B-B14F-4D97-AF65-F5344CB8AC3E}">
        <p14:creationId xmlns:p14="http://schemas.microsoft.com/office/powerpoint/2010/main" val="730250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2853" tIns="46428" rIns="92853" bIns="46428" numCol="1" anchor="t" anchorCtr="0" compatLnSpc="1">
            <a:prstTxWarp prst="textNoShape">
              <a:avLst/>
            </a:prstTxWarp>
          </a:bodyPr>
          <a:lstStyle>
            <a:lvl1pPr algn="l" defTabSz="928688">
              <a:defRPr sz="1200" b="0">
                <a:latin typeface="Arial" charset="0"/>
              </a:defRPr>
            </a:lvl1pPr>
          </a:lstStyle>
          <a:p>
            <a:pPr>
              <a:defRPr/>
            </a:pPr>
            <a:endParaRPr lang="en-US"/>
          </a:p>
        </p:txBody>
      </p:sp>
      <p:sp>
        <p:nvSpPr>
          <p:cNvPr id="6147"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2853" tIns="46428" rIns="92853" bIns="46428" numCol="1" anchor="t" anchorCtr="0" compatLnSpc="1">
            <a:prstTxWarp prst="textNoShape">
              <a:avLst/>
            </a:prstTxWarp>
          </a:bodyPr>
          <a:lstStyle>
            <a:lvl1pPr algn="r" defTabSz="928688">
              <a:defRPr sz="1200" b="0">
                <a:latin typeface="Arial"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2853" tIns="46428" rIns="92853" bIns="46428"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15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2853" tIns="46428" rIns="92853" bIns="46428" numCol="1" anchor="b" anchorCtr="0" compatLnSpc="1">
            <a:prstTxWarp prst="textNoShape">
              <a:avLst/>
            </a:prstTxWarp>
          </a:bodyPr>
          <a:lstStyle>
            <a:lvl1pPr algn="l" defTabSz="928688">
              <a:defRPr sz="1200" b="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2853" tIns="46428" rIns="92853" bIns="46428" numCol="1" anchor="b" anchorCtr="0" compatLnSpc="1">
            <a:prstTxWarp prst="textNoShape">
              <a:avLst/>
            </a:prstTxWarp>
          </a:bodyPr>
          <a:lstStyle>
            <a:lvl1pPr algn="r" defTabSz="928688">
              <a:defRPr sz="1200" b="0">
                <a:latin typeface="Arial" charset="0"/>
              </a:defRPr>
            </a:lvl1pPr>
          </a:lstStyle>
          <a:p>
            <a:pPr>
              <a:defRPr/>
            </a:pPr>
            <a:fld id="{58CDFB19-8E78-4EAE-9E97-0BBF7F168DF5}" type="slidenum">
              <a:rPr lang="en-US"/>
              <a:pPr>
                <a:defRPr/>
              </a:pPr>
              <a:t>‹#›</a:t>
            </a:fld>
            <a:endParaRPr lang="en-US"/>
          </a:p>
        </p:txBody>
      </p:sp>
    </p:spTree>
    <p:extLst>
      <p:ext uri="{BB962C8B-B14F-4D97-AF65-F5344CB8AC3E}">
        <p14:creationId xmlns:p14="http://schemas.microsoft.com/office/powerpoint/2010/main" val="2232870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80"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pitchFamily="-80"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pitchFamily="-80"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pitchFamily="-80"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pitchFamily="-8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9364EB1-4247-4AA4-9302-DF8F48734235}" type="slidenum">
              <a:rPr lang="en-US" smtClean="0">
                <a:ea typeface="ＭＳ Ｐゴシック" pitchFamily="-65" charset="-128"/>
              </a:rPr>
              <a:pPr/>
              <a:t>1</a:t>
            </a:fld>
            <a:endParaRPr lang="en-US" smtClean="0">
              <a:ea typeface="ＭＳ Ｐゴシック" pitchFamily="-65"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a:buFontTx/>
              <a:buChar char="•"/>
            </a:pPr>
            <a:endParaRPr lang="en-US" smtClean="0">
              <a:latin typeface="Times" pitchFamily="-65"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CA33C8-7BC2-4E41-BED7-300C98139CD9}" type="slidenum">
              <a:rPr lang="en-US"/>
              <a:pPr/>
              <a:t>11</a:t>
            </a:fld>
            <a:endParaRPr lang="en-US"/>
          </a:p>
        </p:txBody>
      </p:sp>
      <p:sp>
        <p:nvSpPr>
          <p:cNvPr id="1186818" name="Rectangle 2"/>
          <p:cNvSpPr>
            <a:spLocks noGrp="1" noRot="1" noChangeAspect="1" noChangeArrowheads="1" noTextEdit="1"/>
          </p:cNvSpPr>
          <p:nvPr>
            <p:ph type="sldImg"/>
          </p:nvPr>
        </p:nvSpPr>
        <p:spPr>
          <a:xfrm>
            <a:off x="1181100" y="696913"/>
            <a:ext cx="4648200" cy="3486150"/>
          </a:xfrm>
          <a:ln/>
          <a:extLst>
            <a:ext uri="{FAA26D3D-D897-4be2-8F04-BA451C77F1D7}">
              <ma14:placeholderFlag xmlns:ma14="http://schemas.microsoft.com/office/mac/drawingml/2011/main" val="1"/>
            </a:ext>
          </a:extLst>
        </p:spPr>
      </p:sp>
      <p:sp>
        <p:nvSpPr>
          <p:cNvPr id="1186819" name="Rectangle 3"/>
          <p:cNvSpPr>
            <a:spLocks noGrp="1" noChangeArrowheads="1"/>
          </p:cNvSpPr>
          <p:nvPr>
            <p:ph type="body" idx="1"/>
          </p:nvPr>
        </p:nvSpPr>
        <p:spPr>
          <a:xfrm>
            <a:off x="934078" y="4416762"/>
            <a:ext cx="5142244" cy="4182085"/>
          </a:xfrm>
        </p:spPr>
        <p:txBody>
          <a:bodyPr/>
          <a:lstStyle/>
          <a:p>
            <a:r>
              <a:rPr lang="en-US"/>
              <a:t>Examples of issues:</a:t>
            </a:r>
          </a:p>
          <a:p>
            <a:pPr>
              <a:buFontTx/>
              <a:buChar char="•"/>
            </a:pPr>
            <a:r>
              <a:rPr lang="en-US"/>
              <a:t>Personnel issues (personnel leaving, inability to hire, etc.)</a:t>
            </a:r>
          </a:p>
          <a:p>
            <a:pPr>
              <a:buFontTx/>
              <a:buChar char="•"/>
            </a:pPr>
            <a:r>
              <a:rPr lang="en-US"/>
              <a:t>Inability to meet schedule</a:t>
            </a:r>
          </a:p>
          <a:p>
            <a:pPr>
              <a:buFontTx/>
              <a:buChar char="•"/>
            </a:pPr>
            <a:r>
              <a:rPr lang="en-US"/>
              <a:t>Impact of the project has changed or may change</a:t>
            </a:r>
          </a:p>
          <a:p>
            <a:pPr>
              <a:buFontTx/>
              <a:buChar char="•"/>
            </a:pPr>
            <a:r>
              <a:rPr lang="en-US"/>
              <a:t>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16"/>
          <p:cNvGrpSpPr>
            <a:grpSpLocks/>
          </p:cNvGrpSpPr>
          <p:nvPr userDrawn="1"/>
        </p:nvGrpSpPr>
        <p:grpSpPr bwMode="auto">
          <a:xfrm>
            <a:off x="0" y="1828800"/>
            <a:ext cx="9144000" cy="1981200"/>
            <a:chOff x="0" y="0"/>
            <a:chExt cx="5760" cy="708"/>
          </a:xfrm>
        </p:grpSpPr>
        <p:sp>
          <p:nvSpPr>
            <p:cNvPr id="4" name="Rectangle 17"/>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lstStyle/>
            <a:p>
              <a:pPr>
                <a:defRPr/>
              </a:pPr>
              <a:endParaRPr lang="en-US"/>
            </a:p>
          </p:txBody>
        </p:sp>
        <p:sp>
          <p:nvSpPr>
            <p:cNvPr id="5" name="Rectangle 18"/>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lstStyle/>
            <a:p>
              <a:pPr>
                <a:defRPr/>
              </a:pPr>
              <a:endParaRPr lang="en-US"/>
            </a:p>
          </p:txBody>
        </p:sp>
      </p:grpSp>
      <p:grpSp>
        <p:nvGrpSpPr>
          <p:cNvPr id="6" name="Group 19"/>
          <p:cNvGrpSpPr>
            <a:grpSpLocks/>
          </p:cNvGrpSpPr>
          <p:nvPr userDrawn="1"/>
        </p:nvGrpSpPr>
        <p:grpSpPr bwMode="auto">
          <a:xfrm>
            <a:off x="0" y="3886200"/>
            <a:ext cx="9144000" cy="76200"/>
            <a:chOff x="0" y="0"/>
            <a:chExt cx="5760" cy="708"/>
          </a:xfrm>
        </p:grpSpPr>
        <p:sp>
          <p:nvSpPr>
            <p:cNvPr id="7" name="Rectangle 20"/>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lstStyle/>
            <a:p>
              <a:pPr>
                <a:defRPr/>
              </a:pPr>
              <a:endParaRPr lang="en-US"/>
            </a:p>
          </p:txBody>
        </p:sp>
        <p:sp>
          <p:nvSpPr>
            <p:cNvPr id="8" name="Rectangle 21"/>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lstStyle/>
            <a:p>
              <a:pPr>
                <a:defRPr/>
              </a:pPr>
              <a:endParaRPr lang="en-US"/>
            </a:p>
          </p:txBody>
        </p:sp>
      </p:grpSp>
      <p:grpSp>
        <p:nvGrpSpPr>
          <p:cNvPr id="9" name="Group 22"/>
          <p:cNvGrpSpPr>
            <a:grpSpLocks/>
          </p:cNvGrpSpPr>
          <p:nvPr userDrawn="1"/>
        </p:nvGrpSpPr>
        <p:grpSpPr bwMode="auto">
          <a:xfrm>
            <a:off x="0" y="1676400"/>
            <a:ext cx="9144000" cy="76200"/>
            <a:chOff x="0" y="0"/>
            <a:chExt cx="5760" cy="708"/>
          </a:xfrm>
        </p:grpSpPr>
        <p:sp>
          <p:nvSpPr>
            <p:cNvPr id="10" name="Rectangle 23"/>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lstStyle/>
            <a:p>
              <a:pPr>
                <a:defRPr/>
              </a:pPr>
              <a:endParaRPr lang="en-US"/>
            </a:p>
          </p:txBody>
        </p:sp>
        <p:sp>
          <p:nvSpPr>
            <p:cNvPr id="11" name="Rectangle 24"/>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lstStyle/>
            <a:p>
              <a:pPr>
                <a:defRPr/>
              </a:pPr>
              <a:endParaRPr lang="en-US"/>
            </a:p>
          </p:txBody>
        </p:sp>
      </p:grpSp>
      <p:sp>
        <p:nvSpPr>
          <p:cNvPr id="12" name="Rectangle 10"/>
          <p:cNvSpPr>
            <a:spLocks noChangeArrowheads="1"/>
          </p:cNvSpPr>
          <p:nvPr/>
        </p:nvSpPr>
        <p:spPr bwMode="auto">
          <a:xfrm>
            <a:off x="1295400" y="6019800"/>
            <a:ext cx="6477000" cy="609600"/>
          </a:xfrm>
          <a:prstGeom prst="rect">
            <a:avLst/>
          </a:prstGeom>
          <a:noFill/>
          <a:ln w="9525">
            <a:noFill/>
            <a:miter lim="800000"/>
            <a:headEnd/>
            <a:tailEnd/>
          </a:ln>
          <a:effectLst>
            <a:outerShdw dist="17961" dir="2700000" algn="ctr" rotWithShape="0">
              <a:schemeClr val="bg2">
                <a:alpha val="50000"/>
              </a:schemeClr>
            </a:outerShdw>
          </a:effectLst>
        </p:spPr>
        <p:txBody>
          <a:bodyPr lIns="0" anchor="ctr"/>
          <a:lstStyle/>
          <a:p>
            <a:pPr algn="l">
              <a:defRPr/>
            </a:pPr>
            <a:endParaRPr lang="en-US" sz="2400" b="0">
              <a:latin typeface="Arial" charset="0"/>
            </a:endParaRPr>
          </a:p>
        </p:txBody>
      </p:sp>
      <p:sp>
        <p:nvSpPr>
          <p:cNvPr id="13" name="Text Box 11"/>
          <p:cNvSpPr txBox="1">
            <a:spLocks noChangeArrowheads="1"/>
          </p:cNvSpPr>
          <p:nvPr/>
        </p:nvSpPr>
        <p:spPr bwMode="auto">
          <a:xfrm>
            <a:off x="3228975" y="6573838"/>
            <a:ext cx="2654300" cy="244475"/>
          </a:xfrm>
          <a:prstGeom prst="rect">
            <a:avLst/>
          </a:prstGeom>
          <a:noFill/>
          <a:ln w="9525">
            <a:noFill/>
            <a:miter lim="800000"/>
            <a:headEnd/>
            <a:tailEnd/>
          </a:ln>
          <a:effectLst/>
        </p:spPr>
        <p:txBody>
          <a:bodyPr>
            <a:spAutoFit/>
          </a:bodyPr>
          <a:lstStyle/>
          <a:p>
            <a:pPr algn="l" eaLnBrk="1" hangingPunct="1">
              <a:defRPr/>
            </a:pPr>
            <a:r>
              <a:rPr lang="en-US" sz="1000">
                <a:solidFill>
                  <a:srgbClr val="124A91"/>
                </a:solidFill>
                <a:latin typeface="Arial" charset="0"/>
              </a:rPr>
              <a:t>Lawrence Livermore National Laboratory</a:t>
            </a:r>
          </a:p>
        </p:txBody>
      </p:sp>
      <p:sp>
        <p:nvSpPr>
          <p:cNvPr id="439305" name="Rectangle 9"/>
          <p:cNvSpPr>
            <a:spLocks noGrp="1" noChangeArrowheads="1"/>
          </p:cNvSpPr>
          <p:nvPr>
            <p:ph type="ctrTitle"/>
          </p:nvPr>
        </p:nvSpPr>
        <p:spPr>
          <a:xfrm>
            <a:off x="627063" y="1892300"/>
            <a:ext cx="7772400" cy="1828800"/>
          </a:xfrm>
        </p:spPr>
        <p:txBody>
          <a:bodyPr anchor="ctr"/>
          <a:lstStyle>
            <a:lvl1pPr algn="ctr">
              <a:defRPr sz="3200" b="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152400"/>
            <a:ext cx="20193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152400"/>
            <a:ext cx="59055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50200" cy="8096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3962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39624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39624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50200" cy="8096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3962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962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3/5/12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637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8274" name="Rectangle 2"/>
          <p:cNvSpPr>
            <a:spLocks noChangeArrowheads="1"/>
          </p:cNvSpPr>
          <p:nvPr/>
        </p:nvSpPr>
        <p:spPr bwMode="auto">
          <a:xfrm>
            <a:off x="0" y="1069975"/>
            <a:ext cx="9144000" cy="5788025"/>
          </a:xfrm>
          <a:prstGeom prst="rect">
            <a:avLst/>
          </a:prstGeom>
          <a:gradFill rotWithShape="1">
            <a:gsLst>
              <a:gs pos="0">
                <a:srgbClr val="E4EAFF">
                  <a:gamma/>
                  <a:tint val="41176"/>
                  <a:invGamma/>
                </a:srgbClr>
              </a:gs>
              <a:gs pos="100000">
                <a:srgbClr val="E4EAFF"/>
              </a:gs>
            </a:gsLst>
            <a:lin ang="2700000" scaled="1"/>
          </a:gra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body" idx="1"/>
          </p:nvPr>
        </p:nvSpPr>
        <p:spPr bwMode="auto">
          <a:xfrm>
            <a:off x="533400" y="1371600"/>
            <a:ext cx="8077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2052" name="Group 4"/>
          <p:cNvGrpSpPr>
            <a:grpSpLocks/>
          </p:cNvGrpSpPr>
          <p:nvPr/>
        </p:nvGrpSpPr>
        <p:grpSpPr bwMode="auto">
          <a:xfrm>
            <a:off x="0" y="990600"/>
            <a:ext cx="9142413" cy="152400"/>
            <a:chOff x="0" y="0"/>
            <a:chExt cx="5760" cy="708"/>
          </a:xfrm>
        </p:grpSpPr>
        <p:sp>
          <p:nvSpPr>
            <p:cNvPr id="438277" name="Rectangle 5"/>
            <p:cNvSpPr>
              <a:spLocks noChangeArrowheads="1"/>
            </p:cNvSpPr>
            <p:nvPr/>
          </p:nvSpPr>
          <p:spPr bwMode="auto">
            <a:xfrm flipV="1">
              <a:off x="0" y="0"/>
              <a:ext cx="2880" cy="708"/>
            </a:xfrm>
            <a:prstGeom prst="rect">
              <a:avLst/>
            </a:prstGeom>
            <a:solidFill>
              <a:srgbClr val="124A91"/>
            </a:solidFill>
            <a:ln w="9525">
              <a:noFill/>
              <a:miter lim="800000"/>
              <a:headEnd/>
              <a:tailEnd/>
            </a:ln>
            <a:effectLst/>
          </p:spPr>
          <p:txBody>
            <a:bodyPr wrap="none" anchor="ctr"/>
            <a:lstStyle/>
            <a:p>
              <a:pPr>
                <a:defRPr/>
              </a:pPr>
              <a:endParaRPr lang="en-US"/>
            </a:p>
          </p:txBody>
        </p:sp>
        <p:sp>
          <p:nvSpPr>
            <p:cNvPr id="438278" name="Rectangle 6"/>
            <p:cNvSpPr>
              <a:spLocks noChangeArrowheads="1"/>
            </p:cNvSpPr>
            <p:nvPr/>
          </p:nvSpPr>
          <p:spPr bwMode="auto">
            <a:xfrm flipV="1">
              <a:off x="2880" y="0"/>
              <a:ext cx="2880" cy="708"/>
            </a:xfrm>
            <a:prstGeom prst="rect">
              <a:avLst/>
            </a:prstGeom>
            <a:solidFill>
              <a:srgbClr val="124A91"/>
            </a:solidFill>
            <a:ln w="9525">
              <a:noFill/>
              <a:miter lim="800000"/>
              <a:headEnd/>
              <a:tailEnd/>
            </a:ln>
            <a:effectLst/>
          </p:spPr>
          <p:txBody>
            <a:bodyPr wrap="none" anchor="ctr"/>
            <a:lstStyle/>
            <a:p>
              <a:pPr>
                <a:defRPr/>
              </a:pPr>
              <a:endParaRPr lang="en-US"/>
            </a:p>
          </p:txBody>
        </p:sp>
      </p:grpSp>
      <p:sp>
        <p:nvSpPr>
          <p:cNvPr id="438279" name="Line 7"/>
          <p:cNvSpPr>
            <a:spLocks noChangeShapeType="1"/>
          </p:cNvSpPr>
          <p:nvPr/>
        </p:nvSpPr>
        <p:spPr bwMode="auto">
          <a:xfrm flipV="1">
            <a:off x="4645025" y="6477000"/>
            <a:ext cx="3073400" cy="6350"/>
          </a:xfrm>
          <a:prstGeom prst="line">
            <a:avLst/>
          </a:prstGeom>
          <a:noFill/>
          <a:ln w="6350">
            <a:solidFill>
              <a:srgbClr val="004483"/>
            </a:solidFill>
            <a:round/>
            <a:headEnd/>
            <a:tailEnd/>
          </a:ln>
          <a:effectLst/>
        </p:spPr>
        <p:txBody>
          <a:bodyPr/>
          <a:lstStyle/>
          <a:p>
            <a:pPr>
              <a:defRPr/>
            </a:pPr>
            <a:endParaRPr lang="en-US"/>
          </a:p>
        </p:txBody>
      </p:sp>
      <p:sp>
        <p:nvSpPr>
          <p:cNvPr id="438280" name="Text Box 8"/>
          <p:cNvSpPr txBox="1">
            <a:spLocks noChangeArrowheads="1"/>
          </p:cNvSpPr>
          <p:nvPr/>
        </p:nvSpPr>
        <p:spPr bwMode="auto">
          <a:xfrm>
            <a:off x="8677275" y="6586538"/>
            <a:ext cx="314325" cy="195262"/>
          </a:xfrm>
          <a:prstGeom prst="rect">
            <a:avLst/>
          </a:prstGeom>
          <a:noFill/>
          <a:ln w="12700">
            <a:noFill/>
            <a:miter lim="800000"/>
            <a:headEnd type="none" w="sm" len="sm"/>
            <a:tailEnd type="none" w="sm" len="sm"/>
          </a:ln>
          <a:effectLst/>
        </p:spPr>
        <p:txBody>
          <a:bodyPr lIns="0">
            <a:spAutoFit/>
          </a:bodyPr>
          <a:lstStyle/>
          <a:p>
            <a:pPr algn="r">
              <a:lnSpc>
                <a:spcPct val="75000"/>
              </a:lnSpc>
              <a:defRPr/>
            </a:pPr>
            <a:fld id="{FBF4E78B-A354-41B7-BB2B-AF1890D20B11}" type="slidenum">
              <a:rPr lang="en-US" sz="900" b="0">
                <a:latin typeface="Arial Narrow" pitchFamily="-80" charset="0"/>
              </a:rPr>
              <a:pPr algn="r">
                <a:lnSpc>
                  <a:spcPct val="75000"/>
                </a:lnSpc>
                <a:defRPr/>
              </a:pPr>
              <a:t>‹#›</a:t>
            </a:fld>
            <a:endParaRPr lang="en-US" sz="900" b="0">
              <a:latin typeface="Arial Narrow" pitchFamily="-80" charset="0"/>
            </a:endParaRPr>
          </a:p>
        </p:txBody>
      </p:sp>
      <p:sp>
        <p:nvSpPr>
          <p:cNvPr id="2055" name="Rectangle 9"/>
          <p:cNvSpPr>
            <a:spLocks noGrp="1" noChangeArrowheads="1"/>
          </p:cNvSpPr>
          <p:nvPr>
            <p:ph type="title"/>
          </p:nvPr>
        </p:nvSpPr>
        <p:spPr bwMode="auto">
          <a:xfrm>
            <a:off x="609600" y="152400"/>
            <a:ext cx="7950200" cy="80962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438283" name="Rectangle 11"/>
          <p:cNvSpPr>
            <a:spLocks noChangeArrowheads="1"/>
          </p:cNvSpPr>
          <p:nvPr/>
        </p:nvSpPr>
        <p:spPr bwMode="auto">
          <a:xfrm>
            <a:off x="533400" y="6324600"/>
            <a:ext cx="3733800" cy="304800"/>
          </a:xfrm>
          <a:prstGeom prst="rect">
            <a:avLst/>
          </a:prstGeom>
          <a:noFill/>
          <a:ln w="9525">
            <a:noFill/>
            <a:miter lim="800000"/>
            <a:headEnd/>
            <a:tailEnd/>
          </a:ln>
          <a:effectLst>
            <a:outerShdw dist="6350" dir="2700000" algn="ctr" rotWithShape="0">
              <a:schemeClr val="bg2">
                <a:alpha val="50000"/>
              </a:schemeClr>
            </a:outerShdw>
          </a:effectLst>
        </p:spPr>
        <p:txBody>
          <a:bodyPr lIns="0" anchor="b"/>
          <a:lstStyle/>
          <a:p>
            <a:pPr algn="l" eaLnBrk="1" hangingPunct="1">
              <a:defRPr/>
            </a:pPr>
            <a:endParaRPr lang="en-US" sz="2400">
              <a:solidFill>
                <a:srgbClr val="124A91"/>
              </a:solidFill>
              <a:latin typeface="Arial Narrow" pitchFamily="-80" charset="0"/>
            </a:endParaRPr>
          </a:p>
        </p:txBody>
      </p:sp>
      <p:sp>
        <p:nvSpPr>
          <p:cNvPr id="438284" name="Text Box 12"/>
          <p:cNvSpPr txBox="1">
            <a:spLocks noChangeArrowheads="1"/>
          </p:cNvSpPr>
          <p:nvPr/>
        </p:nvSpPr>
        <p:spPr bwMode="auto">
          <a:xfrm>
            <a:off x="533400" y="6248400"/>
            <a:ext cx="3352800" cy="304800"/>
          </a:xfrm>
          <a:prstGeom prst="rect">
            <a:avLst/>
          </a:prstGeom>
          <a:noFill/>
          <a:ln w="9525">
            <a:noFill/>
            <a:miter lim="800000"/>
            <a:headEnd/>
            <a:tailEnd/>
          </a:ln>
          <a:effectLst/>
        </p:spPr>
        <p:txBody>
          <a:bodyPr>
            <a:spAutoFit/>
          </a:bodyPr>
          <a:lstStyle/>
          <a:p>
            <a:pPr algn="l">
              <a:spcBef>
                <a:spcPct val="50000"/>
              </a:spcBef>
              <a:defRPr/>
            </a:pPr>
            <a:endParaRPr lang="en-US" b="0">
              <a:solidFill>
                <a:srgbClr val="0039A6"/>
              </a:solidFill>
              <a:latin typeface="Impact" pitchFamily="34" charset="0"/>
            </a:endParaRPr>
          </a:p>
        </p:txBody>
      </p:sp>
      <p:sp>
        <p:nvSpPr>
          <p:cNvPr id="438285" name="Text Box 13"/>
          <p:cNvSpPr txBox="1">
            <a:spLocks noChangeArrowheads="1"/>
          </p:cNvSpPr>
          <p:nvPr/>
        </p:nvSpPr>
        <p:spPr bwMode="auto">
          <a:xfrm>
            <a:off x="533400" y="6324600"/>
            <a:ext cx="3505200" cy="304800"/>
          </a:xfrm>
          <a:prstGeom prst="rect">
            <a:avLst/>
          </a:prstGeom>
          <a:noFill/>
          <a:ln w="9525">
            <a:noFill/>
            <a:miter lim="800000"/>
            <a:headEnd/>
            <a:tailEnd/>
          </a:ln>
          <a:effectLst/>
        </p:spPr>
        <p:txBody>
          <a:bodyPr>
            <a:spAutoFit/>
          </a:bodyPr>
          <a:lstStyle/>
          <a:p>
            <a:pPr algn="l">
              <a:spcBef>
                <a:spcPct val="50000"/>
              </a:spcBef>
              <a:defRPr/>
            </a:pPr>
            <a:endParaRPr lang="en-US" b="0">
              <a:solidFill>
                <a:srgbClr val="0039A6"/>
              </a:solidFill>
              <a:latin typeface="Impact" pitchFamily="34" charset="0"/>
            </a:endParaRPr>
          </a:p>
        </p:txBody>
      </p:sp>
      <p:sp>
        <p:nvSpPr>
          <p:cNvPr id="438286" name="Rectangle 14"/>
          <p:cNvSpPr>
            <a:spLocks noGrp="1" noChangeArrowheads="1"/>
          </p:cNvSpPr>
          <p:nvPr>
            <p:ph type="ftr" sz="quarter" idx="3"/>
          </p:nvPr>
        </p:nvSpPr>
        <p:spPr bwMode="auto">
          <a:xfrm>
            <a:off x="533400" y="6324600"/>
            <a:ext cx="56959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lgn="l">
              <a:spcBef>
                <a:spcPct val="50000"/>
              </a:spcBef>
              <a:defRPr>
                <a:solidFill>
                  <a:srgbClr val="124A91"/>
                </a:solidFill>
                <a:latin typeface="+mn-lt"/>
              </a:defRPr>
            </a:lvl1pPr>
          </a:lstStyle>
          <a:p>
            <a:pPr>
              <a:defRPr/>
            </a:pPr>
            <a:r>
              <a:rPr lang="en-US"/>
              <a:t>Science &amp; Technology: Computation Directorate</a:t>
            </a:r>
          </a:p>
        </p:txBody>
      </p:sp>
      <p:pic>
        <p:nvPicPr>
          <p:cNvPr id="2060" name="Picture 19" descr="lab_icon_no_box_blue_rgb"/>
          <p:cNvPicPr>
            <a:picLocks noChangeAspect="1" noChangeArrowheads="1"/>
          </p:cNvPicPr>
          <p:nvPr userDrawn="1"/>
        </p:nvPicPr>
        <p:blipFill>
          <a:blip r:embed="rId16" cstate="print"/>
          <a:srcRect/>
          <a:stretch>
            <a:fillRect/>
          </a:stretch>
        </p:blipFill>
        <p:spPr bwMode="auto">
          <a:xfrm>
            <a:off x="8121650" y="6235700"/>
            <a:ext cx="533400" cy="5127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6"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7" r:id="rId14"/>
  </p:sldLayoutIdLst>
  <p:hf sldNum="0" hdr="0" dt="0"/>
  <p:txStyles>
    <p:titleStyle>
      <a:lvl1pPr algn="l" rtl="0" eaLnBrk="0" fontAlgn="base" hangingPunct="0">
        <a:spcBef>
          <a:spcPct val="0"/>
        </a:spcBef>
        <a:spcAft>
          <a:spcPct val="0"/>
        </a:spcAft>
        <a:defRPr sz="2400" b="1">
          <a:solidFill>
            <a:srgbClr val="124A91"/>
          </a:solidFill>
          <a:latin typeface="+mj-lt"/>
          <a:ea typeface="+mj-ea"/>
          <a:cs typeface="+mj-cs"/>
        </a:defRPr>
      </a:lvl1pPr>
      <a:lvl2pPr algn="l" rtl="0" eaLnBrk="0" fontAlgn="base" hangingPunct="0">
        <a:spcBef>
          <a:spcPct val="0"/>
        </a:spcBef>
        <a:spcAft>
          <a:spcPct val="0"/>
        </a:spcAft>
        <a:defRPr sz="2400" b="1">
          <a:solidFill>
            <a:srgbClr val="124A91"/>
          </a:solidFill>
          <a:latin typeface="Arial Narrow" pitchFamily="-80" charset="0"/>
          <a:ea typeface="ＭＳ Ｐゴシック" pitchFamily="-80" charset="-128"/>
        </a:defRPr>
      </a:lvl2pPr>
      <a:lvl3pPr algn="l" rtl="0" eaLnBrk="0" fontAlgn="base" hangingPunct="0">
        <a:spcBef>
          <a:spcPct val="0"/>
        </a:spcBef>
        <a:spcAft>
          <a:spcPct val="0"/>
        </a:spcAft>
        <a:defRPr sz="2400" b="1">
          <a:solidFill>
            <a:srgbClr val="124A91"/>
          </a:solidFill>
          <a:latin typeface="Arial Narrow" pitchFamily="-80" charset="0"/>
          <a:ea typeface="ＭＳ Ｐゴシック" pitchFamily="-80" charset="-128"/>
        </a:defRPr>
      </a:lvl3pPr>
      <a:lvl4pPr algn="l" rtl="0" eaLnBrk="0" fontAlgn="base" hangingPunct="0">
        <a:spcBef>
          <a:spcPct val="0"/>
        </a:spcBef>
        <a:spcAft>
          <a:spcPct val="0"/>
        </a:spcAft>
        <a:defRPr sz="2400" b="1">
          <a:solidFill>
            <a:srgbClr val="124A91"/>
          </a:solidFill>
          <a:latin typeface="Arial Narrow" pitchFamily="-80" charset="0"/>
          <a:ea typeface="ＭＳ Ｐゴシック" pitchFamily="-80" charset="-128"/>
        </a:defRPr>
      </a:lvl4pPr>
      <a:lvl5pPr algn="l" rtl="0" eaLnBrk="0" fontAlgn="base" hangingPunct="0">
        <a:spcBef>
          <a:spcPct val="0"/>
        </a:spcBef>
        <a:spcAft>
          <a:spcPct val="0"/>
        </a:spcAft>
        <a:defRPr sz="2400" b="1">
          <a:solidFill>
            <a:srgbClr val="124A91"/>
          </a:solidFill>
          <a:latin typeface="Arial Narrow" pitchFamily="-80" charset="0"/>
          <a:ea typeface="ＭＳ Ｐゴシック" pitchFamily="-80" charset="-128"/>
        </a:defRPr>
      </a:lvl5pPr>
      <a:lvl6pPr marL="457200" algn="l" rtl="0" fontAlgn="base">
        <a:spcBef>
          <a:spcPct val="0"/>
        </a:spcBef>
        <a:spcAft>
          <a:spcPct val="0"/>
        </a:spcAft>
        <a:defRPr sz="2400" b="1">
          <a:solidFill>
            <a:srgbClr val="124A91"/>
          </a:solidFill>
          <a:latin typeface="Arial Narrow" pitchFamily="-80" charset="0"/>
          <a:ea typeface="ＭＳ Ｐゴシック" pitchFamily="-80" charset="-128"/>
        </a:defRPr>
      </a:lvl6pPr>
      <a:lvl7pPr marL="914400" algn="l" rtl="0" fontAlgn="base">
        <a:spcBef>
          <a:spcPct val="0"/>
        </a:spcBef>
        <a:spcAft>
          <a:spcPct val="0"/>
        </a:spcAft>
        <a:defRPr sz="2400" b="1">
          <a:solidFill>
            <a:srgbClr val="124A91"/>
          </a:solidFill>
          <a:latin typeface="Arial Narrow" pitchFamily="-80" charset="0"/>
          <a:ea typeface="ＭＳ Ｐゴシック" pitchFamily="-80" charset="-128"/>
        </a:defRPr>
      </a:lvl7pPr>
      <a:lvl8pPr marL="1371600" algn="l" rtl="0" fontAlgn="base">
        <a:spcBef>
          <a:spcPct val="0"/>
        </a:spcBef>
        <a:spcAft>
          <a:spcPct val="0"/>
        </a:spcAft>
        <a:defRPr sz="2400" b="1">
          <a:solidFill>
            <a:srgbClr val="124A91"/>
          </a:solidFill>
          <a:latin typeface="Arial Narrow" pitchFamily="-80" charset="0"/>
          <a:ea typeface="ＭＳ Ｐゴシック" pitchFamily="-80" charset="-128"/>
        </a:defRPr>
      </a:lvl8pPr>
      <a:lvl9pPr marL="1828800" algn="l" rtl="0" fontAlgn="base">
        <a:spcBef>
          <a:spcPct val="0"/>
        </a:spcBef>
        <a:spcAft>
          <a:spcPct val="0"/>
        </a:spcAft>
        <a:defRPr sz="2400" b="1">
          <a:solidFill>
            <a:srgbClr val="124A91"/>
          </a:solidFill>
          <a:latin typeface="Arial Narrow" pitchFamily="-80" charset="0"/>
          <a:ea typeface="ＭＳ Ｐゴシック" pitchFamily="-80" charset="-128"/>
        </a:defRPr>
      </a:lvl9pPr>
    </p:titleStyle>
    <p:bodyStyle>
      <a:lvl1pPr marL="342900" indent="-342900" algn="l" rtl="0" eaLnBrk="0" fontAlgn="base" hangingPunct="0">
        <a:spcBef>
          <a:spcPct val="20000"/>
        </a:spcBef>
        <a:spcAft>
          <a:spcPct val="0"/>
        </a:spcAft>
        <a:buClr>
          <a:srgbClr val="124A91"/>
        </a:buClr>
        <a:buFont typeface="Wingdings" pitchFamily="-80"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124A91"/>
        </a:buClr>
        <a:buFont typeface="Times" pitchFamily="-80" charset="0"/>
        <a:buChar char="•"/>
        <a:defRPr sz="2400">
          <a:solidFill>
            <a:schemeClr val="tx1"/>
          </a:solidFill>
          <a:latin typeface="+mn-lt"/>
          <a:ea typeface="+mn-ea"/>
        </a:defRPr>
      </a:lvl2pPr>
      <a:lvl3pPr marL="1143000" indent="-228600" algn="l" rtl="0" eaLnBrk="0" fontAlgn="base" hangingPunct="0">
        <a:spcBef>
          <a:spcPct val="20000"/>
        </a:spcBef>
        <a:spcAft>
          <a:spcPct val="0"/>
        </a:spcAft>
        <a:buClr>
          <a:srgbClr val="124A91"/>
        </a:buClr>
        <a:buFont typeface="Symbol" pitchFamily="-80"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124A91"/>
        </a:buClr>
        <a:buFont typeface="Symbol" pitchFamily="-80"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124A91"/>
        </a:buClr>
        <a:buFont typeface="Geneva CE" pitchFamily="-80" charset="-18"/>
        <a:buChar char="»"/>
        <a:defRPr sz="2000">
          <a:solidFill>
            <a:schemeClr val="tx1"/>
          </a:solidFill>
          <a:latin typeface="+mn-lt"/>
          <a:ea typeface="+mn-ea"/>
        </a:defRPr>
      </a:lvl5pPr>
      <a:lvl6pPr marL="2514600" indent="-228600" algn="l" rtl="0" fontAlgn="base">
        <a:spcBef>
          <a:spcPct val="20000"/>
        </a:spcBef>
        <a:spcAft>
          <a:spcPct val="0"/>
        </a:spcAft>
        <a:buClr>
          <a:srgbClr val="124A91"/>
        </a:buClr>
        <a:buFont typeface="Geneva CE" pitchFamily="-80" charset="-18"/>
        <a:buChar char="»"/>
        <a:defRPr sz="2000">
          <a:solidFill>
            <a:schemeClr val="tx1"/>
          </a:solidFill>
          <a:latin typeface="+mn-lt"/>
          <a:ea typeface="+mn-ea"/>
        </a:defRPr>
      </a:lvl6pPr>
      <a:lvl7pPr marL="2971800" indent="-228600" algn="l" rtl="0" fontAlgn="base">
        <a:spcBef>
          <a:spcPct val="20000"/>
        </a:spcBef>
        <a:spcAft>
          <a:spcPct val="0"/>
        </a:spcAft>
        <a:buClr>
          <a:srgbClr val="124A91"/>
        </a:buClr>
        <a:buFont typeface="Geneva CE" pitchFamily="-80" charset="-18"/>
        <a:buChar char="»"/>
        <a:defRPr sz="2000">
          <a:solidFill>
            <a:schemeClr val="tx1"/>
          </a:solidFill>
          <a:latin typeface="+mn-lt"/>
          <a:ea typeface="+mn-ea"/>
        </a:defRPr>
      </a:lvl7pPr>
      <a:lvl8pPr marL="3429000" indent="-228600" algn="l" rtl="0" fontAlgn="base">
        <a:spcBef>
          <a:spcPct val="20000"/>
        </a:spcBef>
        <a:spcAft>
          <a:spcPct val="0"/>
        </a:spcAft>
        <a:buClr>
          <a:srgbClr val="124A91"/>
        </a:buClr>
        <a:buFont typeface="Geneva CE" pitchFamily="-80" charset="-18"/>
        <a:buChar char="»"/>
        <a:defRPr sz="2000">
          <a:solidFill>
            <a:schemeClr val="tx1"/>
          </a:solidFill>
          <a:latin typeface="+mn-lt"/>
          <a:ea typeface="+mn-ea"/>
        </a:defRPr>
      </a:lvl8pPr>
      <a:lvl9pPr marL="3886200" indent="-228600" algn="l" rtl="0" fontAlgn="base">
        <a:spcBef>
          <a:spcPct val="20000"/>
        </a:spcBef>
        <a:spcAft>
          <a:spcPct val="0"/>
        </a:spcAft>
        <a:buClr>
          <a:srgbClr val="124A91"/>
        </a:buClr>
        <a:buFont typeface="Geneva CE" pitchFamily="-80" charset="-18"/>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r>
              <a:rPr lang="en-US" sz="4800" dirty="0">
                <a:solidFill>
                  <a:srgbClr val="CCFFCC"/>
                </a:solidFill>
              </a:rPr>
              <a:t>Automated Extraction of </a:t>
            </a:r>
            <a:r>
              <a:rPr lang="en-US" sz="4800" dirty="0" smtClean="0">
                <a:solidFill>
                  <a:srgbClr val="CCFFCC"/>
                </a:solidFill>
              </a:rPr>
              <a:t/>
            </a:r>
            <a:br>
              <a:rPr lang="en-US" sz="4800" dirty="0" smtClean="0">
                <a:solidFill>
                  <a:srgbClr val="CCFFCC"/>
                </a:solidFill>
              </a:rPr>
            </a:br>
            <a:r>
              <a:rPr lang="en-US" sz="4800" dirty="0" smtClean="0">
                <a:solidFill>
                  <a:srgbClr val="CCFFCC"/>
                </a:solidFill>
              </a:rPr>
              <a:t>Skeleton </a:t>
            </a:r>
            <a:r>
              <a:rPr lang="en-US" sz="4800" dirty="0">
                <a:solidFill>
                  <a:srgbClr val="CCFFCC"/>
                </a:solidFill>
              </a:rPr>
              <a:t>Apps from </a:t>
            </a:r>
            <a:r>
              <a:rPr lang="en-US" sz="4800" dirty="0" smtClean="0">
                <a:solidFill>
                  <a:srgbClr val="CCFFCC"/>
                </a:solidFill>
              </a:rPr>
              <a:t>Apps</a:t>
            </a:r>
            <a:br>
              <a:rPr lang="en-US" sz="4800" dirty="0" smtClean="0">
                <a:solidFill>
                  <a:srgbClr val="CCFFCC"/>
                </a:solidFill>
              </a:rPr>
            </a:br>
            <a:r>
              <a:rPr lang="en-US" sz="2800" dirty="0" smtClean="0"/>
              <a:t>February 2012</a:t>
            </a:r>
          </a:p>
        </p:txBody>
      </p:sp>
      <p:sp>
        <p:nvSpPr>
          <p:cNvPr id="6147" name="Rectangle 6"/>
          <p:cNvSpPr>
            <a:spLocks noGrp="1" noChangeArrowheads="1"/>
          </p:cNvSpPr>
          <p:nvPr>
            <p:ph type="subTitle" idx="4294967295"/>
          </p:nvPr>
        </p:nvSpPr>
        <p:spPr>
          <a:xfrm>
            <a:off x="530225" y="4504155"/>
            <a:ext cx="8066088" cy="1752600"/>
          </a:xfrm>
          <a:noFill/>
        </p:spPr>
        <p:txBody>
          <a:bodyPr wrap="none"/>
          <a:lstStyle/>
          <a:p>
            <a:pPr marL="0" indent="0" algn="ctr" eaLnBrk="1" hangingPunct="1">
              <a:lnSpc>
                <a:spcPct val="80000"/>
              </a:lnSpc>
              <a:buFont typeface="Wingdings" charset="2"/>
              <a:buNone/>
            </a:pPr>
            <a:r>
              <a:rPr lang="en-US" i="1" dirty="0" smtClean="0">
                <a:solidFill>
                  <a:srgbClr val="0070C0"/>
                </a:solidFill>
              </a:rPr>
              <a:t>Daniel Quinlan (LLNL)</a:t>
            </a:r>
          </a:p>
          <a:p>
            <a:pPr marL="0" indent="0" algn="ctr" eaLnBrk="1" hangingPunct="1">
              <a:lnSpc>
                <a:spcPct val="80000"/>
              </a:lnSpc>
              <a:buFont typeface="Wingdings" charset="2"/>
              <a:buNone/>
            </a:pPr>
            <a:r>
              <a:rPr lang="en-US" i="1" dirty="0" smtClean="0"/>
              <a:t>Matt </a:t>
            </a:r>
            <a:r>
              <a:rPr lang="en-US" i="1" dirty="0" err="1" smtClean="0"/>
              <a:t>Sottile</a:t>
            </a:r>
            <a:r>
              <a:rPr lang="en-US" i="1" dirty="0" smtClean="0"/>
              <a:t> (Galois), Aaron Tomb (Galois)</a:t>
            </a:r>
          </a:p>
          <a:p>
            <a:pPr marL="0" indent="0" algn="ctr" eaLnBrk="1" hangingPunct="1">
              <a:lnSpc>
                <a:spcPct val="80000"/>
              </a:lnSpc>
              <a:buFont typeface="Wingdings" charset="2"/>
              <a:buNone/>
            </a:pPr>
            <a:endParaRPr lang="en-US" sz="2000" dirty="0" smtClean="0">
              <a:solidFill>
                <a:srgbClr val="124A91"/>
              </a:solidFill>
            </a:endParaRPr>
          </a:p>
          <a:p>
            <a:pPr marL="0" indent="0" algn="ctr" eaLnBrk="1" hangingPunct="1">
              <a:lnSpc>
                <a:spcPct val="80000"/>
              </a:lnSpc>
              <a:buFont typeface="Wingdings" charset="2"/>
              <a:buNone/>
            </a:pPr>
            <a:endParaRPr lang="en-US" sz="2000" dirty="0">
              <a:solidFill>
                <a:srgbClr val="124A91"/>
              </a:solidFill>
            </a:endParaRPr>
          </a:p>
          <a:p>
            <a:pPr marL="0" indent="0" algn="ctr" eaLnBrk="1" hangingPunct="1">
              <a:lnSpc>
                <a:spcPct val="80000"/>
              </a:lnSpc>
              <a:buFont typeface="Wingdings" charset="2"/>
              <a:buNone/>
            </a:pPr>
            <a:endParaRPr lang="en-US" sz="2000" dirty="0" smtClean="0">
              <a:solidFill>
                <a:srgbClr val="124A91"/>
              </a:solidFill>
            </a:endParaRPr>
          </a:p>
          <a:p>
            <a:pPr marL="0" indent="0" algn="ctr" eaLnBrk="1" hangingPunct="1">
              <a:lnSpc>
                <a:spcPct val="80000"/>
              </a:lnSpc>
              <a:spcBef>
                <a:spcPct val="0"/>
              </a:spcBef>
              <a:buFont typeface="Wingdings" charset="2"/>
              <a:buNone/>
            </a:pPr>
            <a:r>
              <a:rPr lang="en-US" sz="1200" dirty="0" smtClean="0"/>
              <a:t>Lawrence Livermore National Laboratory, P. O. Box 808, Livermore, CA 94551</a:t>
            </a:r>
          </a:p>
          <a:p>
            <a:pPr marL="0" indent="0" algn="ctr" eaLnBrk="1" hangingPunct="1">
              <a:lnSpc>
                <a:spcPct val="80000"/>
              </a:lnSpc>
              <a:spcBef>
                <a:spcPct val="0"/>
              </a:spcBef>
              <a:buFont typeface="Wingdings" charset="2"/>
              <a:buNone/>
            </a:pPr>
            <a:r>
              <a:rPr lang="en-US" sz="1200" dirty="0" smtClean="0"/>
              <a:t>Operated by Lawrence Livermore National Security, LLC, or the U.S. Department of Energy, </a:t>
            </a:r>
          </a:p>
          <a:p>
            <a:pPr marL="0" indent="0" algn="ctr" eaLnBrk="1" hangingPunct="1">
              <a:lnSpc>
                <a:spcPct val="80000"/>
              </a:lnSpc>
              <a:spcBef>
                <a:spcPct val="0"/>
              </a:spcBef>
              <a:buFont typeface="Wingdings" charset="2"/>
              <a:buNone/>
            </a:pPr>
            <a:r>
              <a:rPr lang="en-US" sz="1200" dirty="0" smtClean="0"/>
              <a:t>National Nuclear Security Administration under Contract DE-AC52-07NA27344</a:t>
            </a:r>
          </a:p>
          <a:p>
            <a:pPr marL="0" indent="0" algn="ctr" eaLnBrk="1" hangingPunct="1">
              <a:lnSpc>
                <a:spcPct val="80000"/>
              </a:lnSpc>
              <a:spcBef>
                <a:spcPct val="0"/>
              </a:spcBef>
              <a:buFont typeface="Wingdings" charset="2"/>
              <a:buNone/>
            </a:pPr>
            <a:endParaRPr lang="en-US" sz="1200" dirty="0" smtClean="0"/>
          </a:p>
          <a:p>
            <a:pPr marL="0" indent="0" algn="ctr" eaLnBrk="1" hangingPunct="1">
              <a:lnSpc>
                <a:spcPct val="80000"/>
              </a:lnSpc>
              <a:buFont typeface="Wingdings" charset="2"/>
              <a:buNone/>
            </a:pPr>
            <a:endParaRPr lang="en-US" sz="1400" dirty="0" smtClean="0">
              <a:solidFill>
                <a:srgbClr val="124A91"/>
              </a:solidFill>
            </a:endParaRPr>
          </a:p>
          <a:p>
            <a:pPr marL="0" indent="0" algn="ctr" eaLnBrk="1" hangingPunct="1">
              <a:lnSpc>
                <a:spcPct val="80000"/>
              </a:lnSpc>
              <a:buFont typeface="Wingdings" charset="2"/>
              <a:buNone/>
            </a:pPr>
            <a:endParaRPr lang="en-US" sz="1200" dirty="0" smtClean="0">
              <a:solidFill>
                <a:srgbClr val="124A9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Static Analysis Drives Skeleton Generation</a:t>
            </a:r>
            <a:endParaRPr lang="en-US" sz="3600" dirty="0"/>
          </a:p>
        </p:txBody>
      </p:sp>
      <p:sp>
        <p:nvSpPr>
          <p:cNvPr id="3" name="Content Placeholder 2"/>
          <p:cNvSpPr>
            <a:spLocks noGrp="1"/>
          </p:cNvSpPr>
          <p:nvPr>
            <p:ph idx="1"/>
          </p:nvPr>
        </p:nvSpPr>
        <p:spPr>
          <a:xfrm>
            <a:off x="445469" y="1371600"/>
            <a:ext cx="8530293" cy="4724400"/>
          </a:xfrm>
        </p:spPr>
        <p:txBody>
          <a:bodyPr>
            <a:noAutofit/>
          </a:bodyPr>
          <a:lstStyle/>
          <a:p>
            <a:r>
              <a:rPr lang="en-US" sz="1600" dirty="0" smtClean="0"/>
              <a:t>First prototype:</a:t>
            </a:r>
          </a:p>
          <a:p>
            <a:pPr lvl="1"/>
            <a:r>
              <a:rPr lang="en-US" sz="1600" dirty="0" smtClean="0"/>
              <a:t>Generate skeleton representing message passing via static analysis (using the use-</a:t>
            </a:r>
            <a:r>
              <a:rPr lang="en-US" sz="1600" dirty="0" err="1" smtClean="0"/>
              <a:t>def</a:t>
            </a:r>
            <a:r>
              <a:rPr lang="en-US" sz="1600" dirty="0" smtClean="0"/>
              <a:t> analysis in ROSE)</a:t>
            </a:r>
          </a:p>
          <a:p>
            <a:r>
              <a:rPr lang="en-US" sz="1600" dirty="0" smtClean="0"/>
              <a:t>Basic concept, where MPI is the target aspect:</a:t>
            </a:r>
          </a:p>
          <a:p>
            <a:pPr lvl="1"/>
            <a:r>
              <a:rPr lang="en-US" sz="1600" dirty="0" smtClean="0"/>
              <a:t>Identify message passing (MPI) operations.</a:t>
            </a:r>
          </a:p>
          <a:p>
            <a:pPr lvl="1"/>
            <a:r>
              <a:rPr lang="en-US" sz="1600" dirty="0" smtClean="0"/>
              <a:t>Preserve MPI operations and code that they depend on, removing superfluous code.</a:t>
            </a:r>
          </a:p>
          <a:p>
            <a:pPr lvl="1"/>
            <a:r>
              <a:rPr lang="en-US" sz="1600" dirty="0" smtClean="0"/>
              <a:t>Aim to remove large blocks of computational code, replacing it with surrogate code that is simpler to produce skeleton of app that contains essential message passing structure without the actual work.</a:t>
            </a:r>
            <a:endParaRPr lang="en-US" sz="1600" dirty="0"/>
          </a:p>
          <a:p>
            <a:r>
              <a:rPr lang="en-US" sz="1600" dirty="0" smtClean="0"/>
              <a:t>Our research approach has been to explore four different forms of analysis to drive the skeleton generation:</a:t>
            </a:r>
          </a:p>
          <a:p>
            <a:pPr marL="800100" lvl="1" indent="-342900">
              <a:buFont typeface="+mj-lt"/>
              <a:buAutoNum type="arabicParenR"/>
            </a:pPr>
            <a:r>
              <a:rPr lang="en-US" sz="1600" dirty="0" smtClean="0"/>
              <a:t>Use-</a:t>
            </a:r>
            <a:r>
              <a:rPr lang="en-US" sz="1600" dirty="0" err="1" smtClean="0"/>
              <a:t>def</a:t>
            </a:r>
            <a:r>
              <a:rPr lang="en-US" sz="1600" dirty="0" smtClean="0"/>
              <a:t> analysis (to generate a form of program slice), works on the AST directly, not directly using the inter-procedural control flow graph (CFG)</a:t>
            </a:r>
          </a:p>
          <a:p>
            <a:pPr marL="800100" lvl="1" indent="-342900">
              <a:buFont typeface="+mj-lt"/>
              <a:buAutoNum type="arabicParenR"/>
            </a:pPr>
            <a:r>
              <a:rPr lang="en-US" sz="1600" i="1" dirty="0" smtClean="0">
                <a:solidFill>
                  <a:srgbClr val="008000"/>
                </a:solidFill>
              </a:rPr>
              <a:t>Program slicing using ROSE’s System Dependence graph (SDG) which captures the </a:t>
            </a:r>
            <a:r>
              <a:rPr lang="en-US" sz="1600" i="1" dirty="0" err="1" smtClean="0">
                <a:solidFill>
                  <a:srgbClr val="008000"/>
                </a:solidFill>
              </a:rPr>
              <a:t>def</a:t>
            </a:r>
            <a:r>
              <a:rPr lang="en-US" sz="1600" i="1" dirty="0" smtClean="0">
                <a:solidFill>
                  <a:srgbClr val="008000"/>
                </a:solidFill>
              </a:rPr>
              <a:t>-use analysis and more on the inter-procedural control flow graph in ROSE</a:t>
            </a:r>
          </a:p>
          <a:p>
            <a:pPr marL="800100" lvl="1" indent="-342900">
              <a:buFont typeface="+mj-lt"/>
              <a:buAutoNum type="arabicParenR"/>
            </a:pPr>
            <a:r>
              <a:rPr lang="en-US" sz="1600" i="1" dirty="0" smtClean="0">
                <a:solidFill>
                  <a:srgbClr val="008000"/>
                </a:solidFill>
              </a:rPr>
              <a:t>A new Data-Flow Framework in ROSE; another form of analysis using the </a:t>
            </a:r>
            <a:r>
              <a:rPr lang="en-US" sz="1600" i="1" dirty="0" err="1" smtClean="0">
                <a:solidFill>
                  <a:srgbClr val="008000"/>
                </a:solidFill>
              </a:rPr>
              <a:t>interprocedural</a:t>
            </a:r>
            <a:r>
              <a:rPr lang="en-US" sz="1600" i="1" dirty="0" smtClean="0">
                <a:solidFill>
                  <a:srgbClr val="008000"/>
                </a:solidFill>
              </a:rPr>
              <a:t> control flow graph in ROSE</a:t>
            </a:r>
          </a:p>
          <a:p>
            <a:pPr marL="800100" lvl="1" indent="-342900">
              <a:buFont typeface="+mj-lt"/>
              <a:buAutoNum type="arabicParenR"/>
            </a:pPr>
            <a:r>
              <a:rPr lang="en-US" sz="1600" i="1" dirty="0" smtClean="0">
                <a:solidFill>
                  <a:srgbClr val="008000"/>
                </a:solidFill>
              </a:rPr>
              <a:t>Connections to Formal methods</a:t>
            </a:r>
          </a:p>
        </p:txBody>
      </p:sp>
    </p:spTree>
    <p:extLst>
      <p:ext uri="{BB962C8B-B14F-4D97-AF65-F5344CB8AC3E}">
        <p14:creationId xmlns:p14="http://schemas.microsoft.com/office/powerpoint/2010/main" val="302460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5794" name="Picture 2" descr="test_eo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1165707"/>
            <a:ext cx="9144000" cy="71693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185798" name="Picture 6" descr="test_e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6200"/>
            <a:ext cx="7620000" cy="6391275"/>
          </a:xfrm>
          <a:prstGeom prst="rect">
            <a:avLst/>
          </a:prstGeom>
          <a:noFill/>
          <a:extLst>
            <a:ext uri="{909E8E84-426E-40dd-AFC4-6F175D3DCCD1}">
              <a14:hiddenFill xmlns:a14="http://schemas.microsoft.com/office/drawing/2010/main">
                <a:solidFill>
                  <a:srgbClr val="FFFFFF"/>
                </a:solidFill>
              </a14:hiddenFill>
            </a:ext>
          </a:extLst>
        </p:spPr>
      </p:pic>
      <p:sp>
        <p:nvSpPr>
          <p:cNvPr id="1185795" name="Rectangle 3"/>
          <p:cNvSpPr>
            <a:spLocks noGrp="1" noChangeArrowheads="1"/>
          </p:cNvSpPr>
          <p:nvPr>
            <p:ph type="title"/>
          </p:nvPr>
        </p:nvSpPr>
        <p:spPr>
          <a:xfrm>
            <a:off x="409575" y="175009"/>
            <a:ext cx="8280400" cy="908050"/>
          </a:xfrm>
        </p:spPr>
        <p:txBody>
          <a:bodyPr/>
          <a:lstStyle/>
          <a:p>
            <a:r>
              <a:rPr lang="en-US" sz="4000" dirty="0" smtClean="0"/>
              <a:t>Static Analysis: Program Slicing</a:t>
            </a:r>
            <a:endParaRPr lang="en-US" sz="4000" dirty="0">
              <a:solidFill>
                <a:srgbClr val="0000FF"/>
              </a:solidFill>
            </a:endParaRPr>
          </a:p>
        </p:txBody>
      </p:sp>
      <p:sp>
        <p:nvSpPr>
          <p:cNvPr id="1185797" name="Rectangle 5"/>
          <p:cNvSpPr>
            <a:spLocks noChangeArrowheads="1"/>
          </p:cNvSpPr>
          <p:nvPr/>
        </p:nvSpPr>
        <p:spPr bwMode="auto">
          <a:xfrm>
            <a:off x="7999413" y="611188"/>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lang="en-US" sz="2400">
              <a:solidFill>
                <a:schemeClr val="tx1"/>
              </a:solidFill>
              <a:cs typeface="ＭＳ Ｐゴシック" charset="0"/>
            </a:endParaRPr>
          </a:p>
        </p:txBody>
      </p:sp>
      <p:sp>
        <p:nvSpPr>
          <p:cNvPr id="1185799" name="Rectangle 7"/>
          <p:cNvSpPr>
            <a:spLocks noChangeArrowheads="1"/>
          </p:cNvSpPr>
          <p:nvPr/>
        </p:nvSpPr>
        <p:spPr bwMode="auto">
          <a:xfrm>
            <a:off x="530774" y="1205147"/>
            <a:ext cx="281207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l"/>
            <a:r>
              <a:rPr lang="en-US" sz="1200" b="1" dirty="0" err="1">
                <a:solidFill>
                  <a:schemeClr val="tx1"/>
                </a:solidFill>
                <a:cs typeface="ＭＳ Ｐゴシック" charset="0"/>
              </a:rPr>
              <a:t>int</a:t>
            </a:r>
            <a:r>
              <a:rPr lang="en-US" sz="1200" b="1" dirty="0">
                <a:solidFill>
                  <a:schemeClr val="tx1"/>
                </a:solidFill>
                <a:cs typeface="ＭＳ Ｐゴシック" charset="0"/>
              </a:rPr>
              <a:t> </a:t>
            </a:r>
            <a:r>
              <a:rPr lang="en-US" sz="1200" b="1" dirty="0" err="1">
                <a:solidFill>
                  <a:schemeClr val="tx1"/>
                </a:solidFill>
                <a:cs typeface="ＭＳ Ｐゴシック" charset="0"/>
              </a:rPr>
              <a:t>returnMe</a:t>
            </a:r>
            <a:r>
              <a:rPr lang="en-US" sz="1200" b="1" dirty="0">
                <a:solidFill>
                  <a:schemeClr val="tx1"/>
                </a:solidFill>
                <a:cs typeface="ＭＳ Ｐゴシック" charset="0"/>
              </a:rPr>
              <a:t> (</a:t>
            </a:r>
            <a:r>
              <a:rPr lang="en-US" sz="1200" b="1" dirty="0" err="1">
                <a:solidFill>
                  <a:schemeClr val="tx1"/>
                </a:solidFill>
                <a:cs typeface="ＭＳ Ｐゴシック" charset="0"/>
              </a:rPr>
              <a:t>int</a:t>
            </a:r>
            <a:r>
              <a:rPr lang="en-US" sz="1200" b="1" dirty="0">
                <a:solidFill>
                  <a:schemeClr val="tx1"/>
                </a:solidFill>
                <a:cs typeface="ＭＳ Ｐゴシック" charset="0"/>
              </a:rPr>
              <a:t> me)</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r>
              <a:rPr lang="en-US" sz="1200" b="1" dirty="0">
                <a:solidFill>
                  <a:schemeClr val="tx1"/>
                </a:solidFill>
                <a:cs typeface="ＭＳ Ｐゴシック" charset="0"/>
              </a:rPr>
              <a:t>      return me;</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r>
              <a:rPr lang="en-US" sz="1200" b="1" dirty="0">
                <a:solidFill>
                  <a:schemeClr val="tx1"/>
                </a:solidFill>
                <a:cs typeface="ＭＳ Ｐゴシック" charset="0"/>
              </a:rPr>
              <a:t/>
            </a:r>
            <a:br>
              <a:rPr lang="en-US" sz="1200" b="1" dirty="0">
                <a:solidFill>
                  <a:schemeClr val="tx1"/>
                </a:solidFill>
                <a:cs typeface="ＭＳ Ｐゴシック" charset="0"/>
              </a:rPr>
            </a:br>
            <a:r>
              <a:rPr lang="en-US" sz="1200" b="1" dirty="0" err="1">
                <a:solidFill>
                  <a:schemeClr val="tx1"/>
                </a:solidFill>
                <a:cs typeface="ＭＳ Ｐゴシック" charset="0"/>
              </a:rPr>
              <a:t>int</a:t>
            </a:r>
            <a:r>
              <a:rPr lang="en-US" sz="1200" b="1" dirty="0">
                <a:solidFill>
                  <a:schemeClr val="tx1"/>
                </a:solidFill>
                <a:cs typeface="ＭＳ Ｐゴシック" charset="0"/>
              </a:rPr>
              <a:t> main (</a:t>
            </a:r>
            <a:r>
              <a:rPr lang="en-US" sz="1200" b="1" dirty="0" err="1">
                <a:solidFill>
                  <a:schemeClr val="tx1"/>
                </a:solidFill>
                <a:cs typeface="ＭＳ Ｐゴシック" charset="0"/>
              </a:rPr>
              <a:t>int</a:t>
            </a:r>
            <a:r>
              <a:rPr lang="en-US" sz="1200" b="1" dirty="0">
                <a:solidFill>
                  <a:schemeClr val="tx1"/>
                </a:solidFill>
                <a:cs typeface="ＭＳ Ｐゴシック" charset="0"/>
              </a:rPr>
              <a:t> </a:t>
            </a:r>
            <a:r>
              <a:rPr lang="en-US" sz="1200" b="1" dirty="0" err="1">
                <a:solidFill>
                  <a:schemeClr val="tx1"/>
                </a:solidFill>
                <a:cs typeface="ＭＳ Ｐゴシック" charset="0"/>
              </a:rPr>
              <a:t>argc</a:t>
            </a:r>
            <a:r>
              <a:rPr lang="en-US" sz="1200" b="1" dirty="0">
                <a:solidFill>
                  <a:schemeClr val="tx1"/>
                </a:solidFill>
                <a:cs typeface="ＭＳ Ｐゴシック" charset="0"/>
              </a:rPr>
              <a:t>, char ** </a:t>
            </a:r>
            <a:r>
              <a:rPr lang="en-US" sz="1200" b="1" dirty="0" err="1">
                <a:solidFill>
                  <a:schemeClr val="tx1"/>
                </a:solidFill>
                <a:cs typeface="ＭＳ Ｐゴシック" charset="0"/>
              </a:rPr>
              <a:t>argv</a:t>
            </a:r>
            <a:r>
              <a:rPr lang="en-US" sz="1200" b="1" dirty="0">
                <a:solidFill>
                  <a:schemeClr val="tx1"/>
                </a:solidFill>
                <a:cs typeface="ＭＳ Ｐゴシック" charset="0"/>
              </a:rPr>
              <a:t>)</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r>
              <a:rPr lang="en-US" sz="1200" b="1" dirty="0">
                <a:solidFill>
                  <a:schemeClr val="tx1"/>
                </a:solidFill>
                <a:cs typeface="ＭＳ Ｐゴシック" charset="0"/>
              </a:rPr>
              <a:t>      </a:t>
            </a:r>
            <a:r>
              <a:rPr lang="en-US" sz="1200" b="1" dirty="0" err="1">
                <a:solidFill>
                  <a:schemeClr val="tx1"/>
                </a:solidFill>
                <a:cs typeface="ＭＳ Ｐゴシック" charset="0"/>
              </a:rPr>
              <a:t>int</a:t>
            </a:r>
            <a:r>
              <a:rPr lang="en-US" sz="1200" b="1" dirty="0">
                <a:solidFill>
                  <a:schemeClr val="tx1"/>
                </a:solidFill>
                <a:cs typeface="ＭＳ Ｐゴシック" charset="0"/>
              </a:rPr>
              <a:t> a = 1;</a:t>
            </a:r>
            <a:br>
              <a:rPr lang="en-US" sz="1200" b="1" dirty="0">
                <a:solidFill>
                  <a:schemeClr val="tx1"/>
                </a:solidFill>
                <a:cs typeface="ＭＳ Ｐゴシック" charset="0"/>
              </a:rPr>
            </a:br>
            <a:r>
              <a:rPr lang="en-US" sz="1200" b="1" dirty="0">
                <a:solidFill>
                  <a:schemeClr val="tx1"/>
                </a:solidFill>
                <a:cs typeface="ＭＳ Ｐゴシック" charset="0"/>
              </a:rPr>
              <a:t>      </a:t>
            </a:r>
            <a:r>
              <a:rPr lang="en-US" sz="1200" b="1" dirty="0" err="1">
                <a:solidFill>
                  <a:schemeClr val="tx1"/>
                </a:solidFill>
                <a:cs typeface="ＭＳ Ｐゴシック" charset="0"/>
              </a:rPr>
              <a:t>int</a:t>
            </a:r>
            <a:r>
              <a:rPr lang="en-US" sz="1200" b="1" dirty="0">
                <a:solidFill>
                  <a:schemeClr val="tx1"/>
                </a:solidFill>
                <a:cs typeface="ＭＳ Ｐゴシック" charset="0"/>
              </a:rPr>
              <a:t> b;</a:t>
            </a:r>
            <a:br>
              <a:rPr lang="en-US" sz="1200" b="1" dirty="0">
                <a:solidFill>
                  <a:schemeClr val="tx1"/>
                </a:solidFill>
                <a:cs typeface="ＭＳ Ｐゴシック" charset="0"/>
              </a:rPr>
            </a:br>
            <a:r>
              <a:rPr lang="en-US" sz="1200" b="1" dirty="0">
                <a:solidFill>
                  <a:schemeClr val="tx1"/>
                </a:solidFill>
                <a:cs typeface="ＭＳ Ｐゴシック" charset="0"/>
              </a:rPr>
              <a:t>      </a:t>
            </a:r>
            <a:r>
              <a:rPr lang="en-US" sz="1200" b="1" dirty="0" err="1">
                <a:solidFill>
                  <a:schemeClr val="tx1"/>
                </a:solidFill>
                <a:cs typeface="ＭＳ Ｐゴシック" charset="0"/>
              </a:rPr>
              <a:t>returnMe</a:t>
            </a:r>
            <a:r>
              <a:rPr lang="en-US" sz="1200" b="1" dirty="0">
                <a:solidFill>
                  <a:schemeClr val="tx1"/>
                </a:solidFill>
                <a:cs typeface="ＭＳ Ｐゴシック" charset="0"/>
              </a:rPr>
              <a:t>(a);</a:t>
            </a:r>
            <a:br>
              <a:rPr lang="en-US" sz="1200" b="1" dirty="0">
                <a:solidFill>
                  <a:schemeClr val="tx1"/>
                </a:solidFill>
                <a:cs typeface="ＭＳ Ｐゴシック" charset="0"/>
              </a:rPr>
            </a:br>
            <a:r>
              <a:rPr lang="en-US" sz="1200" b="1" dirty="0">
                <a:solidFill>
                  <a:schemeClr val="tx1"/>
                </a:solidFill>
                <a:cs typeface="ＭＳ Ｐゴシック" charset="0"/>
              </a:rPr>
              <a:t>      b = </a:t>
            </a:r>
            <a:r>
              <a:rPr lang="en-US" sz="1200" b="1" dirty="0" err="1">
                <a:solidFill>
                  <a:schemeClr val="tx1"/>
                </a:solidFill>
                <a:cs typeface="ＭＳ Ｐゴシック" charset="0"/>
              </a:rPr>
              <a:t>returnMe</a:t>
            </a:r>
            <a:r>
              <a:rPr lang="en-US" sz="1200" b="1" dirty="0">
                <a:solidFill>
                  <a:schemeClr val="tx1"/>
                </a:solidFill>
                <a:cs typeface="ＭＳ Ｐゴシック" charset="0"/>
              </a:rPr>
              <a:t>(a);</a:t>
            </a:r>
            <a:br>
              <a:rPr lang="en-US" sz="1200" b="1" dirty="0">
                <a:solidFill>
                  <a:schemeClr val="tx1"/>
                </a:solidFill>
                <a:cs typeface="ＭＳ Ｐゴシック" charset="0"/>
              </a:rPr>
            </a:br>
            <a:r>
              <a:rPr lang="en-US" sz="1200" b="1" dirty="0">
                <a:solidFill>
                  <a:schemeClr val="tx1"/>
                </a:solidFill>
                <a:cs typeface="ＭＳ Ｐゴシック" charset="0"/>
              </a:rPr>
              <a:t>    #pragma </a:t>
            </a:r>
            <a:r>
              <a:rPr lang="en-US" sz="1200" b="1" dirty="0" err="1">
                <a:solidFill>
                  <a:schemeClr val="tx1"/>
                </a:solidFill>
                <a:cs typeface="ＭＳ Ｐゴシック" charset="0"/>
              </a:rPr>
              <a:t>SliceTarget</a:t>
            </a:r>
            <a:r>
              <a:rPr lang="en-US" sz="1200" b="1" dirty="0">
                <a:solidFill>
                  <a:schemeClr val="tx1"/>
                </a:solidFill>
                <a:cs typeface="ＭＳ Ｐゴシック" charset="0"/>
              </a:rPr>
              <a:t/>
            </a:r>
            <a:br>
              <a:rPr lang="en-US" sz="1200" b="1" dirty="0">
                <a:solidFill>
                  <a:schemeClr val="tx1"/>
                </a:solidFill>
                <a:cs typeface="ＭＳ Ｐゴシック" charset="0"/>
              </a:rPr>
            </a:br>
            <a:r>
              <a:rPr lang="en-US" sz="1200" b="1" dirty="0">
                <a:solidFill>
                  <a:schemeClr val="tx1"/>
                </a:solidFill>
                <a:cs typeface="ＭＳ Ｐゴシック" charset="0"/>
              </a:rPr>
              <a:t>      return b;</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endParaRPr lang="en-US" sz="1200" b="1" dirty="0">
              <a:solidFill>
                <a:schemeClr val="tx1"/>
              </a:solidFill>
              <a:cs typeface="ＭＳ Ｐゴシック" charset="0"/>
            </a:endParaRPr>
          </a:p>
        </p:txBody>
      </p:sp>
      <p:sp>
        <p:nvSpPr>
          <p:cNvPr id="1185796" name="Rectangle 4"/>
          <p:cNvSpPr>
            <a:spLocks noGrp="1" noChangeArrowheads="1"/>
          </p:cNvSpPr>
          <p:nvPr>
            <p:ph type="body" sz="half" idx="1"/>
          </p:nvPr>
        </p:nvSpPr>
        <p:spPr>
          <a:xfrm>
            <a:off x="3471049" y="1540113"/>
            <a:ext cx="5599495" cy="4508500"/>
          </a:xfrm>
        </p:spPr>
        <p:txBody>
          <a:bodyPr/>
          <a:lstStyle/>
          <a:p>
            <a:pPr>
              <a:lnSpc>
                <a:spcPts val="2800"/>
              </a:lnSpc>
            </a:pPr>
            <a:r>
              <a:rPr lang="en-US" sz="2000" dirty="0"/>
              <a:t>System (Inter-procedural) Dependence Analysis</a:t>
            </a:r>
          </a:p>
          <a:p>
            <a:pPr>
              <a:lnSpc>
                <a:spcPts val="2800"/>
              </a:lnSpc>
            </a:pPr>
            <a:r>
              <a:rPr lang="en-US" sz="2000" dirty="0" smtClean="0"/>
              <a:t>A sequence of directed edges define a slice</a:t>
            </a:r>
          </a:p>
          <a:p>
            <a:pPr>
              <a:lnSpc>
                <a:spcPts val="2800"/>
              </a:lnSpc>
            </a:pPr>
            <a:r>
              <a:rPr lang="en-US" sz="2000" dirty="0" smtClean="0"/>
              <a:t>Can be used for Model extraction</a:t>
            </a:r>
            <a:endParaRPr lang="en-US" sz="2000" dirty="0"/>
          </a:p>
        </p:txBody>
      </p:sp>
    </p:spTree>
    <p:extLst>
      <p:ext uri="{BB962C8B-B14F-4D97-AF65-F5344CB8AC3E}">
        <p14:creationId xmlns:p14="http://schemas.microsoft.com/office/powerpoint/2010/main" val="3256227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Data Flow as an alternative approach to Drive Skeleton Generation</a:t>
            </a:r>
            <a:endParaRPr lang="en-US" sz="3600" dirty="0"/>
          </a:p>
        </p:txBody>
      </p:sp>
      <p:sp>
        <p:nvSpPr>
          <p:cNvPr id="3" name="Content Placeholder 2"/>
          <p:cNvSpPr>
            <a:spLocks noGrp="1"/>
          </p:cNvSpPr>
          <p:nvPr>
            <p:ph idx="1"/>
          </p:nvPr>
        </p:nvSpPr>
        <p:spPr>
          <a:xfrm>
            <a:off x="533400" y="1371600"/>
            <a:ext cx="8271758" cy="4724400"/>
          </a:xfrm>
        </p:spPr>
        <p:txBody>
          <a:bodyPr>
            <a:normAutofit fontScale="92500"/>
          </a:bodyPr>
          <a:lstStyle/>
          <a:p>
            <a:r>
              <a:rPr lang="en-US" dirty="0" smtClean="0"/>
              <a:t>Future work will explore the use of a new </a:t>
            </a:r>
            <a:r>
              <a:rPr lang="en-US" i="1" dirty="0" smtClean="0">
                <a:solidFill>
                  <a:srgbClr val="008000"/>
                </a:solidFill>
              </a:rPr>
              <a:t>Data Flow Framework</a:t>
            </a:r>
            <a:r>
              <a:rPr lang="en-US" dirty="0" smtClean="0"/>
              <a:t> in ROSE to support analysis required to generate skeletons</a:t>
            </a:r>
          </a:p>
          <a:p>
            <a:pPr lvl="1"/>
            <a:r>
              <a:rPr lang="en-US" dirty="0"/>
              <a:t>M</a:t>
            </a:r>
            <a:r>
              <a:rPr lang="en-US" dirty="0" smtClean="0"/>
              <a:t>ay be an easier way (for users) to specify aspects</a:t>
            </a:r>
          </a:p>
          <a:p>
            <a:pPr lvl="1"/>
            <a:r>
              <a:rPr lang="en-US" dirty="0" smtClean="0"/>
              <a:t>It is related to slicing in that it uses the same inter-procedural control flow graph internally</a:t>
            </a:r>
          </a:p>
          <a:p>
            <a:pPr lvl="1"/>
            <a:endParaRPr lang="en-US" dirty="0"/>
          </a:p>
          <a:p>
            <a:r>
              <a:rPr lang="en-US" dirty="0" smtClean="0"/>
              <a:t>Each form of analysis (Use-</a:t>
            </a:r>
            <a:r>
              <a:rPr lang="en-US" dirty="0" err="1" smtClean="0"/>
              <a:t>def</a:t>
            </a:r>
            <a:r>
              <a:rPr lang="en-US" dirty="0" smtClean="0"/>
              <a:t>, SDG, and Data-Flow) are an orthogonal direction of work which share the common infrastructure we have built for skeleton generation.</a:t>
            </a:r>
          </a:p>
          <a:p>
            <a:r>
              <a:rPr lang="en-US" dirty="0" smtClean="0"/>
              <a:t>The analysis and infrastructure in implemented using ROSE</a:t>
            </a:r>
          </a:p>
          <a:p>
            <a:pPr marL="0" indent="0">
              <a:buNone/>
            </a:pPr>
            <a:endParaRPr lang="en-US" dirty="0" smtClean="0"/>
          </a:p>
        </p:txBody>
      </p:sp>
    </p:spTree>
    <p:extLst>
      <p:ext uri="{BB962C8B-B14F-4D97-AF65-F5344CB8AC3E}">
        <p14:creationId xmlns:p14="http://schemas.microsoft.com/office/powerpoint/2010/main" val="275643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charset="0"/>
              </a:rPr>
              <a:t>A Generic </a:t>
            </a:r>
            <a:r>
              <a:rPr lang="en-US" sz="4000" dirty="0">
                <a:latin typeface="Calibri" charset="0"/>
              </a:rPr>
              <a:t>API </a:t>
            </a:r>
            <a:r>
              <a:rPr lang="en-US" sz="4000" dirty="0" smtClean="0">
                <a:latin typeface="Calibri" charset="0"/>
              </a:rPr>
              <a:t>for </a:t>
            </a:r>
            <a:r>
              <a:rPr lang="en-US" sz="4000" dirty="0" err="1">
                <a:latin typeface="Calibri" charset="0"/>
              </a:rPr>
              <a:t>S</a:t>
            </a:r>
            <a:r>
              <a:rPr lang="en-US" sz="4000" dirty="0" err="1" smtClean="0">
                <a:latin typeface="Calibri" charset="0"/>
              </a:rPr>
              <a:t>keletonization</a:t>
            </a:r>
            <a:endParaRPr lang="en-US" sz="4000" dirty="0">
              <a:latin typeface="Calibri" charset="0"/>
            </a:endParaRPr>
          </a:p>
        </p:txBody>
      </p:sp>
      <p:sp>
        <p:nvSpPr>
          <p:cNvPr id="19459" name="Content Placeholder 2"/>
          <p:cNvSpPr>
            <a:spLocks noGrp="1"/>
          </p:cNvSpPr>
          <p:nvPr>
            <p:ph idx="1"/>
          </p:nvPr>
        </p:nvSpPr>
        <p:spPr>
          <a:xfrm>
            <a:off x="227475" y="1371600"/>
            <a:ext cx="8710376" cy="4724400"/>
          </a:xfrm>
        </p:spPr>
        <p:txBody>
          <a:bodyPr/>
          <a:lstStyle/>
          <a:p>
            <a:pPr>
              <a:lnSpc>
                <a:spcPct val="110000"/>
              </a:lnSpc>
            </a:pPr>
            <a:r>
              <a:rPr lang="en-US" dirty="0">
                <a:latin typeface="Calibri" charset="0"/>
              </a:rPr>
              <a:t>Generalized </a:t>
            </a:r>
            <a:r>
              <a:rPr lang="en-US" dirty="0" err="1">
                <a:latin typeface="Calibri" charset="0"/>
              </a:rPr>
              <a:t>skeletonization</a:t>
            </a:r>
            <a:r>
              <a:rPr lang="en-US" dirty="0">
                <a:latin typeface="Calibri" charset="0"/>
              </a:rPr>
              <a:t> target APIs</a:t>
            </a:r>
          </a:p>
          <a:p>
            <a:pPr lvl="1">
              <a:lnSpc>
                <a:spcPct val="110000"/>
              </a:lnSpc>
            </a:pPr>
            <a:r>
              <a:rPr lang="en-US" dirty="0">
                <a:latin typeface="Calibri" charset="0"/>
              </a:rPr>
              <a:t>Original work focused on skeletonizing relative to the MPI API.</a:t>
            </a:r>
          </a:p>
          <a:p>
            <a:pPr lvl="1">
              <a:lnSpc>
                <a:spcPct val="110000"/>
              </a:lnSpc>
            </a:pPr>
            <a:r>
              <a:rPr lang="en-US" dirty="0">
                <a:latin typeface="Calibri" charset="0"/>
              </a:rPr>
              <a:t>Current code extended to allow skeletons against any API (e.g.</a:t>
            </a:r>
            <a:r>
              <a:rPr lang="en-US" dirty="0" smtClean="0">
                <a:latin typeface="Calibri" charset="0"/>
              </a:rPr>
              <a:t>, Visualization and Data Analysis, I/O and Storage, use of domain-specific abstractions, etc.)</a:t>
            </a:r>
            <a:endParaRPr lang="en-US" dirty="0">
              <a:latin typeface="Calibri" charset="0"/>
            </a:endParaRPr>
          </a:p>
          <a:p>
            <a:pPr lvl="1">
              <a:lnSpc>
                <a:spcPct val="110000"/>
              </a:lnSpc>
            </a:pPr>
            <a:r>
              <a:rPr lang="en-US" dirty="0">
                <a:latin typeface="Calibri" charset="0"/>
              </a:rPr>
              <a:t>Important for building skeletons to probe different aspects of program behavior – IO, message passing, threading, app-specific </a:t>
            </a:r>
            <a:r>
              <a:rPr lang="en-US" dirty="0" smtClean="0">
                <a:latin typeface="Calibri" charset="0"/>
              </a:rPr>
              <a:t>libraries</a:t>
            </a:r>
            <a:endParaRPr lang="en-US" dirty="0">
              <a:latin typeface="Calibri" charset="0"/>
            </a:endParaRPr>
          </a:p>
        </p:txBody>
      </p:sp>
    </p:spTree>
    <p:extLst>
      <p:ext uri="{BB962C8B-B14F-4D97-AF65-F5344CB8AC3E}">
        <p14:creationId xmlns:p14="http://schemas.microsoft.com/office/powerpoint/2010/main" val="38195872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libri" charset="0"/>
              </a:rPr>
              <a:t>A</a:t>
            </a:r>
            <a:r>
              <a:rPr lang="en-US" sz="4000" dirty="0" smtClean="0">
                <a:latin typeface="Calibri" charset="0"/>
              </a:rPr>
              <a:t>nnotation </a:t>
            </a:r>
            <a:r>
              <a:rPr lang="en-US" sz="4000" dirty="0">
                <a:latin typeface="Calibri" charset="0"/>
              </a:rPr>
              <a:t>guided </a:t>
            </a:r>
            <a:r>
              <a:rPr lang="en-US" sz="4000" dirty="0" err="1">
                <a:latin typeface="Calibri" charset="0"/>
              </a:rPr>
              <a:t>skeletonization</a:t>
            </a:r>
            <a:endParaRPr lang="en-US" sz="4000" dirty="0">
              <a:latin typeface="Calibri" charset="0"/>
            </a:endParaRPr>
          </a:p>
        </p:txBody>
      </p:sp>
      <p:sp>
        <p:nvSpPr>
          <p:cNvPr id="3" name="Content Placeholder 2"/>
          <p:cNvSpPr>
            <a:spLocks noGrp="1"/>
          </p:cNvSpPr>
          <p:nvPr>
            <p:ph idx="1"/>
          </p:nvPr>
        </p:nvSpPr>
        <p:spPr/>
        <p:txBody>
          <a:bodyPr>
            <a:normAutofit lnSpcReduction="10000"/>
          </a:bodyPr>
          <a:lstStyle/>
          <a:p>
            <a:r>
              <a:rPr lang="en-US" sz="3000" dirty="0">
                <a:latin typeface="Calibri" charset="0"/>
              </a:rPr>
              <a:t>Annotation guided </a:t>
            </a:r>
            <a:r>
              <a:rPr lang="en-US" sz="3000" dirty="0" err="1">
                <a:latin typeface="Calibri" charset="0"/>
              </a:rPr>
              <a:t>skeletonization</a:t>
            </a:r>
            <a:endParaRPr lang="en-US" sz="3000" dirty="0">
              <a:latin typeface="Calibri" charset="0"/>
            </a:endParaRPr>
          </a:p>
          <a:p>
            <a:pPr lvl="1"/>
            <a:r>
              <a:rPr lang="en-US" sz="2600" dirty="0">
                <a:latin typeface="Calibri" charset="0"/>
              </a:rPr>
              <a:t>Previous work focused on purely dependency-based slicing.  This led to problems:</a:t>
            </a:r>
          </a:p>
          <a:p>
            <a:pPr lvl="2"/>
            <a:r>
              <a:rPr lang="en-US" sz="2200" dirty="0">
                <a:latin typeface="Calibri" charset="0"/>
              </a:rPr>
              <a:t>Removal of computational code could cause loops to cease to converge (iterate forever).</a:t>
            </a:r>
          </a:p>
          <a:p>
            <a:pPr lvl="2"/>
            <a:r>
              <a:rPr lang="en-US" sz="2200" dirty="0">
                <a:latin typeface="Calibri" charset="0"/>
              </a:rPr>
              <a:t>Branching patterns no longer meaningful with computational code gone.</a:t>
            </a:r>
          </a:p>
          <a:p>
            <a:pPr lvl="1"/>
            <a:r>
              <a:rPr lang="en-US" sz="2600" dirty="0">
                <a:latin typeface="Calibri" charset="0"/>
              </a:rPr>
              <a:t>Annotations let </a:t>
            </a:r>
            <a:r>
              <a:rPr lang="en-US" sz="2600" dirty="0" smtClean="0">
                <a:latin typeface="Calibri" charset="0"/>
              </a:rPr>
              <a:t>the </a:t>
            </a:r>
            <a:r>
              <a:rPr lang="en-US" sz="2600" i="1" dirty="0" smtClean="0">
                <a:latin typeface="Calibri" charset="0"/>
              </a:rPr>
              <a:t>user</a:t>
            </a:r>
            <a:r>
              <a:rPr lang="en-US" sz="2600" dirty="0" smtClean="0">
                <a:latin typeface="Calibri" charset="0"/>
              </a:rPr>
              <a:t> </a:t>
            </a:r>
            <a:r>
              <a:rPr lang="en-US" sz="2600" dirty="0">
                <a:latin typeface="Calibri" charset="0"/>
              </a:rPr>
              <a:t>guide </a:t>
            </a:r>
            <a:r>
              <a:rPr lang="en-US" sz="2600" dirty="0" err="1" smtClean="0">
                <a:latin typeface="Calibri" charset="0"/>
              </a:rPr>
              <a:t>skeletonization</a:t>
            </a:r>
            <a:r>
              <a:rPr lang="en-US" sz="2600" dirty="0" smtClean="0">
                <a:latin typeface="Calibri" charset="0"/>
              </a:rPr>
              <a:t> </a:t>
            </a:r>
            <a:r>
              <a:rPr lang="en-US" sz="2600" dirty="0">
                <a:latin typeface="Calibri" charset="0"/>
              </a:rPr>
              <a:t>to add </a:t>
            </a:r>
            <a:r>
              <a:rPr lang="en-US" sz="2600" dirty="0" smtClean="0">
                <a:latin typeface="Calibri" charset="0"/>
              </a:rPr>
              <a:t>semantics the skeleton </a:t>
            </a:r>
            <a:r>
              <a:rPr lang="en-US" sz="2600" dirty="0">
                <a:latin typeface="Calibri" charset="0"/>
              </a:rPr>
              <a:t>that is impossible/difficult to statically infer.</a:t>
            </a:r>
          </a:p>
          <a:p>
            <a:pPr lvl="2"/>
            <a:r>
              <a:rPr lang="en-US" sz="2200" dirty="0">
                <a:latin typeface="Calibri" charset="0"/>
              </a:rPr>
              <a:t>Loop iteration counts ; branching probabilities ; variable initialization values.</a:t>
            </a:r>
          </a:p>
        </p:txBody>
      </p:sp>
    </p:spTree>
    <p:extLst>
      <p:ext uri="{BB962C8B-B14F-4D97-AF65-F5344CB8AC3E}">
        <p14:creationId xmlns:p14="http://schemas.microsoft.com/office/powerpoint/2010/main" val="26650086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200" dirty="0" smtClean="0">
                <a:latin typeface="Calibri" charset="0"/>
              </a:rPr>
              <a:t>Use of an Annotation </a:t>
            </a:r>
            <a:r>
              <a:rPr lang="en-US" sz="3200" dirty="0">
                <a:solidFill>
                  <a:srgbClr val="0000FF"/>
                </a:solidFill>
                <a:latin typeface="Calibri" charset="0"/>
              </a:rPr>
              <a:t>Before</a:t>
            </a:r>
            <a:r>
              <a:rPr lang="en-US" sz="3200" dirty="0">
                <a:latin typeface="Calibri" charset="0"/>
              </a:rPr>
              <a:t>/</a:t>
            </a:r>
            <a:r>
              <a:rPr lang="en-US" sz="3200" dirty="0">
                <a:solidFill>
                  <a:srgbClr val="008000"/>
                </a:solidFill>
                <a:latin typeface="Calibri" charset="0"/>
              </a:rPr>
              <a:t>After</a:t>
            </a:r>
          </a:p>
        </p:txBody>
      </p:sp>
      <p:sp>
        <p:nvSpPr>
          <p:cNvPr id="21507" name="Content Placeholder 3"/>
          <p:cNvSpPr>
            <a:spLocks noGrp="1"/>
          </p:cNvSpPr>
          <p:nvPr>
            <p:ph sz="half" idx="1"/>
          </p:nvPr>
        </p:nvSpPr>
        <p:spPr>
          <a:xfrm>
            <a:off x="533401" y="1371600"/>
            <a:ext cx="3599052" cy="4724400"/>
          </a:xfrm>
          <a:ln>
            <a:solidFill>
              <a:srgbClr val="0000FF"/>
            </a:solidFill>
          </a:ln>
        </p:spPr>
        <p:txBody>
          <a:bodyPr/>
          <a:lstStyle/>
          <a:p>
            <a:pPr>
              <a:buFont typeface="Arial" charset="0"/>
              <a:buNone/>
            </a:pPr>
            <a:endParaRPr lang="en-US" sz="1400" dirty="0" smtClean="0">
              <a:latin typeface="Monaco" charset="0"/>
              <a:cs typeface="Monaco" charset="0"/>
            </a:endParaRPr>
          </a:p>
          <a:p>
            <a:pPr>
              <a:buFont typeface="Arial" charset="0"/>
              <a:buNone/>
            </a:pPr>
            <a:r>
              <a:rPr lang="en-US" sz="1400" dirty="0" err="1" smtClean="0">
                <a:latin typeface="Monaco" charset="0"/>
                <a:cs typeface="Monaco" charset="0"/>
              </a:rPr>
              <a:t>int</a:t>
            </a:r>
            <a:r>
              <a:rPr lang="en-US" sz="1400" dirty="0" smtClean="0">
                <a:latin typeface="Monaco" charset="0"/>
                <a:cs typeface="Monaco" charset="0"/>
              </a:rPr>
              <a:t> </a:t>
            </a:r>
            <a:r>
              <a:rPr lang="en-US" sz="1400" dirty="0">
                <a:latin typeface="Monaco" charset="0"/>
                <a:cs typeface="Monaco" charset="0"/>
              </a:rPr>
              <a:t>main() {</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x = 0;</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a:t>
            </a:r>
            <a:r>
              <a:rPr lang="en-US" sz="1400" dirty="0" err="1">
                <a:latin typeface="Monaco" charset="0"/>
                <a:cs typeface="Monaco" charset="0"/>
              </a:rPr>
              <a:t>i</a:t>
            </a:r>
            <a:r>
              <a:rPr lang="en-US" sz="1400" dirty="0">
                <a:latin typeface="Monaco" charset="0"/>
                <a:cs typeface="Monaco" charset="0"/>
              </a:rPr>
              <a:t>;</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 execute exactly 10 times</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pragma </a:t>
            </a:r>
            <a:r>
              <a:rPr lang="en-US" sz="1400" dirty="0" err="1">
                <a:latin typeface="Monaco" charset="0"/>
                <a:cs typeface="Monaco" charset="0"/>
              </a:rPr>
              <a:t>skel</a:t>
            </a:r>
            <a:r>
              <a:rPr lang="en-US" sz="1400" dirty="0">
                <a:latin typeface="Monaco" charset="0"/>
                <a:cs typeface="Monaco" charset="0"/>
              </a:rPr>
              <a:t> </a:t>
            </a:r>
            <a:r>
              <a:rPr lang="en-US" sz="1400" dirty="0" err="1">
                <a:latin typeface="Monaco" charset="0"/>
                <a:cs typeface="Monaco" charset="0"/>
              </a:rPr>
              <a:t>loopIterate</a:t>
            </a:r>
            <a:r>
              <a:rPr lang="en-US" sz="1400" dirty="0">
                <a:latin typeface="Monaco" charset="0"/>
                <a:cs typeface="Monaco" charset="0"/>
              </a:rPr>
              <a:t> 10</a:t>
            </a:r>
          </a:p>
          <a:p>
            <a:pPr>
              <a:buFont typeface="Arial" charset="0"/>
              <a:buNone/>
            </a:pPr>
            <a:endParaRPr lang="en-US" sz="1400" dirty="0">
              <a:latin typeface="Monaco" charset="0"/>
              <a:cs typeface="Monaco" charset="0"/>
            </a:endParaRPr>
          </a:p>
          <a:p>
            <a:pPr>
              <a:buFont typeface="Arial" charset="0"/>
              <a:buNone/>
            </a:pPr>
            <a:r>
              <a:rPr lang="en-US" sz="1400" dirty="0">
                <a:latin typeface="Monaco" charset="0"/>
                <a:cs typeface="Monaco" charset="0"/>
              </a:rPr>
              <a:t>    for (</a:t>
            </a:r>
            <a:r>
              <a:rPr lang="en-US" sz="1400" dirty="0" err="1">
                <a:latin typeface="Monaco" charset="0"/>
                <a:cs typeface="Monaco" charset="0"/>
              </a:rPr>
              <a:t>i</a:t>
            </a:r>
            <a:r>
              <a:rPr lang="en-US" sz="1400" dirty="0">
                <a:latin typeface="Monaco" charset="0"/>
                <a:cs typeface="Monaco" charset="0"/>
              </a:rPr>
              <a:t> = 0; x &lt; 100 ; </a:t>
            </a:r>
            <a:r>
              <a:rPr lang="en-US" sz="1400" dirty="0" err="1">
                <a:latin typeface="Monaco" charset="0"/>
                <a:cs typeface="Monaco" charset="0"/>
              </a:rPr>
              <a:t>i</a:t>
            </a:r>
            <a:r>
              <a:rPr lang="en-US" sz="1400" dirty="0">
                <a:latin typeface="Monaco" charset="0"/>
                <a:cs typeface="Monaco" charset="0"/>
              </a:rPr>
              <a:t>++) {</a:t>
            </a:r>
          </a:p>
          <a:p>
            <a:pPr>
              <a:buFont typeface="Arial" charset="0"/>
              <a:buNone/>
            </a:pPr>
            <a:r>
              <a:rPr lang="en-US" sz="1400" dirty="0">
                <a:latin typeface="Monaco" charset="0"/>
                <a:cs typeface="Monaco" charset="0"/>
              </a:rPr>
              <a:t>        if (x % 2)</a:t>
            </a:r>
          </a:p>
          <a:p>
            <a:pPr>
              <a:buFont typeface="Arial" charset="0"/>
              <a:buNone/>
            </a:pPr>
            <a:r>
              <a:rPr lang="en-US" sz="1400" dirty="0">
                <a:latin typeface="Monaco" charset="0"/>
                <a:cs typeface="Monaco" charset="0"/>
              </a:rPr>
              <a:t>            x += 5;</a:t>
            </a:r>
          </a:p>
          <a:p>
            <a:pPr>
              <a:buFont typeface="Arial" charset="0"/>
              <a:buNone/>
            </a:pPr>
            <a:endParaRPr lang="en-US" sz="1400" dirty="0">
              <a:latin typeface="Monaco" charset="0"/>
              <a:cs typeface="Monaco" charset="0"/>
            </a:endParaRPr>
          </a:p>
          <a:p>
            <a:pPr>
              <a:buFont typeface="Arial" charset="0"/>
              <a:buNone/>
            </a:pPr>
            <a:endParaRPr lang="en-US" sz="1400" dirty="0">
              <a:latin typeface="Monaco" charset="0"/>
              <a:cs typeface="Monaco" charset="0"/>
            </a:endParaRPr>
          </a:p>
          <a:p>
            <a:pPr>
              <a:buFont typeface="Arial" charset="0"/>
              <a:buNone/>
            </a:pPr>
            <a:endParaRPr lang="en-US" sz="1400" dirty="0">
              <a:latin typeface="Monaco" charset="0"/>
              <a:cs typeface="Monaco" charset="0"/>
            </a:endParaRPr>
          </a:p>
          <a:p>
            <a:pPr>
              <a:buFont typeface="Arial" charset="0"/>
              <a:buNone/>
            </a:pPr>
            <a:r>
              <a:rPr lang="en-US" sz="1400" dirty="0">
                <a:latin typeface="Monaco" charset="0"/>
                <a:cs typeface="Monaco" charset="0"/>
              </a:rPr>
              <a:t>    }</a:t>
            </a:r>
          </a:p>
          <a:p>
            <a:pPr>
              <a:buFont typeface="Arial" charset="0"/>
              <a:buNone/>
            </a:pPr>
            <a:r>
              <a:rPr lang="en-US" sz="1400" dirty="0">
                <a:latin typeface="Monaco" charset="0"/>
                <a:cs typeface="Monaco" charset="0"/>
              </a:rPr>
              <a:t>    return x;</a:t>
            </a:r>
          </a:p>
          <a:p>
            <a:pPr>
              <a:buFont typeface="Arial" charset="0"/>
              <a:buNone/>
            </a:pPr>
            <a:r>
              <a:rPr lang="en-US" sz="1400" dirty="0">
                <a:latin typeface="Monaco" charset="0"/>
                <a:cs typeface="Monaco" charset="0"/>
              </a:rPr>
              <a:t>}</a:t>
            </a:r>
          </a:p>
        </p:txBody>
      </p:sp>
      <p:sp>
        <p:nvSpPr>
          <p:cNvPr id="21508" name="Content Placeholder 4"/>
          <p:cNvSpPr>
            <a:spLocks noGrp="1"/>
          </p:cNvSpPr>
          <p:nvPr>
            <p:ph sz="half" idx="2"/>
          </p:nvPr>
        </p:nvSpPr>
        <p:spPr>
          <a:xfrm>
            <a:off x="5036799" y="1371600"/>
            <a:ext cx="3597750" cy="4724400"/>
          </a:xfrm>
          <a:ln>
            <a:solidFill>
              <a:srgbClr val="008000"/>
            </a:solidFill>
          </a:ln>
        </p:spPr>
        <p:txBody>
          <a:bodyPr/>
          <a:lstStyle/>
          <a:p>
            <a:pPr>
              <a:buFont typeface="Arial" charset="0"/>
              <a:buNone/>
            </a:pPr>
            <a:endParaRPr lang="en-US" sz="1400" dirty="0" smtClean="0">
              <a:latin typeface="Monaco" charset="0"/>
              <a:cs typeface="Monaco" charset="0"/>
            </a:endParaRPr>
          </a:p>
          <a:p>
            <a:pPr>
              <a:buFont typeface="Arial" charset="0"/>
              <a:buNone/>
            </a:pPr>
            <a:r>
              <a:rPr lang="en-US" sz="1400" dirty="0" err="1" smtClean="0">
                <a:latin typeface="Monaco" charset="0"/>
                <a:cs typeface="Monaco" charset="0"/>
              </a:rPr>
              <a:t>int</a:t>
            </a:r>
            <a:r>
              <a:rPr lang="en-US" sz="1400" dirty="0" smtClean="0">
                <a:latin typeface="Monaco" charset="0"/>
                <a:cs typeface="Monaco" charset="0"/>
              </a:rPr>
              <a:t> </a:t>
            </a:r>
            <a:r>
              <a:rPr lang="en-US" sz="1400" dirty="0">
                <a:latin typeface="Monaco" charset="0"/>
                <a:cs typeface="Monaco" charset="0"/>
              </a:rPr>
              <a:t>main() {</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x = 0;</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a:t>
            </a:r>
            <a:r>
              <a:rPr lang="en-US" sz="1400" dirty="0" err="1">
                <a:latin typeface="Monaco" charset="0"/>
                <a:cs typeface="Monaco" charset="0"/>
              </a:rPr>
              <a:t>i</a:t>
            </a:r>
            <a:r>
              <a:rPr lang="en-US" sz="1400" dirty="0">
                <a:latin typeface="Monaco" charset="0"/>
                <a:cs typeface="Monaco" charset="0"/>
              </a:rPr>
              <a:t>;</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 execute exactly 10 times</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pragma </a:t>
            </a:r>
            <a:r>
              <a:rPr lang="en-US" sz="1400" dirty="0" err="1">
                <a:latin typeface="Monaco" charset="0"/>
                <a:cs typeface="Monaco" charset="0"/>
              </a:rPr>
              <a:t>skel</a:t>
            </a:r>
            <a:r>
              <a:rPr lang="en-US" sz="1400" dirty="0">
                <a:latin typeface="Monaco" charset="0"/>
                <a:cs typeface="Monaco" charset="0"/>
              </a:rPr>
              <a:t> </a:t>
            </a:r>
            <a:r>
              <a:rPr lang="en-US" sz="1400" dirty="0" err="1">
                <a:latin typeface="Monaco" charset="0"/>
                <a:cs typeface="Monaco" charset="0"/>
              </a:rPr>
              <a:t>loopIterate</a:t>
            </a:r>
            <a:r>
              <a:rPr lang="en-US" sz="1400" dirty="0">
                <a:latin typeface="Monaco" charset="0"/>
                <a:cs typeface="Monaco" charset="0"/>
              </a:rPr>
              <a:t> 10</a:t>
            </a:r>
          </a:p>
          <a:p>
            <a:pPr>
              <a:buFont typeface="Arial" charset="0"/>
              <a:buNone/>
            </a:pPr>
            <a:r>
              <a:rPr lang="en-US" sz="1400" dirty="0">
                <a:solidFill>
                  <a:srgbClr val="660066"/>
                </a:solidFill>
                <a:latin typeface="Monaco" charset="0"/>
                <a:cs typeface="Monaco" charset="0"/>
              </a:rPr>
              <a:t>    </a:t>
            </a:r>
            <a:r>
              <a:rPr lang="en-US" sz="1400" dirty="0" err="1">
                <a:solidFill>
                  <a:srgbClr val="660066"/>
                </a:solidFill>
                <a:latin typeface="Monaco" charset="0"/>
                <a:cs typeface="Monaco" charset="0"/>
              </a:rPr>
              <a:t>int</a:t>
            </a:r>
            <a:r>
              <a:rPr lang="en-US" sz="1400" dirty="0">
                <a:solidFill>
                  <a:srgbClr val="660066"/>
                </a:solidFill>
                <a:latin typeface="Monaco" charset="0"/>
                <a:cs typeface="Monaco" charset="0"/>
              </a:rPr>
              <a:t> k = 0;</a:t>
            </a:r>
          </a:p>
          <a:p>
            <a:pPr>
              <a:buFont typeface="Arial" charset="0"/>
              <a:buNone/>
            </a:pPr>
            <a:r>
              <a:rPr lang="en-US" sz="1400" dirty="0">
                <a:latin typeface="Monaco" charset="0"/>
                <a:cs typeface="Monaco" charset="0"/>
              </a:rPr>
              <a:t>    for (</a:t>
            </a:r>
            <a:r>
              <a:rPr lang="en-US" sz="1400" dirty="0" err="1">
                <a:latin typeface="Monaco" charset="0"/>
                <a:cs typeface="Monaco" charset="0"/>
              </a:rPr>
              <a:t>i</a:t>
            </a:r>
            <a:r>
              <a:rPr lang="en-US" sz="1400" dirty="0">
                <a:latin typeface="Monaco" charset="0"/>
                <a:cs typeface="Monaco" charset="0"/>
              </a:rPr>
              <a:t> = 0; </a:t>
            </a:r>
            <a:r>
              <a:rPr lang="en-US" sz="1400" dirty="0">
                <a:solidFill>
                  <a:srgbClr val="660066"/>
                </a:solidFill>
                <a:latin typeface="Monaco" charset="0"/>
                <a:cs typeface="Monaco" charset="0"/>
              </a:rPr>
              <a:t>k &lt; 10</a:t>
            </a:r>
            <a:r>
              <a:rPr lang="en-US" sz="1400" dirty="0">
                <a:latin typeface="Monaco" charset="0"/>
                <a:cs typeface="Monaco" charset="0"/>
              </a:rPr>
              <a:t>; </a:t>
            </a:r>
            <a:r>
              <a:rPr lang="en-US" sz="1400" dirty="0">
                <a:solidFill>
                  <a:srgbClr val="660066"/>
                </a:solidFill>
                <a:latin typeface="Monaco" charset="0"/>
                <a:cs typeface="Monaco" charset="0"/>
              </a:rPr>
              <a:t>k++</a:t>
            </a:r>
            <a:r>
              <a:rPr lang="en-US" sz="1400" dirty="0">
                <a:latin typeface="Monaco" charset="0"/>
                <a:cs typeface="Monaco" charset="0"/>
              </a:rPr>
              <a:t>) {</a:t>
            </a:r>
            <a:r>
              <a:rPr lang="en-US" sz="1400" dirty="0">
                <a:solidFill>
                  <a:srgbClr val="660066"/>
                </a:solidFill>
                <a:latin typeface="Monaco" charset="0"/>
                <a:cs typeface="Monaco" charset="0"/>
              </a:rPr>
              <a:t>{</a:t>
            </a:r>
          </a:p>
          <a:p>
            <a:pPr>
              <a:buFont typeface="Arial" charset="0"/>
              <a:buNone/>
            </a:pPr>
            <a:r>
              <a:rPr lang="en-US" sz="1400" dirty="0">
                <a:latin typeface="Monaco" charset="0"/>
                <a:cs typeface="Monaco" charset="0"/>
              </a:rPr>
              <a:t>        if ((x % 2) != 0)</a:t>
            </a:r>
          </a:p>
          <a:p>
            <a:pPr>
              <a:buFont typeface="Arial" charset="0"/>
              <a:buNone/>
            </a:pPr>
            <a:r>
              <a:rPr lang="en-US" sz="1400" dirty="0">
                <a:latin typeface="Monaco" charset="0"/>
                <a:cs typeface="Monaco" charset="0"/>
              </a:rPr>
              <a:t>            x += 5;</a:t>
            </a:r>
          </a:p>
          <a:p>
            <a:pPr>
              <a:buFont typeface="Arial" charset="0"/>
              <a:buNone/>
            </a:pPr>
            <a:r>
              <a:rPr lang="en-US" sz="1400" dirty="0">
                <a:solidFill>
                  <a:srgbClr val="660066"/>
                </a:solidFill>
                <a:latin typeface="Monaco" charset="0"/>
                <a:cs typeface="Monaco" charset="0"/>
              </a:rPr>
              <a:t>        }</a:t>
            </a:r>
          </a:p>
          <a:p>
            <a:pPr>
              <a:buFont typeface="Arial" charset="0"/>
              <a:buNone/>
            </a:pPr>
            <a:r>
              <a:rPr lang="en-US" sz="1400" dirty="0">
                <a:solidFill>
                  <a:srgbClr val="660066"/>
                </a:solidFill>
                <a:latin typeface="Monaco" charset="0"/>
                <a:cs typeface="Monaco" charset="0"/>
              </a:rPr>
              <a:t>        rose_label__1:</a:t>
            </a:r>
          </a:p>
          <a:p>
            <a:pPr>
              <a:buFont typeface="Arial" charset="0"/>
              <a:buNone/>
            </a:pPr>
            <a:r>
              <a:rPr lang="en-US" sz="1400" dirty="0">
                <a:solidFill>
                  <a:srgbClr val="660066"/>
                </a:solidFill>
                <a:latin typeface="Monaco" charset="0"/>
                <a:cs typeface="Monaco" charset="0"/>
              </a:rPr>
              <a:t>        </a:t>
            </a:r>
            <a:r>
              <a:rPr lang="en-US" sz="1400" dirty="0" err="1">
                <a:solidFill>
                  <a:srgbClr val="660066"/>
                </a:solidFill>
                <a:latin typeface="Monaco" charset="0"/>
                <a:cs typeface="Monaco" charset="0"/>
              </a:rPr>
              <a:t>i</a:t>
            </a:r>
            <a:r>
              <a:rPr lang="en-US" sz="1400" dirty="0">
                <a:solidFill>
                  <a:srgbClr val="660066"/>
                </a:solidFill>
                <a:latin typeface="Monaco" charset="0"/>
                <a:cs typeface="Monaco" charset="0"/>
              </a:rPr>
              <a:t>++;</a:t>
            </a:r>
          </a:p>
          <a:p>
            <a:pPr>
              <a:buFont typeface="Arial" charset="0"/>
              <a:buNone/>
            </a:pPr>
            <a:r>
              <a:rPr lang="en-US" sz="1400" dirty="0">
                <a:latin typeface="Monaco" charset="0"/>
                <a:cs typeface="Monaco" charset="0"/>
              </a:rPr>
              <a:t>    }</a:t>
            </a:r>
          </a:p>
          <a:p>
            <a:pPr>
              <a:buFont typeface="Arial" charset="0"/>
              <a:buNone/>
            </a:pPr>
            <a:r>
              <a:rPr lang="en-US" sz="1400" dirty="0">
                <a:latin typeface="Monaco" charset="0"/>
                <a:cs typeface="Monaco" charset="0"/>
              </a:rPr>
              <a:t>    return x;</a:t>
            </a:r>
          </a:p>
          <a:p>
            <a:pPr>
              <a:buFont typeface="Arial" charset="0"/>
              <a:buNone/>
            </a:pPr>
            <a:r>
              <a:rPr lang="en-US" sz="1400" dirty="0">
                <a:latin typeface="Monaco" charset="0"/>
                <a:cs typeface="Monaco" charset="0"/>
              </a:rPr>
              <a:t>}</a:t>
            </a:r>
          </a:p>
          <a:p>
            <a:pPr>
              <a:buFont typeface="Arial" charset="0"/>
              <a:buNone/>
            </a:pPr>
            <a:endParaRPr lang="en-US" sz="1400" dirty="0">
              <a:latin typeface="Monaco" charset="0"/>
              <a:cs typeface="Monaco" charset="0"/>
            </a:endParaRPr>
          </a:p>
        </p:txBody>
      </p:sp>
      <p:sp>
        <p:nvSpPr>
          <p:cNvPr id="5" name="TextBox 4"/>
          <p:cNvSpPr txBox="1"/>
          <p:nvPr/>
        </p:nvSpPr>
        <p:spPr>
          <a:xfrm>
            <a:off x="1957769" y="1307861"/>
            <a:ext cx="761747" cy="307777"/>
          </a:xfrm>
          <a:prstGeom prst="rect">
            <a:avLst/>
          </a:prstGeom>
          <a:noFill/>
        </p:spPr>
        <p:txBody>
          <a:bodyPr wrap="none" rtlCol="0">
            <a:spAutoFit/>
          </a:bodyPr>
          <a:lstStyle/>
          <a:p>
            <a:r>
              <a:rPr lang="en-US" dirty="0" smtClean="0">
                <a:solidFill>
                  <a:srgbClr val="0000FF"/>
                </a:solidFill>
              </a:rPr>
              <a:t>Before</a:t>
            </a:r>
            <a:endParaRPr lang="en-US" dirty="0">
              <a:solidFill>
                <a:srgbClr val="0000FF"/>
              </a:solidFill>
            </a:endParaRPr>
          </a:p>
        </p:txBody>
      </p:sp>
      <p:sp>
        <p:nvSpPr>
          <p:cNvPr id="6" name="TextBox 5"/>
          <p:cNvSpPr txBox="1"/>
          <p:nvPr/>
        </p:nvSpPr>
        <p:spPr>
          <a:xfrm>
            <a:off x="6577590" y="1299148"/>
            <a:ext cx="603613" cy="307777"/>
          </a:xfrm>
          <a:prstGeom prst="rect">
            <a:avLst/>
          </a:prstGeom>
          <a:noFill/>
        </p:spPr>
        <p:txBody>
          <a:bodyPr wrap="none" rtlCol="0">
            <a:spAutoFit/>
          </a:bodyPr>
          <a:lstStyle/>
          <a:p>
            <a:r>
              <a:rPr lang="en-US" dirty="0" smtClean="0">
                <a:solidFill>
                  <a:srgbClr val="008000"/>
                </a:solidFill>
              </a:rPr>
              <a:t>After</a:t>
            </a:r>
            <a:endParaRPr lang="en-US" dirty="0">
              <a:solidFill>
                <a:srgbClr val="008000"/>
              </a:solidFill>
            </a:endParaRPr>
          </a:p>
        </p:txBody>
      </p:sp>
      <p:sp>
        <p:nvSpPr>
          <p:cNvPr id="7" name="Striped Right Arrow 6"/>
          <p:cNvSpPr/>
          <p:nvPr/>
        </p:nvSpPr>
        <p:spPr bwMode="auto">
          <a:xfrm>
            <a:off x="4293583" y="3307567"/>
            <a:ext cx="587641" cy="691848"/>
          </a:xfrm>
          <a:prstGeom prst="stripedRightArrow">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Tree>
    <p:extLst>
      <p:ext uri="{BB962C8B-B14F-4D97-AF65-F5344CB8AC3E}">
        <p14:creationId xmlns:p14="http://schemas.microsoft.com/office/powerpoint/2010/main" val="9558282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User Work Flow for </a:t>
            </a:r>
            <a:r>
              <a:rPr lang="en-US" sz="3600" dirty="0" err="1" smtClean="0"/>
              <a:t>Skeletonization</a:t>
            </a:r>
            <a:endParaRPr lang="en-US" sz="3600" dirty="0"/>
          </a:p>
        </p:txBody>
      </p:sp>
      <p:sp>
        <p:nvSpPr>
          <p:cNvPr id="3" name="Footer Placeholder 2"/>
          <p:cNvSpPr>
            <a:spLocks noGrp="1"/>
          </p:cNvSpPr>
          <p:nvPr>
            <p:ph type="ftr" sz="quarter" idx="10"/>
          </p:nvPr>
        </p:nvSpPr>
        <p:spPr/>
        <p:txBody>
          <a:bodyPr/>
          <a:lstStyle/>
          <a:p>
            <a:pPr>
              <a:defRPr/>
            </a:pPr>
            <a:r>
              <a:rPr lang="en-US" dirty="0" smtClean="0"/>
              <a:t>Science &amp; Technology: Computation Directorate</a:t>
            </a:r>
            <a:endParaRPr lang="en-US" dirty="0"/>
          </a:p>
        </p:txBody>
      </p:sp>
      <p:sp>
        <p:nvSpPr>
          <p:cNvPr id="4" name="Multidocument 3"/>
          <p:cNvSpPr/>
          <p:nvPr/>
        </p:nvSpPr>
        <p:spPr bwMode="auto">
          <a:xfrm>
            <a:off x="417036" y="1724854"/>
            <a:ext cx="1582844" cy="1260478"/>
          </a:xfrm>
          <a:prstGeom prst="flowChartMultidocument">
            <a:avLst/>
          </a:prstGeom>
          <a:solidFill>
            <a:srgbClr val="E3A5D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rPr>
              <a:t>Original</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Application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Program</a:t>
            </a: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p:txBody>
      </p:sp>
      <p:sp>
        <p:nvSpPr>
          <p:cNvPr id="5" name="Rounded Rectangle 4"/>
          <p:cNvSpPr/>
          <p:nvPr/>
        </p:nvSpPr>
        <p:spPr bwMode="auto">
          <a:xfrm>
            <a:off x="303300" y="4122605"/>
            <a:ext cx="1772405" cy="1080411"/>
          </a:xfrm>
          <a:prstGeom prst="roundRect">
            <a:avLst>
              <a:gd name="adj" fmla="val 39454"/>
            </a:avLst>
          </a:prstGeom>
          <a:solidFill>
            <a:srgbClr val="E3DB7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rPr>
              <a:t>Dynamic</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Measurements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rPr>
              <a:t>Of</a:t>
            </a:r>
            <a:r>
              <a:rPr kumimoji="0" lang="en-US" sz="1400" b="1" i="0" u="none" strike="noStrike" cap="none" normalizeH="0" dirty="0" smtClean="0">
                <a:ln>
                  <a:noFill/>
                </a:ln>
                <a:solidFill>
                  <a:schemeClr val="tx1"/>
                </a:solidFill>
                <a:effectLst/>
                <a:latin typeface="Helvetica" pitchFamily="-80" charset="0"/>
                <a:ea typeface="ＭＳ Ｐゴシック" pitchFamily="-80" charset="-128"/>
              </a:rPr>
              <a:t> Program</a:t>
            </a: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p:txBody>
      </p:sp>
      <p:sp>
        <p:nvSpPr>
          <p:cNvPr id="6" name="Multidocument 5"/>
          <p:cNvSpPr/>
          <p:nvPr/>
        </p:nvSpPr>
        <p:spPr bwMode="auto">
          <a:xfrm>
            <a:off x="2626182" y="2910278"/>
            <a:ext cx="1601050" cy="1260478"/>
          </a:xfrm>
          <a:prstGeom prst="flowChartMultidocument">
            <a:avLst/>
          </a:prstGeom>
          <a:solidFill>
            <a:srgbClr val="E3A5D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Annotated</a:t>
            </a: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Application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Program</a:t>
            </a: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p:txBody>
      </p:sp>
      <p:sp>
        <p:nvSpPr>
          <p:cNvPr id="7" name="Multidocument 6"/>
          <p:cNvSpPr/>
          <p:nvPr/>
        </p:nvSpPr>
        <p:spPr bwMode="auto">
          <a:xfrm>
            <a:off x="4588154" y="2995575"/>
            <a:ext cx="1269314" cy="719510"/>
          </a:xfrm>
          <a:prstGeom prst="flowChartMultidocument">
            <a:avLst/>
          </a:prstGeom>
          <a:solidFill>
            <a:srgbClr val="E3A5D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Skeleton</a:t>
            </a: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Program</a:t>
            </a: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p:txBody>
      </p:sp>
      <p:sp>
        <p:nvSpPr>
          <p:cNvPr id="8" name="Rectangle 7"/>
          <p:cNvSpPr/>
          <p:nvPr/>
        </p:nvSpPr>
        <p:spPr bwMode="auto">
          <a:xfrm>
            <a:off x="3487942" y="4729153"/>
            <a:ext cx="1933533" cy="8245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rPr>
              <a:t>Skeleton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Extraction</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rPr>
              <a:t>Tool</a:t>
            </a:r>
          </a:p>
        </p:txBody>
      </p:sp>
      <p:cxnSp>
        <p:nvCxnSpPr>
          <p:cNvPr id="10" name="Curved Connector 9"/>
          <p:cNvCxnSpPr>
            <a:stCxn id="4" idx="3"/>
            <a:endCxn id="6" idx="1"/>
          </p:cNvCxnSpPr>
          <p:nvPr/>
        </p:nvCxnSpPr>
        <p:spPr bwMode="auto">
          <a:xfrm>
            <a:off x="1999880" y="2355093"/>
            <a:ext cx="626302" cy="1185424"/>
          </a:xfrm>
          <a:prstGeom prst="curvedConnector3">
            <a:avLst>
              <a:gd name="adj1" fmla="val 37893"/>
            </a:avLst>
          </a:prstGeom>
          <a:solidFill>
            <a:schemeClr val="accent1"/>
          </a:solidFill>
          <a:ln w="9525" cap="flat" cmpd="sng" algn="ctr">
            <a:solidFill>
              <a:schemeClr val="tx1"/>
            </a:solidFill>
            <a:prstDash val="solid"/>
            <a:round/>
            <a:headEnd type="none" w="med" len="med"/>
            <a:tailEnd type="arrow"/>
          </a:ln>
          <a:effectLst/>
        </p:spPr>
      </p:cxnSp>
      <p:cxnSp>
        <p:nvCxnSpPr>
          <p:cNvPr id="11" name="Curved Connector 10"/>
          <p:cNvCxnSpPr>
            <a:stCxn id="5" idx="3"/>
            <a:endCxn id="6" idx="1"/>
          </p:cNvCxnSpPr>
          <p:nvPr/>
        </p:nvCxnSpPr>
        <p:spPr bwMode="auto">
          <a:xfrm flipV="1">
            <a:off x="2075705" y="3540517"/>
            <a:ext cx="550477" cy="1122294"/>
          </a:xfrm>
          <a:prstGeom prst="curvedConnector3">
            <a:avLst>
              <a:gd name="adj1" fmla="val 24173"/>
            </a:avLst>
          </a:prstGeom>
          <a:solidFill>
            <a:schemeClr val="accent1"/>
          </a:solidFill>
          <a:ln w="9525" cap="flat" cmpd="sng" algn="ctr">
            <a:solidFill>
              <a:schemeClr val="tx1"/>
            </a:solidFill>
            <a:prstDash val="solid"/>
            <a:round/>
            <a:headEnd type="none" w="med" len="med"/>
            <a:tailEnd type="arrow"/>
          </a:ln>
          <a:effectLst/>
        </p:spPr>
      </p:cxnSp>
      <p:cxnSp>
        <p:nvCxnSpPr>
          <p:cNvPr id="14" name="Curved Connector 13"/>
          <p:cNvCxnSpPr>
            <a:stCxn id="6" idx="2"/>
            <a:endCxn id="8" idx="0"/>
          </p:cNvCxnSpPr>
          <p:nvPr/>
        </p:nvCxnSpPr>
        <p:spPr bwMode="auto">
          <a:xfrm rot="16200000" flipH="1">
            <a:off x="3581976" y="3856420"/>
            <a:ext cx="606132" cy="113933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8" name="Curved Connector 17"/>
          <p:cNvCxnSpPr>
            <a:stCxn id="8" idx="0"/>
            <a:endCxn id="7" idx="2"/>
          </p:cNvCxnSpPr>
          <p:nvPr/>
        </p:nvCxnSpPr>
        <p:spPr bwMode="auto">
          <a:xfrm rot="5400000" flipH="1" flipV="1">
            <a:off x="4273970" y="3868576"/>
            <a:ext cx="1041316" cy="67983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21" name="Rounded Rectangle 20"/>
          <p:cNvSpPr/>
          <p:nvPr/>
        </p:nvSpPr>
        <p:spPr bwMode="auto">
          <a:xfrm>
            <a:off x="6588032" y="2806026"/>
            <a:ext cx="1772405" cy="1080411"/>
          </a:xfrm>
          <a:prstGeom prst="roundRect">
            <a:avLst>
              <a:gd name="adj" fmla="val 39454"/>
            </a:avLst>
          </a:prstGeom>
          <a:solidFill>
            <a:srgbClr val="E3DB7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Observe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rPr>
              <a:t>Behavior</a:t>
            </a: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rPr>
              <a:t>Of</a:t>
            </a:r>
            <a:r>
              <a:rPr kumimoji="0" lang="en-US" sz="1400" b="1" i="0" u="none" strike="noStrike" cap="none" normalizeH="0" dirty="0" smtClean="0">
                <a:ln>
                  <a:noFill/>
                </a:ln>
                <a:solidFill>
                  <a:schemeClr val="tx1"/>
                </a:solidFill>
                <a:effectLst/>
                <a:latin typeface="Helvetica" pitchFamily="-80" charset="0"/>
                <a:ea typeface="ＭＳ Ｐゴシック" pitchFamily="-80" charset="-128"/>
              </a:rPr>
              <a:t> Skeleton</a:t>
            </a: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p:txBody>
      </p:sp>
      <p:cxnSp>
        <p:nvCxnSpPr>
          <p:cNvPr id="22" name="Curved Connector 21"/>
          <p:cNvCxnSpPr>
            <a:stCxn id="7" idx="3"/>
            <a:endCxn id="21" idx="1"/>
          </p:cNvCxnSpPr>
          <p:nvPr/>
        </p:nvCxnSpPr>
        <p:spPr bwMode="auto">
          <a:xfrm flipV="1">
            <a:off x="5857468" y="3346232"/>
            <a:ext cx="730564" cy="909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27" name="Curved Connector 26"/>
          <p:cNvCxnSpPr>
            <a:stCxn id="21" idx="0"/>
            <a:endCxn id="6" idx="0"/>
          </p:cNvCxnSpPr>
          <p:nvPr/>
        </p:nvCxnSpPr>
        <p:spPr bwMode="auto">
          <a:xfrm rot="16200000" flipH="1" flipV="1">
            <a:off x="5453418" y="889461"/>
            <a:ext cx="104252" cy="3937382"/>
          </a:xfrm>
          <a:prstGeom prst="curvedConnector3">
            <a:avLst>
              <a:gd name="adj1" fmla="val -828356"/>
            </a:avLst>
          </a:prstGeom>
          <a:solidFill>
            <a:schemeClr val="accent1"/>
          </a:solidFill>
          <a:ln w="9525" cap="flat" cmpd="sng" algn="ctr">
            <a:solidFill>
              <a:schemeClr val="tx1"/>
            </a:solidFill>
            <a:prstDash val="solid"/>
            <a:round/>
            <a:headEnd type="none" w="med" len="med"/>
            <a:tailEnd type="arrow"/>
          </a:ln>
          <a:effectLst/>
        </p:spPr>
      </p:cxnSp>
      <p:sp>
        <p:nvSpPr>
          <p:cNvPr id="29" name="TextBox 28"/>
          <p:cNvSpPr txBox="1"/>
          <p:nvPr/>
        </p:nvSpPr>
        <p:spPr>
          <a:xfrm>
            <a:off x="6450995" y="4871319"/>
            <a:ext cx="2030612" cy="523220"/>
          </a:xfrm>
          <a:prstGeom prst="rect">
            <a:avLst/>
          </a:prstGeom>
          <a:noFill/>
        </p:spPr>
        <p:txBody>
          <a:bodyPr wrap="none" rtlCol="0">
            <a:spAutoFit/>
          </a:bodyPr>
          <a:lstStyle/>
          <a:p>
            <a:r>
              <a:rPr lang="en-US" dirty="0" smtClean="0"/>
              <a:t>Satisfactory Behavior</a:t>
            </a:r>
          </a:p>
          <a:p>
            <a:r>
              <a:rPr lang="en-US" b="0" dirty="0" smtClean="0"/>
              <a:t>Keep Skeleton</a:t>
            </a:r>
            <a:endParaRPr lang="en-US" b="0" dirty="0"/>
          </a:p>
        </p:txBody>
      </p:sp>
      <p:cxnSp>
        <p:nvCxnSpPr>
          <p:cNvPr id="30" name="Curved Connector 29"/>
          <p:cNvCxnSpPr>
            <a:stCxn id="21" idx="2"/>
            <a:endCxn id="29" idx="0"/>
          </p:cNvCxnSpPr>
          <p:nvPr/>
        </p:nvCxnSpPr>
        <p:spPr bwMode="auto">
          <a:xfrm rot="5400000">
            <a:off x="6977827" y="4374911"/>
            <a:ext cx="984882" cy="793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33" name="TextBox 32"/>
          <p:cNvSpPr txBox="1"/>
          <p:nvPr/>
        </p:nvSpPr>
        <p:spPr>
          <a:xfrm>
            <a:off x="3375205" y="1459493"/>
            <a:ext cx="4390946" cy="523220"/>
          </a:xfrm>
          <a:prstGeom prst="rect">
            <a:avLst/>
          </a:prstGeom>
          <a:noFill/>
        </p:spPr>
        <p:txBody>
          <a:bodyPr wrap="none" rtlCol="0">
            <a:spAutoFit/>
          </a:bodyPr>
          <a:lstStyle/>
          <a:p>
            <a:r>
              <a:rPr lang="en-US" dirty="0"/>
              <a:t>Unsatisfactory behavior:</a:t>
            </a:r>
          </a:p>
          <a:p>
            <a:r>
              <a:rPr lang="en-US" b="0" dirty="0"/>
              <a:t>modify or add annotations to tune skeleton generator</a:t>
            </a:r>
            <a:endParaRPr lang="en-US" dirty="0"/>
          </a:p>
        </p:txBody>
      </p:sp>
      <p:sp>
        <p:nvSpPr>
          <p:cNvPr id="35" name="TextBox 34"/>
          <p:cNvSpPr txBox="1"/>
          <p:nvPr/>
        </p:nvSpPr>
        <p:spPr>
          <a:xfrm>
            <a:off x="304055" y="5316744"/>
            <a:ext cx="2853165" cy="738664"/>
          </a:xfrm>
          <a:prstGeom prst="rect">
            <a:avLst/>
          </a:prstGeom>
          <a:noFill/>
        </p:spPr>
        <p:txBody>
          <a:bodyPr wrap="none" rtlCol="0">
            <a:spAutoFit/>
          </a:bodyPr>
          <a:lstStyle/>
          <a:p>
            <a:pPr algn="l"/>
            <a:r>
              <a:rPr lang="en-US" i="1" dirty="0" smtClean="0"/>
              <a:t>- Branch </a:t>
            </a:r>
            <a:r>
              <a:rPr lang="en-US" i="1" dirty="0"/>
              <a:t>probabilities </a:t>
            </a:r>
            <a:endParaRPr lang="en-US" i="1" dirty="0" smtClean="0"/>
          </a:p>
          <a:p>
            <a:pPr algn="l"/>
            <a:r>
              <a:rPr lang="en-US" i="1" dirty="0" smtClean="0"/>
              <a:t>- </a:t>
            </a:r>
            <a:r>
              <a:rPr lang="en-US" i="1" dirty="0"/>
              <a:t>Average loop iteration counts </a:t>
            </a:r>
            <a:endParaRPr lang="en-US" i="1" dirty="0" smtClean="0"/>
          </a:p>
          <a:p>
            <a:pPr algn="l"/>
            <a:r>
              <a:rPr lang="en-US" i="1" dirty="0" smtClean="0"/>
              <a:t>- Legitimate </a:t>
            </a:r>
            <a:r>
              <a:rPr lang="en-US" i="1" dirty="0"/>
              <a:t>data values</a:t>
            </a:r>
            <a:endParaRPr lang="en-US" dirty="0"/>
          </a:p>
        </p:txBody>
      </p:sp>
    </p:spTree>
    <p:extLst>
      <p:ext uri="{BB962C8B-B14F-4D97-AF65-F5344CB8AC3E}">
        <p14:creationId xmlns:p14="http://schemas.microsoft.com/office/powerpoint/2010/main" val="418949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600" dirty="0" smtClean="0">
                <a:latin typeface="Calibri" charset="0"/>
              </a:rPr>
              <a:t>Future </a:t>
            </a:r>
            <a:r>
              <a:rPr lang="en-US" sz="3600" dirty="0">
                <a:latin typeface="Calibri" charset="0"/>
              </a:rPr>
              <a:t>work</a:t>
            </a:r>
          </a:p>
        </p:txBody>
      </p:sp>
      <p:sp>
        <p:nvSpPr>
          <p:cNvPr id="3" name="Content Placeholder 2"/>
          <p:cNvSpPr>
            <a:spLocks noGrp="1"/>
          </p:cNvSpPr>
          <p:nvPr>
            <p:ph idx="1"/>
          </p:nvPr>
        </p:nvSpPr>
        <p:spPr>
          <a:xfrm>
            <a:off x="533399" y="1371600"/>
            <a:ext cx="8423407" cy="4724400"/>
          </a:xfrm>
        </p:spPr>
        <p:txBody>
          <a:bodyPr>
            <a:normAutofit/>
          </a:bodyPr>
          <a:lstStyle/>
          <a:p>
            <a:pPr>
              <a:lnSpc>
                <a:spcPct val="80000"/>
              </a:lnSpc>
            </a:pPr>
            <a:r>
              <a:rPr lang="en-US" sz="2200" dirty="0" smtClean="0">
                <a:latin typeface="Calibri" charset="0"/>
              </a:rPr>
              <a:t>SDG version of analysis for </a:t>
            </a:r>
            <a:r>
              <a:rPr lang="en-US" sz="2200" dirty="0" err="1" smtClean="0">
                <a:latin typeface="Calibri" charset="0"/>
              </a:rPr>
              <a:t>skeletonization</a:t>
            </a:r>
            <a:endParaRPr lang="en-US" sz="2200" dirty="0" smtClean="0">
              <a:latin typeface="Calibri" charset="0"/>
            </a:endParaRPr>
          </a:p>
          <a:p>
            <a:pPr>
              <a:lnSpc>
                <a:spcPct val="80000"/>
              </a:lnSpc>
            </a:pPr>
            <a:r>
              <a:rPr lang="en-US" sz="2200" dirty="0" smtClean="0">
                <a:latin typeface="Calibri" charset="0"/>
              </a:rPr>
              <a:t>Using the new Data Flow framework in ROSE for </a:t>
            </a:r>
            <a:r>
              <a:rPr lang="en-US" sz="2200" dirty="0" err="1" smtClean="0">
                <a:latin typeface="Calibri" charset="0"/>
              </a:rPr>
              <a:t>skeletonization</a:t>
            </a:r>
            <a:endParaRPr lang="en-US" sz="2200" dirty="0">
              <a:latin typeface="Calibri" charset="0"/>
            </a:endParaRPr>
          </a:p>
          <a:p>
            <a:pPr>
              <a:lnSpc>
                <a:spcPct val="80000"/>
              </a:lnSpc>
            </a:pPr>
            <a:r>
              <a:rPr lang="en-US" sz="2200" dirty="0" smtClean="0">
                <a:latin typeface="Calibri" charset="0"/>
              </a:rPr>
              <a:t>Galois </a:t>
            </a:r>
            <a:r>
              <a:rPr lang="en-US" sz="2200" dirty="0">
                <a:latin typeface="Calibri" charset="0"/>
              </a:rPr>
              <a:t>will be working on adding </a:t>
            </a:r>
            <a:r>
              <a:rPr lang="en-US" sz="2200" dirty="0" smtClean="0">
                <a:latin typeface="Calibri" charset="0"/>
              </a:rPr>
              <a:t>formal-methods-based analysis </a:t>
            </a:r>
            <a:r>
              <a:rPr lang="en-US" sz="2200" dirty="0">
                <a:latin typeface="Calibri" charset="0"/>
              </a:rPr>
              <a:t>to the skeleton generator to analyze regions of code to remove.</a:t>
            </a:r>
          </a:p>
          <a:p>
            <a:pPr lvl="1">
              <a:lnSpc>
                <a:spcPct val="80000"/>
              </a:lnSpc>
            </a:pPr>
            <a:r>
              <a:rPr lang="en-US" sz="2000" dirty="0">
                <a:latin typeface="Calibri" charset="0"/>
              </a:rPr>
              <a:t>Floating point range analysis.</a:t>
            </a:r>
          </a:p>
          <a:p>
            <a:pPr lvl="1">
              <a:lnSpc>
                <a:spcPct val="80000"/>
              </a:lnSpc>
            </a:pPr>
            <a:r>
              <a:rPr lang="en-US" sz="2000" dirty="0">
                <a:latin typeface="Calibri" charset="0"/>
              </a:rPr>
              <a:t>Symbolic execution.</a:t>
            </a:r>
          </a:p>
          <a:p>
            <a:pPr>
              <a:lnSpc>
                <a:spcPct val="80000"/>
              </a:lnSpc>
            </a:pPr>
            <a:r>
              <a:rPr lang="en-US" sz="2200" dirty="0" smtClean="0">
                <a:latin typeface="Calibri" charset="0"/>
              </a:rPr>
              <a:t>Formal methods </a:t>
            </a:r>
            <a:r>
              <a:rPr lang="en-US" sz="2200" dirty="0">
                <a:latin typeface="Calibri" charset="0"/>
              </a:rPr>
              <a:t>will aim to answer questions to aid skeleton generation such as:</a:t>
            </a:r>
          </a:p>
          <a:p>
            <a:pPr lvl="1">
              <a:lnSpc>
                <a:spcPct val="80000"/>
              </a:lnSpc>
            </a:pPr>
            <a:r>
              <a:rPr lang="en-US" sz="2000" dirty="0">
                <a:latin typeface="Calibri" charset="0"/>
              </a:rPr>
              <a:t>What range of values do we expect a complex computation to produce?</a:t>
            </a:r>
          </a:p>
          <a:p>
            <a:pPr lvl="2">
              <a:lnSpc>
                <a:spcPct val="80000"/>
              </a:lnSpc>
            </a:pPr>
            <a:r>
              <a:rPr lang="en-US" sz="1700" dirty="0">
                <a:latin typeface="Calibri" charset="0"/>
              </a:rPr>
              <a:t>Allows us to automatically select surrogate values for populating data </a:t>
            </a:r>
            <a:r>
              <a:rPr lang="en-US" sz="1700" dirty="0" smtClean="0">
                <a:latin typeface="Calibri" charset="0"/>
              </a:rPr>
              <a:t>structures</a:t>
            </a:r>
          </a:p>
          <a:p>
            <a:pPr lvl="2">
              <a:lnSpc>
                <a:spcPct val="80000"/>
              </a:lnSpc>
            </a:pPr>
            <a:r>
              <a:rPr lang="en-US" sz="1700" dirty="0" smtClean="0">
                <a:latin typeface="Calibri" charset="0"/>
              </a:rPr>
              <a:t>Know when specific values are critical</a:t>
            </a:r>
            <a:endParaRPr lang="en-US" sz="1700" dirty="0">
              <a:latin typeface="Calibri" charset="0"/>
            </a:endParaRPr>
          </a:p>
          <a:p>
            <a:pPr lvl="1">
              <a:lnSpc>
                <a:spcPct val="80000"/>
              </a:lnSpc>
            </a:pPr>
            <a:r>
              <a:rPr lang="en-US" sz="2000" dirty="0">
                <a:latin typeface="Calibri" charset="0"/>
              </a:rPr>
              <a:t>Under specific input conditions, what code is reachable or not reachable?</a:t>
            </a:r>
          </a:p>
          <a:p>
            <a:pPr lvl="2">
              <a:lnSpc>
                <a:spcPct val="80000"/>
              </a:lnSpc>
            </a:pPr>
            <a:r>
              <a:rPr lang="en-US" sz="1700" dirty="0">
                <a:latin typeface="Calibri" charset="0"/>
              </a:rPr>
              <a:t>Allows us to build skeletons for specific input circumstances, instead of generic </a:t>
            </a:r>
            <a:r>
              <a:rPr lang="en-US" sz="1700" dirty="0" smtClean="0">
                <a:latin typeface="Calibri" charset="0"/>
              </a:rPr>
              <a:t>skeletons</a:t>
            </a:r>
          </a:p>
          <a:p>
            <a:pPr lvl="2">
              <a:lnSpc>
                <a:spcPct val="80000"/>
              </a:lnSpc>
            </a:pPr>
            <a:r>
              <a:rPr lang="en-US" sz="1700" dirty="0" smtClean="0">
                <a:latin typeface="Calibri" charset="0"/>
              </a:rPr>
              <a:t>This is a connection to path feasibility analysis currently being developed in ROSE</a:t>
            </a:r>
            <a:endParaRPr lang="en-US" sz="1700" dirty="0">
              <a:latin typeface="Calibri" charset="0"/>
            </a:endParaRPr>
          </a:p>
          <a:p>
            <a:pPr lvl="1">
              <a:lnSpc>
                <a:spcPct val="80000"/>
              </a:lnSpc>
            </a:pPr>
            <a:endParaRPr lang="en-US" sz="2000" dirty="0">
              <a:latin typeface="Calibri" charset="0"/>
            </a:endParaRPr>
          </a:p>
        </p:txBody>
      </p:sp>
    </p:spTree>
    <p:extLst>
      <p:ext uri="{BB962C8B-B14F-4D97-AF65-F5344CB8AC3E}">
        <p14:creationId xmlns:p14="http://schemas.microsoft.com/office/powerpoint/2010/main" val="29931590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p:cNvSpPr txBox="1"/>
          <p:nvPr/>
        </p:nvSpPr>
        <p:spPr>
          <a:xfrm>
            <a:off x="292813" y="1504890"/>
            <a:ext cx="1295400" cy="369332"/>
          </a:xfrm>
          <a:prstGeom prst="rect">
            <a:avLst/>
          </a:prstGeom>
          <a:noFill/>
        </p:spPr>
        <p:txBody>
          <a:bodyPr wrap="square" rtlCol="0">
            <a:spAutoFit/>
          </a:bodyPr>
          <a:lstStyle/>
          <a:p>
            <a:pPr algn="ctr"/>
            <a:r>
              <a:rPr lang="en-US" sz="1800" b="1" dirty="0" smtClean="0">
                <a:solidFill>
                  <a:schemeClr val="tx2">
                    <a:lumMod val="75000"/>
                  </a:schemeClr>
                </a:solidFill>
              </a:rPr>
              <a:t>Front-End</a:t>
            </a:r>
            <a:endParaRPr lang="en-US" sz="1800" b="1" dirty="0">
              <a:solidFill>
                <a:schemeClr val="tx2">
                  <a:lumMod val="75000"/>
                </a:schemeClr>
              </a:solidFill>
            </a:endParaRPr>
          </a:p>
        </p:txBody>
      </p:sp>
      <p:sp>
        <p:nvSpPr>
          <p:cNvPr id="98" name="TextBox 97"/>
          <p:cNvSpPr txBox="1"/>
          <p:nvPr/>
        </p:nvSpPr>
        <p:spPr>
          <a:xfrm>
            <a:off x="292813" y="4419600"/>
            <a:ext cx="1295400" cy="369332"/>
          </a:xfrm>
          <a:prstGeom prst="rect">
            <a:avLst/>
          </a:prstGeom>
          <a:noFill/>
        </p:spPr>
        <p:txBody>
          <a:bodyPr wrap="square" rtlCol="0">
            <a:spAutoFit/>
          </a:bodyPr>
          <a:lstStyle/>
          <a:p>
            <a:pPr algn="ctr"/>
            <a:r>
              <a:rPr lang="en-US" sz="1800" b="1" dirty="0" smtClean="0">
                <a:solidFill>
                  <a:schemeClr val="tx2">
                    <a:lumMod val="75000"/>
                  </a:schemeClr>
                </a:solidFill>
              </a:rPr>
              <a:t>Back-End</a:t>
            </a:r>
            <a:endParaRPr lang="en-US" sz="1800" b="1" dirty="0">
              <a:solidFill>
                <a:schemeClr val="tx2">
                  <a:lumMod val="75000"/>
                </a:schemeClr>
              </a:solidFill>
            </a:endParaRPr>
          </a:p>
        </p:txBody>
      </p:sp>
      <p:grpSp>
        <p:nvGrpSpPr>
          <p:cNvPr id="4" name="Group 3"/>
          <p:cNvGrpSpPr/>
          <p:nvPr/>
        </p:nvGrpSpPr>
        <p:grpSpPr>
          <a:xfrm>
            <a:off x="334338" y="1184660"/>
            <a:ext cx="8123862" cy="5520939"/>
            <a:chOff x="334338" y="914400"/>
            <a:chExt cx="8123862" cy="5791200"/>
          </a:xfrm>
        </p:grpSpPr>
        <p:sp>
          <p:nvSpPr>
            <p:cNvPr id="68" name="Rectangle 67"/>
            <p:cNvSpPr/>
            <p:nvPr/>
          </p:nvSpPr>
          <p:spPr>
            <a:xfrm>
              <a:off x="1588213" y="4038600"/>
              <a:ext cx="6869987"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p:cNvSpPr/>
            <p:nvPr/>
          </p:nvSpPr>
          <p:spPr>
            <a:xfrm>
              <a:off x="1588213" y="914400"/>
              <a:ext cx="68580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25" name="Rectangle 24"/>
            <p:cNvSpPr/>
            <p:nvPr/>
          </p:nvSpPr>
          <p:spPr>
            <a:xfrm>
              <a:off x="1588213" y="2286000"/>
              <a:ext cx="6869987"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4158465" y="2529202"/>
              <a:ext cx="1717497" cy="366398"/>
            </a:xfrm>
            <a:prstGeom prst="rect">
              <a:avLst/>
            </a:prstGeom>
            <a:solidFill>
              <a:srgbClr val="48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AST Builder API</a:t>
              </a:r>
              <a:endParaRPr lang="en-US" dirty="0">
                <a:solidFill>
                  <a:srgbClr val="0000FF"/>
                </a:solidFill>
              </a:endParaRPr>
            </a:p>
          </p:txBody>
        </p:sp>
        <p:sp>
          <p:nvSpPr>
            <p:cNvPr id="18" name="Oval 17"/>
            <p:cNvSpPr/>
            <p:nvPr/>
          </p:nvSpPr>
          <p:spPr>
            <a:xfrm>
              <a:off x="3956407" y="3081190"/>
              <a:ext cx="2121613" cy="454012"/>
            </a:xfrm>
            <a:prstGeom prst="ellipse">
              <a:avLst/>
            </a:prstGeom>
            <a:solidFill>
              <a:srgbClr val="F3F5DB"/>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High Level IRs (AST)</a:t>
              </a:r>
            </a:p>
          </p:txBody>
        </p:sp>
        <p:cxnSp>
          <p:nvCxnSpPr>
            <p:cNvPr id="20" name="Straight Arrow Connector 19"/>
            <p:cNvCxnSpPr>
              <a:stCxn id="12" idx="2"/>
              <a:endCxn id="18" idx="0"/>
            </p:cNvCxnSpPr>
            <p:nvPr/>
          </p:nvCxnSpPr>
          <p:spPr>
            <a:xfrm>
              <a:off x="5017214" y="2895600"/>
              <a:ext cx="0" cy="18559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834365" y="2895600"/>
              <a:ext cx="1717497" cy="838200"/>
            </a:xfrm>
            <a:prstGeom prst="rect">
              <a:avLst/>
            </a:prstGeom>
            <a:solidFill>
              <a:srgbClr val="48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FF"/>
                  </a:solidFill>
                </a:rPr>
                <a:t>IR Extension API</a:t>
              </a:r>
            </a:p>
            <a:p>
              <a:pPr algn="ctr"/>
              <a:r>
                <a:rPr lang="en-US" sz="1200" dirty="0" smtClean="0">
                  <a:solidFill>
                    <a:srgbClr val="0000FF"/>
                  </a:solidFill>
                </a:rPr>
                <a:t>(ROSETTA)</a:t>
              </a:r>
              <a:endParaRPr lang="en-US" sz="1200" dirty="0">
                <a:solidFill>
                  <a:srgbClr val="0000FF"/>
                </a:solidFill>
              </a:endParaRPr>
            </a:p>
          </p:txBody>
        </p:sp>
        <p:sp>
          <p:nvSpPr>
            <p:cNvPr id="31" name="Rectangle 30"/>
            <p:cNvSpPr/>
            <p:nvPr/>
          </p:nvSpPr>
          <p:spPr>
            <a:xfrm>
              <a:off x="6462444" y="2882592"/>
              <a:ext cx="1831369" cy="851208"/>
            </a:xfrm>
            <a:prstGeom prst="rect">
              <a:avLst/>
            </a:prstGeom>
            <a:solidFill>
              <a:srgbClr val="48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High Level Analysis </a:t>
              </a:r>
            </a:p>
            <a:p>
              <a:pPr algn="ctr"/>
              <a:r>
                <a:rPr lang="en-US" dirty="0" smtClean="0">
                  <a:solidFill>
                    <a:srgbClr val="0000FF"/>
                  </a:solidFill>
                </a:rPr>
                <a:t>&amp; Optimization</a:t>
              </a:r>
            </a:p>
            <a:p>
              <a:pPr algn="ctr"/>
              <a:r>
                <a:rPr lang="en-US" dirty="0" smtClean="0">
                  <a:solidFill>
                    <a:srgbClr val="0000FF"/>
                  </a:solidFill>
                </a:rPr>
                <a:t>Framework</a:t>
              </a:r>
              <a:endParaRPr lang="en-US" dirty="0">
                <a:solidFill>
                  <a:srgbClr val="0000FF"/>
                </a:solidFill>
              </a:endParaRPr>
            </a:p>
          </p:txBody>
        </p:sp>
        <p:cxnSp>
          <p:nvCxnSpPr>
            <p:cNvPr id="35" name="Straight Arrow Connector 34"/>
            <p:cNvCxnSpPr>
              <a:stCxn id="31" idx="1"/>
              <a:endCxn id="18" idx="6"/>
            </p:cNvCxnSpPr>
            <p:nvPr/>
          </p:nvCxnSpPr>
          <p:spPr>
            <a:xfrm flipH="1">
              <a:off x="6078020" y="3308196"/>
              <a:ext cx="384424" cy="0"/>
            </a:xfrm>
            <a:prstGeom prst="straightConnector1">
              <a:avLst/>
            </a:prstGeom>
            <a:ln w="222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2"/>
              <a:endCxn id="30" idx="3"/>
            </p:cNvCxnSpPr>
            <p:nvPr/>
          </p:nvCxnSpPr>
          <p:spPr>
            <a:xfrm flipH="1">
              <a:off x="3551862" y="3308196"/>
              <a:ext cx="404545" cy="6504"/>
            </a:xfrm>
            <a:prstGeom prst="straightConnector1">
              <a:avLst/>
            </a:prstGeom>
            <a:ln w="222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4"/>
              <a:endCxn id="78" idx="0"/>
            </p:cNvCxnSpPr>
            <p:nvPr/>
          </p:nvCxnSpPr>
          <p:spPr>
            <a:xfrm flipH="1">
              <a:off x="2655013" y="3535202"/>
              <a:ext cx="2362201" cy="9752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Snip Same Side Corner Rectangle 53"/>
            <p:cNvSpPr/>
            <p:nvPr/>
          </p:nvSpPr>
          <p:spPr>
            <a:xfrm>
              <a:off x="4158465" y="6096000"/>
              <a:ext cx="1717497" cy="609600"/>
            </a:xfrm>
            <a:prstGeom prst="snip2Same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Exascale</a:t>
              </a:r>
              <a:endParaRPr lang="en-US" sz="1200" dirty="0" smtClean="0">
                <a:solidFill>
                  <a:schemeClr val="tx1"/>
                </a:solidFill>
              </a:endParaRPr>
            </a:p>
            <a:p>
              <a:pPr algn="ctr"/>
              <a:r>
                <a:rPr lang="en-US" sz="1200" dirty="0" smtClean="0">
                  <a:solidFill>
                    <a:schemeClr val="tx1"/>
                  </a:solidFill>
                </a:rPr>
                <a:t>Architecture</a:t>
              </a:r>
              <a:endParaRPr lang="en-US" sz="1200" dirty="0">
                <a:solidFill>
                  <a:schemeClr val="tx1"/>
                </a:solidFill>
              </a:endParaRPr>
            </a:p>
          </p:txBody>
        </p:sp>
        <p:cxnSp>
          <p:nvCxnSpPr>
            <p:cNvPr id="60" name="Straight Arrow Connector 59"/>
            <p:cNvCxnSpPr>
              <a:stCxn id="136" idx="3"/>
              <a:endCxn id="54" idx="2"/>
            </p:cNvCxnSpPr>
            <p:nvPr/>
          </p:nvCxnSpPr>
          <p:spPr>
            <a:xfrm>
              <a:off x="3399462" y="5877892"/>
              <a:ext cx="759003" cy="52290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29" idx="2"/>
              <a:endCxn id="126" idx="1"/>
            </p:cNvCxnSpPr>
            <p:nvPr/>
          </p:nvCxnSpPr>
          <p:spPr>
            <a:xfrm>
              <a:off x="5017214" y="5334001"/>
              <a:ext cx="1559102" cy="57205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26" idx="1"/>
              <a:endCxn id="54" idx="0"/>
            </p:cNvCxnSpPr>
            <p:nvPr/>
          </p:nvCxnSpPr>
          <p:spPr>
            <a:xfrm flipH="1">
              <a:off x="5875962" y="5906053"/>
              <a:ext cx="700354" cy="49474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34338" y="2971800"/>
              <a:ext cx="1212351" cy="400110"/>
            </a:xfrm>
            <a:prstGeom prst="rect">
              <a:avLst/>
            </a:prstGeom>
            <a:noFill/>
          </p:spPr>
          <p:txBody>
            <a:bodyPr wrap="square" rtlCol="0">
              <a:spAutoFit/>
            </a:bodyPr>
            <a:lstStyle/>
            <a:p>
              <a:pPr algn="ctr"/>
              <a:r>
                <a:rPr lang="en-US" sz="1800" b="1" dirty="0" smtClean="0">
                  <a:solidFill>
                    <a:schemeClr val="tx2">
                      <a:lumMod val="75000"/>
                    </a:schemeClr>
                  </a:solidFill>
                </a:rPr>
                <a:t>Mid-End</a:t>
              </a:r>
              <a:endParaRPr lang="en-US" sz="1800" b="1" dirty="0">
                <a:solidFill>
                  <a:schemeClr val="tx2">
                    <a:lumMod val="75000"/>
                  </a:schemeClr>
                </a:solidFill>
              </a:endParaRPr>
            </a:p>
          </p:txBody>
        </p:sp>
        <p:sp>
          <p:nvSpPr>
            <p:cNvPr id="114" name="Rectangle 113"/>
            <p:cNvSpPr/>
            <p:nvPr/>
          </p:nvSpPr>
          <p:spPr>
            <a:xfrm>
              <a:off x="6310044" y="4114800"/>
              <a:ext cx="1983769" cy="526420"/>
            </a:xfrm>
            <a:prstGeom prst="rect">
              <a:avLst/>
            </a:prstGeom>
            <a:solidFill>
              <a:srgbClr val="48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FF"/>
                  </a:solidFill>
                </a:rPr>
                <a:t>Low Level Analysis &amp; Optimization</a:t>
              </a:r>
            </a:p>
          </p:txBody>
        </p:sp>
        <p:sp>
          <p:nvSpPr>
            <p:cNvPr id="42" name="Oval 41"/>
            <p:cNvSpPr/>
            <p:nvPr/>
          </p:nvSpPr>
          <p:spPr>
            <a:xfrm>
              <a:off x="4006921" y="4232911"/>
              <a:ext cx="2020584" cy="442598"/>
            </a:xfrm>
            <a:prstGeom prst="ellipse">
              <a:avLst/>
            </a:prstGeom>
            <a:solidFill>
              <a:srgbClr val="F3F5DB"/>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Low Level IR</a:t>
              </a:r>
            </a:p>
            <a:p>
              <a:pPr algn="ctr"/>
              <a:r>
                <a:rPr lang="en-US" dirty="0" smtClean="0"/>
                <a:t>(LLVM)</a:t>
              </a:r>
              <a:endParaRPr lang="en-US" dirty="0"/>
            </a:p>
          </p:txBody>
        </p:sp>
        <p:cxnSp>
          <p:nvCxnSpPr>
            <p:cNvPr id="52" name="Straight Arrow Connector 51"/>
            <p:cNvCxnSpPr>
              <a:stCxn id="114" idx="1"/>
              <a:endCxn id="42" idx="6"/>
            </p:cNvCxnSpPr>
            <p:nvPr/>
          </p:nvCxnSpPr>
          <p:spPr>
            <a:xfrm flipH="1">
              <a:off x="6027505" y="4378010"/>
              <a:ext cx="282539" cy="76200"/>
            </a:xfrm>
            <a:prstGeom prst="straightConnector1">
              <a:avLst/>
            </a:prstGeom>
            <a:ln w="222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8" idx="4"/>
              <a:endCxn id="42" idx="0"/>
            </p:cNvCxnSpPr>
            <p:nvPr/>
          </p:nvCxnSpPr>
          <p:spPr>
            <a:xfrm flipH="1">
              <a:off x="5017213" y="3535202"/>
              <a:ext cx="1" cy="69770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5" idx="2"/>
              <a:endCxn id="12" idx="0"/>
            </p:cNvCxnSpPr>
            <p:nvPr/>
          </p:nvCxnSpPr>
          <p:spPr>
            <a:xfrm>
              <a:off x="5017213" y="2133600"/>
              <a:ext cx="1" cy="3956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2" idx="4"/>
              <a:endCxn id="129" idx="0"/>
            </p:cNvCxnSpPr>
            <p:nvPr/>
          </p:nvCxnSpPr>
          <p:spPr>
            <a:xfrm>
              <a:off x="5017213" y="4675509"/>
              <a:ext cx="1" cy="20129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29" idx="2"/>
              <a:endCxn id="54" idx="3"/>
            </p:cNvCxnSpPr>
            <p:nvPr/>
          </p:nvCxnSpPr>
          <p:spPr>
            <a:xfrm>
              <a:off x="5017214" y="5334000"/>
              <a:ext cx="0" cy="762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893013" y="4510402"/>
              <a:ext cx="1524000" cy="366398"/>
            </a:xfrm>
            <a:prstGeom prst="rect">
              <a:avLst/>
            </a:prstGeom>
            <a:solidFill>
              <a:srgbClr val="48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00FF"/>
                  </a:solidFill>
                </a:rPr>
                <a:t>Unparser</a:t>
              </a:r>
              <a:endParaRPr lang="en-US" dirty="0">
                <a:solidFill>
                  <a:srgbClr val="0000FF"/>
                </a:solidFill>
              </a:endParaRPr>
            </a:p>
          </p:txBody>
        </p:sp>
        <p:cxnSp>
          <p:nvCxnSpPr>
            <p:cNvPr id="87" name="Straight Arrow Connector 86"/>
            <p:cNvCxnSpPr>
              <a:stCxn id="78" idx="2"/>
              <a:endCxn id="136" idx="0"/>
            </p:cNvCxnSpPr>
            <p:nvPr/>
          </p:nvCxnSpPr>
          <p:spPr>
            <a:xfrm>
              <a:off x="2655013" y="4876799"/>
              <a:ext cx="1" cy="71562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6312613" y="4800600"/>
              <a:ext cx="1981200" cy="450220"/>
            </a:xfrm>
            <a:prstGeom prst="rect">
              <a:avLst/>
            </a:prstGeom>
            <a:solidFill>
              <a:srgbClr val="48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FF"/>
                  </a:solidFill>
                </a:rPr>
                <a:t>Existing  LLVM Analysis &amp; Optimization</a:t>
              </a:r>
            </a:p>
          </p:txBody>
        </p:sp>
        <p:cxnSp>
          <p:nvCxnSpPr>
            <p:cNvPr id="119" name="Straight Arrow Connector 118"/>
            <p:cNvCxnSpPr>
              <a:stCxn id="118" idx="1"/>
              <a:endCxn id="42" idx="6"/>
            </p:cNvCxnSpPr>
            <p:nvPr/>
          </p:nvCxnSpPr>
          <p:spPr>
            <a:xfrm flipH="1" flipV="1">
              <a:off x="6027505" y="4454210"/>
              <a:ext cx="285108" cy="571500"/>
            </a:xfrm>
            <a:prstGeom prst="straightConnector1">
              <a:avLst/>
            </a:prstGeom>
            <a:ln w="222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6576316" y="5599036"/>
              <a:ext cx="1717497" cy="6140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Exascale</a:t>
              </a:r>
              <a:r>
                <a:rPr lang="en-US" sz="1200" dirty="0" smtClean="0">
                  <a:solidFill>
                    <a:schemeClr val="tx1"/>
                  </a:solidFill>
                </a:rPr>
                <a:t> Vendor Compiler Infrastructures</a:t>
              </a:r>
              <a:endParaRPr lang="en-US" sz="1200" dirty="0">
                <a:solidFill>
                  <a:schemeClr val="tx1"/>
                </a:solidFill>
              </a:endParaRPr>
            </a:p>
          </p:txBody>
        </p:sp>
        <p:sp>
          <p:nvSpPr>
            <p:cNvPr id="129" name="Rectangle 128"/>
            <p:cNvSpPr/>
            <p:nvPr/>
          </p:nvSpPr>
          <p:spPr>
            <a:xfrm>
              <a:off x="4158465" y="4876800"/>
              <a:ext cx="1717497" cy="457200"/>
            </a:xfrm>
            <a:prstGeom prst="rect">
              <a:avLst/>
            </a:prstGeom>
            <a:solidFill>
              <a:srgbClr val="48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FF"/>
                  </a:solidFill>
                </a:rPr>
                <a:t>LLVM Backend </a:t>
              </a:r>
            </a:p>
            <a:p>
              <a:pPr algn="ctr"/>
              <a:r>
                <a:rPr lang="en-US" sz="1200" dirty="0" smtClean="0">
                  <a:solidFill>
                    <a:srgbClr val="0000FF"/>
                  </a:solidFill>
                </a:rPr>
                <a:t>Code Generation</a:t>
              </a:r>
              <a:endParaRPr lang="en-US" sz="1200" dirty="0">
                <a:solidFill>
                  <a:srgbClr val="0000FF"/>
                </a:solidFill>
              </a:endParaRPr>
            </a:p>
          </p:txBody>
        </p:sp>
        <p:sp>
          <p:nvSpPr>
            <p:cNvPr id="136" name="Rectangle 135"/>
            <p:cNvSpPr/>
            <p:nvPr/>
          </p:nvSpPr>
          <p:spPr>
            <a:xfrm>
              <a:off x="1910565" y="5592422"/>
              <a:ext cx="1488897" cy="57093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Exascale</a:t>
              </a:r>
              <a:r>
                <a:rPr lang="en-US" sz="1200" dirty="0" smtClean="0">
                  <a:solidFill>
                    <a:schemeClr val="tx1"/>
                  </a:solidFill>
                </a:rPr>
                <a:t> Vendor </a:t>
              </a:r>
            </a:p>
            <a:p>
              <a:pPr algn="ctr"/>
              <a:r>
                <a:rPr lang="en-US" sz="1200" dirty="0" smtClean="0">
                  <a:solidFill>
                    <a:schemeClr val="tx1"/>
                  </a:solidFill>
                </a:rPr>
                <a:t>Compilers</a:t>
              </a:r>
              <a:endParaRPr lang="en-US" sz="1200" dirty="0">
                <a:solidFill>
                  <a:schemeClr val="tx1"/>
                </a:solidFill>
              </a:endParaRPr>
            </a:p>
          </p:txBody>
        </p:sp>
        <p:sp>
          <p:nvSpPr>
            <p:cNvPr id="46" name="TextBox 45"/>
            <p:cNvSpPr txBox="1"/>
            <p:nvPr/>
          </p:nvSpPr>
          <p:spPr>
            <a:xfrm>
              <a:off x="2684575" y="940970"/>
              <a:ext cx="4727304" cy="322843"/>
            </a:xfrm>
            <a:prstGeom prst="rect">
              <a:avLst/>
            </a:prstGeom>
            <a:noFill/>
          </p:spPr>
          <p:txBody>
            <a:bodyPr wrap="square" rtlCol="0">
              <a:spAutoFit/>
            </a:bodyPr>
            <a:lstStyle/>
            <a:p>
              <a:pPr algn="ctr"/>
              <a:r>
                <a:rPr lang="en-US" dirty="0" smtClean="0"/>
                <a:t>General Purpose Languages used within DOE</a:t>
              </a:r>
            </a:p>
          </p:txBody>
        </p:sp>
        <p:grpSp>
          <p:nvGrpSpPr>
            <p:cNvPr id="2" name="Group 1"/>
            <p:cNvGrpSpPr/>
            <p:nvPr/>
          </p:nvGrpSpPr>
          <p:grpSpPr>
            <a:xfrm>
              <a:off x="1828800" y="1371069"/>
              <a:ext cx="6324599" cy="686331"/>
              <a:chOff x="2895600" y="1523469"/>
              <a:chExt cx="3738081" cy="686331"/>
            </a:xfrm>
          </p:grpSpPr>
          <p:sp>
            <p:nvSpPr>
              <p:cNvPr id="47" name="Rectangle 46"/>
              <p:cNvSpPr/>
              <p:nvPr/>
            </p:nvSpPr>
            <p:spPr>
              <a:xfrm>
                <a:off x="5522360" y="1904469"/>
                <a:ext cx="1111321" cy="305331"/>
              </a:xfrm>
              <a:prstGeom prst="rect">
                <a:avLst/>
              </a:prstGeom>
              <a:solidFill>
                <a:srgbClr val="16FF0F"/>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Python</a:t>
                </a:r>
                <a:endParaRPr lang="en-US" dirty="0"/>
              </a:p>
            </p:txBody>
          </p:sp>
          <p:sp>
            <p:nvSpPr>
              <p:cNvPr id="49" name="Rectangle 48"/>
              <p:cNvSpPr/>
              <p:nvPr/>
            </p:nvSpPr>
            <p:spPr>
              <a:xfrm>
                <a:off x="2895600" y="1523469"/>
                <a:ext cx="1215116" cy="305331"/>
              </a:xfrm>
              <a:prstGeom prst="rect">
                <a:avLst/>
              </a:prstGeom>
              <a:solidFill>
                <a:srgbClr val="16FF0F"/>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 &amp; C++</a:t>
                </a:r>
                <a:endParaRPr lang="en-US" dirty="0"/>
              </a:p>
            </p:txBody>
          </p:sp>
          <p:sp>
            <p:nvSpPr>
              <p:cNvPr id="50" name="Rectangle 49"/>
              <p:cNvSpPr/>
              <p:nvPr/>
            </p:nvSpPr>
            <p:spPr>
              <a:xfrm>
                <a:off x="4259594" y="1523469"/>
                <a:ext cx="1111321" cy="305331"/>
              </a:xfrm>
              <a:prstGeom prst="rect">
                <a:avLst/>
              </a:prstGeom>
              <a:solidFill>
                <a:srgbClr val="16FF0F"/>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Fortran (F77-F2003)</a:t>
                </a:r>
                <a:endParaRPr lang="en-US" dirty="0"/>
              </a:p>
            </p:txBody>
          </p:sp>
          <p:sp>
            <p:nvSpPr>
              <p:cNvPr id="51" name="Rectangle 50"/>
              <p:cNvSpPr/>
              <p:nvPr/>
            </p:nvSpPr>
            <p:spPr>
              <a:xfrm>
                <a:off x="4249312" y="1903938"/>
                <a:ext cx="1111323" cy="305331"/>
              </a:xfrm>
              <a:prstGeom prst="rect">
                <a:avLst/>
              </a:prstGeom>
              <a:solidFill>
                <a:srgbClr val="16FF0F"/>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UPC 1.1</a:t>
                </a:r>
                <a:endParaRPr lang="en-US" dirty="0"/>
              </a:p>
            </p:txBody>
          </p:sp>
          <p:sp>
            <p:nvSpPr>
              <p:cNvPr id="53" name="Rectangle 52"/>
              <p:cNvSpPr/>
              <p:nvPr/>
            </p:nvSpPr>
            <p:spPr>
              <a:xfrm>
                <a:off x="2895600" y="1904469"/>
                <a:ext cx="1212351" cy="305331"/>
              </a:xfrm>
              <a:prstGeom prst="rect">
                <a:avLst/>
              </a:prstGeom>
              <a:solidFill>
                <a:srgbClr val="16FF0F"/>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OpenMP</a:t>
                </a:r>
                <a:r>
                  <a:rPr lang="en-US" dirty="0" smtClean="0"/>
                  <a:t> 3.0</a:t>
                </a:r>
                <a:endParaRPr lang="en-US" dirty="0"/>
              </a:p>
            </p:txBody>
          </p:sp>
          <p:sp>
            <p:nvSpPr>
              <p:cNvPr id="55" name="Rectangle 54"/>
              <p:cNvSpPr/>
              <p:nvPr/>
            </p:nvSpPr>
            <p:spPr>
              <a:xfrm>
                <a:off x="5522360" y="1523469"/>
                <a:ext cx="1111321" cy="305331"/>
              </a:xfrm>
              <a:prstGeom prst="rect">
                <a:avLst/>
              </a:prstGeom>
              <a:solidFill>
                <a:srgbClr val="16FF0F"/>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CUDA</a:t>
                </a:r>
                <a:endParaRPr lang="en-US" dirty="0"/>
              </a:p>
            </p:txBody>
          </p:sp>
        </p:grpSp>
      </p:grpSp>
      <p:sp>
        <p:nvSpPr>
          <p:cNvPr id="19" name="TextBox 18"/>
          <p:cNvSpPr txBox="1"/>
          <p:nvPr/>
        </p:nvSpPr>
        <p:spPr>
          <a:xfrm>
            <a:off x="338981" y="281381"/>
            <a:ext cx="7271937" cy="646331"/>
          </a:xfrm>
          <a:prstGeom prst="rect">
            <a:avLst/>
          </a:prstGeom>
          <a:noFill/>
        </p:spPr>
        <p:txBody>
          <a:bodyPr wrap="square" rtlCol="0">
            <a:spAutoFit/>
          </a:bodyPr>
          <a:lstStyle/>
          <a:p>
            <a:pPr algn="l"/>
            <a:r>
              <a:rPr lang="en-US" sz="3600" b="1" dirty="0" smtClean="0">
                <a:solidFill>
                  <a:srgbClr val="FF0000"/>
                </a:solidFill>
              </a:rPr>
              <a:t>ROSE</a:t>
            </a:r>
            <a:r>
              <a:rPr lang="en-US" sz="3600" b="1" dirty="0" smtClean="0"/>
              <a:t> Compiler Design</a:t>
            </a:r>
            <a:endParaRPr lang="en-US" sz="3600" b="1" dirty="0"/>
          </a:p>
        </p:txBody>
      </p:sp>
    </p:spTree>
    <p:extLst>
      <p:ext uri="{BB962C8B-B14F-4D97-AF65-F5344CB8AC3E}">
        <p14:creationId xmlns:p14="http://schemas.microsoft.com/office/powerpoint/2010/main" val="227432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25" y="152400"/>
            <a:ext cx="8691420" cy="809625"/>
          </a:xfrm>
        </p:spPr>
        <p:txBody>
          <a:bodyPr/>
          <a:lstStyle/>
          <a:p>
            <a:r>
              <a:rPr lang="en-US" sz="4000" dirty="0" smtClean="0"/>
              <a:t>What is a Skeleton and why you want one</a:t>
            </a:r>
            <a:endParaRPr lang="en-US" sz="4000" dirty="0"/>
          </a:p>
        </p:txBody>
      </p:sp>
      <p:sp>
        <p:nvSpPr>
          <p:cNvPr id="3" name="Content Placeholder 2"/>
          <p:cNvSpPr>
            <a:spLocks noGrp="1"/>
          </p:cNvSpPr>
          <p:nvPr>
            <p:ph idx="1"/>
          </p:nvPr>
        </p:nvSpPr>
        <p:spPr>
          <a:xfrm>
            <a:off x="533400" y="1371599"/>
            <a:ext cx="8077200" cy="4949749"/>
          </a:xfrm>
        </p:spPr>
        <p:txBody>
          <a:bodyPr>
            <a:normAutofit fontScale="92500" lnSpcReduction="20000"/>
          </a:bodyPr>
          <a:lstStyle/>
          <a:p>
            <a:r>
              <a:rPr lang="en-US" dirty="0" smtClean="0"/>
              <a:t>A skeleton is a reduced size version of an application that focuses on one or more aspects of the behavior of the full original application. Examples include:</a:t>
            </a:r>
          </a:p>
          <a:p>
            <a:pPr lvl="1"/>
            <a:r>
              <a:rPr lang="en-US" dirty="0" smtClean="0"/>
              <a:t>MPI usage, message passing patterns; </a:t>
            </a:r>
          </a:p>
          <a:p>
            <a:pPr lvl="1"/>
            <a:r>
              <a:rPr lang="en-US" dirty="0" smtClean="0"/>
              <a:t>memory traversal; </a:t>
            </a:r>
          </a:p>
          <a:p>
            <a:pPr lvl="1"/>
            <a:r>
              <a:rPr lang="en-US" dirty="0" smtClean="0"/>
              <a:t>I/O demands</a:t>
            </a:r>
          </a:p>
          <a:p>
            <a:r>
              <a:rPr lang="en-US" dirty="0" smtClean="0"/>
              <a:t>This is important for </a:t>
            </a:r>
            <a:r>
              <a:rPr lang="en-US" dirty="0" err="1" smtClean="0"/>
              <a:t>Exascale</a:t>
            </a:r>
            <a:r>
              <a:rPr lang="en-US" dirty="0" smtClean="0"/>
              <a:t>:</a:t>
            </a:r>
          </a:p>
          <a:p>
            <a:pPr lvl="1"/>
            <a:r>
              <a:rPr lang="en-US" dirty="0" smtClean="0"/>
              <a:t>Provides inputs to simulators for evaluation of expected </a:t>
            </a:r>
            <a:r>
              <a:rPr lang="en-US" dirty="0" err="1" smtClean="0"/>
              <a:t>Exascale</a:t>
            </a:r>
            <a:r>
              <a:rPr lang="en-US" dirty="0" smtClean="0"/>
              <a:t> architectures and features (e.g. SST/macro)</a:t>
            </a:r>
          </a:p>
          <a:p>
            <a:pPr lvl="1"/>
            <a:r>
              <a:rPr lang="en-US" dirty="0" smtClean="0"/>
              <a:t>Provides smaller applications for independent study</a:t>
            </a:r>
          </a:p>
          <a:p>
            <a:endParaRPr lang="en-US" dirty="0" smtClean="0"/>
          </a:p>
          <a:p>
            <a:r>
              <a:rPr lang="en-US" dirty="0" smtClean="0"/>
              <a:t>A skeleton program will not get the same answer as the original application</a:t>
            </a:r>
          </a:p>
          <a:p>
            <a:r>
              <a:rPr lang="en-US" dirty="0" smtClean="0"/>
              <a:t>There is prior work in this area…</a:t>
            </a:r>
          </a:p>
          <a:p>
            <a:r>
              <a:rPr lang="en-US" dirty="0" smtClean="0"/>
              <a:t>I think we are the only ones with a distributed tool for this…</a:t>
            </a:r>
          </a:p>
        </p:txBody>
      </p:sp>
    </p:spTree>
    <p:extLst>
      <p:ext uri="{BB962C8B-B14F-4D97-AF65-F5344CB8AC3E}">
        <p14:creationId xmlns:p14="http://schemas.microsoft.com/office/powerpoint/2010/main" val="27369081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82000" cy="762000"/>
          </a:xfrm>
        </p:spPr>
        <p:txBody>
          <a:bodyPr/>
          <a:lstStyle/>
          <a:p>
            <a:r>
              <a:rPr lang="en-US" sz="2800" dirty="0" err="1" smtClean="0"/>
              <a:t>CoDesign</a:t>
            </a:r>
            <a:r>
              <a:rPr lang="en-US" sz="2800" dirty="0" smtClean="0"/>
              <a:t> Tool Flow</a:t>
            </a:r>
            <a:br>
              <a:rPr lang="en-US" sz="2800" dirty="0" smtClean="0"/>
            </a:br>
            <a:r>
              <a:rPr lang="en-US" sz="2800" dirty="0" smtClean="0">
                <a:solidFill>
                  <a:srgbClr val="000000"/>
                </a:solidFill>
              </a:rPr>
              <a:t>Automatic Generation of Skeletons for Rapid Analysis</a:t>
            </a:r>
            <a:endParaRPr lang="en-US" sz="2800" dirty="0">
              <a:solidFill>
                <a:srgbClr val="000000"/>
              </a:solidFill>
            </a:endParaRPr>
          </a:p>
        </p:txBody>
      </p:sp>
      <p:sp>
        <p:nvSpPr>
          <p:cNvPr id="4" name="Slide Number Placeholder 3"/>
          <p:cNvSpPr>
            <a:spLocks noGrp="1"/>
          </p:cNvSpPr>
          <p:nvPr>
            <p:ph type="sldNum" sz="quarter" idx="10"/>
          </p:nvPr>
        </p:nvSpPr>
        <p:spPr/>
        <p:txBody>
          <a:bodyPr/>
          <a:lstStyle/>
          <a:p>
            <a:pPr>
              <a:defRPr/>
            </a:pPr>
            <a:fld id="{52F9DF5F-8273-854E-9CA0-DCC4719475CF}" type="slidenum">
              <a:rPr lang="en-US" smtClean="0"/>
              <a:pPr>
                <a:defRPr/>
              </a:pPr>
              <a:t>3</a:t>
            </a:fld>
            <a:endParaRPr lang="en-US" dirty="0"/>
          </a:p>
        </p:txBody>
      </p:sp>
      <p:pic>
        <p:nvPicPr>
          <p:cNvPr id="31" name="Content Placeholder 30"/>
          <p:cNvPicPr>
            <a:picLocks noGrp="1" noChangeAspect="1"/>
          </p:cNvPicPr>
          <p:nvPr>
            <p:ph idx="1"/>
          </p:nvPr>
        </p:nvPicPr>
        <p:blipFill>
          <a:blip r:embed="rId2"/>
          <a:srcRect t="-1926" b="-1926"/>
          <a:stretch>
            <a:fillRect/>
          </a:stretch>
        </p:blipFill>
        <p:spPr>
          <a:xfrm>
            <a:off x="332490" y="1655910"/>
            <a:ext cx="8506710" cy="4678363"/>
          </a:xfrm>
          <a:prstGeom prst="rect">
            <a:avLst/>
          </a:prstGeom>
        </p:spPr>
      </p:pic>
      <p:sp>
        <p:nvSpPr>
          <p:cNvPr id="5" name="Rectangle 4"/>
          <p:cNvSpPr/>
          <p:nvPr/>
        </p:nvSpPr>
        <p:spPr bwMode="auto">
          <a:xfrm>
            <a:off x="3468985" y="1146751"/>
            <a:ext cx="1905099" cy="4928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This talk is about </a:t>
            </a:r>
            <a:r>
              <a:rPr lang="en-US" dirty="0" smtClean="0"/>
              <a:t>these arrows</a:t>
            </a:r>
            <a:endParaRPr lang="en-US" dirty="0"/>
          </a:p>
        </p:txBody>
      </p:sp>
      <p:cxnSp>
        <p:nvCxnSpPr>
          <p:cNvPr id="7" name="Straight Arrow Connector 6"/>
          <p:cNvCxnSpPr>
            <a:stCxn id="5" idx="2"/>
          </p:cNvCxnSpPr>
          <p:nvPr/>
        </p:nvCxnSpPr>
        <p:spPr bwMode="auto">
          <a:xfrm flipH="1">
            <a:off x="4009238" y="1639570"/>
            <a:ext cx="412297" cy="53072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H="1">
            <a:off x="3250989" y="1668002"/>
            <a:ext cx="1137374" cy="890865"/>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551138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93" y="152400"/>
            <a:ext cx="8511335" cy="809625"/>
          </a:xfrm>
        </p:spPr>
        <p:txBody>
          <a:bodyPr/>
          <a:lstStyle/>
          <a:p>
            <a:r>
              <a:rPr lang="en-US" sz="3600" dirty="0" smtClean="0"/>
              <a:t>We can generate many skeletons from an App</a:t>
            </a:r>
            <a:endParaRPr lang="en-US" sz="3600" dirty="0"/>
          </a:p>
        </p:txBody>
      </p:sp>
      <p:sp>
        <p:nvSpPr>
          <p:cNvPr id="3" name="Content Placeholder 2"/>
          <p:cNvSpPr>
            <a:spLocks noGrp="1"/>
          </p:cNvSpPr>
          <p:nvPr>
            <p:ph idx="1"/>
          </p:nvPr>
        </p:nvSpPr>
        <p:spPr>
          <a:xfrm>
            <a:off x="533400" y="1371600"/>
            <a:ext cx="4224608" cy="4724400"/>
          </a:xfrm>
        </p:spPr>
        <p:txBody>
          <a:bodyPr>
            <a:normAutofit fontScale="92500" lnSpcReduction="10000"/>
          </a:bodyPr>
          <a:lstStyle/>
          <a:p>
            <a:r>
              <a:rPr lang="en-US" dirty="0" smtClean="0"/>
              <a:t>Many skeletons could be generated from a single application</a:t>
            </a:r>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The process can work on full applications or smaller compact applications</a:t>
            </a:r>
          </a:p>
        </p:txBody>
      </p:sp>
      <p:sp>
        <p:nvSpPr>
          <p:cNvPr id="4" name="Multidocument 3"/>
          <p:cNvSpPr/>
          <p:nvPr/>
        </p:nvSpPr>
        <p:spPr bwMode="auto">
          <a:xfrm>
            <a:off x="1952477" y="3336029"/>
            <a:ext cx="682423" cy="1004593"/>
          </a:xfrm>
          <a:prstGeom prst="flowChartMultidocument">
            <a:avLst/>
          </a:prstGeom>
          <a:solidFill>
            <a:srgbClr val="F3F5D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6" name="Multidocument 5"/>
          <p:cNvSpPr/>
          <p:nvPr/>
        </p:nvSpPr>
        <p:spPr bwMode="auto">
          <a:xfrm>
            <a:off x="5554907" y="2948224"/>
            <a:ext cx="492111" cy="577351"/>
          </a:xfrm>
          <a:prstGeom prst="flowChartMultidocumen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7" name="Multidocument 6"/>
          <p:cNvSpPr/>
          <p:nvPr/>
        </p:nvSpPr>
        <p:spPr bwMode="auto">
          <a:xfrm>
            <a:off x="5555657" y="2200283"/>
            <a:ext cx="492111" cy="577351"/>
          </a:xfrm>
          <a:prstGeom prst="flowChartMultidocumen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8" name="Multidocument 7"/>
          <p:cNvSpPr/>
          <p:nvPr/>
        </p:nvSpPr>
        <p:spPr bwMode="auto">
          <a:xfrm>
            <a:off x="5555657" y="4588557"/>
            <a:ext cx="492111" cy="577351"/>
          </a:xfrm>
          <a:prstGeom prst="flowChartMultidocumen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cxnSp>
        <p:nvCxnSpPr>
          <p:cNvPr id="10" name="Curved Connector 9"/>
          <p:cNvCxnSpPr>
            <a:stCxn id="4" idx="3"/>
            <a:endCxn id="7" idx="1"/>
          </p:cNvCxnSpPr>
          <p:nvPr/>
        </p:nvCxnSpPr>
        <p:spPr bwMode="auto">
          <a:xfrm flipV="1">
            <a:off x="2634900" y="2488959"/>
            <a:ext cx="2920757" cy="1349367"/>
          </a:xfrm>
          <a:prstGeom prst="curvedConnector3">
            <a:avLst/>
          </a:prstGeom>
          <a:solidFill>
            <a:schemeClr val="accent1"/>
          </a:solidFill>
          <a:ln w="25400" cap="flat" cmpd="sng" algn="ctr">
            <a:solidFill>
              <a:schemeClr val="tx1"/>
            </a:solidFill>
            <a:prstDash val="solid"/>
            <a:round/>
            <a:headEnd type="none" w="med" len="med"/>
            <a:tailEnd type="arrow"/>
          </a:ln>
          <a:effectLst/>
        </p:spPr>
      </p:cxnSp>
      <p:cxnSp>
        <p:nvCxnSpPr>
          <p:cNvPr id="11" name="Curved Connector 10"/>
          <p:cNvCxnSpPr>
            <a:stCxn id="4" idx="3"/>
            <a:endCxn id="6" idx="1"/>
          </p:cNvCxnSpPr>
          <p:nvPr/>
        </p:nvCxnSpPr>
        <p:spPr bwMode="auto">
          <a:xfrm flipV="1">
            <a:off x="2634900" y="3236900"/>
            <a:ext cx="2920007" cy="601426"/>
          </a:xfrm>
          <a:prstGeom prst="curvedConnector3">
            <a:avLst/>
          </a:prstGeom>
          <a:solidFill>
            <a:schemeClr val="accent1"/>
          </a:solidFill>
          <a:ln w="25400" cap="flat" cmpd="sng" algn="ctr">
            <a:solidFill>
              <a:schemeClr val="tx1"/>
            </a:solidFill>
            <a:prstDash val="solid"/>
            <a:round/>
            <a:headEnd type="none" w="med" len="med"/>
            <a:tailEnd type="arrow"/>
          </a:ln>
          <a:effectLst/>
        </p:spPr>
      </p:cxnSp>
      <p:cxnSp>
        <p:nvCxnSpPr>
          <p:cNvPr id="13" name="Curved Connector 12"/>
          <p:cNvCxnSpPr>
            <a:stCxn id="4" idx="3"/>
            <a:endCxn id="8" idx="1"/>
          </p:cNvCxnSpPr>
          <p:nvPr/>
        </p:nvCxnSpPr>
        <p:spPr bwMode="auto">
          <a:xfrm>
            <a:off x="2634900" y="3838326"/>
            <a:ext cx="2920757" cy="1038907"/>
          </a:xfrm>
          <a:prstGeom prst="curvedConnector3">
            <a:avLst/>
          </a:prstGeom>
          <a:solidFill>
            <a:schemeClr val="accent1"/>
          </a:solidFill>
          <a:ln w="25400" cap="flat" cmpd="sng" algn="ctr">
            <a:solidFill>
              <a:schemeClr val="tx1"/>
            </a:solidFill>
            <a:prstDash val="solid"/>
            <a:round/>
            <a:headEnd type="none" w="med" len="med"/>
            <a:tailEnd type="arrow"/>
          </a:ln>
          <a:effectLst/>
        </p:spPr>
      </p:cxnSp>
      <p:sp>
        <p:nvSpPr>
          <p:cNvPr id="17" name="TextBox 16"/>
          <p:cNvSpPr txBox="1"/>
          <p:nvPr/>
        </p:nvSpPr>
        <p:spPr>
          <a:xfrm>
            <a:off x="1560784" y="2814748"/>
            <a:ext cx="1479892" cy="738664"/>
          </a:xfrm>
          <a:prstGeom prst="rect">
            <a:avLst/>
          </a:prstGeom>
          <a:noFill/>
        </p:spPr>
        <p:txBody>
          <a:bodyPr wrap="none" rtlCol="0">
            <a:spAutoFit/>
          </a:bodyPr>
          <a:lstStyle/>
          <a:p>
            <a:r>
              <a:rPr lang="en-US" dirty="0"/>
              <a:t>Single App </a:t>
            </a:r>
            <a:endParaRPr lang="en-US" dirty="0" smtClean="0"/>
          </a:p>
          <a:p>
            <a:r>
              <a:rPr lang="en-US" dirty="0" smtClean="0"/>
              <a:t>with </a:t>
            </a:r>
            <a:r>
              <a:rPr lang="en-US" dirty="0"/>
              <a:t>many files</a:t>
            </a:r>
          </a:p>
          <a:p>
            <a:endParaRPr lang="en-US" dirty="0"/>
          </a:p>
        </p:txBody>
      </p:sp>
      <p:sp>
        <p:nvSpPr>
          <p:cNvPr id="18" name="TextBox 17"/>
          <p:cNvSpPr txBox="1"/>
          <p:nvPr/>
        </p:nvSpPr>
        <p:spPr>
          <a:xfrm>
            <a:off x="3443142" y="2511487"/>
            <a:ext cx="966931" cy="307777"/>
          </a:xfrm>
          <a:prstGeom prst="rect">
            <a:avLst/>
          </a:prstGeom>
          <a:noFill/>
        </p:spPr>
        <p:txBody>
          <a:bodyPr wrap="none" rtlCol="0">
            <a:spAutoFit/>
          </a:bodyPr>
          <a:lstStyle/>
          <a:p>
            <a:r>
              <a:rPr lang="en-US" dirty="0" smtClean="0">
                <a:solidFill>
                  <a:srgbClr val="008000"/>
                </a:solidFill>
              </a:rPr>
              <a:t>Aspect A</a:t>
            </a:r>
            <a:endParaRPr lang="en-US" dirty="0">
              <a:solidFill>
                <a:srgbClr val="008000"/>
              </a:solidFill>
            </a:endParaRPr>
          </a:p>
        </p:txBody>
      </p:sp>
      <p:sp>
        <p:nvSpPr>
          <p:cNvPr id="19" name="TextBox 18"/>
          <p:cNvSpPr txBox="1"/>
          <p:nvPr/>
        </p:nvSpPr>
        <p:spPr>
          <a:xfrm>
            <a:off x="3445177" y="3024024"/>
            <a:ext cx="962861" cy="307777"/>
          </a:xfrm>
          <a:prstGeom prst="rect">
            <a:avLst/>
          </a:prstGeom>
          <a:noFill/>
        </p:spPr>
        <p:txBody>
          <a:bodyPr wrap="none" rtlCol="0">
            <a:spAutoFit/>
          </a:bodyPr>
          <a:lstStyle/>
          <a:p>
            <a:r>
              <a:rPr lang="en-US" dirty="0" smtClean="0">
                <a:solidFill>
                  <a:srgbClr val="008000"/>
                </a:solidFill>
              </a:rPr>
              <a:t>Aspect B</a:t>
            </a:r>
            <a:endParaRPr lang="en-US" dirty="0">
              <a:solidFill>
                <a:srgbClr val="008000"/>
              </a:solidFill>
            </a:endParaRPr>
          </a:p>
        </p:txBody>
      </p:sp>
      <p:sp>
        <p:nvSpPr>
          <p:cNvPr id="20" name="TextBox 19"/>
          <p:cNvSpPr txBox="1"/>
          <p:nvPr/>
        </p:nvSpPr>
        <p:spPr>
          <a:xfrm>
            <a:off x="3443142" y="4284502"/>
            <a:ext cx="966931" cy="307777"/>
          </a:xfrm>
          <a:prstGeom prst="rect">
            <a:avLst/>
          </a:prstGeom>
          <a:noFill/>
        </p:spPr>
        <p:txBody>
          <a:bodyPr wrap="none" rtlCol="0">
            <a:spAutoFit/>
          </a:bodyPr>
          <a:lstStyle/>
          <a:p>
            <a:r>
              <a:rPr lang="en-US" dirty="0" smtClean="0">
                <a:solidFill>
                  <a:srgbClr val="008000"/>
                </a:solidFill>
              </a:rPr>
              <a:t>Aspect X</a:t>
            </a:r>
            <a:endParaRPr lang="en-US" dirty="0">
              <a:solidFill>
                <a:srgbClr val="008000"/>
              </a:solidFill>
            </a:endParaRPr>
          </a:p>
        </p:txBody>
      </p:sp>
      <p:sp>
        <p:nvSpPr>
          <p:cNvPr id="21" name="TextBox 20"/>
          <p:cNvSpPr txBox="1"/>
          <p:nvPr/>
        </p:nvSpPr>
        <p:spPr>
          <a:xfrm>
            <a:off x="6148391" y="2275313"/>
            <a:ext cx="1120820" cy="307777"/>
          </a:xfrm>
          <a:prstGeom prst="rect">
            <a:avLst/>
          </a:prstGeom>
          <a:noFill/>
        </p:spPr>
        <p:txBody>
          <a:bodyPr wrap="none" rtlCol="0">
            <a:spAutoFit/>
          </a:bodyPr>
          <a:lstStyle/>
          <a:p>
            <a:r>
              <a:rPr lang="en-US" dirty="0" smtClean="0">
                <a:solidFill>
                  <a:srgbClr val="0000FF"/>
                </a:solidFill>
              </a:rPr>
              <a:t>Skeleton A</a:t>
            </a:r>
            <a:endParaRPr lang="en-US" dirty="0">
              <a:solidFill>
                <a:srgbClr val="0000FF"/>
              </a:solidFill>
            </a:endParaRPr>
          </a:p>
        </p:txBody>
      </p:sp>
      <p:sp>
        <p:nvSpPr>
          <p:cNvPr id="22" name="TextBox 21"/>
          <p:cNvSpPr txBox="1"/>
          <p:nvPr/>
        </p:nvSpPr>
        <p:spPr>
          <a:xfrm>
            <a:off x="6153301" y="3024763"/>
            <a:ext cx="1112504" cy="307777"/>
          </a:xfrm>
          <a:prstGeom prst="rect">
            <a:avLst/>
          </a:prstGeom>
          <a:noFill/>
        </p:spPr>
        <p:txBody>
          <a:bodyPr wrap="none" rtlCol="0">
            <a:spAutoFit/>
          </a:bodyPr>
          <a:lstStyle/>
          <a:p>
            <a:r>
              <a:rPr lang="en-US" dirty="0" smtClean="0">
                <a:solidFill>
                  <a:srgbClr val="0000FF"/>
                </a:solidFill>
              </a:rPr>
              <a:t>Skeleton B</a:t>
            </a:r>
            <a:endParaRPr lang="en-US" dirty="0">
              <a:solidFill>
                <a:srgbClr val="0000FF"/>
              </a:solidFill>
            </a:endParaRPr>
          </a:p>
        </p:txBody>
      </p:sp>
      <p:sp>
        <p:nvSpPr>
          <p:cNvPr id="23" name="TextBox 22"/>
          <p:cNvSpPr txBox="1"/>
          <p:nvPr/>
        </p:nvSpPr>
        <p:spPr>
          <a:xfrm>
            <a:off x="6156305" y="4740915"/>
            <a:ext cx="1107996" cy="307777"/>
          </a:xfrm>
          <a:prstGeom prst="rect">
            <a:avLst/>
          </a:prstGeom>
          <a:noFill/>
        </p:spPr>
        <p:txBody>
          <a:bodyPr wrap="none" rtlCol="0">
            <a:spAutoFit/>
          </a:bodyPr>
          <a:lstStyle/>
          <a:p>
            <a:r>
              <a:rPr lang="en-US" dirty="0" smtClean="0">
                <a:solidFill>
                  <a:srgbClr val="0000FF"/>
                </a:solidFill>
              </a:rPr>
              <a:t>Skeleton X</a:t>
            </a:r>
            <a:endParaRPr lang="en-US" dirty="0">
              <a:solidFill>
                <a:srgbClr val="0000FF"/>
              </a:solidFill>
            </a:endParaRPr>
          </a:p>
        </p:txBody>
      </p:sp>
      <p:sp>
        <p:nvSpPr>
          <p:cNvPr id="24" name="Oval 23"/>
          <p:cNvSpPr/>
          <p:nvPr/>
        </p:nvSpPr>
        <p:spPr bwMode="auto">
          <a:xfrm>
            <a:off x="5724774" y="3686667"/>
            <a:ext cx="123215" cy="142159"/>
          </a:xfrm>
          <a:prstGeom prst="ellipse">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5" name="Oval 24"/>
          <p:cNvSpPr/>
          <p:nvPr/>
        </p:nvSpPr>
        <p:spPr bwMode="auto">
          <a:xfrm>
            <a:off x="5725524" y="3952794"/>
            <a:ext cx="123215" cy="142159"/>
          </a:xfrm>
          <a:prstGeom prst="ellipse">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6" name="Oval 25"/>
          <p:cNvSpPr/>
          <p:nvPr/>
        </p:nvSpPr>
        <p:spPr bwMode="auto">
          <a:xfrm>
            <a:off x="5716796" y="4247354"/>
            <a:ext cx="123215" cy="142159"/>
          </a:xfrm>
          <a:prstGeom prst="ellipse">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7" name="TextBox 26"/>
          <p:cNvSpPr txBox="1"/>
          <p:nvPr/>
        </p:nvSpPr>
        <p:spPr>
          <a:xfrm>
            <a:off x="4847080" y="1488690"/>
            <a:ext cx="1941557" cy="954107"/>
          </a:xfrm>
          <a:prstGeom prst="rect">
            <a:avLst/>
          </a:prstGeom>
          <a:noFill/>
        </p:spPr>
        <p:txBody>
          <a:bodyPr wrap="none" rtlCol="0">
            <a:spAutoFit/>
          </a:bodyPr>
          <a:lstStyle/>
          <a:p>
            <a:r>
              <a:rPr lang="en-US" dirty="0" smtClean="0"/>
              <a:t>Many Skeleton Apps </a:t>
            </a:r>
          </a:p>
          <a:p>
            <a:r>
              <a:rPr lang="en-US" dirty="0"/>
              <a:t>e</a:t>
            </a:r>
            <a:r>
              <a:rPr lang="en-US" dirty="0" smtClean="0"/>
              <a:t>ach with maybe </a:t>
            </a:r>
          </a:p>
          <a:p>
            <a:r>
              <a:rPr lang="en-US" dirty="0" smtClean="0"/>
              <a:t>many </a:t>
            </a:r>
            <a:r>
              <a:rPr lang="en-US" dirty="0"/>
              <a:t>files</a:t>
            </a:r>
          </a:p>
          <a:p>
            <a:endParaRPr lang="en-US" dirty="0"/>
          </a:p>
        </p:txBody>
      </p:sp>
    </p:spTree>
    <p:extLst>
      <p:ext uri="{BB962C8B-B14F-4D97-AF65-F5344CB8AC3E}">
        <p14:creationId xmlns:p14="http://schemas.microsoft.com/office/powerpoint/2010/main" val="33075284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An Automated or Semi-Automated Process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We treat this as a </a:t>
            </a:r>
            <a:r>
              <a:rPr lang="en-US" i="1" dirty="0" smtClean="0">
                <a:solidFill>
                  <a:srgbClr val="0000FF"/>
                </a:solidFill>
              </a:rPr>
              <a:t>compiler research</a:t>
            </a:r>
            <a:r>
              <a:rPr lang="en-US" dirty="0" smtClean="0"/>
              <a:t> problem</a:t>
            </a:r>
          </a:p>
          <a:p>
            <a:endParaRPr lang="en-US" dirty="0" smtClean="0"/>
          </a:p>
          <a:p>
            <a:r>
              <a:rPr lang="en-US" dirty="0" smtClean="0"/>
              <a:t>We are building tools to automate the generation of skeletons, but some questions are difficult to resolve</a:t>
            </a:r>
          </a:p>
          <a:p>
            <a:pPr lvl="1"/>
            <a:r>
              <a:rPr lang="en-US" dirty="0"/>
              <a:t>M</a:t>
            </a:r>
            <a:r>
              <a:rPr lang="en-US" dirty="0" smtClean="0"/>
              <a:t>ay require dynamic analysis to identify important values</a:t>
            </a:r>
          </a:p>
          <a:p>
            <a:pPr lvl="1"/>
            <a:r>
              <a:rPr lang="en-US" dirty="0"/>
              <a:t>M</a:t>
            </a:r>
            <a:r>
              <a:rPr lang="en-US" dirty="0" smtClean="0"/>
              <a:t>ay require some user annotations to define some behavior</a:t>
            </a:r>
          </a:p>
          <a:p>
            <a:pPr lvl="1"/>
            <a:endParaRPr lang="en-US" dirty="0" smtClean="0"/>
          </a:p>
          <a:p>
            <a:r>
              <a:rPr lang="en-US" dirty="0" smtClean="0"/>
              <a:t>We start with the original application and transform it to modify and remove code to define an automated process;  this is a </a:t>
            </a:r>
            <a:r>
              <a:rPr lang="en-US" i="1" dirty="0" smtClean="0">
                <a:solidFill>
                  <a:srgbClr val="0000FF"/>
                </a:solidFill>
              </a:rPr>
              <a:t>source-to-source</a:t>
            </a:r>
            <a:r>
              <a:rPr lang="en-US" dirty="0" smtClean="0"/>
              <a:t> solution</a:t>
            </a:r>
          </a:p>
        </p:txBody>
      </p:sp>
    </p:spTree>
    <p:extLst>
      <p:ext uri="{BB962C8B-B14F-4D97-AF65-F5344CB8AC3E}">
        <p14:creationId xmlns:p14="http://schemas.microsoft.com/office/powerpoint/2010/main" val="242015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5274" y="152400"/>
            <a:ext cx="8988725" cy="809625"/>
          </a:xfrm>
        </p:spPr>
        <p:txBody>
          <a:bodyPr/>
          <a:lstStyle/>
          <a:p>
            <a:r>
              <a:rPr lang="en-US" sz="3200" dirty="0"/>
              <a:t>We are using the </a:t>
            </a:r>
            <a:r>
              <a:rPr lang="en-US" sz="3200" dirty="0">
                <a:solidFill>
                  <a:srgbClr val="FF0000"/>
                </a:solidFill>
              </a:rPr>
              <a:t>ROSE</a:t>
            </a:r>
            <a:r>
              <a:rPr lang="en-US" sz="3200" dirty="0"/>
              <a:t> </a:t>
            </a:r>
            <a:r>
              <a:rPr lang="en-US" sz="3200" dirty="0" smtClean="0"/>
              <a:t>Source-To-</a:t>
            </a:r>
            <a:r>
              <a:rPr lang="en-US" sz="3200" dirty="0"/>
              <a:t>S</a:t>
            </a:r>
            <a:r>
              <a:rPr lang="en-US" sz="3200" dirty="0" smtClean="0"/>
              <a:t>ource </a:t>
            </a:r>
            <a:r>
              <a:rPr lang="en-US" sz="3200" dirty="0"/>
              <a:t>C</a:t>
            </a:r>
            <a:r>
              <a:rPr lang="en-US" sz="3200" dirty="0" smtClean="0"/>
              <a:t>ompiler </a:t>
            </a:r>
            <a:r>
              <a:rPr lang="en-US" sz="3200" dirty="0"/>
              <a:t>to support </a:t>
            </a:r>
            <a:r>
              <a:rPr lang="en-US" sz="3200" dirty="0" smtClean="0"/>
              <a:t>this work</a:t>
            </a:r>
          </a:p>
        </p:txBody>
      </p:sp>
      <p:sp>
        <p:nvSpPr>
          <p:cNvPr id="4" name="Footer Placeholder 3"/>
          <p:cNvSpPr>
            <a:spLocks noGrp="1"/>
          </p:cNvSpPr>
          <p:nvPr>
            <p:ph type="ftr" sz="quarter" idx="10"/>
          </p:nvPr>
        </p:nvSpPr>
        <p:spPr/>
        <p:txBody>
          <a:bodyPr/>
          <a:lstStyle/>
          <a:p>
            <a:pPr>
              <a:defRPr/>
            </a:pPr>
            <a:r>
              <a:rPr lang="en-US" smtClean="0"/>
              <a:t>Science &amp; Technology: Computation Directorate</a:t>
            </a:r>
            <a:endParaRPr lang="en-US"/>
          </a:p>
        </p:txBody>
      </p:sp>
      <p:sp>
        <p:nvSpPr>
          <p:cNvPr id="6" name="Rectangle 5"/>
          <p:cNvSpPr/>
          <p:nvPr/>
        </p:nvSpPr>
        <p:spPr>
          <a:xfrm>
            <a:off x="889000" y="2257425"/>
            <a:ext cx="7799388" cy="3937000"/>
          </a:xfrm>
          <a:prstGeom prst="rect">
            <a:avLst/>
          </a:prstGeom>
          <a:solidFill>
            <a:schemeClr val="bg1"/>
          </a:solidFill>
          <a:ln w="349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7" name="Flowchart: Magnetic Disk 6"/>
          <p:cNvSpPr/>
          <p:nvPr/>
        </p:nvSpPr>
        <p:spPr>
          <a:xfrm>
            <a:off x="102776" y="1283871"/>
            <a:ext cx="1211713" cy="763225"/>
          </a:xfrm>
          <a:prstGeom prst="flowChartMagneticDisk">
            <a:avLst/>
          </a:prstGeom>
          <a:solidFill>
            <a:schemeClr val="accent1">
              <a:lumMod val="60000"/>
              <a:lumOff val="40000"/>
            </a:schemeClr>
          </a:solidFill>
          <a:effectLst/>
          <a:scene3d>
            <a:camera prst="orthographicFront"/>
            <a:lightRig rig="threePt" dir="t"/>
          </a:scene3d>
          <a:sp3d extrusionH="762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chemeClr val="tx1"/>
                </a:solidFill>
              </a:rPr>
              <a:t>Source Code</a:t>
            </a:r>
          </a:p>
          <a:p>
            <a:pPr>
              <a:defRPr/>
            </a:pPr>
            <a:r>
              <a:rPr lang="en-US" sz="1200" dirty="0" smtClean="0">
                <a:solidFill>
                  <a:schemeClr val="tx1"/>
                </a:solidFill>
              </a:rPr>
              <a:t>Fortran/C/C++</a:t>
            </a:r>
          </a:p>
          <a:p>
            <a:pPr>
              <a:defRPr/>
            </a:pPr>
            <a:r>
              <a:rPr lang="en-US" sz="1200" dirty="0" err="1" smtClean="0">
                <a:solidFill>
                  <a:schemeClr val="tx1"/>
                </a:solidFill>
              </a:rPr>
              <a:t>OpenMP</a:t>
            </a:r>
            <a:endParaRPr lang="en-US" sz="1200" dirty="0">
              <a:solidFill>
                <a:schemeClr val="tx1"/>
              </a:solidFill>
            </a:endParaRPr>
          </a:p>
        </p:txBody>
      </p:sp>
      <p:sp>
        <p:nvSpPr>
          <p:cNvPr id="8" name="Flowchart: Magnetic Disk 7"/>
          <p:cNvSpPr/>
          <p:nvPr/>
        </p:nvSpPr>
        <p:spPr>
          <a:xfrm>
            <a:off x="7599848" y="1305684"/>
            <a:ext cx="1458427" cy="789816"/>
          </a:xfrm>
          <a:prstGeom prst="flowChartMagneticDisk">
            <a:avLst/>
          </a:prstGeom>
          <a:solidFill>
            <a:schemeClr val="accent1">
              <a:lumMod val="60000"/>
              <a:lumOff val="40000"/>
            </a:schemeClr>
          </a:solidFill>
          <a:effectLst/>
          <a:scene3d>
            <a:camera prst="orthographicFront"/>
            <a:lightRig rig="threePt" dir="t"/>
          </a:scene3d>
          <a:sp3d extrusionH="762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i="1" dirty="0">
                <a:solidFill>
                  <a:schemeClr val="tx1"/>
                </a:solidFill>
              </a:rPr>
              <a:t>Transformed </a:t>
            </a:r>
          </a:p>
          <a:p>
            <a:pPr>
              <a:defRPr/>
            </a:pPr>
            <a:r>
              <a:rPr lang="en-US" sz="1100" dirty="0">
                <a:solidFill>
                  <a:schemeClr val="tx1"/>
                </a:solidFill>
              </a:rPr>
              <a:t>Source </a:t>
            </a:r>
            <a:r>
              <a:rPr lang="en-US" sz="1100" dirty="0" smtClean="0">
                <a:solidFill>
                  <a:schemeClr val="tx1"/>
                </a:solidFill>
              </a:rPr>
              <a:t>Code</a:t>
            </a:r>
            <a:endParaRPr lang="en-US" sz="1100" dirty="0">
              <a:solidFill>
                <a:schemeClr val="tx1"/>
              </a:solidFill>
            </a:endParaRPr>
          </a:p>
        </p:txBody>
      </p:sp>
      <p:sp>
        <p:nvSpPr>
          <p:cNvPr id="9" name="Flowchart: Magnetic Disk 8"/>
          <p:cNvSpPr/>
          <p:nvPr/>
        </p:nvSpPr>
        <p:spPr>
          <a:xfrm>
            <a:off x="1418747" y="3337094"/>
            <a:ext cx="1211713" cy="1015705"/>
          </a:xfrm>
          <a:prstGeom prst="flowChartMagneticDisk">
            <a:avLst/>
          </a:prstGeom>
          <a:solidFill>
            <a:schemeClr val="accent1">
              <a:lumMod val="60000"/>
              <a:lumOff val="40000"/>
            </a:schemeClr>
          </a:solidFill>
          <a:effectLst/>
          <a:scene3d>
            <a:camera prst="orthographicFront"/>
            <a:lightRig rig="threePt" dir="t"/>
          </a:scene3d>
          <a:sp3d extrusionH="76200">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tx1"/>
                </a:solidFill>
              </a:rPr>
              <a:t>ROSE</a:t>
            </a:r>
          </a:p>
          <a:p>
            <a:pPr>
              <a:defRPr/>
            </a:pPr>
            <a:r>
              <a:rPr lang="en-US" sz="1100" dirty="0">
                <a:solidFill>
                  <a:schemeClr val="tx1"/>
                </a:solidFill>
              </a:rPr>
              <a:t>IR</a:t>
            </a:r>
          </a:p>
        </p:txBody>
      </p:sp>
      <p:sp>
        <p:nvSpPr>
          <p:cNvPr id="10" name="Flowchart: Magnetic Disk 9"/>
          <p:cNvSpPr/>
          <p:nvPr/>
        </p:nvSpPr>
        <p:spPr>
          <a:xfrm>
            <a:off x="3084852" y="3146650"/>
            <a:ext cx="5452707" cy="2983635"/>
          </a:xfrm>
          <a:prstGeom prst="flowChartMagneticDisk">
            <a:avLst/>
          </a:prstGeom>
          <a:solidFill>
            <a:schemeClr val="accent1">
              <a:lumMod val="60000"/>
              <a:lumOff val="40000"/>
            </a:schemeClr>
          </a:solidFill>
          <a:effectLst/>
          <a:scene3d>
            <a:camera prst="orthographicFront"/>
            <a:lightRig rig="threePt" dir="t"/>
          </a:scene3d>
          <a:sp3d extrusionH="76200" contourW="1270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100" dirty="0">
              <a:solidFill>
                <a:schemeClr val="tx1"/>
              </a:solidFill>
            </a:endParaRPr>
          </a:p>
        </p:txBody>
      </p:sp>
      <p:cxnSp>
        <p:nvCxnSpPr>
          <p:cNvPr id="11" name="Straight Arrow Connector 10"/>
          <p:cNvCxnSpPr/>
          <p:nvPr/>
        </p:nvCxnSpPr>
        <p:spPr>
          <a:xfrm rot="5400000">
            <a:off x="1791494" y="4510881"/>
            <a:ext cx="317500" cy="1588"/>
          </a:xfrm>
          <a:prstGeom prst="straightConnector1">
            <a:avLst/>
          </a:prstGeom>
          <a:ln w="25400">
            <a:solidFill>
              <a:srgbClr val="00B050"/>
            </a:solidFill>
            <a:headEnd type="triangle"/>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3" idx="6"/>
          </p:cNvCxnSpPr>
          <p:nvPr/>
        </p:nvCxnSpPr>
        <p:spPr>
          <a:xfrm>
            <a:off x="2706688" y="4938713"/>
            <a:ext cx="382587" cy="1587"/>
          </a:xfrm>
          <a:prstGeom prst="straightConnector1">
            <a:avLst/>
          </a:prstGeom>
          <a:ln w="25400">
            <a:solidFill>
              <a:srgbClr val="00B050"/>
            </a:solidFill>
            <a:headEnd type="arrow" w="lg" len="med"/>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922338" y="4635500"/>
            <a:ext cx="1784350" cy="6064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tx1"/>
                </a:solidFill>
              </a:rPr>
              <a:t>Analyses/ Transformation/ Optimizations</a:t>
            </a:r>
          </a:p>
        </p:txBody>
      </p:sp>
      <p:grpSp>
        <p:nvGrpSpPr>
          <p:cNvPr id="2" name="Group 18"/>
          <p:cNvGrpSpPr>
            <a:grpSpLocks/>
          </p:cNvGrpSpPr>
          <p:nvPr/>
        </p:nvGrpSpPr>
        <p:grpSpPr bwMode="auto">
          <a:xfrm>
            <a:off x="5353050" y="3516313"/>
            <a:ext cx="3033713" cy="1662112"/>
            <a:chOff x="4133" y="837"/>
            <a:chExt cx="1624" cy="1012"/>
          </a:xfrm>
        </p:grpSpPr>
        <p:pic>
          <p:nvPicPr>
            <p:cNvPr id="9257" name="Picture 8" descr="example"/>
            <p:cNvPicPr>
              <a:picLocks noChangeAspect="1" noChangeArrowheads="1"/>
            </p:cNvPicPr>
            <p:nvPr/>
          </p:nvPicPr>
          <p:blipFill>
            <a:blip r:embed="rId2" cstate="print"/>
            <a:srcRect/>
            <a:stretch>
              <a:fillRect/>
            </a:stretch>
          </p:blipFill>
          <p:spPr bwMode="auto">
            <a:xfrm>
              <a:off x="4133" y="837"/>
              <a:ext cx="1624" cy="1012"/>
            </a:xfrm>
            <a:prstGeom prst="rect">
              <a:avLst/>
            </a:prstGeom>
            <a:noFill/>
            <a:ln w="9525">
              <a:solidFill>
                <a:schemeClr val="tx1"/>
              </a:solidFill>
              <a:miter lim="800000"/>
              <a:headEnd/>
              <a:tailEnd/>
            </a:ln>
          </p:spPr>
        </p:pic>
        <p:sp>
          <p:nvSpPr>
            <p:cNvPr id="9258" name="Rectangle 12"/>
            <p:cNvSpPr>
              <a:spLocks noChangeArrowheads="1"/>
            </p:cNvSpPr>
            <p:nvPr/>
          </p:nvSpPr>
          <p:spPr bwMode="auto">
            <a:xfrm>
              <a:off x="5019" y="960"/>
              <a:ext cx="616" cy="141"/>
            </a:xfrm>
            <a:prstGeom prst="rect">
              <a:avLst/>
            </a:prstGeom>
            <a:noFill/>
            <a:ln w="12700" algn="ctr">
              <a:noFill/>
              <a:miter lim="800000"/>
              <a:headEnd/>
              <a:tailEnd/>
            </a:ln>
          </p:spPr>
          <p:txBody>
            <a:bodyPr wrap="none">
              <a:spAutoFit/>
            </a:bodyPr>
            <a:lstStyle/>
            <a:p>
              <a:r>
                <a:rPr lang="en-US" sz="1200"/>
                <a:t>System-dependency</a:t>
              </a:r>
            </a:p>
          </p:txBody>
        </p:sp>
      </p:grpSp>
      <p:grpSp>
        <p:nvGrpSpPr>
          <p:cNvPr id="3" name="Group 14"/>
          <p:cNvGrpSpPr>
            <a:grpSpLocks/>
          </p:cNvGrpSpPr>
          <p:nvPr/>
        </p:nvGrpSpPr>
        <p:grpSpPr bwMode="auto">
          <a:xfrm>
            <a:off x="5173663" y="4081463"/>
            <a:ext cx="2986087" cy="1158875"/>
            <a:chOff x="4193" y="2504"/>
            <a:chExt cx="1608" cy="1001"/>
          </a:xfrm>
        </p:grpSpPr>
        <p:pic>
          <p:nvPicPr>
            <p:cNvPr id="9255" name="Picture 9" descr="example"/>
            <p:cNvPicPr>
              <a:picLocks noChangeAspect="1" noChangeArrowheads="1"/>
            </p:cNvPicPr>
            <p:nvPr/>
          </p:nvPicPr>
          <p:blipFill>
            <a:blip r:embed="rId3" cstate="print"/>
            <a:srcRect/>
            <a:stretch>
              <a:fillRect/>
            </a:stretch>
          </p:blipFill>
          <p:spPr bwMode="auto">
            <a:xfrm>
              <a:off x="4193" y="2504"/>
              <a:ext cx="1608" cy="1001"/>
            </a:xfrm>
            <a:prstGeom prst="rect">
              <a:avLst/>
            </a:prstGeom>
            <a:noFill/>
            <a:ln w="9525">
              <a:solidFill>
                <a:schemeClr val="tx1"/>
              </a:solidFill>
              <a:miter lim="800000"/>
              <a:headEnd/>
              <a:tailEnd/>
            </a:ln>
          </p:spPr>
        </p:pic>
        <p:sp>
          <p:nvSpPr>
            <p:cNvPr id="9256" name="Rectangle 13"/>
            <p:cNvSpPr>
              <a:spLocks noChangeArrowheads="1"/>
            </p:cNvSpPr>
            <p:nvPr/>
          </p:nvSpPr>
          <p:spPr bwMode="auto">
            <a:xfrm>
              <a:off x="5184" y="2902"/>
              <a:ext cx="576" cy="332"/>
            </a:xfrm>
            <a:prstGeom prst="rect">
              <a:avLst/>
            </a:prstGeom>
            <a:noFill/>
            <a:ln w="12700" algn="ctr">
              <a:noFill/>
              <a:miter lim="800000"/>
              <a:headEnd/>
              <a:tailEnd/>
            </a:ln>
          </p:spPr>
          <p:txBody>
            <a:bodyPr wrap="none">
              <a:spAutoFit/>
            </a:bodyPr>
            <a:lstStyle/>
            <a:p>
              <a:r>
                <a:rPr lang="en-US" sz="1200" dirty="0"/>
                <a:t>Sliced-system-</a:t>
              </a:r>
            </a:p>
            <a:p>
              <a:r>
                <a:rPr lang="en-US" sz="1200" dirty="0"/>
                <a:t>dependency</a:t>
              </a:r>
            </a:p>
          </p:txBody>
        </p:sp>
      </p:grpSp>
      <p:sp>
        <p:nvSpPr>
          <p:cNvPr id="9238" name="Rectangle 28"/>
          <p:cNvSpPr>
            <a:spLocks noChangeArrowheads="1"/>
          </p:cNvSpPr>
          <p:nvPr/>
        </p:nvSpPr>
        <p:spPr bwMode="auto">
          <a:xfrm>
            <a:off x="4278313" y="4967288"/>
            <a:ext cx="982662" cy="230187"/>
          </a:xfrm>
          <a:prstGeom prst="rect">
            <a:avLst/>
          </a:prstGeom>
          <a:noFill/>
          <a:ln w="12700" algn="ctr">
            <a:noFill/>
            <a:miter lim="800000"/>
            <a:headEnd/>
            <a:tailEnd/>
          </a:ln>
        </p:spPr>
        <p:txBody>
          <a:bodyPr wrap="square">
            <a:spAutoFit/>
          </a:bodyPr>
          <a:lstStyle/>
          <a:p>
            <a:r>
              <a:rPr lang="en-US" sz="1200"/>
              <a:t>Control-Flow</a:t>
            </a:r>
          </a:p>
        </p:txBody>
      </p:sp>
      <p:pic>
        <p:nvPicPr>
          <p:cNvPr id="9239" name="Picture 4" descr="example"/>
          <p:cNvPicPr>
            <a:picLocks noChangeAspect="1" noChangeArrowheads="1"/>
          </p:cNvPicPr>
          <p:nvPr/>
        </p:nvPicPr>
        <p:blipFill>
          <a:blip r:embed="rId4" cstate="print"/>
          <a:srcRect/>
          <a:stretch>
            <a:fillRect/>
          </a:stretch>
        </p:blipFill>
        <p:spPr bwMode="auto">
          <a:xfrm>
            <a:off x="3463925" y="4978400"/>
            <a:ext cx="4619625" cy="893763"/>
          </a:xfrm>
          <a:prstGeom prst="rect">
            <a:avLst/>
          </a:prstGeom>
          <a:noFill/>
          <a:ln w="9525">
            <a:solidFill>
              <a:schemeClr val="tx1"/>
            </a:solidFill>
            <a:miter lim="800000"/>
            <a:headEnd/>
            <a:tailEnd/>
          </a:ln>
        </p:spPr>
      </p:pic>
      <p:pic>
        <p:nvPicPr>
          <p:cNvPr id="9240" name="Picture 23" descr="controlFlowGraph"/>
          <p:cNvPicPr>
            <a:picLocks noChangeAspect="1" noChangeArrowheads="1"/>
          </p:cNvPicPr>
          <p:nvPr/>
        </p:nvPicPr>
        <p:blipFill>
          <a:blip r:embed="rId5" cstate="print"/>
          <a:srcRect/>
          <a:stretch>
            <a:fillRect/>
          </a:stretch>
        </p:blipFill>
        <p:spPr bwMode="auto">
          <a:xfrm>
            <a:off x="3140075" y="3590925"/>
            <a:ext cx="2143125" cy="1778000"/>
          </a:xfrm>
          <a:prstGeom prst="rect">
            <a:avLst/>
          </a:prstGeom>
          <a:noFill/>
          <a:ln w="9525">
            <a:solidFill>
              <a:schemeClr val="tx1"/>
            </a:solidFill>
            <a:miter lim="800000"/>
            <a:headEnd/>
            <a:tailEnd/>
          </a:ln>
        </p:spPr>
      </p:pic>
      <p:sp>
        <p:nvSpPr>
          <p:cNvPr id="9241" name="Rectangle 13"/>
          <p:cNvSpPr>
            <a:spLocks noChangeArrowheads="1"/>
          </p:cNvSpPr>
          <p:nvPr/>
        </p:nvSpPr>
        <p:spPr bwMode="auto">
          <a:xfrm>
            <a:off x="6047107" y="5576679"/>
            <a:ext cx="2193147" cy="276999"/>
          </a:xfrm>
          <a:prstGeom prst="rect">
            <a:avLst/>
          </a:prstGeom>
          <a:noFill/>
          <a:ln w="12700" algn="ctr">
            <a:noFill/>
            <a:miter lim="800000"/>
            <a:headEnd/>
            <a:tailEnd/>
          </a:ln>
        </p:spPr>
        <p:txBody>
          <a:bodyPr wrap="square">
            <a:spAutoFit/>
          </a:bodyPr>
          <a:lstStyle/>
          <a:p>
            <a:r>
              <a:rPr lang="en-US" sz="1200" dirty="0"/>
              <a:t>Control dependency</a:t>
            </a:r>
          </a:p>
        </p:txBody>
      </p:sp>
      <p:sp>
        <p:nvSpPr>
          <p:cNvPr id="9242" name="Rectangle 13"/>
          <p:cNvSpPr>
            <a:spLocks noChangeArrowheads="1"/>
          </p:cNvSpPr>
          <p:nvPr/>
        </p:nvSpPr>
        <p:spPr bwMode="auto">
          <a:xfrm>
            <a:off x="4256088" y="5010150"/>
            <a:ext cx="1161301" cy="276999"/>
          </a:xfrm>
          <a:prstGeom prst="rect">
            <a:avLst/>
          </a:prstGeom>
          <a:noFill/>
          <a:ln w="12700" algn="ctr">
            <a:noFill/>
            <a:miter lim="800000"/>
            <a:headEnd/>
            <a:tailEnd/>
          </a:ln>
        </p:spPr>
        <p:txBody>
          <a:bodyPr wrap="square">
            <a:spAutoFit/>
          </a:bodyPr>
          <a:lstStyle/>
          <a:p>
            <a:r>
              <a:rPr lang="en-US" sz="1200" dirty="0"/>
              <a:t>Control flow</a:t>
            </a:r>
          </a:p>
        </p:txBody>
      </p:sp>
      <p:cxnSp>
        <p:nvCxnSpPr>
          <p:cNvPr id="21" name="Straight Arrow Connector 20"/>
          <p:cNvCxnSpPr>
            <a:stCxn id="24" idx="4"/>
          </p:cNvCxnSpPr>
          <p:nvPr/>
        </p:nvCxnSpPr>
        <p:spPr>
          <a:xfrm rot="5400000">
            <a:off x="1897857" y="3210719"/>
            <a:ext cx="254000" cy="158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81613" y="2447925"/>
            <a:ext cx="1320800" cy="6064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err="1">
                <a:solidFill>
                  <a:schemeClr val="tx1"/>
                </a:solidFill>
              </a:rPr>
              <a:t>Unparser</a:t>
            </a:r>
            <a:endParaRPr lang="en-US" sz="1100" dirty="0">
              <a:solidFill>
                <a:schemeClr val="tx1"/>
              </a:solidFill>
            </a:endParaRPr>
          </a:p>
        </p:txBody>
      </p:sp>
      <p:sp>
        <p:nvSpPr>
          <p:cNvPr id="9245" name="TextBox 22"/>
          <p:cNvSpPr txBox="1">
            <a:spLocks noChangeArrowheads="1"/>
          </p:cNvSpPr>
          <p:nvPr/>
        </p:nvSpPr>
        <p:spPr bwMode="auto">
          <a:xfrm>
            <a:off x="894605" y="5533911"/>
            <a:ext cx="1546674" cy="646331"/>
          </a:xfrm>
          <a:prstGeom prst="rect">
            <a:avLst/>
          </a:prstGeom>
          <a:noFill/>
          <a:ln w="9525">
            <a:noFill/>
            <a:miter lim="800000"/>
            <a:headEnd/>
            <a:tailEnd/>
          </a:ln>
        </p:spPr>
        <p:txBody>
          <a:bodyPr wrap="square">
            <a:spAutoFit/>
          </a:bodyPr>
          <a:lstStyle/>
          <a:p>
            <a:r>
              <a:rPr lang="en-US" sz="3600" dirty="0">
                <a:solidFill>
                  <a:srgbClr val="FF0000"/>
                </a:solidFill>
              </a:rPr>
              <a:t>ROSE</a:t>
            </a:r>
          </a:p>
        </p:txBody>
      </p:sp>
      <p:sp>
        <p:nvSpPr>
          <p:cNvPr id="24" name="Oval 23"/>
          <p:cNvSpPr/>
          <p:nvPr/>
        </p:nvSpPr>
        <p:spPr>
          <a:xfrm>
            <a:off x="1343025" y="2447925"/>
            <a:ext cx="1363663" cy="635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tx1"/>
                </a:solidFill>
              </a:rPr>
              <a:t>ROSE</a:t>
            </a:r>
          </a:p>
          <a:p>
            <a:pPr>
              <a:defRPr/>
            </a:pPr>
            <a:r>
              <a:rPr lang="en-US" sz="1100" dirty="0">
                <a:solidFill>
                  <a:schemeClr val="tx1"/>
                </a:solidFill>
              </a:rPr>
              <a:t>Frontend</a:t>
            </a:r>
          </a:p>
        </p:txBody>
      </p:sp>
      <p:cxnSp>
        <p:nvCxnSpPr>
          <p:cNvPr id="25" name="Straight Arrow Connector 24"/>
          <p:cNvCxnSpPr>
            <a:endCxn id="22" idx="2"/>
          </p:cNvCxnSpPr>
          <p:nvPr/>
        </p:nvCxnSpPr>
        <p:spPr>
          <a:xfrm flipV="1">
            <a:off x="2630488" y="2751138"/>
            <a:ext cx="2651125" cy="71278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7" idx="4"/>
            <a:endCxn id="24" idx="0"/>
          </p:cNvCxnSpPr>
          <p:nvPr/>
        </p:nvCxnSpPr>
        <p:spPr>
          <a:xfrm>
            <a:off x="1314489" y="1665484"/>
            <a:ext cx="710368" cy="782441"/>
          </a:xfrm>
          <a:prstGeom prst="curvedConnector2">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130"/>
          <p:cNvGrpSpPr/>
          <p:nvPr/>
        </p:nvGrpSpPr>
        <p:grpSpPr>
          <a:xfrm>
            <a:off x="1494478" y="1242202"/>
            <a:ext cx="5907097" cy="888742"/>
            <a:chOff x="1676400" y="76200"/>
            <a:chExt cx="5715000" cy="1295400"/>
          </a:xfrm>
          <a:solidFill>
            <a:schemeClr val="bg1"/>
          </a:solidFill>
        </p:grpSpPr>
        <p:sp>
          <p:nvSpPr>
            <p:cNvPr id="32" name="Rectangle 31"/>
            <p:cNvSpPr/>
            <p:nvPr/>
          </p:nvSpPr>
          <p:spPr>
            <a:xfrm>
              <a:off x="1676400" y="76200"/>
              <a:ext cx="5715000" cy="1295400"/>
            </a:xfrm>
            <a:prstGeom prst="rect">
              <a:avLst/>
            </a:prstGeom>
            <a:grpFill/>
            <a:ln w="349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3" name="TextBox 32"/>
            <p:cNvSpPr txBox="1"/>
            <p:nvPr/>
          </p:nvSpPr>
          <p:spPr>
            <a:xfrm>
              <a:off x="1858151" y="166215"/>
              <a:ext cx="4737987" cy="583187"/>
            </a:xfrm>
            <a:prstGeom prst="rect">
              <a:avLst/>
            </a:prstGeom>
            <a:grpFill/>
          </p:spPr>
          <p:txBody>
            <a:bodyPr wrap="none">
              <a:spAutoFit/>
            </a:bodyPr>
            <a:lstStyle/>
            <a:p>
              <a:pPr>
                <a:defRPr/>
              </a:pPr>
              <a:r>
                <a:rPr lang="en-US" sz="2000" dirty="0"/>
                <a:t>ROSE-based </a:t>
              </a:r>
              <a:r>
                <a:rPr lang="en-US" sz="2000" dirty="0" smtClean="0"/>
                <a:t>Skeleton Generation Tool</a:t>
              </a:r>
              <a:endParaRPr lang="en-US" sz="2000" dirty="0"/>
            </a:p>
          </p:txBody>
        </p:sp>
      </p:grpSp>
      <p:cxnSp>
        <p:nvCxnSpPr>
          <p:cNvPr id="29" name="Shape 28"/>
          <p:cNvCxnSpPr>
            <a:stCxn id="7" idx="4"/>
            <a:endCxn id="24" idx="0"/>
          </p:cNvCxnSpPr>
          <p:nvPr/>
        </p:nvCxnSpPr>
        <p:spPr>
          <a:xfrm>
            <a:off x="1314489" y="1665484"/>
            <a:ext cx="710368" cy="782441"/>
          </a:xfrm>
          <a:prstGeom prst="curvedConnector2">
            <a:avLst/>
          </a:prstGeom>
          <a:ln w="381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p:nvPr/>
        </p:nvCxnSpPr>
        <p:spPr>
          <a:xfrm flipV="1">
            <a:off x="5940425" y="1700213"/>
            <a:ext cx="1658938" cy="742950"/>
          </a:xfrm>
          <a:prstGeom prst="curvedConnector3">
            <a:avLst>
              <a:gd name="adj1" fmla="val 48"/>
            </a:avLst>
          </a:prstGeom>
          <a:ln w="381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Up-Down Arrow 30"/>
          <p:cNvSpPr/>
          <p:nvPr/>
        </p:nvSpPr>
        <p:spPr>
          <a:xfrm>
            <a:off x="3993636" y="1813536"/>
            <a:ext cx="605856" cy="761779"/>
          </a:xfrm>
          <a:prstGeom prst="upDownArrow">
            <a:avLst>
              <a:gd name="adj1" fmla="val 50000"/>
              <a:gd name="adj2" fmla="val 34278"/>
            </a:avLst>
          </a:prstGeom>
          <a:solidFill>
            <a:srgbClr val="00B050"/>
          </a:solidFill>
          <a:effectLst/>
          <a:scene3d>
            <a:camera prst="orthographicFront"/>
            <a:lightRig rig="threePt" dir="t"/>
          </a:scene3d>
          <a:sp3d extrusionH="76200" contourW="1270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100" dirty="0">
              <a:solidFill>
                <a:schemeClr val="tx1"/>
              </a:solidFill>
            </a:endParaRPr>
          </a:p>
        </p:txBody>
      </p:sp>
    </p:spTree>
    <p:extLst>
      <p:ext uri="{BB962C8B-B14F-4D97-AF65-F5344CB8AC3E}">
        <p14:creationId xmlns:p14="http://schemas.microsoft.com/office/powerpoint/2010/main" val="15467736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 Non-trivial problem to Automate</a:t>
            </a:r>
            <a:endParaRPr lang="en-US" sz="3600" dirty="0"/>
          </a:p>
        </p:txBody>
      </p:sp>
      <p:sp>
        <p:nvSpPr>
          <p:cNvPr id="3" name="Content Placeholder 2"/>
          <p:cNvSpPr>
            <a:spLocks noGrp="1"/>
          </p:cNvSpPr>
          <p:nvPr>
            <p:ph idx="1"/>
          </p:nvPr>
        </p:nvSpPr>
        <p:spPr/>
        <p:txBody>
          <a:bodyPr>
            <a:normAutofit/>
          </a:bodyPr>
          <a:lstStyle/>
          <a:p>
            <a:r>
              <a:rPr lang="en-US" dirty="0"/>
              <a:t>D</a:t>
            </a:r>
            <a:r>
              <a:rPr lang="en-US" dirty="0" smtClean="0"/>
              <a:t>ifferent aspects are related (they are not actually orthogonal)</a:t>
            </a:r>
          </a:p>
          <a:p>
            <a:pPr lvl="1"/>
            <a:r>
              <a:rPr lang="en-US" dirty="0" smtClean="0"/>
              <a:t>Example: inter-message timings are a function of the computational work that an app does.</a:t>
            </a:r>
          </a:p>
          <a:p>
            <a:pPr marL="0" indent="0">
              <a:buNone/>
            </a:pPr>
            <a:endParaRPr lang="en-US" dirty="0" smtClean="0"/>
          </a:p>
          <a:p>
            <a:r>
              <a:rPr lang="en-US" dirty="0" smtClean="0"/>
              <a:t>Static analysis is not always precise, and dynamic analysis is not always complete</a:t>
            </a:r>
          </a:p>
          <a:p>
            <a:endParaRPr lang="en-US" dirty="0" smtClean="0"/>
          </a:p>
          <a:p>
            <a:r>
              <a:rPr lang="en-US" dirty="0" smtClean="0"/>
              <a:t>We are focused on using static analysis and formal methods to generate plausible, realistic skeletons is the focus of our research work.</a:t>
            </a:r>
          </a:p>
          <a:p>
            <a:pPr lvl="1"/>
            <a:endParaRPr lang="en-US" dirty="0"/>
          </a:p>
        </p:txBody>
      </p:sp>
    </p:spTree>
    <p:extLst>
      <p:ext uri="{BB962C8B-B14F-4D97-AF65-F5344CB8AC3E}">
        <p14:creationId xmlns:p14="http://schemas.microsoft.com/office/powerpoint/2010/main" val="422272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3905" y="152400"/>
            <a:ext cx="8416555" cy="809625"/>
          </a:xfrm>
        </p:spPr>
        <p:txBody>
          <a:bodyPr/>
          <a:lstStyle/>
          <a:p>
            <a:r>
              <a:rPr lang="en-US" sz="3200" dirty="0" smtClean="0">
                <a:latin typeface="Calibri" charset="0"/>
              </a:rPr>
              <a:t>Example of Automated Skeleton Code Generation: </a:t>
            </a:r>
            <a:r>
              <a:rPr lang="en-US" sz="3200" dirty="0" smtClean="0">
                <a:solidFill>
                  <a:srgbClr val="0000FF"/>
                </a:solidFill>
                <a:latin typeface="Calibri" charset="0"/>
              </a:rPr>
              <a:t>Before</a:t>
            </a:r>
            <a:r>
              <a:rPr lang="en-US" sz="3200" dirty="0">
                <a:latin typeface="Calibri" charset="0"/>
              </a:rPr>
              <a:t>/</a:t>
            </a:r>
            <a:r>
              <a:rPr lang="en-US" sz="3200" dirty="0" smtClean="0">
                <a:solidFill>
                  <a:srgbClr val="008000"/>
                </a:solidFill>
                <a:latin typeface="Calibri" charset="0"/>
              </a:rPr>
              <a:t>After</a:t>
            </a:r>
            <a:endParaRPr lang="en-US" sz="3200" dirty="0">
              <a:solidFill>
                <a:srgbClr val="008000"/>
              </a:solidFill>
              <a:latin typeface="Calibri" charset="0"/>
            </a:endParaRPr>
          </a:p>
        </p:txBody>
      </p:sp>
      <p:sp>
        <p:nvSpPr>
          <p:cNvPr id="4" name="Content Placeholder 3"/>
          <p:cNvSpPr>
            <a:spLocks noGrp="1"/>
          </p:cNvSpPr>
          <p:nvPr>
            <p:ph sz="half" idx="1"/>
          </p:nvPr>
        </p:nvSpPr>
        <p:spPr>
          <a:xfrm>
            <a:off x="315405" y="1371600"/>
            <a:ext cx="4120349" cy="4724400"/>
          </a:xfrm>
          <a:ln>
            <a:solidFill>
              <a:srgbClr val="0000FF"/>
            </a:solidFill>
          </a:ln>
        </p:spPr>
        <p:txBody>
          <a:bodyPr rtlCol="0">
            <a:noAutofit/>
          </a:bodyPr>
          <a:lstStyle/>
          <a:p>
            <a:pPr fontAlgn="auto">
              <a:spcAft>
                <a:spcPts val="0"/>
              </a:spcAft>
              <a:buFont typeface="Arial"/>
              <a:buNone/>
              <a:defRPr/>
            </a:pPr>
            <a:r>
              <a:rPr lang="en-US" sz="800" dirty="0" smtClean="0">
                <a:latin typeface="Monaco"/>
                <a:ea typeface="+mn-ea"/>
                <a:cs typeface="Monaco"/>
              </a:rPr>
              <a:t>do {</a:t>
            </a:r>
          </a:p>
          <a:p>
            <a:pPr fontAlgn="auto">
              <a:spcAft>
                <a:spcPts val="0"/>
              </a:spcAft>
              <a:buFont typeface="Arial"/>
              <a:buNone/>
              <a:defRPr/>
            </a:pPr>
            <a:r>
              <a:rPr lang="en-US" sz="800" dirty="0" smtClean="0">
                <a:latin typeface="Monaco"/>
                <a:ea typeface="+mn-ea"/>
                <a:cs typeface="Monaco"/>
              </a:rPr>
              <a:t>    if (rank &lt; size - 1)</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MPI_Send</a:t>
            </a:r>
            <a:r>
              <a:rPr lang="en-US" sz="800" dirty="0" smtClean="0">
                <a:latin typeface="Monaco"/>
                <a:ea typeface="+mn-ea"/>
                <a:cs typeface="Monaco"/>
              </a:rPr>
              <a:t>( </a:t>
            </a:r>
            <a:r>
              <a:rPr lang="en-US" sz="800" dirty="0" err="1" smtClean="0">
                <a:latin typeface="Monaco"/>
                <a:ea typeface="+mn-ea"/>
                <a:cs typeface="Monaco"/>
              </a:rPr>
              <a:t>xlocal[maxn</a:t>
            </a:r>
            <a:r>
              <a:rPr lang="en-US" sz="800" dirty="0" smtClean="0">
                <a:latin typeface="Monaco"/>
                <a:ea typeface="+mn-ea"/>
                <a:cs typeface="Monaco"/>
              </a:rPr>
              <a:t>/size], </a:t>
            </a:r>
            <a:r>
              <a:rPr lang="en-US" sz="800" dirty="0" err="1" smtClean="0">
                <a:latin typeface="Monaco"/>
                <a:ea typeface="+mn-ea"/>
                <a:cs typeface="Monaco"/>
              </a:rPr>
              <a:t>maxn</a:t>
            </a:r>
            <a:r>
              <a:rPr lang="en-US" sz="800" dirty="0" smtClean="0">
                <a:latin typeface="Monaco"/>
                <a:ea typeface="+mn-ea"/>
                <a:cs typeface="Monaco"/>
              </a:rPr>
              <a:t>, MPI_DOUBLE,</a:t>
            </a:r>
          </a:p>
          <a:p>
            <a:pPr fontAlgn="auto">
              <a:spcAft>
                <a:spcPts val="0"/>
              </a:spcAft>
              <a:buFont typeface="Arial"/>
              <a:buNone/>
              <a:defRPr/>
            </a:pPr>
            <a:r>
              <a:rPr lang="en-US" sz="800" dirty="0" smtClean="0">
                <a:latin typeface="Monaco"/>
                <a:ea typeface="+mn-ea"/>
                <a:cs typeface="Monaco"/>
              </a:rPr>
              <a:t>                  rank + 1, 0, MPI_COMM_WORLD );</a:t>
            </a:r>
          </a:p>
          <a:p>
            <a:pPr fontAlgn="auto">
              <a:spcAft>
                <a:spcPts val="0"/>
              </a:spcAft>
              <a:buFont typeface="Arial"/>
              <a:buNone/>
              <a:defRPr/>
            </a:pPr>
            <a:r>
              <a:rPr lang="en-US" sz="800" dirty="0" smtClean="0">
                <a:latin typeface="Monaco"/>
                <a:ea typeface="+mn-ea"/>
                <a:cs typeface="Monaco"/>
              </a:rPr>
              <a:t>    if (rank &gt; 0)</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MPI_Recv</a:t>
            </a:r>
            <a:r>
              <a:rPr lang="en-US" sz="800" dirty="0" smtClean="0">
                <a:latin typeface="Monaco"/>
                <a:ea typeface="+mn-ea"/>
                <a:cs typeface="Monaco"/>
              </a:rPr>
              <a:t>( xlocal[0], </a:t>
            </a:r>
            <a:r>
              <a:rPr lang="en-US" sz="800" dirty="0" err="1" smtClean="0">
                <a:latin typeface="Monaco"/>
                <a:ea typeface="+mn-ea"/>
                <a:cs typeface="Monaco"/>
              </a:rPr>
              <a:t>maxn</a:t>
            </a:r>
            <a:r>
              <a:rPr lang="en-US" sz="800" dirty="0" smtClean="0">
                <a:latin typeface="Monaco"/>
                <a:ea typeface="+mn-ea"/>
                <a:cs typeface="Monaco"/>
              </a:rPr>
              <a:t>, MPI_DOUBLE, rank - 1, 0,</a:t>
            </a:r>
          </a:p>
          <a:p>
            <a:pPr fontAlgn="auto">
              <a:spcAft>
                <a:spcPts val="0"/>
              </a:spcAft>
              <a:buFont typeface="Arial"/>
              <a:buNone/>
              <a:defRPr/>
            </a:pPr>
            <a:r>
              <a:rPr lang="en-US" sz="800" dirty="0" smtClean="0">
                <a:latin typeface="Monaco"/>
                <a:ea typeface="+mn-ea"/>
                <a:cs typeface="Monaco"/>
              </a:rPr>
              <a:t>                  MPI_COMM_WORLD, &amp;status );</a:t>
            </a:r>
          </a:p>
          <a:p>
            <a:pPr fontAlgn="auto">
              <a:spcAft>
                <a:spcPts val="0"/>
              </a:spcAft>
              <a:buFont typeface="Arial"/>
              <a:buNone/>
              <a:defRPr/>
            </a:pPr>
            <a:r>
              <a:rPr lang="en-US" sz="800" dirty="0" smtClean="0">
                <a:latin typeface="Monaco"/>
                <a:ea typeface="+mn-ea"/>
                <a:cs typeface="Monaco"/>
              </a:rPr>
              <a:t>    if (rank &gt; 0)</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MPI_Send</a:t>
            </a:r>
            <a:r>
              <a:rPr lang="en-US" sz="800" dirty="0" smtClean="0">
                <a:latin typeface="Monaco"/>
                <a:ea typeface="+mn-ea"/>
                <a:cs typeface="Monaco"/>
              </a:rPr>
              <a:t>( xlocal[1], </a:t>
            </a:r>
            <a:r>
              <a:rPr lang="en-US" sz="800" dirty="0" err="1" smtClean="0">
                <a:latin typeface="Monaco"/>
                <a:ea typeface="+mn-ea"/>
                <a:cs typeface="Monaco"/>
              </a:rPr>
              <a:t>maxn</a:t>
            </a:r>
            <a:r>
              <a:rPr lang="en-US" sz="800" dirty="0" smtClean="0">
                <a:latin typeface="Monaco"/>
                <a:ea typeface="+mn-ea"/>
                <a:cs typeface="Monaco"/>
              </a:rPr>
              <a:t>, MPI_DOUBLE, rank - 1, 1,</a:t>
            </a:r>
          </a:p>
          <a:p>
            <a:pPr fontAlgn="auto">
              <a:spcAft>
                <a:spcPts val="0"/>
              </a:spcAft>
              <a:buFont typeface="Arial"/>
              <a:buNone/>
              <a:defRPr/>
            </a:pPr>
            <a:r>
              <a:rPr lang="en-US" sz="800" dirty="0" smtClean="0">
                <a:latin typeface="Monaco"/>
                <a:ea typeface="+mn-ea"/>
                <a:cs typeface="Monaco"/>
              </a:rPr>
              <a:t>                  MPI_COMM_WORLD );</a:t>
            </a:r>
          </a:p>
          <a:p>
            <a:pPr fontAlgn="auto">
              <a:spcAft>
                <a:spcPts val="0"/>
              </a:spcAft>
              <a:buFont typeface="Arial"/>
              <a:buNone/>
              <a:defRPr/>
            </a:pPr>
            <a:r>
              <a:rPr lang="en-US" sz="800" dirty="0" smtClean="0">
                <a:latin typeface="Monaco"/>
                <a:ea typeface="+mn-ea"/>
                <a:cs typeface="Monaco"/>
              </a:rPr>
              <a:t>    if (rank &lt; size - 1)</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MPI_Recv</a:t>
            </a:r>
            <a:r>
              <a:rPr lang="en-US" sz="800" dirty="0" smtClean="0">
                <a:latin typeface="Monaco"/>
                <a:ea typeface="+mn-ea"/>
                <a:cs typeface="Monaco"/>
              </a:rPr>
              <a:t>( xlocal[maxn/size+1], </a:t>
            </a:r>
            <a:r>
              <a:rPr lang="en-US" sz="800" dirty="0" err="1" smtClean="0">
                <a:latin typeface="Monaco"/>
                <a:ea typeface="+mn-ea"/>
                <a:cs typeface="Monaco"/>
              </a:rPr>
              <a:t>maxn</a:t>
            </a:r>
            <a:r>
              <a:rPr lang="en-US" sz="800" dirty="0" smtClean="0">
                <a:latin typeface="Monaco"/>
                <a:ea typeface="+mn-ea"/>
                <a:cs typeface="Monaco"/>
              </a:rPr>
              <a:t>, MPI_DOUBLE,</a:t>
            </a:r>
          </a:p>
          <a:p>
            <a:pPr fontAlgn="auto">
              <a:spcAft>
                <a:spcPts val="0"/>
              </a:spcAft>
              <a:buFont typeface="Arial"/>
              <a:buNone/>
              <a:defRPr/>
            </a:pPr>
            <a:r>
              <a:rPr lang="en-US" sz="800" dirty="0" smtClean="0">
                <a:latin typeface="Monaco"/>
                <a:ea typeface="+mn-ea"/>
                <a:cs typeface="Monaco"/>
              </a:rPr>
              <a:t>                  rank + 1, 1, MPI_COMM_WORLD, &amp;status );</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itcnt</a:t>
            </a:r>
            <a:r>
              <a:rPr lang="en-US" sz="800" dirty="0" smtClean="0">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diffnorm</a:t>
            </a:r>
            <a:r>
              <a:rPr lang="en-US" sz="800" dirty="0" smtClean="0">
                <a:solidFill>
                  <a:schemeClr val="accent6">
                    <a:lumMod val="75000"/>
                  </a:schemeClr>
                </a:solidFill>
                <a:latin typeface="Monaco"/>
                <a:ea typeface="+mn-ea"/>
                <a:cs typeface="Monaco"/>
              </a:rPr>
              <a:t> = 0.0;</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r>
              <a:rPr lang="en-US" sz="800" dirty="0" err="1" smtClean="0">
                <a:solidFill>
                  <a:schemeClr val="accent6">
                    <a:lumMod val="75000"/>
                  </a:schemeClr>
                </a:solidFill>
                <a:latin typeface="Monaco"/>
                <a:ea typeface="+mn-ea"/>
                <a:cs typeface="Monaco"/>
              </a:rPr>
              <a:t>i_first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&lt;=</a:t>
            </a:r>
            <a:r>
              <a:rPr lang="en-US" sz="800" dirty="0" err="1" smtClean="0">
                <a:solidFill>
                  <a:schemeClr val="accent6">
                    <a:lumMod val="75000"/>
                  </a:schemeClr>
                </a:solidFill>
                <a:latin typeface="Monaco"/>
                <a:ea typeface="+mn-ea"/>
                <a:cs typeface="Monaco"/>
              </a:rPr>
              <a:t>i_last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&lt;maxn-1;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 = (xlocal[i][j+1] + xlocal[i][j-1]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xlocal[i+1][j] + xlocal[i-1][j]) / 4.0;</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diffnorm</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xlocal[i][j</a:t>
            </a:r>
            <a:r>
              <a:rPr lang="en-US" sz="800" dirty="0" smtClean="0">
                <a:solidFill>
                  <a:schemeClr val="accent6">
                    <a:lumMod val="75000"/>
                  </a:schemeClr>
                </a:solidFill>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xlocal[i][j</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r>
              <a:rPr lang="en-US" sz="800" dirty="0" err="1" smtClean="0">
                <a:solidFill>
                  <a:schemeClr val="accent6">
                    <a:lumMod val="75000"/>
                  </a:schemeClr>
                </a:solidFill>
                <a:latin typeface="Monaco"/>
                <a:ea typeface="+mn-ea"/>
                <a:cs typeface="Monaco"/>
              </a:rPr>
              <a:t>i_first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&lt;=</a:t>
            </a:r>
            <a:r>
              <a:rPr lang="en-US" sz="800" dirty="0" err="1" smtClean="0">
                <a:solidFill>
                  <a:schemeClr val="accent6">
                    <a:lumMod val="75000"/>
                  </a:schemeClr>
                </a:solidFill>
                <a:latin typeface="Monaco"/>
                <a:ea typeface="+mn-ea"/>
                <a:cs typeface="Monaco"/>
              </a:rPr>
              <a:t>i_last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&lt;maxn-1;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xlocal[i][j</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MPI_Allreduce</a:t>
            </a:r>
            <a:r>
              <a:rPr lang="en-US" sz="800" dirty="0" smtClean="0">
                <a:latin typeface="Monaco"/>
                <a:ea typeface="+mn-ea"/>
                <a:cs typeface="Monaco"/>
              </a:rPr>
              <a:t>( &amp;</a:t>
            </a:r>
            <a:r>
              <a:rPr lang="en-US" sz="800" dirty="0" err="1" smtClean="0">
                <a:latin typeface="Monaco"/>
                <a:ea typeface="+mn-ea"/>
                <a:cs typeface="Monaco"/>
              </a:rPr>
              <a:t>diffnorm</a:t>
            </a:r>
            <a:r>
              <a:rPr lang="en-US" sz="800" dirty="0" smtClean="0">
                <a:latin typeface="Monaco"/>
                <a:ea typeface="+mn-ea"/>
                <a:cs typeface="Monaco"/>
              </a:rPr>
              <a:t>, &amp;</a:t>
            </a:r>
            <a:r>
              <a:rPr lang="en-US" sz="800" dirty="0" err="1" smtClean="0">
                <a:latin typeface="Monaco"/>
                <a:ea typeface="+mn-ea"/>
                <a:cs typeface="Monaco"/>
              </a:rPr>
              <a:t>gdiffnorm</a:t>
            </a:r>
            <a:r>
              <a:rPr lang="en-US" sz="800" dirty="0" smtClean="0">
                <a:latin typeface="Monaco"/>
                <a:ea typeface="+mn-ea"/>
                <a:cs typeface="Monaco"/>
              </a:rPr>
              <a:t>, 1, MPI_DOUBLE,</a:t>
            </a:r>
          </a:p>
          <a:p>
            <a:pPr fontAlgn="auto">
              <a:spcAft>
                <a:spcPts val="0"/>
              </a:spcAft>
              <a:buFont typeface="Arial"/>
              <a:buNone/>
              <a:defRPr/>
            </a:pPr>
            <a:r>
              <a:rPr lang="en-US" sz="800" dirty="0" smtClean="0">
                <a:latin typeface="Monaco"/>
                <a:ea typeface="+mn-ea"/>
                <a:cs typeface="Monaco"/>
              </a:rPr>
              <a:t>                   MPI_SUM, MPI_COMM_WORLD );</a:t>
            </a:r>
          </a:p>
          <a:p>
            <a:pPr fontAlgn="auto">
              <a:spcAft>
                <a:spcPts val="0"/>
              </a:spcAft>
              <a:buFont typeface="Arial"/>
              <a:buNone/>
              <a:defRPr/>
            </a:pP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gdiffnorm</a:t>
            </a:r>
            <a:r>
              <a:rPr lang="en-US" sz="800" dirty="0" smtClean="0">
                <a:solidFill>
                  <a:srgbClr val="E46C0A"/>
                </a:solidFill>
                <a:latin typeface="Monaco"/>
                <a:ea typeface="+mn-ea"/>
                <a:cs typeface="Monaco"/>
              </a:rPr>
              <a:t> = </a:t>
            </a:r>
            <a:r>
              <a:rPr lang="en-US" sz="800" dirty="0" err="1" smtClean="0">
                <a:solidFill>
                  <a:srgbClr val="E46C0A"/>
                </a:solidFill>
                <a:latin typeface="Monaco"/>
                <a:ea typeface="+mn-ea"/>
                <a:cs typeface="Monaco"/>
              </a:rPr>
              <a:t>sqrt</a:t>
            </a: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gdiffnorm</a:t>
            </a:r>
            <a:r>
              <a:rPr lang="en-US" sz="800" dirty="0" smtClean="0">
                <a:solidFill>
                  <a:srgbClr val="E46C0A"/>
                </a:solidFill>
                <a:latin typeface="Monaco"/>
                <a:ea typeface="+mn-ea"/>
                <a:cs typeface="Monaco"/>
              </a:rPr>
              <a:t> );</a:t>
            </a:r>
          </a:p>
          <a:p>
            <a:pPr fontAlgn="auto">
              <a:spcAft>
                <a:spcPts val="0"/>
              </a:spcAft>
              <a:buFont typeface="Arial"/>
              <a:buNone/>
              <a:defRPr/>
            </a:pPr>
            <a:r>
              <a:rPr lang="en-US" sz="800" dirty="0" smtClean="0">
                <a:solidFill>
                  <a:srgbClr val="E46C0A"/>
                </a:solidFill>
                <a:latin typeface="Monaco"/>
                <a:ea typeface="+mn-ea"/>
                <a:cs typeface="Monaco"/>
              </a:rPr>
              <a:t>    if (rank == 0) </a:t>
            </a:r>
            <a:r>
              <a:rPr lang="en-US" sz="800" dirty="0" err="1" smtClean="0">
                <a:solidFill>
                  <a:srgbClr val="E46C0A"/>
                </a:solidFill>
                <a:latin typeface="Monaco"/>
                <a:ea typeface="+mn-ea"/>
                <a:cs typeface="Monaco"/>
              </a:rPr>
              <a:t>printf</a:t>
            </a:r>
            <a:r>
              <a:rPr lang="en-US" sz="800" dirty="0" smtClean="0">
                <a:solidFill>
                  <a:srgbClr val="E46C0A"/>
                </a:solidFill>
                <a:latin typeface="Monaco"/>
                <a:ea typeface="+mn-ea"/>
                <a:cs typeface="Monaco"/>
              </a:rPr>
              <a:t>( "At iteration %</a:t>
            </a:r>
            <a:r>
              <a:rPr lang="en-US" sz="800" dirty="0" err="1" smtClean="0">
                <a:solidFill>
                  <a:srgbClr val="E46C0A"/>
                </a:solidFill>
                <a:latin typeface="Monaco"/>
                <a:ea typeface="+mn-ea"/>
                <a:cs typeface="Monaco"/>
              </a:rPr>
              <a:t>d</a:t>
            </a:r>
            <a:r>
              <a:rPr lang="en-US" sz="800" dirty="0" smtClean="0">
                <a:solidFill>
                  <a:srgbClr val="E46C0A"/>
                </a:solidFill>
                <a:latin typeface="Monaco"/>
                <a:ea typeface="+mn-ea"/>
                <a:cs typeface="Monaco"/>
              </a:rPr>
              <a:t>, diff is %</a:t>
            </a:r>
            <a:r>
              <a:rPr lang="en-US" sz="800" dirty="0" err="1" smtClean="0">
                <a:solidFill>
                  <a:srgbClr val="E46C0A"/>
                </a:solidFill>
                <a:latin typeface="Monaco"/>
                <a:ea typeface="+mn-ea"/>
                <a:cs typeface="Monaco"/>
              </a:rPr>
              <a:t>e\n</a:t>
            </a:r>
            <a:r>
              <a:rPr lang="en-US" sz="800" dirty="0" smtClean="0">
                <a:solidFill>
                  <a:srgbClr val="E46C0A"/>
                </a:solidFill>
                <a:latin typeface="Monaco"/>
                <a:ea typeface="+mn-ea"/>
                <a:cs typeface="Monaco"/>
              </a:rPr>
              <a:t>”,</a:t>
            </a:r>
          </a:p>
          <a:p>
            <a:pPr fontAlgn="auto">
              <a:spcAft>
                <a:spcPts val="0"/>
              </a:spcAft>
              <a:buFont typeface="Arial"/>
              <a:buNone/>
              <a:defRPr/>
            </a:pP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itcnt</a:t>
            </a: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gdiffnorm</a:t>
            </a:r>
            <a:r>
              <a:rPr lang="en-US" sz="800" dirty="0" smtClean="0">
                <a:solidFill>
                  <a:srgbClr val="E46C0A"/>
                </a:solidFill>
                <a:latin typeface="Monaco"/>
                <a:ea typeface="+mn-ea"/>
                <a:cs typeface="Monaco"/>
              </a:rPr>
              <a:t> );</a:t>
            </a:r>
          </a:p>
          <a:p>
            <a:pPr fontAlgn="auto">
              <a:spcAft>
                <a:spcPts val="0"/>
              </a:spcAft>
              <a:buFont typeface="Arial"/>
              <a:buNone/>
              <a:defRPr/>
            </a:pPr>
            <a:r>
              <a:rPr lang="en-US" sz="800" dirty="0" smtClean="0">
                <a:latin typeface="Monaco"/>
                <a:ea typeface="+mn-ea"/>
                <a:cs typeface="Monaco"/>
              </a:rPr>
              <a:t>} while (</a:t>
            </a:r>
            <a:r>
              <a:rPr lang="en-US" sz="800" dirty="0" err="1" smtClean="0">
                <a:latin typeface="Monaco"/>
                <a:ea typeface="+mn-ea"/>
                <a:cs typeface="Monaco"/>
              </a:rPr>
              <a:t>gdiffnorm</a:t>
            </a:r>
            <a:r>
              <a:rPr lang="en-US" sz="800" dirty="0" smtClean="0">
                <a:latin typeface="Monaco"/>
                <a:ea typeface="+mn-ea"/>
                <a:cs typeface="Monaco"/>
              </a:rPr>
              <a:t> &gt; 1.0e-2 &amp;&amp; </a:t>
            </a:r>
            <a:r>
              <a:rPr lang="en-US" sz="800" dirty="0" err="1" smtClean="0">
                <a:latin typeface="Monaco"/>
                <a:ea typeface="+mn-ea"/>
                <a:cs typeface="Monaco"/>
              </a:rPr>
              <a:t>itcnt</a:t>
            </a:r>
            <a:r>
              <a:rPr lang="en-US" sz="800" dirty="0" smtClean="0">
                <a:latin typeface="Monaco"/>
                <a:ea typeface="+mn-ea"/>
                <a:cs typeface="Monaco"/>
              </a:rPr>
              <a:t> &lt; 100);</a:t>
            </a:r>
          </a:p>
        </p:txBody>
      </p:sp>
      <p:sp>
        <p:nvSpPr>
          <p:cNvPr id="18436" name="Content Placeholder 4"/>
          <p:cNvSpPr>
            <a:spLocks noGrp="1"/>
          </p:cNvSpPr>
          <p:nvPr>
            <p:ph sz="half" idx="2"/>
          </p:nvPr>
        </p:nvSpPr>
        <p:spPr>
          <a:xfrm>
            <a:off x="4885150" y="1371600"/>
            <a:ext cx="3962400" cy="4724400"/>
          </a:xfrm>
          <a:ln>
            <a:solidFill>
              <a:srgbClr val="008000"/>
            </a:solidFill>
          </a:ln>
        </p:spPr>
        <p:txBody>
          <a:bodyPr/>
          <a:lstStyle/>
          <a:p>
            <a:pPr>
              <a:buFont typeface="Arial" charset="0"/>
              <a:buNone/>
            </a:pPr>
            <a:r>
              <a:rPr lang="en-US" sz="800" dirty="0">
                <a:latin typeface="Monaco" charset="0"/>
                <a:cs typeface="Monaco" charset="0"/>
              </a:rPr>
              <a:t>do {</a:t>
            </a:r>
          </a:p>
          <a:p>
            <a:pPr>
              <a:buFont typeface="Arial" charset="0"/>
              <a:buNone/>
            </a:pPr>
            <a:r>
              <a:rPr lang="en-US" sz="800" dirty="0">
                <a:latin typeface="Monaco" charset="0"/>
                <a:cs typeface="Monaco" charset="0"/>
              </a:rPr>
              <a:t>   if (rank &lt; size - 1)</a:t>
            </a:r>
          </a:p>
          <a:p>
            <a:pPr>
              <a:buFont typeface="Arial" charset="0"/>
              <a:buNone/>
            </a:pPr>
            <a:r>
              <a:rPr lang="en-US" sz="800" dirty="0">
                <a:latin typeface="Monaco" charset="0"/>
                <a:cs typeface="Monaco" charset="0"/>
              </a:rPr>
              <a:t>       </a:t>
            </a:r>
            <a:r>
              <a:rPr lang="en-US" sz="800" dirty="0" err="1">
                <a:latin typeface="Monaco" charset="0"/>
                <a:cs typeface="Monaco" charset="0"/>
              </a:rPr>
              <a:t>MPI_Send</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a:t>
            </a:r>
            <a:r>
              <a:rPr lang="en-US" sz="800" dirty="0" err="1">
                <a:latin typeface="Monaco" charset="0"/>
                <a:cs typeface="Monaco" charset="0"/>
              </a:rPr>
              <a:t>maxn</a:t>
            </a:r>
            <a:r>
              <a:rPr lang="en-US" sz="800" dirty="0">
                <a:latin typeface="Monaco" charset="0"/>
                <a:cs typeface="Monaco" charset="0"/>
              </a:rPr>
              <a:t> / size], </a:t>
            </a:r>
            <a:r>
              <a:rPr lang="en-US" sz="800" dirty="0" err="1">
                <a:latin typeface="Monaco" charset="0"/>
                <a:cs typeface="Monaco" charset="0"/>
              </a:rPr>
              <a:t>maxn</a:t>
            </a:r>
            <a:r>
              <a:rPr lang="en-US" sz="800" dirty="0">
                <a:latin typeface="Monaco" charset="0"/>
                <a:cs typeface="Monaco" charset="0"/>
              </a:rPr>
              <a:t>, MPI_DOUBLE,</a:t>
            </a:r>
          </a:p>
          <a:p>
            <a:pPr>
              <a:buFont typeface="Arial" charset="0"/>
              <a:buNone/>
            </a:pPr>
            <a:r>
              <a:rPr lang="en-US" sz="800" dirty="0">
                <a:latin typeface="Monaco" charset="0"/>
                <a:cs typeface="Monaco" charset="0"/>
              </a:rPr>
              <a:t>                 rank + 1, 0, MPI_COMM_WORLD )</a:t>
            </a:r>
          </a:p>
          <a:p>
            <a:pPr>
              <a:buFont typeface="Arial" charset="0"/>
              <a:buNone/>
            </a:pPr>
            <a:r>
              <a:rPr lang="en-US" sz="800" dirty="0">
                <a:latin typeface="Monaco" charset="0"/>
                <a:cs typeface="Monaco" charset="0"/>
              </a:rPr>
              <a:t>   if (rank &gt; 0) </a:t>
            </a:r>
          </a:p>
          <a:p>
            <a:pPr>
              <a:buFont typeface="Arial" charset="0"/>
              <a:buNone/>
            </a:pPr>
            <a:r>
              <a:rPr lang="en-US" sz="800" dirty="0">
                <a:latin typeface="Monaco" charset="0"/>
                <a:cs typeface="Monaco" charset="0"/>
              </a:rPr>
              <a:t>       </a:t>
            </a:r>
            <a:r>
              <a:rPr lang="en-US" sz="800" dirty="0" err="1">
                <a:latin typeface="Monaco" charset="0"/>
                <a:cs typeface="Monaco" charset="0"/>
              </a:rPr>
              <a:t>MPI_Recv</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[0], </a:t>
            </a:r>
            <a:r>
              <a:rPr lang="en-US" sz="800" dirty="0" err="1">
                <a:latin typeface="Monaco" charset="0"/>
                <a:cs typeface="Monaco" charset="0"/>
              </a:rPr>
              <a:t>maxn</a:t>
            </a:r>
            <a:r>
              <a:rPr lang="en-US" sz="800" dirty="0">
                <a:latin typeface="Monaco" charset="0"/>
                <a:cs typeface="Monaco" charset="0"/>
              </a:rPr>
              <a:t>, MPI_DOUBLE, rank - 1, 0,</a:t>
            </a:r>
          </a:p>
          <a:p>
            <a:pPr>
              <a:buFont typeface="Arial" charset="0"/>
              <a:buNone/>
            </a:pPr>
            <a:r>
              <a:rPr lang="en-US" sz="800" dirty="0">
                <a:latin typeface="Monaco" charset="0"/>
                <a:cs typeface="Monaco" charset="0"/>
              </a:rPr>
              <a:t>                 MPI_COMM_WORLD, &amp;status );</a:t>
            </a:r>
          </a:p>
          <a:p>
            <a:pPr>
              <a:buFont typeface="Arial" charset="0"/>
              <a:buNone/>
            </a:pPr>
            <a:r>
              <a:rPr lang="en-US" sz="800" dirty="0">
                <a:latin typeface="Monaco" charset="0"/>
                <a:cs typeface="Monaco" charset="0"/>
              </a:rPr>
              <a:t>   if (rank &gt; 0)</a:t>
            </a:r>
          </a:p>
          <a:p>
            <a:pPr>
              <a:buFont typeface="Arial" charset="0"/>
              <a:buNone/>
            </a:pPr>
            <a:r>
              <a:rPr lang="en-US" sz="800" dirty="0">
                <a:latin typeface="Monaco" charset="0"/>
                <a:cs typeface="Monaco" charset="0"/>
              </a:rPr>
              <a:t>       </a:t>
            </a:r>
            <a:r>
              <a:rPr lang="en-US" sz="800" dirty="0" err="1">
                <a:latin typeface="Monaco" charset="0"/>
                <a:cs typeface="Monaco" charset="0"/>
              </a:rPr>
              <a:t>MPI_Send</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[1], </a:t>
            </a:r>
            <a:r>
              <a:rPr lang="en-US" sz="800" dirty="0" err="1">
                <a:latin typeface="Monaco" charset="0"/>
                <a:cs typeface="Monaco" charset="0"/>
              </a:rPr>
              <a:t>maxn</a:t>
            </a:r>
            <a:r>
              <a:rPr lang="en-US" sz="800" dirty="0">
                <a:latin typeface="Monaco" charset="0"/>
                <a:cs typeface="Monaco" charset="0"/>
              </a:rPr>
              <a:t>, MPI_DOUBLE, rank - 1, 1,</a:t>
            </a:r>
          </a:p>
          <a:p>
            <a:pPr>
              <a:buFont typeface="Arial" charset="0"/>
              <a:buNone/>
            </a:pPr>
            <a:r>
              <a:rPr lang="en-US" sz="800" dirty="0">
                <a:latin typeface="Monaco" charset="0"/>
                <a:cs typeface="Monaco" charset="0"/>
              </a:rPr>
              <a:t>                 MPI_COMM_WORLD );</a:t>
            </a:r>
          </a:p>
          <a:p>
            <a:pPr>
              <a:buFont typeface="Arial" charset="0"/>
              <a:buNone/>
            </a:pPr>
            <a:r>
              <a:rPr lang="en-US" sz="800" dirty="0">
                <a:latin typeface="Monaco" charset="0"/>
                <a:cs typeface="Monaco" charset="0"/>
              </a:rPr>
              <a:t>   if (rank &lt; size - 1)</a:t>
            </a:r>
          </a:p>
          <a:p>
            <a:pPr>
              <a:buFont typeface="Arial" charset="0"/>
              <a:buNone/>
            </a:pPr>
            <a:r>
              <a:rPr lang="en-US" sz="800" dirty="0">
                <a:latin typeface="Monaco" charset="0"/>
                <a:cs typeface="Monaco" charset="0"/>
              </a:rPr>
              <a:t>       </a:t>
            </a:r>
            <a:r>
              <a:rPr lang="en-US" sz="800" dirty="0" err="1">
                <a:latin typeface="Monaco" charset="0"/>
                <a:cs typeface="Monaco" charset="0"/>
              </a:rPr>
              <a:t>MPI_Recv</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a:t>
            </a:r>
            <a:r>
              <a:rPr lang="en-US" sz="800" dirty="0" err="1">
                <a:latin typeface="Monaco" charset="0"/>
                <a:cs typeface="Monaco" charset="0"/>
              </a:rPr>
              <a:t>maxn</a:t>
            </a:r>
            <a:r>
              <a:rPr lang="en-US" sz="800" dirty="0">
                <a:latin typeface="Monaco" charset="0"/>
                <a:cs typeface="Monaco" charset="0"/>
              </a:rPr>
              <a:t>/size+1], </a:t>
            </a:r>
            <a:r>
              <a:rPr lang="en-US" sz="800" dirty="0" err="1">
                <a:latin typeface="Monaco" charset="0"/>
                <a:cs typeface="Monaco" charset="0"/>
              </a:rPr>
              <a:t>maxn</a:t>
            </a:r>
            <a:r>
              <a:rPr lang="en-US" sz="800" dirty="0">
                <a:latin typeface="Monaco" charset="0"/>
                <a:cs typeface="Monaco" charset="0"/>
              </a:rPr>
              <a:t>, MPI_DOUBLE,</a:t>
            </a:r>
          </a:p>
          <a:p>
            <a:pPr>
              <a:buFont typeface="Arial" charset="0"/>
              <a:buNone/>
            </a:pPr>
            <a:r>
              <a:rPr lang="en-US" sz="800" dirty="0">
                <a:latin typeface="Monaco" charset="0"/>
                <a:cs typeface="Monaco" charset="0"/>
              </a:rPr>
              <a:t>                 rank + 1, 1, MPI_COMM_WORLD, &amp;status );</a:t>
            </a:r>
          </a:p>
          <a:p>
            <a:pPr>
              <a:buFont typeface="Arial" charset="0"/>
              <a:buNone/>
            </a:pPr>
            <a:r>
              <a:rPr lang="en-US" sz="800" dirty="0">
                <a:latin typeface="Monaco" charset="0"/>
                <a:cs typeface="Monaco" charset="0"/>
              </a:rPr>
              <a:t>   </a:t>
            </a:r>
            <a:r>
              <a:rPr lang="en-US" sz="800" dirty="0" err="1">
                <a:latin typeface="Monaco" charset="0"/>
                <a:cs typeface="Monaco" charset="0"/>
              </a:rPr>
              <a:t>itcnt</a:t>
            </a:r>
            <a:r>
              <a:rPr lang="en-US" sz="800" dirty="0">
                <a:latin typeface="Monaco" charset="0"/>
                <a:cs typeface="Monaco" charset="0"/>
              </a:rPr>
              <a:t> ++;</a:t>
            </a: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r>
              <a:rPr lang="en-US" sz="800" dirty="0">
                <a:latin typeface="Monaco" charset="0"/>
                <a:cs typeface="Monaco" charset="0"/>
              </a:rPr>
              <a:t>   </a:t>
            </a:r>
            <a:r>
              <a:rPr lang="en-US" sz="800" dirty="0" err="1">
                <a:latin typeface="Monaco" charset="0"/>
                <a:cs typeface="Monaco" charset="0"/>
              </a:rPr>
              <a:t>MPI_Allreduce</a:t>
            </a:r>
            <a:r>
              <a:rPr lang="en-US" sz="800" dirty="0">
                <a:latin typeface="Monaco" charset="0"/>
                <a:cs typeface="Monaco" charset="0"/>
              </a:rPr>
              <a:t>( &amp;</a:t>
            </a:r>
            <a:r>
              <a:rPr lang="en-US" sz="800" dirty="0" err="1">
                <a:latin typeface="Monaco" charset="0"/>
                <a:cs typeface="Monaco" charset="0"/>
              </a:rPr>
              <a:t>diffnorm</a:t>
            </a:r>
            <a:r>
              <a:rPr lang="en-US" sz="800" dirty="0">
                <a:latin typeface="Monaco" charset="0"/>
                <a:cs typeface="Monaco" charset="0"/>
              </a:rPr>
              <a:t>, &amp;</a:t>
            </a:r>
            <a:r>
              <a:rPr lang="en-US" sz="800" dirty="0" err="1">
                <a:latin typeface="Monaco" charset="0"/>
                <a:cs typeface="Monaco" charset="0"/>
              </a:rPr>
              <a:t>gdiffnorm</a:t>
            </a:r>
            <a:r>
              <a:rPr lang="en-US" sz="800" dirty="0">
                <a:latin typeface="Monaco" charset="0"/>
                <a:cs typeface="Monaco" charset="0"/>
              </a:rPr>
              <a:t>, 1, MPI_DOUBLE,</a:t>
            </a:r>
          </a:p>
          <a:p>
            <a:pPr>
              <a:buFont typeface="Arial" charset="0"/>
              <a:buNone/>
            </a:pPr>
            <a:r>
              <a:rPr lang="en-US" sz="800" dirty="0">
                <a:latin typeface="Monaco" charset="0"/>
                <a:cs typeface="Monaco" charset="0"/>
              </a:rPr>
              <a:t>                  MPI_SUM, MPI_COMM_WORLD );</a:t>
            </a: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r>
              <a:rPr lang="en-US" sz="800" dirty="0">
                <a:latin typeface="Monaco" charset="0"/>
                <a:cs typeface="Monaco" charset="0"/>
              </a:rPr>
              <a:t>} while (</a:t>
            </a:r>
            <a:r>
              <a:rPr lang="en-US" sz="800" dirty="0" err="1">
                <a:latin typeface="Monaco" charset="0"/>
                <a:cs typeface="Monaco" charset="0"/>
              </a:rPr>
              <a:t>gdiffnorm</a:t>
            </a:r>
            <a:r>
              <a:rPr lang="en-US" sz="800" dirty="0">
                <a:latin typeface="Monaco" charset="0"/>
                <a:cs typeface="Monaco" charset="0"/>
              </a:rPr>
              <a:t> &gt; 1.0e-2 &amp;&amp; </a:t>
            </a:r>
            <a:r>
              <a:rPr lang="en-US" sz="800" dirty="0" err="1">
                <a:latin typeface="Monaco" charset="0"/>
                <a:cs typeface="Monaco" charset="0"/>
              </a:rPr>
              <a:t>itcnt</a:t>
            </a:r>
            <a:r>
              <a:rPr lang="en-US" sz="800" dirty="0">
                <a:latin typeface="Monaco" charset="0"/>
                <a:cs typeface="Monaco" charset="0"/>
              </a:rPr>
              <a:t> &lt; 100);</a:t>
            </a:r>
          </a:p>
        </p:txBody>
      </p:sp>
      <p:sp>
        <p:nvSpPr>
          <p:cNvPr id="2" name="TextBox 1"/>
          <p:cNvSpPr txBox="1"/>
          <p:nvPr/>
        </p:nvSpPr>
        <p:spPr>
          <a:xfrm>
            <a:off x="1957769" y="1307861"/>
            <a:ext cx="761747" cy="307777"/>
          </a:xfrm>
          <a:prstGeom prst="rect">
            <a:avLst/>
          </a:prstGeom>
          <a:noFill/>
        </p:spPr>
        <p:txBody>
          <a:bodyPr wrap="none" rtlCol="0">
            <a:spAutoFit/>
          </a:bodyPr>
          <a:lstStyle/>
          <a:p>
            <a:r>
              <a:rPr lang="en-US" dirty="0" smtClean="0">
                <a:solidFill>
                  <a:srgbClr val="0000FF"/>
                </a:solidFill>
              </a:rPr>
              <a:t>Before</a:t>
            </a:r>
            <a:endParaRPr lang="en-US" dirty="0">
              <a:solidFill>
                <a:srgbClr val="0000FF"/>
              </a:solidFill>
            </a:endParaRPr>
          </a:p>
        </p:txBody>
      </p:sp>
      <p:sp>
        <p:nvSpPr>
          <p:cNvPr id="6" name="TextBox 5"/>
          <p:cNvSpPr txBox="1"/>
          <p:nvPr/>
        </p:nvSpPr>
        <p:spPr>
          <a:xfrm>
            <a:off x="6577590" y="1299148"/>
            <a:ext cx="603613" cy="307777"/>
          </a:xfrm>
          <a:prstGeom prst="rect">
            <a:avLst/>
          </a:prstGeom>
          <a:noFill/>
        </p:spPr>
        <p:txBody>
          <a:bodyPr wrap="none" rtlCol="0">
            <a:spAutoFit/>
          </a:bodyPr>
          <a:lstStyle/>
          <a:p>
            <a:r>
              <a:rPr lang="en-US" dirty="0" smtClean="0">
                <a:solidFill>
                  <a:srgbClr val="008000"/>
                </a:solidFill>
              </a:rPr>
              <a:t>After</a:t>
            </a:r>
            <a:endParaRPr lang="en-US" dirty="0">
              <a:solidFill>
                <a:srgbClr val="008000"/>
              </a:solidFill>
            </a:endParaRPr>
          </a:p>
        </p:txBody>
      </p:sp>
      <p:sp>
        <p:nvSpPr>
          <p:cNvPr id="3" name="Striped Right Arrow 2"/>
          <p:cNvSpPr/>
          <p:nvPr/>
        </p:nvSpPr>
        <p:spPr bwMode="auto">
          <a:xfrm>
            <a:off x="4492622" y="3345475"/>
            <a:ext cx="360168" cy="483342"/>
          </a:xfrm>
          <a:prstGeom prst="stripedRightArrow">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Tree>
    <p:extLst>
      <p:ext uri="{BB962C8B-B14F-4D97-AF65-F5344CB8AC3E}">
        <p14:creationId xmlns:p14="http://schemas.microsoft.com/office/powerpoint/2010/main" val="848020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167" y="152400"/>
            <a:ext cx="8388121" cy="809625"/>
          </a:xfrm>
        </p:spPr>
        <p:txBody>
          <a:bodyPr>
            <a:normAutofit fontScale="90000"/>
          </a:bodyPr>
          <a:lstStyle/>
          <a:p>
            <a:r>
              <a:rPr lang="en-US" sz="3600" dirty="0">
                <a:latin typeface="Calibri" charset="0"/>
              </a:rPr>
              <a:t>Example of Automated Skeleton </a:t>
            </a:r>
            <a:r>
              <a:rPr lang="en-US" sz="3600" dirty="0" smtClean="0">
                <a:latin typeface="Calibri" charset="0"/>
              </a:rPr>
              <a:t>Code Generation</a:t>
            </a:r>
            <a:r>
              <a:rPr lang="en-US" sz="3600" dirty="0">
                <a:latin typeface="Calibri" charset="0"/>
              </a:rPr>
              <a:t>: </a:t>
            </a:r>
            <a:r>
              <a:rPr lang="en-US" sz="3600" dirty="0" smtClean="0">
                <a:latin typeface="Calibri" charset="0"/>
              </a:rPr>
              <a:t>Larger example</a:t>
            </a:r>
            <a:endParaRPr lang="en-US" sz="3600" dirty="0"/>
          </a:p>
        </p:txBody>
      </p:sp>
      <p:sp>
        <p:nvSpPr>
          <p:cNvPr id="3" name="Content Placeholder 2"/>
          <p:cNvSpPr>
            <a:spLocks noGrp="1"/>
          </p:cNvSpPr>
          <p:nvPr>
            <p:ph idx="1"/>
          </p:nvPr>
        </p:nvSpPr>
        <p:spPr>
          <a:xfrm>
            <a:off x="3992932" y="1342059"/>
            <a:ext cx="5086175" cy="2069762"/>
          </a:xfrm>
          <a:solidFill>
            <a:srgbClr val="CCFFCC"/>
          </a:solidFill>
        </p:spPr>
        <p:txBody>
          <a:bodyPr>
            <a:noAutofit/>
          </a:bodyPr>
          <a:lstStyle/>
          <a:p>
            <a:r>
              <a:rPr lang="en-US" sz="1600" dirty="0" smtClean="0"/>
              <a:t>Source-to-source transformation</a:t>
            </a:r>
          </a:p>
          <a:p>
            <a:r>
              <a:rPr lang="en-US" sz="1600" dirty="0" err="1" smtClean="0"/>
              <a:t>Def</a:t>
            </a:r>
            <a:r>
              <a:rPr lang="en-US" sz="1600" dirty="0" smtClean="0"/>
              <a:t>-use analysis of variables leading to MPI calls</a:t>
            </a:r>
          </a:p>
          <a:p>
            <a:r>
              <a:rPr lang="en-US" sz="1600" dirty="0" smtClean="0"/>
              <a:t>Future work will explore use of:</a:t>
            </a:r>
          </a:p>
          <a:p>
            <a:pPr lvl="1"/>
            <a:r>
              <a:rPr lang="en-US" sz="1200" dirty="0" smtClean="0"/>
              <a:t>System Dependence Graph (SDG)</a:t>
            </a:r>
          </a:p>
          <a:p>
            <a:pPr lvl="1"/>
            <a:r>
              <a:rPr lang="en-US" sz="1200" dirty="0" smtClean="0"/>
              <a:t>Data flow framework and defined concepts of dead-code elimination.</a:t>
            </a:r>
          </a:p>
          <a:p>
            <a:pPr lvl="1"/>
            <a:r>
              <a:rPr lang="en-US" sz="1200" dirty="0" smtClean="0"/>
              <a:t>Can be supplemented with dynamic information</a:t>
            </a:r>
          </a:p>
          <a:p>
            <a:pPr lvl="1"/>
            <a:r>
              <a:rPr lang="en-US" sz="1200" dirty="0" smtClean="0"/>
              <a:t>Can be applied to abstract other things than MPI use</a:t>
            </a:r>
          </a:p>
        </p:txBody>
      </p:sp>
      <p:sp>
        <p:nvSpPr>
          <p:cNvPr id="4" name="Rectangle 3"/>
          <p:cNvSpPr/>
          <p:nvPr/>
        </p:nvSpPr>
        <p:spPr>
          <a:xfrm>
            <a:off x="2286000" y="-11021105"/>
            <a:ext cx="4572000" cy="6709529"/>
          </a:xfrm>
          <a:prstGeom prst="rect">
            <a:avLst/>
          </a:prstGeom>
        </p:spPr>
        <p:txBody>
          <a:bodyPr>
            <a:spAutoFit/>
          </a:bodyPr>
          <a:lstStyle/>
          <a:p>
            <a:r>
              <a:rPr lang="en-US" sz="500" dirty="0"/>
              <a:t>#include &lt;</a:t>
            </a:r>
            <a:r>
              <a:rPr lang="en-US" sz="500" dirty="0" err="1"/>
              <a:t>stdio.h</a:t>
            </a:r>
            <a:r>
              <a:rPr lang="en-US" sz="500" dirty="0"/>
              <a:t>&gt;</a:t>
            </a:r>
          </a:p>
          <a:p>
            <a:r>
              <a:rPr lang="en-US" sz="500" dirty="0"/>
              <a:t>#include &lt;</a:t>
            </a:r>
            <a:r>
              <a:rPr lang="en-US" sz="500" dirty="0" err="1"/>
              <a:t>math.h</a:t>
            </a:r>
            <a:r>
              <a:rPr lang="en-US" sz="500" dirty="0"/>
              <a:t>&gt;</a:t>
            </a:r>
          </a:p>
          <a:p>
            <a:r>
              <a:rPr lang="en-US" sz="500" dirty="0"/>
              <a:t>#include "</a:t>
            </a:r>
            <a:r>
              <a:rPr lang="en-US" sz="500" dirty="0" err="1"/>
              <a:t>mpi.h</a:t>
            </a:r>
            <a:r>
              <a:rPr lang="en-US" sz="500" dirty="0"/>
              <a:t>"</a:t>
            </a:r>
          </a:p>
          <a:p>
            <a:endParaRPr lang="en-US" sz="500" dirty="0"/>
          </a:p>
          <a:p>
            <a:r>
              <a:rPr lang="en-US" sz="500" dirty="0"/>
              <a:t>/* This example handles a 12 x 12 mesh, on 4 processors only. */</a:t>
            </a:r>
          </a:p>
          <a:p>
            <a:r>
              <a:rPr lang="en-US" sz="500" dirty="0"/>
              <a:t>#define </a:t>
            </a:r>
            <a:r>
              <a:rPr lang="en-US" sz="500" dirty="0" err="1"/>
              <a:t>maxn</a:t>
            </a:r>
            <a:r>
              <a:rPr lang="en-US" sz="500" dirty="0"/>
              <a:t> 12</a:t>
            </a:r>
          </a:p>
          <a:p>
            <a:endParaRPr lang="en-US" sz="500" dirty="0"/>
          </a:p>
          <a:p>
            <a:r>
              <a:rPr lang="en-US" sz="500" dirty="0" err="1"/>
              <a:t>int</a:t>
            </a:r>
            <a:r>
              <a:rPr lang="en-US" sz="500" dirty="0"/>
              <a:t> main( </a:t>
            </a:r>
            <a:r>
              <a:rPr lang="en-US" sz="500" dirty="0" err="1"/>
              <a:t>argc</a:t>
            </a:r>
            <a:r>
              <a:rPr lang="en-US" sz="500" dirty="0"/>
              <a:t>, </a:t>
            </a:r>
            <a:r>
              <a:rPr lang="en-US" sz="500" dirty="0" err="1"/>
              <a:t>argv</a:t>
            </a:r>
            <a:r>
              <a:rPr lang="en-US" sz="500" dirty="0"/>
              <a:t> )</a:t>
            </a:r>
          </a:p>
          <a:p>
            <a:r>
              <a:rPr lang="en-US" sz="500" dirty="0" err="1"/>
              <a:t>int</a:t>
            </a:r>
            <a:r>
              <a:rPr lang="en-US" sz="500" dirty="0"/>
              <a:t> </a:t>
            </a:r>
            <a:r>
              <a:rPr lang="en-US" sz="500" dirty="0" err="1"/>
              <a:t>argc</a:t>
            </a:r>
            <a:r>
              <a:rPr lang="en-US" sz="500" dirty="0"/>
              <a:t>;</a:t>
            </a:r>
          </a:p>
          <a:p>
            <a:r>
              <a:rPr lang="en-US" sz="500" dirty="0"/>
              <a:t>char **</a:t>
            </a:r>
            <a:r>
              <a:rPr lang="en-US" sz="500" dirty="0" err="1"/>
              <a:t>argv</a:t>
            </a:r>
            <a:r>
              <a:rPr lang="en-US" sz="500" dirty="0"/>
              <a:t>;</a:t>
            </a:r>
          </a:p>
          <a:p>
            <a:r>
              <a:rPr lang="en-US" sz="500" dirty="0"/>
              <a:t>{</a:t>
            </a:r>
          </a:p>
          <a:p>
            <a:r>
              <a:rPr lang="en-US" sz="500" dirty="0"/>
              <a:t>    </a:t>
            </a:r>
            <a:r>
              <a:rPr lang="en-US" sz="500" dirty="0" err="1"/>
              <a:t>int</a:t>
            </a:r>
            <a:r>
              <a:rPr lang="en-US" sz="500" dirty="0"/>
              <a:t>        rank, size, </a:t>
            </a:r>
            <a:r>
              <a:rPr lang="en-US" sz="500" dirty="0" err="1"/>
              <a:t>i</a:t>
            </a:r>
            <a:r>
              <a:rPr lang="en-US" sz="500" dirty="0"/>
              <a:t>, j, </a:t>
            </a:r>
            <a:r>
              <a:rPr lang="en-US" sz="500" dirty="0" err="1"/>
              <a:t>itcnt</a:t>
            </a:r>
            <a:r>
              <a:rPr lang="en-US" sz="500" dirty="0"/>
              <a:t>;</a:t>
            </a:r>
          </a:p>
          <a:p>
            <a:r>
              <a:rPr lang="en-US" sz="500" dirty="0"/>
              <a:t>    </a:t>
            </a:r>
            <a:r>
              <a:rPr lang="en-US" sz="500" dirty="0" err="1"/>
              <a:t>int</a:t>
            </a:r>
            <a:r>
              <a:rPr lang="en-US" sz="500" dirty="0"/>
              <a:t>        </a:t>
            </a:r>
            <a:r>
              <a:rPr lang="en-US" sz="500" dirty="0" err="1"/>
              <a:t>i_first</a:t>
            </a:r>
            <a:r>
              <a:rPr lang="en-US" sz="500" dirty="0"/>
              <a:t>, </a:t>
            </a:r>
            <a:r>
              <a:rPr lang="en-US" sz="500" dirty="0" err="1"/>
              <a:t>i_last</a:t>
            </a:r>
            <a:r>
              <a:rPr lang="en-US" sz="500" dirty="0"/>
              <a:t>;</a:t>
            </a:r>
          </a:p>
          <a:p>
            <a:r>
              <a:rPr lang="en-US" sz="500" dirty="0"/>
              <a:t>    </a:t>
            </a:r>
            <a:r>
              <a:rPr lang="en-US" sz="500" dirty="0" err="1"/>
              <a:t>MPI_Status</a:t>
            </a:r>
            <a:r>
              <a:rPr lang="en-US" sz="500" dirty="0"/>
              <a:t> status;</a:t>
            </a:r>
          </a:p>
          <a:p>
            <a:r>
              <a:rPr lang="en-US" sz="500" dirty="0"/>
              <a:t>    double     </a:t>
            </a:r>
            <a:r>
              <a:rPr lang="en-US" sz="500" dirty="0" err="1"/>
              <a:t>diffnorm</a:t>
            </a:r>
            <a:r>
              <a:rPr lang="en-US" sz="500" dirty="0"/>
              <a:t>, </a:t>
            </a:r>
            <a:r>
              <a:rPr lang="en-US" sz="500" dirty="0" err="1"/>
              <a:t>gdiffnorm</a:t>
            </a:r>
            <a:r>
              <a:rPr lang="en-US" sz="500" dirty="0"/>
              <a:t>;</a:t>
            </a:r>
          </a:p>
          <a:p>
            <a:r>
              <a:rPr lang="fr-FR" sz="500" dirty="0"/>
              <a:t>    double     </a:t>
            </a:r>
            <a:r>
              <a:rPr lang="fr-FR" sz="500" dirty="0" err="1"/>
              <a:t>xlocal</a:t>
            </a:r>
            <a:r>
              <a:rPr lang="fr-FR" sz="500" dirty="0"/>
              <a:t>[(12/4)+2][12];</a:t>
            </a:r>
          </a:p>
          <a:p>
            <a:r>
              <a:rPr lang="en-US" sz="500" dirty="0"/>
              <a:t>    double     </a:t>
            </a:r>
            <a:r>
              <a:rPr lang="en-US" sz="500" dirty="0" err="1"/>
              <a:t>xnew</a:t>
            </a:r>
            <a:r>
              <a:rPr lang="en-US" sz="500" dirty="0"/>
              <a:t>[(12/3)+2][12];</a:t>
            </a:r>
          </a:p>
          <a:p>
            <a:endParaRPr lang="en-US" sz="500" dirty="0"/>
          </a:p>
          <a:p>
            <a:r>
              <a:rPr lang="en-US" sz="500" dirty="0"/>
              <a:t>    </a:t>
            </a:r>
            <a:r>
              <a:rPr lang="en-US" sz="500" dirty="0" err="1"/>
              <a:t>MPI_Init</a:t>
            </a:r>
            <a:r>
              <a:rPr lang="en-US" sz="500" dirty="0"/>
              <a:t>( &amp;</a:t>
            </a:r>
            <a:r>
              <a:rPr lang="en-US" sz="500" dirty="0" err="1"/>
              <a:t>argc</a:t>
            </a:r>
            <a:r>
              <a:rPr lang="en-US" sz="500" dirty="0"/>
              <a:t>, &amp;</a:t>
            </a:r>
            <a:r>
              <a:rPr lang="en-US" sz="500" dirty="0" err="1"/>
              <a:t>argv</a:t>
            </a:r>
            <a:r>
              <a:rPr lang="en-US" sz="500" dirty="0"/>
              <a:t> );</a:t>
            </a:r>
          </a:p>
          <a:p>
            <a:endParaRPr lang="en-US" sz="500" dirty="0"/>
          </a:p>
          <a:p>
            <a:r>
              <a:rPr lang="en-US" sz="500" dirty="0"/>
              <a:t>    </a:t>
            </a:r>
            <a:r>
              <a:rPr lang="en-US" sz="500" dirty="0" err="1"/>
              <a:t>MPI_Comm_rank</a:t>
            </a:r>
            <a:r>
              <a:rPr lang="en-US" sz="500" dirty="0"/>
              <a:t>( MPI_COMM_WORLD, &amp;rank );</a:t>
            </a:r>
          </a:p>
          <a:p>
            <a:r>
              <a:rPr lang="en-US" sz="500" dirty="0"/>
              <a:t>    </a:t>
            </a:r>
            <a:r>
              <a:rPr lang="en-US" sz="500" dirty="0" err="1"/>
              <a:t>MPI_Comm_size</a:t>
            </a:r>
            <a:r>
              <a:rPr lang="en-US" sz="500" dirty="0"/>
              <a:t>( MPI_COMM_WORLD, &amp;size );</a:t>
            </a:r>
          </a:p>
          <a:p>
            <a:endParaRPr lang="en-US" sz="500" dirty="0"/>
          </a:p>
          <a:p>
            <a:r>
              <a:rPr lang="en-US" sz="500" dirty="0"/>
              <a:t>    if (size != 4) </a:t>
            </a:r>
            <a:r>
              <a:rPr lang="en-US" sz="500" dirty="0" err="1"/>
              <a:t>MPI_Abort</a:t>
            </a:r>
            <a:r>
              <a:rPr lang="en-US" sz="500" dirty="0"/>
              <a:t>( MPI_COMM_WORLD, 1 );</a:t>
            </a:r>
          </a:p>
          <a:p>
            <a:endParaRPr lang="en-US" sz="500" dirty="0"/>
          </a:p>
          <a:p>
            <a:r>
              <a:rPr lang="en-US" sz="500" dirty="0"/>
              <a:t>    /* </a:t>
            </a:r>
            <a:r>
              <a:rPr lang="en-US" sz="500" dirty="0" err="1"/>
              <a:t>xlocal</a:t>
            </a:r>
            <a:r>
              <a:rPr lang="en-US" sz="500" dirty="0"/>
              <a:t>[][0] is lower </a:t>
            </a:r>
            <a:r>
              <a:rPr lang="en-US" sz="500" dirty="0" err="1"/>
              <a:t>ghostpoints</a:t>
            </a:r>
            <a:r>
              <a:rPr lang="en-US" sz="500" dirty="0"/>
              <a:t>, </a:t>
            </a:r>
            <a:r>
              <a:rPr lang="en-US" sz="500" dirty="0" err="1"/>
              <a:t>xlocal</a:t>
            </a:r>
            <a:r>
              <a:rPr lang="en-US" sz="500" dirty="0"/>
              <a:t>[][maxn+2] is upper */</a:t>
            </a:r>
          </a:p>
          <a:p>
            <a:endParaRPr lang="en-US" sz="500" dirty="0"/>
          </a:p>
          <a:p>
            <a:r>
              <a:rPr lang="en-US" sz="500" dirty="0"/>
              <a:t>    /* Note that top and bottom processes have one less row of interior</a:t>
            </a:r>
          </a:p>
          <a:p>
            <a:r>
              <a:rPr lang="en-US" sz="500" dirty="0"/>
              <a:t>       points */</a:t>
            </a:r>
          </a:p>
          <a:p>
            <a:r>
              <a:rPr lang="en-US" sz="500" dirty="0"/>
              <a:t>    </a:t>
            </a:r>
            <a:r>
              <a:rPr lang="en-US" sz="500" dirty="0" err="1"/>
              <a:t>i_first</a:t>
            </a:r>
            <a:r>
              <a:rPr lang="en-US" sz="500" dirty="0"/>
              <a:t> = 1;</a:t>
            </a:r>
          </a:p>
          <a:p>
            <a:r>
              <a:rPr lang="en-US" sz="500" dirty="0"/>
              <a:t>    </a:t>
            </a:r>
            <a:r>
              <a:rPr lang="en-US" sz="500" dirty="0" err="1"/>
              <a:t>i_last</a:t>
            </a:r>
            <a:r>
              <a:rPr lang="en-US" sz="500" dirty="0"/>
              <a:t>  = </a:t>
            </a:r>
            <a:r>
              <a:rPr lang="en-US" sz="500" dirty="0" err="1"/>
              <a:t>maxn</a:t>
            </a:r>
            <a:r>
              <a:rPr lang="en-US" sz="500" dirty="0"/>
              <a:t>/size;</a:t>
            </a:r>
          </a:p>
          <a:p>
            <a:r>
              <a:rPr lang="en-US" sz="500" dirty="0"/>
              <a:t>    if (rank == 0)        </a:t>
            </a:r>
            <a:r>
              <a:rPr lang="en-US" sz="500" dirty="0" err="1"/>
              <a:t>i_first</a:t>
            </a:r>
            <a:r>
              <a:rPr lang="en-US" sz="500" dirty="0"/>
              <a:t>++;</a:t>
            </a:r>
          </a:p>
          <a:p>
            <a:r>
              <a:rPr lang="en-US" sz="500" dirty="0"/>
              <a:t>    if (rank == size - 1) </a:t>
            </a:r>
            <a:r>
              <a:rPr lang="en-US" sz="500" dirty="0" err="1"/>
              <a:t>i_last</a:t>
            </a:r>
            <a:r>
              <a:rPr lang="en-US" sz="500" dirty="0"/>
              <a:t>--;</a:t>
            </a:r>
          </a:p>
          <a:p>
            <a:endParaRPr lang="en-US" sz="500" dirty="0"/>
          </a:p>
          <a:p>
            <a:r>
              <a:rPr lang="en-US" sz="500" dirty="0"/>
              <a:t>    /* Fill the data as specified */</a:t>
            </a:r>
          </a:p>
          <a:p>
            <a:r>
              <a:rPr lang="en-US" sz="500" dirty="0"/>
              <a:t>    for (</a:t>
            </a:r>
            <a:r>
              <a:rPr lang="en-US" sz="500" dirty="0" err="1"/>
              <a:t>i</a:t>
            </a:r>
            <a:r>
              <a:rPr lang="en-US" sz="500" dirty="0"/>
              <a:t>=1; </a:t>
            </a:r>
            <a:r>
              <a:rPr lang="en-US" sz="500" dirty="0" err="1"/>
              <a:t>i</a:t>
            </a:r>
            <a:r>
              <a:rPr lang="en-US" sz="500" dirty="0"/>
              <a:t>&lt;=</a:t>
            </a:r>
            <a:r>
              <a:rPr lang="en-US" sz="500" dirty="0" err="1"/>
              <a:t>maxn</a:t>
            </a:r>
            <a:r>
              <a:rPr lang="en-US" sz="500" dirty="0"/>
              <a:t>/size; </a:t>
            </a:r>
            <a:r>
              <a:rPr lang="en-US" sz="500" dirty="0" err="1"/>
              <a:t>i</a:t>
            </a:r>
            <a:r>
              <a:rPr lang="en-US" sz="500" dirty="0"/>
              <a:t>++) </a:t>
            </a:r>
          </a:p>
          <a:p>
            <a:r>
              <a:rPr lang="da-DK" sz="500" dirty="0"/>
              <a:t>	for (j=0; j&lt;</a:t>
            </a:r>
            <a:r>
              <a:rPr lang="da-DK" sz="500" dirty="0" err="1"/>
              <a:t>maxn</a:t>
            </a:r>
            <a:r>
              <a:rPr lang="da-DK" sz="500" dirty="0"/>
              <a:t>; </a:t>
            </a:r>
            <a:r>
              <a:rPr lang="da-DK" sz="500" dirty="0" err="1"/>
              <a:t>j++</a:t>
            </a:r>
            <a:r>
              <a:rPr lang="da-DK" sz="500" dirty="0"/>
              <a:t>) </a:t>
            </a:r>
          </a:p>
          <a:p>
            <a:r>
              <a:rPr lang="da-DK" sz="500" dirty="0"/>
              <a:t>	    </a:t>
            </a:r>
            <a:r>
              <a:rPr lang="da-DK" sz="500" dirty="0" err="1"/>
              <a:t>xlocal</a:t>
            </a:r>
            <a:r>
              <a:rPr lang="da-DK" sz="500" dirty="0"/>
              <a:t>[i][j] = rank;</a:t>
            </a:r>
          </a:p>
          <a:p>
            <a:r>
              <a:rPr lang="da-DK" sz="500" dirty="0"/>
              <a:t>    for (j=0; j&lt;</a:t>
            </a:r>
            <a:r>
              <a:rPr lang="da-DK" sz="500" dirty="0" err="1"/>
              <a:t>maxn</a:t>
            </a:r>
            <a:r>
              <a:rPr lang="da-DK" sz="500" dirty="0"/>
              <a:t>; </a:t>
            </a:r>
            <a:r>
              <a:rPr lang="da-DK" sz="500" dirty="0" err="1"/>
              <a:t>j++</a:t>
            </a:r>
            <a:r>
              <a:rPr lang="da-DK" sz="500" dirty="0"/>
              <a:t>) {</a:t>
            </a:r>
          </a:p>
          <a:p>
            <a:r>
              <a:rPr lang="en-US" sz="500" dirty="0"/>
              <a:t>	</a:t>
            </a:r>
            <a:r>
              <a:rPr lang="en-US" sz="500" dirty="0" err="1"/>
              <a:t>xlocal</a:t>
            </a:r>
            <a:r>
              <a:rPr lang="en-US" sz="500" dirty="0"/>
              <a:t>[i_first-1][j] = -1;</a:t>
            </a:r>
          </a:p>
          <a:p>
            <a:r>
              <a:rPr lang="en-US" sz="500" dirty="0"/>
              <a:t>	</a:t>
            </a:r>
            <a:r>
              <a:rPr lang="en-US" sz="500" dirty="0" err="1"/>
              <a:t>xlocal</a:t>
            </a:r>
            <a:r>
              <a:rPr lang="en-US" sz="500" dirty="0"/>
              <a:t>[i_last+1][j] = -1;</a:t>
            </a:r>
          </a:p>
          <a:p>
            <a:r>
              <a:rPr lang="en-US" sz="500" dirty="0"/>
              <a:t>    }</a:t>
            </a:r>
          </a:p>
          <a:p>
            <a:endParaRPr lang="en-US" sz="500" dirty="0"/>
          </a:p>
          <a:p>
            <a:r>
              <a:rPr lang="cs-CZ" sz="500" dirty="0"/>
              <a:t>    </a:t>
            </a:r>
            <a:r>
              <a:rPr lang="cs-CZ" sz="500" dirty="0" err="1"/>
              <a:t>itcnt</a:t>
            </a:r>
            <a:r>
              <a:rPr lang="cs-CZ" sz="500" dirty="0"/>
              <a:t> = 0;</a:t>
            </a:r>
          </a:p>
          <a:p>
            <a:r>
              <a:rPr lang="pt-BR" sz="500" dirty="0"/>
              <a:t>    do {</a:t>
            </a:r>
          </a:p>
          <a:p>
            <a:r>
              <a:rPr lang="pt-BR" sz="500" dirty="0"/>
              <a:t>	/* </a:t>
            </a:r>
            <a:r>
              <a:rPr lang="pt-BR" sz="500" dirty="0" err="1"/>
              <a:t>Send</a:t>
            </a:r>
            <a:r>
              <a:rPr lang="pt-BR" sz="500" dirty="0"/>
              <a:t> </a:t>
            </a:r>
            <a:r>
              <a:rPr lang="pt-BR" sz="500" dirty="0" err="1"/>
              <a:t>up</a:t>
            </a:r>
            <a:r>
              <a:rPr lang="pt-BR" sz="500" dirty="0"/>
              <a:t> </a:t>
            </a:r>
            <a:r>
              <a:rPr lang="pt-BR" sz="500" dirty="0" err="1"/>
              <a:t>unless</a:t>
            </a:r>
            <a:r>
              <a:rPr lang="pt-BR" sz="500" dirty="0"/>
              <a:t> </a:t>
            </a:r>
            <a:r>
              <a:rPr lang="pt-BR" sz="500" dirty="0" err="1"/>
              <a:t>I'm</a:t>
            </a:r>
            <a:r>
              <a:rPr lang="pt-BR" sz="500" dirty="0"/>
              <a:t> </a:t>
            </a:r>
            <a:r>
              <a:rPr lang="pt-BR" sz="500" dirty="0" err="1"/>
              <a:t>at</a:t>
            </a:r>
            <a:r>
              <a:rPr lang="pt-BR" sz="500" dirty="0"/>
              <a:t> </a:t>
            </a:r>
            <a:r>
              <a:rPr lang="pt-BR" sz="500" dirty="0" err="1"/>
              <a:t>the</a:t>
            </a:r>
            <a:r>
              <a:rPr lang="pt-BR" sz="500" dirty="0"/>
              <a:t> top, </a:t>
            </a:r>
            <a:r>
              <a:rPr lang="pt-BR" sz="500" dirty="0" err="1"/>
              <a:t>then</a:t>
            </a:r>
            <a:r>
              <a:rPr lang="pt-BR" sz="500" dirty="0"/>
              <a:t> </a:t>
            </a:r>
            <a:r>
              <a:rPr lang="pt-BR" sz="500" dirty="0" err="1"/>
              <a:t>receive</a:t>
            </a:r>
            <a:r>
              <a:rPr lang="pt-BR" sz="500" dirty="0"/>
              <a:t> </a:t>
            </a:r>
            <a:r>
              <a:rPr lang="pt-BR" sz="500" dirty="0" err="1"/>
              <a:t>from</a:t>
            </a:r>
            <a:r>
              <a:rPr lang="pt-BR" sz="500" dirty="0"/>
              <a:t> </a:t>
            </a:r>
            <a:r>
              <a:rPr lang="pt-BR" sz="500" dirty="0" err="1"/>
              <a:t>below</a:t>
            </a:r>
            <a:r>
              <a:rPr lang="pt-BR" sz="500" dirty="0"/>
              <a:t> */</a:t>
            </a:r>
          </a:p>
          <a:p>
            <a:r>
              <a:rPr lang="pt-BR" sz="500" dirty="0"/>
              <a:t>	/* Note </a:t>
            </a:r>
            <a:r>
              <a:rPr lang="pt-BR" sz="500" dirty="0" err="1"/>
              <a:t>the</a:t>
            </a:r>
            <a:r>
              <a:rPr lang="pt-BR" sz="500" dirty="0"/>
              <a:t> use </a:t>
            </a:r>
            <a:r>
              <a:rPr lang="pt-BR" sz="500" dirty="0" err="1"/>
              <a:t>of</a:t>
            </a:r>
            <a:r>
              <a:rPr lang="pt-BR" sz="500" dirty="0"/>
              <a:t> </a:t>
            </a:r>
            <a:r>
              <a:rPr lang="pt-BR" sz="500" dirty="0" err="1"/>
              <a:t>xlocal</a:t>
            </a:r>
            <a:r>
              <a:rPr lang="pt-BR" sz="500" dirty="0"/>
              <a:t>[</a:t>
            </a:r>
            <a:r>
              <a:rPr lang="pt-BR" sz="500" dirty="0" err="1"/>
              <a:t>i</a:t>
            </a:r>
            <a:r>
              <a:rPr lang="pt-BR" sz="500" dirty="0"/>
              <a:t>] for &amp;</a:t>
            </a:r>
            <a:r>
              <a:rPr lang="pt-BR" sz="500" dirty="0" err="1"/>
              <a:t>xlocal</a:t>
            </a:r>
            <a:r>
              <a:rPr lang="pt-BR" sz="500" dirty="0"/>
              <a:t>[</a:t>
            </a:r>
            <a:r>
              <a:rPr lang="pt-BR" sz="500" dirty="0" err="1"/>
              <a:t>i</a:t>
            </a:r>
            <a:r>
              <a:rPr lang="pt-BR" sz="500" dirty="0"/>
              <a:t>][0] */</a:t>
            </a:r>
          </a:p>
          <a:p>
            <a:r>
              <a:rPr lang="en-US" sz="500" dirty="0"/>
              <a:t>	if (rank &lt; size - 1) </a:t>
            </a:r>
          </a:p>
          <a:p>
            <a:r>
              <a:rPr lang="en-US" sz="500" dirty="0"/>
              <a:t>	    </a:t>
            </a:r>
            <a:r>
              <a:rPr lang="en-US" sz="500" dirty="0" err="1"/>
              <a:t>MPI_Send</a:t>
            </a:r>
            <a:r>
              <a:rPr lang="en-US" sz="500" dirty="0"/>
              <a:t>( </a:t>
            </a:r>
            <a:r>
              <a:rPr lang="en-US" sz="500" dirty="0" err="1"/>
              <a:t>xlocal</a:t>
            </a:r>
            <a:r>
              <a:rPr lang="en-US" sz="500" dirty="0"/>
              <a:t>[</a:t>
            </a:r>
            <a:r>
              <a:rPr lang="en-US" sz="500" dirty="0" err="1"/>
              <a:t>maxn</a:t>
            </a:r>
            <a:r>
              <a:rPr lang="en-US" sz="500" dirty="0"/>
              <a:t>/size], </a:t>
            </a:r>
            <a:r>
              <a:rPr lang="en-US" sz="500" dirty="0" err="1"/>
              <a:t>maxn</a:t>
            </a:r>
            <a:r>
              <a:rPr lang="en-US" sz="500" dirty="0"/>
              <a:t>, MPI_DOUBLE, rank + 1, 0, </a:t>
            </a:r>
          </a:p>
          <a:p>
            <a:r>
              <a:rPr lang="en-US" sz="500" dirty="0"/>
              <a:t>		      MPI_COMM_WORLD );</a:t>
            </a:r>
          </a:p>
          <a:p>
            <a:r>
              <a:rPr lang="en-US" sz="500" dirty="0"/>
              <a:t>	if (rank &gt; 0)</a:t>
            </a:r>
          </a:p>
          <a:p>
            <a:r>
              <a:rPr lang="en-US" sz="500" dirty="0"/>
              <a:t>	    </a:t>
            </a:r>
            <a:r>
              <a:rPr lang="en-US" sz="500" dirty="0" err="1"/>
              <a:t>MPI_Recv</a:t>
            </a:r>
            <a:r>
              <a:rPr lang="en-US" sz="500" dirty="0"/>
              <a:t>( </a:t>
            </a:r>
            <a:r>
              <a:rPr lang="en-US" sz="500" dirty="0" err="1"/>
              <a:t>xlocal</a:t>
            </a:r>
            <a:r>
              <a:rPr lang="en-US" sz="500" dirty="0"/>
              <a:t>[0], </a:t>
            </a:r>
            <a:r>
              <a:rPr lang="en-US" sz="500" dirty="0" err="1"/>
              <a:t>maxn</a:t>
            </a:r>
            <a:r>
              <a:rPr lang="en-US" sz="500" dirty="0"/>
              <a:t>, MPI_DOUBLE, rank - 1, 0, </a:t>
            </a:r>
          </a:p>
          <a:p>
            <a:r>
              <a:rPr lang="en-US" sz="500" dirty="0"/>
              <a:t>		      MPI_COMM_WORLD, &amp;status );</a:t>
            </a:r>
          </a:p>
          <a:p>
            <a:r>
              <a:rPr lang="en-US" sz="500" dirty="0"/>
              <a:t>	/* Send down unless I'm at the bottom */</a:t>
            </a:r>
          </a:p>
          <a:p>
            <a:r>
              <a:rPr lang="en-US" sz="500" dirty="0"/>
              <a:t>	if (rank &gt; 0) </a:t>
            </a:r>
          </a:p>
          <a:p>
            <a:r>
              <a:rPr lang="en-US" sz="500" dirty="0"/>
              <a:t>	    </a:t>
            </a:r>
            <a:r>
              <a:rPr lang="en-US" sz="500" dirty="0" err="1"/>
              <a:t>MPI_Send</a:t>
            </a:r>
            <a:r>
              <a:rPr lang="en-US" sz="500" dirty="0"/>
              <a:t>( </a:t>
            </a:r>
            <a:r>
              <a:rPr lang="en-US" sz="500" dirty="0" err="1"/>
              <a:t>xlocal</a:t>
            </a:r>
            <a:r>
              <a:rPr lang="en-US" sz="500" dirty="0"/>
              <a:t>[1], </a:t>
            </a:r>
            <a:r>
              <a:rPr lang="en-US" sz="500" dirty="0" err="1"/>
              <a:t>maxn</a:t>
            </a:r>
            <a:r>
              <a:rPr lang="en-US" sz="500" dirty="0"/>
              <a:t>, MPI_DOUBLE, rank - 1, 1, </a:t>
            </a:r>
          </a:p>
          <a:p>
            <a:r>
              <a:rPr lang="en-US" sz="500" dirty="0"/>
              <a:t>		      MPI_COMM_WORLD );</a:t>
            </a:r>
          </a:p>
          <a:p>
            <a:r>
              <a:rPr lang="en-US" sz="500" dirty="0"/>
              <a:t>	if (rank &lt; size - 1) </a:t>
            </a:r>
          </a:p>
          <a:p>
            <a:r>
              <a:rPr lang="en-US" sz="500" dirty="0"/>
              <a:t>	    </a:t>
            </a:r>
            <a:r>
              <a:rPr lang="en-US" sz="500" dirty="0" err="1"/>
              <a:t>MPI_Recv</a:t>
            </a:r>
            <a:r>
              <a:rPr lang="en-US" sz="500" dirty="0"/>
              <a:t>( </a:t>
            </a:r>
            <a:r>
              <a:rPr lang="en-US" sz="500" dirty="0" err="1"/>
              <a:t>xlocal</a:t>
            </a:r>
            <a:r>
              <a:rPr lang="en-US" sz="500" dirty="0"/>
              <a:t>[</a:t>
            </a:r>
            <a:r>
              <a:rPr lang="en-US" sz="500" dirty="0" err="1"/>
              <a:t>maxn</a:t>
            </a:r>
            <a:r>
              <a:rPr lang="en-US" sz="500" dirty="0"/>
              <a:t>/size+1], </a:t>
            </a:r>
            <a:r>
              <a:rPr lang="en-US" sz="500" dirty="0" err="1"/>
              <a:t>maxn</a:t>
            </a:r>
            <a:r>
              <a:rPr lang="en-US" sz="500" dirty="0"/>
              <a:t>, MPI_DOUBLE, rank + 1, 1, </a:t>
            </a:r>
          </a:p>
          <a:p>
            <a:r>
              <a:rPr lang="en-US" sz="500" dirty="0"/>
              <a:t>		      MPI_COMM_WORLD, &amp;status );</a:t>
            </a:r>
          </a:p>
          <a:p>
            <a:r>
              <a:rPr lang="en-US" sz="500" dirty="0"/>
              <a:t>	</a:t>
            </a:r>
          </a:p>
          <a:p>
            <a:r>
              <a:rPr lang="en-US" sz="500" dirty="0"/>
              <a:t>	/* Compute new values (but not on boundary) */</a:t>
            </a:r>
          </a:p>
          <a:p>
            <a:r>
              <a:rPr lang="cs-CZ" sz="500" dirty="0"/>
              <a:t>	</a:t>
            </a:r>
            <a:r>
              <a:rPr lang="cs-CZ" sz="500" dirty="0" err="1"/>
              <a:t>itcnt</a:t>
            </a:r>
            <a:r>
              <a:rPr lang="cs-CZ" sz="500" dirty="0"/>
              <a:t> ++;</a:t>
            </a:r>
          </a:p>
          <a:p>
            <a:r>
              <a:rPr lang="is-IS" sz="500" dirty="0"/>
              <a:t>	diffnorm = 0.0;</a:t>
            </a:r>
          </a:p>
          <a:p>
            <a:r>
              <a:rPr lang="en-US" sz="500" dirty="0"/>
              <a:t>	for (</a:t>
            </a:r>
            <a:r>
              <a:rPr lang="en-US" sz="500" dirty="0" err="1"/>
              <a:t>i</a:t>
            </a:r>
            <a:r>
              <a:rPr lang="en-US" sz="500" dirty="0"/>
              <a:t>=</a:t>
            </a:r>
            <a:r>
              <a:rPr lang="en-US" sz="500" dirty="0" err="1"/>
              <a:t>i_first</a:t>
            </a:r>
            <a:r>
              <a:rPr lang="en-US" sz="500" dirty="0"/>
              <a:t>; </a:t>
            </a:r>
            <a:r>
              <a:rPr lang="en-US" sz="500" dirty="0" err="1"/>
              <a:t>i</a:t>
            </a:r>
            <a:r>
              <a:rPr lang="en-US" sz="500" dirty="0"/>
              <a:t>&lt;=</a:t>
            </a:r>
            <a:r>
              <a:rPr lang="en-US" sz="500" dirty="0" err="1"/>
              <a:t>i_last</a:t>
            </a:r>
            <a:r>
              <a:rPr lang="en-US" sz="500" dirty="0"/>
              <a:t>; </a:t>
            </a:r>
            <a:r>
              <a:rPr lang="en-US" sz="500" dirty="0" err="1"/>
              <a:t>i</a:t>
            </a:r>
            <a:r>
              <a:rPr lang="en-US" sz="500" dirty="0"/>
              <a:t>++) </a:t>
            </a:r>
          </a:p>
          <a:p>
            <a:r>
              <a:rPr lang="da-DK" sz="500" dirty="0"/>
              <a:t>	    for (j=1; j&lt;maxn-1; </a:t>
            </a:r>
            <a:r>
              <a:rPr lang="da-DK" sz="500" dirty="0" err="1"/>
              <a:t>j++</a:t>
            </a:r>
            <a:r>
              <a:rPr lang="da-DK" sz="500" dirty="0"/>
              <a:t>) {</a:t>
            </a:r>
          </a:p>
          <a:p>
            <a:r>
              <a:rPr lang="en-US" sz="500" dirty="0"/>
              <a:t>		</a:t>
            </a:r>
            <a:r>
              <a:rPr lang="en-US" sz="500" dirty="0" err="1"/>
              <a:t>xnew</a:t>
            </a:r>
            <a:r>
              <a:rPr lang="en-US" sz="500" dirty="0"/>
              <a:t>[</a:t>
            </a:r>
            <a:r>
              <a:rPr lang="en-US" sz="500" dirty="0" err="1"/>
              <a:t>i</a:t>
            </a:r>
            <a:r>
              <a:rPr lang="en-US" sz="500" dirty="0"/>
              <a:t>][j] = (</a:t>
            </a:r>
            <a:r>
              <a:rPr lang="en-US" sz="500" dirty="0" err="1"/>
              <a:t>xlocal</a:t>
            </a:r>
            <a:r>
              <a:rPr lang="en-US" sz="500" dirty="0"/>
              <a:t>[</a:t>
            </a:r>
            <a:r>
              <a:rPr lang="en-US" sz="500" dirty="0" err="1"/>
              <a:t>i</a:t>
            </a:r>
            <a:r>
              <a:rPr lang="en-US" sz="500" dirty="0"/>
              <a:t>][j+1] + </a:t>
            </a:r>
            <a:r>
              <a:rPr lang="en-US" sz="500" dirty="0" err="1"/>
              <a:t>xlocal</a:t>
            </a:r>
            <a:r>
              <a:rPr lang="en-US" sz="500" dirty="0"/>
              <a:t>[</a:t>
            </a:r>
            <a:r>
              <a:rPr lang="en-US" sz="500" dirty="0" err="1"/>
              <a:t>i</a:t>
            </a:r>
            <a:r>
              <a:rPr lang="en-US" sz="500" dirty="0"/>
              <a:t>][j-1] +</a:t>
            </a:r>
          </a:p>
          <a:p>
            <a:r>
              <a:rPr lang="en-US" sz="500" dirty="0"/>
              <a:t>			      </a:t>
            </a:r>
            <a:r>
              <a:rPr lang="en-US" sz="500" dirty="0" err="1"/>
              <a:t>xlocal</a:t>
            </a:r>
            <a:r>
              <a:rPr lang="en-US" sz="500" dirty="0"/>
              <a:t>[i+1][j] + </a:t>
            </a:r>
            <a:r>
              <a:rPr lang="en-US" sz="500" dirty="0" err="1"/>
              <a:t>xlocal</a:t>
            </a:r>
            <a:r>
              <a:rPr lang="en-US" sz="500" dirty="0"/>
              <a:t>[i-1][j]) / 4.0;</a:t>
            </a:r>
          </a:p>
          <a:p>
            <a:r>
              <a:rPr lang="is-IS" sz="500" dirty="0"/>
              <a:t>		diffnorm += (xnew[i][j] - xlocal[i][j]) * </a:t>
            </a:r>
          </a:p>
          <a:p>
            <a:r>
              <a:rPr lang="en-US" sz="500" dirty="0"/>
              <a:t>		            (</a:t>
            </a:r>
            <a:r>
              <a:rPr lang="en-US" sz="500" dirty="0" err="1"/>
              <a:t>xnew</a:t>
            </a:r>
            <a:r>
              <a:rPr lang="en-US" sz="500" dirty="0"/>
              <a:t>[</a:t>
            </a:r>
            <a:r>
              <a:rPr lang="en-US" sz="500" dirty="0" err="1"/>
              <a:t>i</a:t>
            </a:r>
            <a:r>
              <a:rPr lang="en-US" sz="500" dirty="0"/>
              <a:t>][j] - </a:t>
            </a:r>
            <a:r>
              <a:rPr lang="en-US" sz="500" dirty="0" err="1"/>
              <a:t>xlocal</a:t>
            </a:r>
            <a:r>
              <a:rPr lang="en-US" sz="500" dirty="0"/>
              <a:t>[</a:t>
            </a:r>
            <a:r>
              <a:rPr lang="en-US" sz="500" dirty="0" err="1"/>
              <a:t>i</a:t>
            </a:r>
            <a:r>
              <a:rPr lang="en-US" sz="500" dirty="0"/>
              <a:t>][j]);</a:t>
            </a:r>
          </a:p>
          <a:p>
            <a:r>
              <a:rPr lang="en-US" sz="500" dirty="0"/>
              <a:t>	    }</a:t>
            </a:r>
          </a:p>
          <a:p>
            <a:r>
              <a:rPr lang="en-US" sz="500" dirty="0"/>
              <a:t>	/* Only transfer the interior points */</a:t>
            </a:r>
          </a:p>
          <a:p>
            <a:r>
              <a:rPr lang="en-US" sz="500" dirty="0"/>
              <a:t>	for (</a:t>
            </a:r>
            <a:r>
              <a:rPr lang="en-US" sz="500" dirty="0" err="1"/>
              <a:t>i</a:t>
            </a:r>
            <a:r>
              <a:rPr lang="en-US" sz="500" dirty="0"/>
              <a:t>=</a:t>
            </a:r>
            <a:r>
              <a:rPr lang="en-US" sz="500" dirty="0" err="1"/>
              <a:t>i_first</a:t>
            </a:r>
            <a:r>
              <a:rPr lang="en-US" sz="500" dirty="0"/>
              <a:t>; </a:t>
            </a:r>
            <a:r>
              <a:rPr lang="en-US" sz="500" dirty="0" err="1"/>
              <a:t>i</a:t>
            </a:r>
            <a:r>
              <a:rPr lang="en-US" sz="500" dirty="0"/>
              <a:t>&lt;=</a:t>
            </a:r>
            <a:r>
              <a:rPr lang="en-US" sz="500" dirty="0" err="1"/>
              <a:t>i_last</a:t>
            </a:r>
            <a:r>
              <a:rPr lang="en-US" sz="500" dirty="0"/>
              <a:t>; </a:t>
            </a:r>
            <a:r>
              <a:rPr lang="en-US" sz="500" dirty="0" err="1"/>
              <a:t>i</a:t>
            </a:r>
            <a:r>
              <a:rPr lang="en-US" sz="500" dirty="0"/>
              <a:t>++) </a:t>
            </a:r>
          </a:p>
          <a:p>
            <a:r>
              <a:rPr lang="da-DK" sz="500" dirty="0"/>
              <a:t>	    for (j=1; j&lt;maxn-1; </a:t>
            </a:r>
            <a:r>
              <a:rPr lang="da-DK" sz="500" dirty="0" err="1"/>
              <a:t>j++</a:t>
            </a:r>
            <a:r>
              <a:rPr lang="da-DK" sz="500" dirty="0"/>
              <a:t>) </a:t>
            </a:r>
          </a:p>
          <a:p>
            <a:r>
              <a:rPr lang="en-US" sz="500" dirty="0"/>
              <a:t>		</a:t>
            </a:r>
            <a:r>
              <a:rPr lang="en-US" sz="500" dirty="0" err="1"/>
              <a:t>xlocal</a:t>
            </a:r>
            <a:r>
              <a:rPr lang="en-US" sz="500" dirty="0"/>
              <a:t>[</a:t>
            </a:r>
            <a:r>
              <a:rPr lang="en-US" sz="500" dirty="0" err="1"/>
              <a:t>i</a:t>
            </a:r>
            <a:r>
              <a:rPr lang="en-US" sz="500" dirty="0"/>
              <a:t>][j] = </a:t>
            </a:r>
            <a:r>
              <a:rPr lang="en-US" sz="500" dirty="0" err="1"/>
              <a:t>xnew</a:t>
            </a:r>
            <a:r>
              <a:rPr lang="en-US" sz="500" dirty="0"/>
              <a:t>[</a:t>
            </a:r>
            <a:r>
              <a:rPr lang="en-US" sz="500" dirty="0" err="1"/>
              <a:t>i</a:t>
            </a:r>
            <a:r>
              <a:rPr lang="en-US" sz="500" dirty="0"/>
              <a:t>][j];</a:t>
            </a:r>
          </a:p>
          <a:p>
            <a:endParaRPr lang="en-US" sz="500" dirty="0"/>
          </a:p>
          <a:p>
            <a:r>
              <a:rPr lang="en-US" sz="500" dirty="0"/>
              <a:t>	</a:t>
            </a:r>
            <a:r>
              <a:rPr lang="en-US" sz="500" dirty="0" err="1"/>
              <a:t>MPI_Allreduce</a:t>
            </a:r>
            <a:r>
              <a:rPr lang="en-US" sz="500" dirty="0"/>
              <a:t>( &amp;</a:t>
            </a:r>
            <a:r>
              <a:rPr lang="en-US" sz="500" dirty="0" err="1"/>
              <a:t>diffnorm</a:t>
            </a:r>
            <a:r>
              <a:rPr lang="en-US" sz="500" dirty="0"/>
              <a:t>, &amp;</a:t>
            </a:r>
            <a:r>
              <a:rPr lang="en-US" sz="500" dirty="0" err="1"/>
              <a:t>gdiffnorm</a:t>
            </a:r>
            <a:r>
              <a:rPr lang="en-US" sz="500" dirty="0"/>
              <a:t>, 1, MPI_DOUBLE, MPI_SUM,</a:t>
            </a:r>
          </a:p>
          <a:p>
            <a:r>
              <a:rPr lang="en-US" sz="500" dirty="0"/>
              <a:t>		       MPI_COMM_WORLD );</a:t>
            </a:r>
          </a:p>
          <a:p>
            <a:r>
              <a:rPr lang="en-US" sz="500" dirty="0"/>
              <a:t>	</a:t>
            </a:r>
            <a:r>
              <a:rPr lang="en-US" sz="500" dirty="0" err="1"/>
              <a:t>gdiffnorm</a:t>
            </a:r>
            <a:r>
              <a:rPr lang="en-US" sz="500" dirty="0"/>
              <a:t> = </a:t>
            </a:r>
            <a:r>
              <a:rPr lang="en-US" sz="500" dirty="0" err="1"/>
              <a:t>sqrt</a:t>
            </a:r>
            <a:r>
              <a:rPr lang="en-US" sz="500" dirty="0"/>
              <a:t>( </a:t>
            </a:r>
            <a:r>
              <a:rPr lang="en-US" sz="500" dirty="0" err="1"/>
              <a:t>gdiffnorm</a:t>
            </a:r>
            <a:r>
              <a:rPr lang="en-US" sz="500" dirty="0"/>
              <a:t> );</a:t>
            </a:r>
          </a:p>
          <a:p>
            <a:r>
              <a:rPr lang="en-US" sz="500" dirty="0"/>
              <a:t>	if (rank == 0) </a:t>
            </a:r>
            <a:r>
              <a:rPr lang="en-US" sz="500" dirty="0" err="1"/>
              <a:t>printf</a:t>
            </a:r>
            <a:r>
              <a:rPr lang="en-US" sz="500" dirty="0"/>
              <a:t>( "At iteration %d, diff is %e\n", </a:t>
            </a:r>
            <a:r>
              <a:rPr lang="en-US" sz="500" dirty="0" err="1"/>
              <a:t>itcnt</a:t>
            </a:r>
            <a:r>
              <a:rPr lang="en-US" sz="500" dirty="0"/>
              <a:t>, </a:t>
            </a:r>
          </a:p>
          <a:p>
            <a:r>
              <a:rPr lang="is-IS" sz="500" dirty="0"/>
              <a:t>			       gdiffnorm );</a:t>
            </a:r>
          </a:p>
          <a:p>
            <a:r>
              <a:rPr lang="en-US" sz="500" dirty="0"/>
              <a:t>    } while (</a:t>
            </a:r>
            <a:r>
              <a:rPr lang="en-US" sz="500" dirty="0" err="1"/>
              <a:t>gdiffnorm</a:t>
            </a:r>
            <a:r>
              <a:rPr lang="en-US" sz="500" dirty="0"/>
              <a:t> &gt; 1.0e-2 &amp;&amp; </a:t>
            </a:r>
            <a:r>
              <a:rPr lang="en-US" sz="500" dirty="0" err="1"/>
              <a:t>itcnt</a:t>
            </a:r>
            <a:r>
              <a:rPr lang="en-US" sz="500" dirty="0"/>
              <a:t> &lt; 100);</a:t>
            </a:r>
          </a:p>
          <a:p>
            <a:endParaRPr lang="en-US" sz="500" dirty="0"/>
          </a:p>
          <a:p>
            <a:r>
              <a:rPr lang="en-US" sz="500" dirty="0"/>
              <a:t>    </a:t>
            </a:r>
            <a:r>
              <a:rPr lang="en-US" sz="500" dirty="0" err="1"/>
              <a:t>MPI_Finalize</a:t>
            </a:r>
            <a:r>
              <a:rPr lang="en-US" sz="500" dirty="0"/>
              <a:t>( );</a:t>
            </a:r>
          </a:p>
          <a:p>
            <a:r>
              <a:rPr lang="en-US" sz="500" dirty="0"/>
              <a:t>    return 0;</a:t>
            </a:r>
          </a:p>
          <a:p>
            <a:r>
              <a:rPr lang="en-US" sz="500" dirty="0"/>
              <a:t>}</a:t>
            </a:r>
          </a:p>
        </p:txBody>
      </p:sp>
      <p:sp>
        <p:nvSpPr>
          <p:cNvPr id="5" name="Rectangle 4"/>
          <p:cNvSpPr/>
          <p:nvPr/>
        </p:nvSpPr>
        <p:spPr>
          <a:xfrm>
            <a:off x="2286000" y="-22516612"/>
            <a:ext cx="4572000" cy="21144218"/>
          </a:xfrm>
          <a:prstGeom prst="rect">
            <a:avLst/>
          </a:prstGeom>
        </p:spPr>
        <p:txBody>
          <a:bodyPr>
            <a:spAutoFit/>
          </a:bodyPr>
          <a:lstStyle/>
          <a:p>
            <a:r>
              <a:rPr lang="en-US" sz="800" dirty="0"/>
              <a:t>#include &lt;</a:t>
            </a:r>
            <a:r>
              <a:rPr lang="en-US" sz="800" dirty="0" err="1"/>
              <a:t>stdio.h</a:t>
            </a:r>
            <a:r>
              <a:rPr lang="en-US" sz="800" dirty="0"/>
              <a:t>&gt;</a:t>
            </a:r>
          </a:p>
          <a:p>
            <a:endParaRPr lang="en-US" sz="800" dirty="0"/>
          </a:p>
          <a:p>
            <a:r>
              <a:rPr lang="en-US" sz="800" dirty="0"/>
              <a:t>#include &lt;</a:t>
            </a:r>
            <a:r>
              <a:rPr lang="en-US" sz="800" dirty="0" err="1"/>
              <a:t>math.h</a:t>
            </a:r>
            <a:r>
              <a:rPr lang="en-US" sz="800" dirty="0"/>
              <a:t>&gt;</a:t>
            </a:r>
          </a:p>
          <a:p>
            <a:endParaRPr lang="en-US" sz="800" dirty="0"/>
          </a:p>
          <a:p>
            <a:r>
              <a:rPr lang="en-US" sz="800" dirty="0"/>
              <a:t>#include "</a:t>
            </a:r>
            <a:r>
              <a:rPr lang="en-US" sz="800" dirty="0" err="1"/>
              <a:t>mpi.h</a:t>
            </a:r>
            <a:r>
              <a:rPr lang="en-US" sz="800" dirty="0"/>
              <a:t>"</a:t>
            </a:r>
          </a:p>
          <a:p>
            <a:endParaRPr lang="en-US" sz="800" dirty="0"/>
          </a:p>
          <a:p>
            <a:endParaRPr lang="en-US" sz="800" dirty="0"/>
          </a:p>
          <a:p>
            <a:endParaRPr lang="en-US" sz="800" dirty="0"/>
          </a:p>
          <a:p>
            <a:r>
              <a:rPr lang="en-US" sz="800" dirty="0"/>
              <a:t>/* This example handles a 12 x 12 mesh, on 4 processors only. */</a:t>
            </a:r>
          </a:p>
          <a:p>
            <a:endParaRPr lang="en-US" sz="800" dirty="0"/>
          </a:p>
          <a:p>
            <a:r>
              <a:rPr lang="en-US" sz="800" dirty="0"/>
              <a:t>#define </a:t>
            </a:r>
            <a:r>
              <a:rPr lang="en-US" sz="800" dirty="0" err="1"/>
              <a:t>maxn</a:t>
            </a:r>
            <a:r>
              <a:rPr lang="en-US" sz="800" dirty="0"/>
              <a:t> 12</a:t>
            </a:r>
          </a:p>
          <a:p>
            <a:endParaRPr lang="en-US" sz="800" dirty="0"/>
          </a:p>
          <a:p>
            <a:endParaRPr lang="en-US" sz="800" dirty="0"/>
          </a:p>
          <a:p>
            <a:endParaRPr lang="en-US" sz="800" dirty="0"/>
          </a:p>
          <a:p>
            <a:r>
              <a:rPr lang="en-US" sz="800" dirty="0" err="1"/>
              <a:t>int</a:t>
            </a:r>
            <a:r>
              <a:rPr lang="en-US" sz="800" dirty="0"/>
              <a:t> main( </a:t>
            </a:r>
            <a:r>
              <a:rPr lang="en-US" sz="800" dirty="0" err="1"/>
              <a:t>argc</a:t>
            </a:r>
            <a:r>
              <a:rPr lang="en-US" sz="800" dirty="0"/>
              <a:t>, </a:t>
            </a:r>
            <a:r>
              <a:rPr lang="en-US" sz="800" dirty="0" err="1"/>
              <a:t>argv</a:t>
            </a:r>
            <a:r>
              <a:rPr lang="en-US" sz="800" dirty="0"/>
              <a:t> )</a:t>
            </a:r>
          </a:p>
          <a:p>
            <a:endParaRPr lang="en-US" sz="800" dirty="0"/>
          </a:p>
          <a:p>
            <a:r>
              <a:rPr lang="en-US" sz="800" dirty="0" err="1"/>
              <a:t>int</a:t>
            </a:r>
            <a:r>
              <a:rPr lang="en-US" sz="800" dirty="0"/>
              <a:t> </a:t>
            </a:r>
            <a:r>
              <a:rPr lang="en-US" sz="800" dirty="0" err="1"/>
              <a:t>argc</a:t>
            </a:r>
            <a:r>
              <a:rPr lang="en-US" sz="800" dirty="0"/>
              <a:t>;</a:t>
            </a:r>
          </a:p>
          <a:p>
            <a:endParaRPr lang="en-US" sz="800" dirty="0"/>
          </a:p>
          <a:p>
            <a:r>
              <a:rPr lang="en-US" sz="800" dirty="0"/>
              <a:t>char **</a:t>
            </a:r>
            <a:r>
              <a:rPr lang="en-US" sz="800" dirty="0" err="1"/>
              <a:t>argv</a:t>
            </a:r>
            <a:r>
              <a:rPr lang="en-US" sz="800" dirty="0"/>
              <a:t>;</a:t>
            </a:r>
          </a:p>
          <a:p>
            <a:endParaRPr lang="en-US" sz="800" dirty="0"/>
          </a:p>
          <a:p>
            <a:r>
              <a:rPr lang="en-US" sz="800" dirty="0"/>
              <a:t>{</a:t>
            </a:r>
          </a:p>
          <a:p>
            <a:endParaRPr lang="en-US" sz="800" dirty="0"/>
          </a:p>
          <a:p>
            <a:r>
              <a:rPr lang="en-US" sz="800" dirty="0"/>
              <a:t>    </a:t>
            </a:r>
            <a:r>
              <a:rPr lang="en-US" sz="800" dirty="0" err="1"/>
              <a:t>int</a:t>
            </a:r>
            <a:r>
              <a:rPr lang="en-US" sz="800" dirty="0"/>
              <a:t>        rank, size, </a:t>
            </a:r>
            <a:r>
              <a:rPr lang="en-US" sz="800" dirty="0" err="1"/>
              <a:t>i</a:t>
            </a:r>
            <a:r>
              <a:rPr lang="en-US" sz="800" dirty="0"/>
              <a:t>, j, </a:t>
            </a:r>
            <a:r>
              <a:rPr lang="en-US" sz="800" dirty="0" err="1"/>
              <a:t>itcnt</a:t>
            </a:r>
            <a:r>
              <a:rPr lang="en-US" sz="800" dirty="0"/>
              <a:t>;</a:t>
            </a:r>
          </a:p>
          <a:p>
            <a:endParaRPr lang="en-US" sz="800" dirty="0"/>
          </a:p>
          <a:p>
            <a:r>
              <a:rPr lang="en-US" sz="800" dirty="0"/>
              <a:t>    </a:t>
            </a:r>
            <a:r>
              <a:rPr lang="en-US" sz="800" dirty="0" err="1"/>
              <a:t>int</a:t>
            </a:r>
            <a:r>
              <a:rPr lang="en-US" sz="800" dirty="0"/>
              <a:t>        </a:t>
            </a:r>
            <a:r>
              <a:rPr lang="en-US" sz="800" dirty="0" err="1"/>
              <a:t>i_first</a:t>
            </a:r>
            <a:r>
              <a:rPr lang="en-US" sz="800" dirty="0"/>
              <a:t>, </a:t>
            </a:r>
            <a:r>
              <a:rPr lang="en-US" sz="800" dirty="0" err="1"/>
              <a:t>i_last</a:t>
            </a:r>
            <a:r>
              <a:rPr lang="en-US" sz="800" dirty="0"/>
              <a:t>;</a:t>
            </a:r>
          </a:p>
          <a:p>
            <a:endParaRPr lang="en-US" sz="800" dirty="0"/>
          </a:p>
          <a:p>
            <a:r>
              <a:rPr lang="en-US" sz="800" dirty="0"/>
              <a:t>    </a:t>
            </a:r>
            <a:r>
              <a:rPr lang="en-US" sz="800" dirty="0" err="1"/>
              <a:t>MPI_Status</a:t>
            </a:r>
            <a:r>
              <a:rPr lang="en-US" sz="800" dirty="0"/>
              <a:t> status;</a:t>
            </a:r>
          </a:p>
          <a:p>
            <a:endParaRPr lang="en-US" sz="800" dirty="0"/>
          </a:p>
          <a:p>
            <a:r>
              <a:rPr lang="en-US" sz="800" dirty="0"/>
              <a:t>    double     </a:t>
            </a:r>
            <a:r>
              <a:rPr lang="en-US" sz="800" dirty="0" err="1"/>
              <a:t>diffnorm</a:t>
            </a:r>
            <a:r>
              <a:rPr lang="en-US" sz="800" dirty="0"/>
              <a:t>, </a:t>
            </a:r>
            <a:r>
              <a:rPr lang="en-US" sz="800" dirty="0" err="1"/>
              <a:t>gdiffnorm</a:t>
            </a:r>
            <a:r>
              <a:rPr lang="en-US" sz="800" dirty="0"/>
              <a:t>;</a:t>
            </a:r>
          </a:p>
          <a:p>
            <a:endParaRPr lang="en-US" sz="800" dirty="0"/>
          </a:p>
          <a:p>
            <a:r>
              <a:rPr lang="en-US" sz="800" dirty="0"/>
              <a:t>    double     </a:t>
            </a:r>
            <a:r>
              <a:rPr lang="en-US" sz="800" dirty="0" err="1"/>
              <a:t>xlocal</a:t>
            </a:r>
            <a:r>
              <a:rPr lang="en-US" sz="800" dirty="0"/>
              <a:t>[(12/4)+2][12];</a:t>
            </a:r>
          </a:p>
          <a:p>
            <a:endParaRPr lang="en-US" sz="800" dirty="0"/>
          </a:p>
          <a:p>
            <a:r>
              <a:rPr lang="en-US" sz="800" dirty="0"/>
              <a:t>    double     </a:t>
            </a:r>
            <a:r>
              <a:rPr lang="en-US" sz="800" dirty="0" err="1"/>
              <a:t>xnew</a:t>
            </a:r>
            <a:r>
              <a:rPr lang="en-US" sz="800" dirty="0"/>
              <a:t>[(12/3)+2][12];</a:t>
            </a:r>
          </a:p>
          <a:p>
            <a:endParaRPr lang="en-US" sz="800" dirty="0"/>
          </a:p>
          <a:p>
            <a:endParaRPr lang="en-US" sz="800" dirty="0"/>
          </a:p>
          <a:p>
            <a:endParaRPr lang="en-US" sz="800" dirty="0"/>
          </a:p>
          <a:p>
            <a:r>
              <a:rPr lang="en-US" sz="800" dirty="0"/>
              <a:t>    </a:t>
            </a:r>
            <a:r>
              <a:rPr lang="en-US" sz="800" dirty="0" err="1"/>
              <a:t>MPI_Init</a:t>
            </a:r>
            <a:r>
              <a:rPr lang="en-US" sz="800" dirty="0"/>
              <a:t>( &amp;</a:t>
            </a:r>
            <a:r>
              <a:rPr lang="en-US" sz="800" dirty="0" err="1"/>
              <a:t>argc</a:t>
            </a:r>
            <a:r>
              <a:rPr lang="en-US" sz="800" dirty="0"/>
              <a:t>, &amp;</a:t>
            </a:r>
            <a:r>
              <a:rPr lang="en-US" sz="800" dirty="0" err="1"/>
              <a:t>argv</a:t>
            </a:r>
            <a:r>
              <a:rPr lang="en-US" sz="800" dirty="0"/>
              <a:t> );</a:t>
            </a:r>
          </a:p>
          <a:p>
            <a:endParaRPr lang="en-US" sz="800" dirty="0"/>
          </a:p>
          <a:p>
            <a:endParaRPr lang="en-US" sz="800" dirty="0"/>
          </a:p>
          <a:p>
            <a:endParaRPr lang="en-US" sz="800" dirty="0"/>
          </a:p>
          <a:p>
            <a:r>
              <a:rPr lang="en-US" sz="800" dirty="0"/>
              <a:t>    </a:t>
            </a:r>
            <a:r>
              <a:rPr lang="en-US" sz="800" dirty="0" err="1"/>
              <a:t>MPI_Comm_rank</a:t>
            </a:r>
            <a:r>
              <a:rPr lang="en-US" sz="800" dirty="0"/>
              <a:t>( MPI_COMM_WORLD, &amp;rank );</a:t>
            </a:r>
          </a:p>
          <a:p>
            <a:endParaRPr lang="en-US" sz="800" dirty="0"/>
          </a:p>
          <a:p>
            <a:r>
              <a:rPr lang="en-US" sz="800" dirty="0"/>
              <a:t>    </a:t>
            </a:r>
            <a:r>
              <a:rPr lang="en-US" sz="800" dirty="0" err="1"/>
              <a:t>MPI_Comm_size</a:t>
            </a:r>
            <a:r>
              <a:rPr lang="en-US" sz="800" dirty="0"/>
              <a:t>( MPI_COMM_WORLD, &amp;size );</a:t>
            </a:r>
          </a:p>
          <a:p>
            <a:endParaRPr lang="en-US" sz="800" dirty="0"/>
          </a:p>
          <a:p>
            <a:endParaRPr lang="en-US" sz="800" dirty="0"/>
          </a:p>
          <a:p>
            <a:endParaRPr lang="en-US" sz="800" dirty="0"/>
          </a:p>
          <a:p>
            <a:r>
              <a:rPr lang="en-US" sz="800" dirty="0"/>
              <a:t>    if (size != 4) </a:t>
            </a:r>
            <a:r>
              <a:rPr lang="en-US" sz="800" dirty="0" err="1"/>
              <a:t>MPI_Abort</a:t>
            </a:r>
            <a:r>
              <a:rPr lang="en-US" sz="800" dirty="0"/>
              <a:t>( MPI_COMM_WORLD, 1 );</a:t>
            </a:r>
          </a:p>
          <a:p>
            <a:endParaRPr lang="en-US" sz="800" dirty="0"/>
          </a:p>
          <a:p>
            <a:endParaRPr lang="en-US" sz="800" dirty="0"/>
          </a:p>
          <a:p>
            <a:endParaRPr lang="en-US" sz="800" dirty="0"/>
          </a:p>
          <a:p>
            <a:r>
              <a:rPr lang="en-US" sz="800" dirty="0"/>
              <a:t>    /* </a:t>
            </a:r>
            <a:r>
              <a:rPr lang="en-US" sz="800" dirty="0" err="1"/>
              <a:t>xlocal</a:t>
            </a:r>
            <a:r>
              <a:rPr lang="en-US" sz="800" dirty="0"/>
              <a:t>[][0] is lower </a:t>
            </a:r>
            <a:r>
              <a:rPr lang="en-US" sz="800" dirty="0" err="1"/>
              <a:t>ghostpoints</a:t>
            </a:r>
            <a:r>
              <a:rPr lang="en-US" sz="800" dirty="0"/>
              <a:t>, </a:t>
            </a:r>
            <a:r>
              <a:rPr lang="en-US" sz="800" dirty="0" err="1"/>
              <a:t>xlocal</a:t>
            </a:r>
            <a:r>
              <a:rPr lang="en-US" sz="800" dirty="0"/>
              <a:t>[][maxn+2] is upper */</a:t>
            </a:r>
          </a:p>
          <a:p>
            <a:endParaRPr lang="en-US" sz="800" dirty="0"/>
          </a:p>
          <a:p>
            <a:endParaRPr lang="en-US" sz="800" dirty="0"/>
          </a:p>
          <a:p>
            <a:endParaRPr lang="en-US" sz="800" dirty="0"/>
          </a:p>
          <a:p>
            <a:r>
              <a:rPr lang="en-US" sz="800" dirty="0"/>
              <a:t>    /* Note that top and bottom processes have one less row of interior</a:t>
            </a:r>
          </a:p>
          <a:p>
            <a:endParaRPr lang="en-US" sz="800" dirty="0"/>
          </a:p>
          <a:p>
            <a:r>
              <a:rPr lang="en-US" sz="800" dirty="0"/>
              <a:t>       points */</a:t>
            </a:r>
          </a:p>
          <a:p>
            <a:endParaRPr lang="en-US" sz="800" dirty="0"/>
          </a:p>
          <a:p>
            <a:r>
              <a:rPr lang="en-US" sz="800" dirty="0"/>
              <a:t>    </a:t>
            </a:r>
            <a:r>
              <a:rPr lang="en-US" sz="800" dirty="0" err="1"/>
              <a:t>i_first</a:t>
            </a:r>
            <a:r>
              <a:rPr lang="en-US" sz="800" dirty="0"/>
              <a:t> = 1;</a:t>
            </a:r>
          </a:p>
          <a:p>
            <a:endParaRPr lang="en-US" sz="800" dirty="0"/>
          </a:p>
          <a:p>
            <a:r>
              <a:rPr lang="en-US" sz="800" dirty="0"/>
              <a:t>    </a:t>
            </a:r>
            <a:r>
              <a:rPr lang="en-US" sz="800" dirty="0" err="1"/>
              <a:t>i_last</a:t>
            </a:r>
            <a:r>
              <a:rPr lang="en-US" sz="800" dirty="0"/>
              <a:t>  = </a:t>
            </a:r>
            <a:r>
              <a:rPr lang="en-US" sz="800" dirty="0" err="1"/>
              <a:t>maxn</a:t>
            </a:r>
            <a:r>
              <a:rPr lang="en-US" sz="800" dirty="0"/>
              <a:t>/size;</a:t>
            </a:r>
          </a:p>
          <a:p>
            <a:endParaRPr lang="en-US" sz="800" dirty="0"/>
          </a:p>
          <a:p>
            <a:r>
              <a:rPr lang="en-US" sz="800" dirty="0"/>
              <a:t>    if (rank == 0)        </a:t>
            </a:r>
            <a:r>
              <a:rPr lang="en-US" sz="800" dirty="0" err="1"/>
              <a:t>i_first</a:t>
            </a:r>
            <a:r>
              <a:rPr lang="en-US" sz="800" dirty="0"/>
              <a:t>++;</a:t>
            </a:r>
          </a:p>
          <a:p>
            <a:endParaRPr lang="en-US" sz="800" dirty="0"/>
          </a:p>
          <a:p>
            <a:r>
              <a:rPr lang="en-US" sz="800" dirty="0"/>
              <a:t>    if (rank == size - 1) </a:t>
            </a:r>
            <a:r>
              <a:rPr lang="en-US" sz="800" dirty="0" err="1"/>
              <a:t>i_last</a:t>
            </a:r>
            <a:r>
              <a:rPr lang="en-US" sz="800" dirty="0"/>
              <a:t>--;</a:t>
            </a:r>
          </a:p>
          <a:p>
            <a:endParaRPr lang="en-US" sz="800" dirty="0"/>
          </a:p>
          <a:p>
            <a:endParaRPr lang="en-US" sz="800" dirty="0"/>
          </a:p>
          <a:p>
            <a:endParaRPr lang="en-US" sz="800" dirty="0"/>
          </a:p>
          <a:p>
            <a:r>
              <a:rPr lang="en-US" sz="800" dirty="0"/>
              <a:t>    /* Fill the data as specified */</a:t>
            </a:r>
          </a:p>
          <a:p>
            <a:endParaRPr lang="en-US" sz="800" dirty="0"/>
          </a:p>
          <a:p>
            <a:r>
              <a:rPr lang="en-US" sz="800" dirty="0"/>
              <a:t>    for (</a:t>
            </a:r>
            <a:r>
              <a:rPr lang="en-US" sz="800" dirty="0" err="1"/>
              <a:t>i</a:t>
            </a:r>
            <a:r>
              <a:rPr lang="en-US" sz="800" dirty="0"/>
              <a:t>=1; </a:t>
            </a:r>
            <a:r>
              <a:rPr lang="en-US" sz="800" dirty="0" err="1"/>
              <a:t>i</a:t>
            </a:r>
            <a:r>
              <a:rPr lang="en-US" sz="800" dirty="0"/>
              <a:t>&lt;=</a:t>
            </a:r>
            <a:r>
              <a:rPr lang="en-US" sz="800" dirty="0" err="1"/>
              <a:t>maxn</a:t>
            </a:r>
            <a:r>
              <a:rPr lang="en-US" sz="800" dirty="0"/>
              <a:t>/size; </a:t>
            </a:r>
            <a:r>
              <a:rPr lang="en-US" sz="800" dirty="0" err="1"/>
              <a:t>i</a:t>
            </a:r>
            <a:r>
              <a:rPr lang="en-US" sz="800" dirty="0"/>
              <a:t>++) </a:t>
            </a:r>
          </a:p>
          <a:p>
            <a:endParaRPr lang="en-US" sz="800" dirty="0"/>
          </a:p>
          <a:p>
            <a:r>
              <a:rPr lang="en-US" sz="800" dirty="0"/>
              <a:t>	for (j=0; j&lt;</a:t>
            </a:r>
            <a:r>
              <a:rPr lang="en-US" sz="800" dirty="0" err="1"/>
              <a:t>maxn</a:t>
            </a:r>
            <a:r>
              <a:rPr lang="en-US" sz="800" dirty="0"/>
              <a:t>; j++) </a:t>
            </a:r>
          </a:p>
          <a:p>
            <a:endParaRPr lang="en-US" sz="800" dirty="0"/>
          </a:p>
          <a:p>
            <a:r>
              <a:rPr lang="en-US" sz="800" dirty="0"/>
              <a:t>	    </a:t>
            </a:r>
            <a:r>
              <a:rPr lang="en-US" sz="800" dirty="0" err="1"/>
              <a:t>xlocal</a:t>
            </a:r>
            <a:r>
              <a:rPr lang="en-US" sz="800" dirty="0"/>
              <a:t>[</a:t>
            </a:r>
            <a:r>
              <a:rPr lang="en-US" sz="800" dirty="0" err="1"/>
              <a:t>i</a:t>
            </a:r>
            <a:r>
              <a:rPr lang="en-US" sz="800" dirty="0"/>
              <a:t>][j] = rank;</a:t>
            </a:r>
          </a:p>
          <a:p>
            <a:endParaRPr lang="en-US" sz="800" dirty="0"/>
          </a:p>
          <a:p>
            <a:r>
              <a:rPr lang="en-US" sz="800" dirty="0"/>
              <a:t>    for (j=0; j&lt;</a:t>
            </a:r>
            <a:r>
              <a:rPr lang="en-US" sz="800" dirty="0" err="1"/>
              <a:t>maxn</a:t>
            </a:r>
            <a:r>
              <a:rPr lang="en-US" sz="800" dirty="0"/>
              <a:t>; j++) {</a:t>
            </a:r>
          </a:p>
          <a:p>
            <a:endParaRPr lang="en-US" sz="800" dirty="0"/>
          </a:p>
          <a:p>
            <a:r>
              <a:rPr lang="en-US" sz="800" dirty="0"/>
              <a:t>	</a:t>
            </a:r>
            <a:r>
              <a:rPr lang="en-US" sz="800" dirty="0" err="1"/>
              <a:t>xlocal</a:t>
            </a:r>
            <a:r>
              <a:rPr lang="en-US" sz="800" dirty="0"/>
              <a:t>[i_first-1][j] = -1;</a:t>
            </a:r>
          </a:p>
          <a:p>
            <a:endParaRPr lang="en-US" sz="800" dirty="0"/>
          </a:p>
          <a:p>
            <a:r>
              <a:rPr lang="en-US" sz="800" dirty="0"/>
              <a:t>	</a:t>
            </a:r>
            <a:r>
              <a:rPr lang="en-US" sz="800" dirty="0" err="1"/>
              <a:t>xlocal</a:t>
            </a:r>
            <a:r>
              <a:rPr lang="en-US" sz="800" dirty="0"/>
              <a:t>[i_last+1][j] = -1;</a:t>
            </a:r>
          </a:p>
          <a:p>
            <a:endParaRPr lang="en-US" sz="800" dirty="0"/>
          </a:p>
          <a:p>
            <a:r>
              <a:rPr lang="en-US" sz="800" dirty="0"/>
              <a:t>    }</a:t>
            </a:r>
          </a:p>
          <a:p>
            <a:endParaRPr lang="en-US" sz="800" dirty="0"/>
          </a:p>
          <a:p>
            <a:endParaRPr lang="en-US" sz="800" dirty="0"/>
          </a:p>
          <a:p>
            <a:endParaRPr lang="en-US" sz="800" dirty="0"/>
          </a:p>
          <a:p>
            <a:r>
              <a:rPr lang="en-US" sz="800" dirty="0"/>
              <a:t>    </a:t>
            </a:r>
            <a:r>
              <a:rPr lang="en-US" sz="800" dirty="0" err="1"/>
              <a:t>itcnt</a:t>
            </a:r>
            <a:r>
              <a:rPr lang="en-US" sz="800" dirty="0"/>
              <a:t> = 0;</a:t>
            </a:r>
          </a:p>
          <a:p>
            <a:endParaRPr lang="en-US" sz="800" dirty="0"/>
          </a:p>
          <a:p>
            <a:r>
              <a:rPr lang="en-US" sz="800" dirty="0"/>
              <a:t>    do {</a:t>
            </a:r>
          </a:p>
          <a:p>
            <a:endParaRPr lang="en-US" sz="800" dirty="0"/>
          </a:p>
          <a:p>
            <a:r>
              <a:rPr lang="en-US" sz="800" dirty="0"/>
              <a:t>	/* Send up unless I'm at the top, then receive from below */</a:t>
            </a:r>
          </a:p>
          <a:p>
            <a:endParaRPr lang="en-US" sz="800" dirty="0"/>
          </a:p>
          <a:p>
            <a:r>
              <a:rPr lang="en-US" sz="800" dirty="0"/>
              <a:t>	/* Note the use of </a:t>
            </a:r>
            <a:r>
              <a:rPr lang="en-US" sz="800" dirty="0" err="1"/>
              <a:t>xlocal</a:t>
            </a:r>
            <a:r>
              <a:rPr lang="en-US" sz="800" dirty="0"/>
              <a:t>[</a:t>
            </a:r>
            <a:r>
              <a:rPr lang="en-US" sz="800" dirty="0" err="1"/>
              <a:t>i</a:t>
            </a:r>
            <a:r>
              <a:rPr lang="en-US" sz="800" dirty="0"/>
              <a:t>] for &amp;</a:t>
            </a:r>
            <a:r>
              <a:rPr lang="en-US" sz="800" dirty="0" err="1"/>
              <a:t>xlocal</a:t>
            </a:r>
            <a:r>
              <a:rPr lang="en-US" sz="800" dirty="0"/>
              <a:t>[</a:t>
            </a:r>
            <a:r>
              <a:rPr lang="en-US" sz="800" dirty="0" err="1"/>
              <a:t>i</a:t>
            </a:r>
            <a:r>
              <a:rPr lang="en-US" sz="800" dirty="0"/>
              <a:t>][0] */</a:t>
            </a:r>
          </a:p>
          <a:p>
            <a:endParaRPr lang="en-US" sz="800" dirty="0"/>
          </a:p>
          <a:p>
            <a:r>
              <a:rPr lang="en-US" sz="800" dirty="0"/>
              <a:t>	if (rank &lt; size - 1) </a:t>
            </a:r>
          </a:p>
          <a:p>
            <a:endParaRPr lang="en-US" sz="800" dirty="0"/>
          </a:p>
          <a:p>
            <a:r>
              <a:rPr lang="en-US" sz="800" dirty="0"/>
              <a:t>	    </a:t>
            </a:r>
            <a:r>
              <a:rPr lang="en-US" sz="800" dirty="0" err="1"/>
              <a:t>MPI_Send</a:t>
            </a:r>
            <a:r>
              <a:rPr lang="en-US" sz="800" dirty="0"/>
              <a:t>( </a:t>
            </a:r>
            <a:r>
              <a:rPr lang="en-US" sz="800" dirty="0" err="1"/>
              <a:t>xlocal</a:t>
            </a:r>
            <a:r>
              <a:rPr lang="en-US" sz="800" dirty="0"/>
              <a:t>[</a:t>
            </a:r>
            <a:r>
              <a:rPr lang="en-US" sz="800" dirty="0" err="1"/>
              <a:t>maxn</a:t>
            </a:r>
            <a:r>
              <a:rPr lang="en-US" sz="800" dirty="0"/>
              <a:t>/size], </a:t>
            </a:r>
            <a:r>
              <a:rPr lang="en-US" sz="800" dirty="0" err="1"/>
              <a:t>maxn</a:t>
            </a:r>
            <a:r>
              <a:rPr lang="en-US" sz="800" dirty="0"/>
              <a:t>, MPI_DOUBLE, rank + 1, 0, </a:t>
            </a:r>
          </a:p>
          <a:p>
            <a:endParaRPr lang="en-US" sz="800" dirty="0"/>
          </a:p>
          <a:p>
            <a:r>
              <a:rPr lang="en-US" sz="800" dirty="0"/>
              <a:t>		      MPI_COMM_WORLD );</a:t>
            </a:r>
          </a:p>
          <a:p>
            <a:endParaRPr lang="en-US" sz="800" dirty="0"/>
          </a:p>
          <a:p>
            <a:r>
              <a:rPr lang="en-US" sz="800" dirty="0"/>
              <a:t>	if (rank &gt; 0)</a:t>
            </a:r>
          </a:p>
          <a:p>
            <a:endParaRPr lang="en-US" sz="800" dirty="0"/>
          </a:p>
          <a:p>
            <a:r>
              <a:rPr lang="en-US" sz="800" dirty="0"/>
              <a:t>	    </a:t>
            </a:r>
            <a:r>
              <a:rPr lang="en-US" sz="800" dirty="0" err="1"/>
              <a:t>MPI_Recv</a:t>
            </a:r>
            <a:r>
              <a:rPr lang="en-US" sz="800" dirty="0"/>
              <a:t>( </a:t>
            </a:r>
            <a:r>
              <a:rPr lang="en-US" sz="800" dirty="0" err="1"/>
              <a:t>xlocal</a:t>
            </a:r>
            <a:r>
              <a:rPr lang="en-US" sz="800" dirty="0"/>
              <a:t>[0], </a:t>
            </a:r>
            <a:r>
              <a:rPr lang="en-US" sz="800" dirty="0" err="1"/>
              <a:t>maxn</a:t>
            </a:r>
            <a:r>
              <a:rPr lang="en-US" sz="800" dirty="0"/>
              <a:t>, MPI_DOUBLE, rank - 1, 0, </a:t>
            </a:r>
          </a:p>
          <a:p>
            <a:endParaRPr lang="en-US" sz="800" dirty="0"/>
          </a:p>
          <a:p>
            <a:r>
              <a:rPr lang="en-US" sz="800" dirty="0"/>
              <a:t>		      MPI_COMM_WORLD, &amp;status );</a:t>
            </a:r>
          </a:p>
          <a:p>
            <a:endParaRPr lang="en-US" sz="800" dirty="0"/>
          </a:p>
          <a:p>
            <a:r>
              <a:rPr lang="en-US" sz="800" dirty="0"/>
              <a:t>	/* Send down unless I'm at the bottom */</a:t>
            </a:r>
          </a:p>
          <a:p>
            <a:endParaRPr lang="en-US" sz="800" dirty="0"/>
          </a:p>
          <a:p>
            <a:r>
              <a:rPr lang="en-US" sz="800" dirty="0"/>
              <a:t>	if (rank &gt; 0) </a:t>
            </a:r>
          </a:p>
          <a:p>
            <a:endParaRPr lang="en-US" sz="800" dirty="0"/>
          </a:p>
          <a:p>
            <a:r>
              <a:rPr lang="en-US" sz="800" dirty="0"/>
              <a:t>	    </a:t>
            </a:r>
            <a:r>
              <a:rPr lang="en-US" sz="800" dirty="0" err="1"/>
              <a:t>MPI_Send</a:t>
            </a:r>
            <a:r>
              <a:rPr lang="en-US" sz="800" dirty="0"/>
              <a:t>( </a:t>
            </a:r>
            <a:r>
              <a:rPr lang="en-US" sz="800" dirty="0" err="1"/>
              <a:t>xlocal</a:t>
            </a:r>
            <a:r>
              <a:rPr lang="en-US" sz="800" dirty="0"/>
              <a:t>[1], </a:t>
            </a:r>
            <a:r>
              <a:rPr lang="en-US" sz="800" dirty="0" err="1"/>
              <a:t>maxn</a:t>
            </a:r>
            <a:r>
              <a:rPr lang="en-US" sz="800" dirty="0"/>
              <a:t>, MPI_DOUBLE, rank - 1, 1, </a:t>
            </a:r>
          </a:p>
          <a:p>
            <a:endParaRPr lang="en-US" sz="800" dirty="0"/>
          </a:p>
          <a:p>
            <a:r>
              <a:rPr lang="en-US" sz="800" dirty="0"/>
              <a:t>		      MPI_COMM_WORLD );</a:t>
            </a:r>
          </a:p>
          <a:p>
            <a:endParaRPr lang="en-US" sz="800" dirty="0"/>
          </a:p>
          <a:p>
            <a:r>
              <a:rPr lang="en-US" sz="800" dirty="0"/>
              <a:t>	if (rank &lt; size - 1) </a:t>
            </a:r>
          </a:p>
          <a:p>
            <a:endParaRPr lang="en-US" sz="800" dirty="0"/>
          </a:p>
          <a:p>
            <a:r>
              <a:rPr lang="en-US" sz="800" dirty="0"/>
              <a:t>	    </a:t>
            </a:r>
            <a:r>
              <a:rPr lang="en-US" sz="800" dirty="0" err="1"/>
              <a:t>MPI_Recv</a:t>
            </a:r>
            <a:r>
              <a:rPr lang="en-US" sz="800" dirty="0"/>
              <a:t>( </a:t>
            </a:r>
            <a:r>
              <a:rPr lang="en-US" sz="800" dirty="0" err="1"/>
              <a:t>xlocal</a:t>
            </a:r>
            <a:r>
              <a:rPr lang="en-US" sz="800" dirty="0"/>
              <a:t>[</a:t>
            </a:r>
            <a:r>
              <a:rPr lang="en-US" sz="800" dirty="0" err="1"/>
              <a:t>maxn</a:t>
            </a:r>
            <a:r>
              <a:rPr lang="en-US" sz="800" dirty="0"/>
              <a:t>/size+1], </a:t>
            </a:r>
            <a:r>
              <a:rPr lang="en-US" sz="800" dirty="0" err="1"/>
              <a:t>maxn</a:t>
            </a:r>
            <a:r>
              <a:rPr lang="en-US" sz="800" dirty="0"/>
              <a:t>, MPI_DOUBLE, rank + 1, 1, </a:t>
            </a:r>
          </a:p>
          <a:p>
            <a:endParaRPr lang="en-US" sz="800" dirty="0"/>
          </a:p>
          <a:p>
            <a:r>
              <a:rPr lang="en-US" sz="800" dirty="0"/>
              <a:t>		      MPI_COMM_WORLD, &amp;status );</a:t>
            </a:r>
          </a:p>
          <a:p>
            <a:endParaRPr lang="en-US" sz="800" dirty="0"/>
          </a:p>
          <a:p>
            <a:r>
              <a:rPr lang="en-US" sz="800" dirty="0"/>
              <a:t>	</a:t>
            </a:r>
          </a:p>
          <a:p>
            <a:endParaRPr lang="en-US" sz="800" dirty="0"/>
          </a:p>
          <a:p>
            <a:r>
              <a:rPr lang="en-US" sz="800" dirty="0"/>
              <a:t>	/* Compute new values (but not on boundary) */</a:t>
            </a:r>
          </a:p>
          <a:p>
            <a:endParaRPr lang="en-US" sz="800" dirty="0"/>
          </a:p>
          <a:p>
            <a:r>
              <a:rPr lang="en-US" sz="800" dirty="0"/>
              <a:t>	</a:t>
            </a:r>
            <a:r>
              <a:rPr lang="en-US" sz="800" dirty="0" err="1"/>
              <a:t>itcnt</a:t>
            </a:r>
            <a:r>
              <a:rPr lang="en-US" sz="800" dirty="0"/>
              <a:t> ++;</a:t>
            </a:r>
          </a:p>
          <a:p>
            <a:endParaRPr lang="en-US" sz="800" dirty="0"/>
          </a:p>
          <a:p>
            <a:r>
              <a:rPr lang="en-US" sz="800" dirty="0"/>
              <a:t>	</a:t>
            </a:r>
            <a:r>
              <a:rPr lang="en-US" sz="800" dirty="0" err="1"/>
              <a:t>diffnorm</a:t>
            </a:r>
            <a:r>
              <a:rPr lang="en-US" sz="800" dirty="0"/>
              <a:t> = 0.0;</a:t>
            </a:r>
          </a:p>
          <a:p>
            <a:endParaRPr lang="en-US" sz="800" dirty="0"/>
          </a:p>
          <a:p>
            <a:r>
              <a:rPr lang="en-US" sz="800" dirty="0"/>
              <a:t>	for (</a:t>
            </a:r>
            <a:r>
              <a:rPr lang="en-US" sz="800" dirty="0" err="1"/>
              <a:t>i</a:t>
            </a:r>
            <a:r>
              <a:rPr lang="en-US" sz="800" dirty="0"/>
              <a:t>=</a:t>
            </a:r>
            <a:r>
              <a:rPr lang="en-US" sz="800" dirty="0" err="1"/>
              <a:t>i_first</a:t>
            </a:r>
            <a:r>
              <a:rPr lang="en-US" sz="800" dirty="0"/>
              <a:t>; </a:t>
            </a:r>
            <a:r>
              <a:rPr lang="en-US" sz="800" dirty="0" err="1"/>
              <a:t>i</a:t>
            </a:r>
            <a:r>
              <a:rPr lang="en-US" sz="800" dirty="0"/>
              <a:t>&lt;=</a:t>
            </a:r>
            <a:r>
              <a:rPr lang="en-US" sz="800" dirty="0" err="1"/>
              <a:t>i_last</a:t>
            </a:r>
            <a:r>
              <a:rPr lang="en-US" sz="800" dirty="0"/>
              <a:t>; </a:t>
            </a:r>
            <a:r>
              <a:rPr lang="en-US" sz="800" dirty="0" err="1"/>
              <a:t>i</a:t>
            </a:r>
            <a:r>
              <a:rPr lang="en-US" sz="800" dirty="0"/>
              <a:t>++) </a:t>
            </a:r>
          </a:p>
          <a:p>
            <a:endParaRPr lang="en-US" sz="800" dirty="0"/>
          </a:p>
          <a:p>
            <a:r>
              <a:rPr lang="en-US" sz="800" dirty="0"/>
              <a:t>	    for (j=1; j&lt;maxn-1; j++) {</a:t>
            </a:r>
          </a:p>
          <a:p>
            <a:endParaRPr lang="en-US" sz="800" dirty="0"/>
          </a:p>
          <a:p>
            <a:r>
              <a:rPr lang="en-US" sz="800" dirty="0"/>
              <a:t>		</a:t>
            </a:r>
            <a:r>
              <a:rPr lang="en-US" sz="800" dirty="0" err="1"/>
              <a:t>xnew</a:t>
            </a:r>
            <a:r>
              <a:rPr lang="en-US" sz="800" dirty="0"/>
              <a:t>[</a:t>
            </a:r>
            <a:r>
              <a:rPr lang="en-US" sz="800" dirty="0" err="1"/>
              <a:t>i</a:t>
            </a:r>
            <a:r>
              <a:rPr lang="en-US" sz="800" dirty="0"/>
              <a:t>][j] = (</a:t>
            </a:r>
            <a:r>
              <a:rPr lang="en-US" sz="800" dirty="0" err="1"/>
              <a:t>xlocal</a:t>
            </a:r>
            <a:r>
              <a:rPr lang="en-US" sz="800" dirty="0"/>
              <a:t>[</a:t>
            </a:r>
            <a:r>
              <a:rPr lang="en-US" sz="800" dirty="0" err="1"/>
              <a:t>i</a:t>
            </a:r>
            <a:r>
              <a:rPr lang="en-US" sz="800" dirty="0"/>
              <a:t>][j+1] + </a:t>
            </a:r>
            <a:r>
              <a:rPr lang="en-US" sz="800" dirty="0" err="1"/>
              <a:t>xlocal</a:t>
            </a:r>
            <a:r>
              <a:rPr lang="en-US" sz="800" dirty="0"/>
              <a:t>[</a:t>
            </a:r>
            <a:r>
              <a:rPr lang="en-US" sz="800" dirty="0" err="1"/>
              <a:t>i</a:t>
            </a:r>
            <a:r>
              <a:rPr lang="en-US" sz="800" dirty="0"/>
              <a:t>][j-1] +</a:t>
            </a:r>
          </a:p>
          <a:p>
            <a:endParaRPr lang="en-US" sz="800" dirty="0"/>
          </a:p>
          <a:p>
            <a:r>
              <a:rPr lang="en-US" sz="800" dirty="0"/>
              <a:t>			      </a:t>
            </a:r>
            <a:r>
              <a:rPr lang="en-US" sz="800" dirty="0" err="1"/>
              <a:t>xlocal</a:t>
            </a:r>
            <a:r>
              <a:rPr lang="en-US" sz="800" dirty="0"/>
              <a:t>[i+1][j] + </a:t>
            </a:r>
            <a:r>
              <a:rPr lang="en-US" sz="800" dirty="0" err="1"/>
              <a:t>xlocal</a:t>
            </a:r>
            <a:r>
              <a:rPr lang="en-US" sz="800" dirty="0"/>
              <a:t>[i-1][j]) / 4.0;</a:t>
            </a:r>
          </a:p>
          <a:p>
            <a:endParaRPr lang="en-US" sz="800" dirty="0"/>
          </a:p>
          <a:p>
            <a:r>
              <a:rPr lang="en-US" sz="800" dirty="0"/>
              <a:t>		</a:t>
            </a:r>
            <a:r>
              <a:rPr lang="en-US" sz="800" dirty="0" err="1"/>
              <a:t>diffnorm</a:t>
            </a:r>
            <a:r>
              <a:rPr lang="en-US" sz="800" dirty="0"/>
              <a:t> += (</a:t>
            </a:r>
            <a:r>
              <a:rPr lang="en-US" sz="800" dirty="0" err="1"/>
              <a:t>xnew</a:t>
            </a:r>
            <a:r>
              <a:rPr lang="en-US" sz="800" dirty="0"/>
              <a:t>[</a:t>
            </a:r>
            <a:r>
              <a:rPr lang="en-US" sz="800" dirty="0" err="1"/>
              <a:t>i</a:t>
            </a:r>
            <a:r>
              <a:rPr lang="en-US" sz="800" dirty="0"/>
              <a:t>][j] - </a:t>
            </a:r>
            <a:r>
              <a:rPr lang="en-US" sz="800" dirty="0" err="1"/>
              <a:t>xlocal</a:t>
            </a:r>
            <a:r>
              <a:rPr lang="en-US" sz="800" dirty="0"/>
              <a:t>[</a:t>
            </a:r>
            <a:r>
              <a:rPr lang="en-US" sz="800" dirty="0" err="1"/>
              <a:t>i</a:t>
            </a:r>
            <a:r>
              <a:rPr lang="en-US" sz="800" dirty="0"/>
              <a:t>][j]) * </a:t>
            </a:r>
          </a:p>
          <a:p>
            <a:endParaRPr lang="en-US" sz="800" dirty="0"/>
          </a:p>
          <a:p>
            <a:r>
              <a:rPr lang="en-US" sz="800" dirty="0"/>
              <a:t>		            (</a:t>
            </a:r>
            <a:r>
              <a:rPr lang="en-US" sz="800" dirty="0" err="1"/>
              <a:t>xnew</a:t>
            </a:r>
            <a:r>
              <a:rPr lang="en-US" sz="800" dirty="0"/>
              <a:t>[</a:t>
            </a:r>
            <a:r>
              <a:rPr lang="en-US" sz="800" dirty="0" err="1"/>
              <a:t>i</a:t>
            </a:r>
            <a:r>
              <a:rPr lang="en-US" sz="800" dirty="0"/>
              <a:t>][j] - </a:t>
            </a:r>
            <a:r>
              <a:rPr lang="en-US" sz="800" dirty="0" err="1"/>
              <a:t>xlocal</a:t>
            </a:r>
            <a:r>
              <a:rPr lang="en-US" sz="800" dirty="0"/>
              <a:t>[</a:t>
            </a:r>
            <a:r>
              <a:rPr lang="en-US" sz="800" dirty="0" err="1"/>
              <a:t>i</a:t>
            </a:r>
            <a:r>
              <a:rPr lang="en-US" sz="800" dirty="0"/>
              <a:t>][j]);</a:t>
            </a:r>
          </a:p>
          <a:p>
            <a:endParaRPr lang="en-US" sz="800" dirty="0"/>
          </a:p>
          <a:p>
            <a:r>
              <a:rPr lang="en-US" sz="800" dirty="0"/>
              <a:t>	    }</a:t>
            </a:r>
          </a:p>
          <a:p>
            <a:endParaRPr lang="en-US" sz="800" dirty="0"/>
          </a:p>
          <a:p>
            <a:r>
              <a:rPr lang="en-US" sz="800" dirty="0"/>
              <a:t>	/* Only transfer the interior points */</a:t>
            </a:r>
          </a:p>
          <a:p>
            <a:endParaRPr lang="en-US" sz="800" dirty="0"/>
          </a:p>
          <a:p>
            <a:r>
              <a:rPr lang="en-US" sz="800" dirty="0"/>
              <a:t>	for (</a:t>
            </a:r>
            <a:r>
              <a:rPr lang="en-US" sz="800" dirty="0" err="1"/>
              <a:t>i</a:t>
            </a:r>
            <a:r>
              <a:rPr lang="en-US" sz="800" dirty="0"/>
              <a:t>=</a:t>
            </a:r>
            <a:r>
              <a:rPr lang="en-US" sz="800" dirty="0" err="1"/>
              <a:t>i_first</a:t>
            </a:r>
            <a:r>
              <a:rPr lang="en-US" sz="800" dirty="0"/>
              <a:t>; </a:t>
            </a:r>
            <a:r>
              <a:rPr lang="en-US" sz="800" dirty="0" err="1"/>
              <a:t>i</a:t>
            </a:r>
            <a:r>
              <a:rPr lang="en-US" sz="800" dirty="0"/>
              <a:t>&lt;=</a:t>
            </a:r>
            <a:r>
              <a:rPr lang="en-US" sz="800" dirty="0" err="1"/>
              <a:t>i_last</a:t>
            </a:r>
            <a:r>
              <a:rPr lang="en-US" sz="800" dirty="0"/>
              <a:t>; </a:t>
            </a:r>
            <a:r>
              <a:rPr lang="en-US" sz="800" dirty="0" err="1"/>
              <a:t>i</a:t>
            </a:r>
            <a:r>
              <a:rPr lang="en-US" sz="800" dirty="0"/>
              <a:t>++) </a:t>
            </a:r>
          </a:p>
          <a:p>
            <a:endParaRPr lang="en-US" sz="800" dirty="0"/>
          </a:p>
          <a:p>
            <a:r>
              <a:rPr lang="en-US" sz="800" dirty="0"/>
              <a:t>	    for (j=1; j&lt;maxn-1; j++) </a:t>
            </a:r>
          </a:p>
          <a:p>
            <a:endParaRPr lang="en-US" sz="800" dirty="0"/>
          </a:p>
          <a:p>
            <a:r>
              <a:rPr lang="en-US" sz="800" dirty="0"/>
              <a:t>		</a:t>
            </a:r>
            <a:r>
              <a:rPr lang="en-US" sz="800" dirty="0" err="1"/>
              <a:t>xlocal</a:t>
            </a:r>
            <a:r>
              <a:rPr lang="en-US" sz="800" dirty="0"/>
              <a:t>[</a:t>
            </a:r>
            <a:r>
              <a:rPr lang="en-US" sz="800" dirty="0" err="1"/>
              <a:t>i</a:t>
            </a:r>
            <a:r>
              <a:rPr lang="en-US" sz="800" dirty="0"/>
              <a:t>][j] = </a:t>
            </a:r>
            <a:r>
              <a:rPr lang="en-US" sz="800" dirty="0" err="1"/>
              <a:t>xnew</a:t>
            </a:r>
            <a:r>
              <a:rPr lang="en-US" sz="800" dirty="0"/>
              <a:t>[</a:t>
            </a:r>
            <a:r>
              <a:rPr lang="en-US" sz="800" dirty="0" err="1"/>
              <a:t>i</a:t>
            </a:r>
            <a:r>
              <a:rPr lang="en-US" sz="800" dirty="0"/>
              <a:t>][j];</a:t>
            </a:r>
          </a:p>
          <a:p>
            <a:endParaRPr lang="en-US" sz="800" dirty="0"/>
          </a:p>
          <a:p>
            <a:endParaRPr lang="en-US" sz="800" dirty="0"/>
          </a:p>
          <a:p>
            <a:endParaRPr lang="en-US" sz="800" dirty="0"/>
          </a:p>
          <a:p>
            <a:r>
              <a:rPr lang="en-US" sz="800" dirty="0"/>
              <a:t>	</a:t>
            </a:r>
            <a:r>
              <a:rPr lang="en-US" sz="800" dirty="0" err="1"/>
              <a:t>MPI_Allreduce</a:t>
            </a:r>
            <a:r>
              <a:rPr lang="en-US" sz="800" dirty="0"/>
              <a:t>( &amp;</a:t>
            </a:r>
            <a:r>
              <a:rPr lang="en-US" sz="800" dirty="0" err="1"/>
              <a:t>diffnorm</a:t>
            </a:r>
            <a:r>
              <a:rPr lang="en-US" sz="800" dirty="0"/>
              <a:t>, &amp;</a:t>
            </a:r>
            <a:r>
              <a:rPr lang="en-US" sz="800" dirty="0" err="1"/>
              <a:t>gdiffnorm</a:t>
            </a:r>
            <a:r>
              <a:rPr lang="en-US" sz="800" dirty="0"/>
              <a:t>, 1, MPI_DOUBLE, MPI_SUM,</a:t>
            </a:r>
          </a:p>
          <a:p>
            <a:endParaRPr lang="en-US" sz="800" dirty="0"/>
          </a:p>
          <a:p>
            <a:r>
              <a:rPr lang="en-US" sz="800" dirty="0"/>
              <a:t>		       MPI_COMM_WORLD );</a:t>
            </a:r>
          </a:p>
          <a:p>
            <a:endParaRPr lang="en-US" sz="800" dirty="0"/>
          </a:p>
          <a:p>
            <a:r>
              <a:rPr lang="en-US" sz="800" dirty="0"/>
              <a:t>	</a:t>
            </a:r>
            <a:r>
              <a:rPr lang="en-US" sz="800" dirty="0" err="1"/>
              <a:t>gdiffnorm</a:t>
            </a:r>
            <a:r>
              <a:rPr lang="en-US" sz="800" dirty="0"/>
              <a:t> = </a:t>
            </a:r>
            <a:r>
              <a:rPr lang="en-US" sz="800" dirty="0" err="1"/>
              <a:t>sqrt</a:t>
            </a:r>
            <a:r>
              <a:rPr lang="en-US" sz="800" dirty="0"/>
              <a:t>( </a:t>
            </a:r>
            <a:r>
              <a:rPr lang="en-US" sz="800" dirty="0" err="1"/>
              <a:t>gdiffnorm</a:t>
            </a:r>
            <a:r>
              <a:rPr lang="en-US" sz="800" dirty="0"/>
              <a:t> );</a:t>
            </a:r>
          </a:p>
          <a:p>
            <a:endParaRPr lang="en-US" sz="800" dirty="0"/>
          </a:p>
          <a:p>
            <a:r>
              <a:rPr lang="en-US" sz="800" dirty="0"/>
              <a:t>	if (rank == 0) </a:t>
            </a:r>
            <a:r>
              <a:rPr lang="en-US" sz="800" dirty="0" err="1"/>
              <a:t>printf</a:t>
            </a:r>
            <a:r>
              <a:rPr lang="en-US" sz="800" dirty="0"/>
              <a:t>( "At iteration %d, diff is %e\n", </a:t>
            </a:r>
            <a:r>
              <a:rPr lang="en-US" sz="800" dirty="0" err="1"/>
              <a:t>itcnt</a:t>
            </a:r>
            <a:r>
              <a:rPr lang="en-US" sz="800" dirty="0"/>
              <a:t>, </a:t>
            </a:r>
          </a:p>
          <a:p>
            <a:endParaRPr lang="en-US" sz="800" dirty="0"/>
          </a:p>
          <a:p>
            <a:r>
              <a:rPr lang="en-US" sz="800" dirty="0"/>
              <a:t>			       </a:t>
            </a:r>
            <a:r>
              <a:rPr lang="en-US" sz="800" dirty="0" err="1"/>
              <a:t>gdiffnorm</a:t>
            </a:r>
            <a:r>
              <a:rPr lang="en-US" sz="800" dirty="0"/>
              <a:t> );</a:t>
            </a:r>
          </a:p>
          <a:p>
            <a:endParaRPr lang="en-US" sz="800" dirty="0"/>
          </a:p>
          <a:p>
            <a:r>
              <a:rPr lang="en-US" sz="800" dirty="0"/>
              <a:t>    } while (</a:t>
            </a:r>
            <a:r>
              <a:rPr lang="en-US" sz="800" dirty="0" err="1"/>
              <a:t>gdiffnorm</a:t>
            </a:r>
            <a:r>
              <a:rPr lang="en-US" sz="800" dirty="0"/>
              <a:t> &gt; 1.0e-2 &amp;&amp; </a:t>
            </a:r>
            <a:r>
              <a:rPr lang="en-US" sz="800" dirty="0" err="1"/>
              <a:t>itcnt</a:t>
            </a:r>
            <a:r>
              <a:rPr lang="en-US" sz="800" dirty="0"/>
              <a:t> &lt; 100);</a:t>
            </a:r>
          </a:p>
          <a:p>
            <a:endParaRPr lang="en-US" sz="800" dirty="0"/>
          </a:p>
          <a:p>
            <a:endParaRPr lang="en-US" sz="800" dirty="0"/>
          </a:p>
          <a:p>
            <a:endParaRPr lang="en-US" sz="800" dirty="0"/>
          </a:p>
          <a:p>
            <a:r>
              <a:rPr lang="en-US" sz="800" dirty="0"/>
              <a:t>    </a:t>
            </a:r>
            <a:r>
              <a:rPr lang="en-US" sz="800" dirty="0" err="1"/>
              <a:t>MPI_Finalize</a:t>
            </a:r>
            <a:r>
              <a:rPr lang="en-US" sz="800" dirty="0"/>
              <a:t>( );</a:t>
            </a:r>
          </a:p>
          <a:p>
            <a:endParaRPr lang="en-US" sz="800" dirty="0"/>
          </a:p>
          <a:p>
            <a:r>
              <a:rPr lang="en-US" sz="800" dirty="0"/>
              <a:t>    return 0;</a:t>
            </a:r>
          </a:p>
          <a:p>
            <a:endParaRPr lang="en-US" sz="800" dirty="0"/>
          </a:p>
          <a:p>
            <a:r>
              <a:rPr lang="en-US" sz="800" dirty="0"/>
              <a:t>}</a:t>
            </a:r>
          </a:p>
        </p:txBody>
      </p:sp>
      <p:sp>
        <p:nvSpPr>
          <p:cNvPr id="10" name="TextBox 9"/>
          <p:cNvSpPr txBox="1"/>
          <p:nvPr/>
        </p:nvSpPr>
        <p:spPr>
          <a:xfrm>
            <a:off x="4447412" y="3570690"/>
            <a:ext cx="4545122" cy="369332"/>
          </a:xfrm>
          <a:prstGeom prst="rect">
            <a:avLst/>
          </a:prstGeom>
          <a:noFill/>
        </p:spPr>
        <p:txBody>
          <a:bodyPr wrap="none" rtlCol="0">
            <a:spAutoFit/>
          </a:bodyPr>
          <a:lstStyle/>
          <a:p>
            <a:r>
              <a:rPr lang="en-US" dirty="0" smtClean="0"/>
              <a:t>Generated Skeleton Code: rank(</a:t>
            </a:r>
            <a:r>
              <a:rPr lang="en-US" dirty="0" err="1" smtClean="0"/>
              <a:t>int</a:t>
            </a:r>
            <a:r>
              <a:rPr lang="en-US" dirty="0" smtClean="0"/>
              <a:t> iteration)</a:t>
            </a:r>
            <a:endParaRPr lang="en-US" dirty="0"/>
          </a:p>
        </p:txBody>
      </p:sp>
      <p:sp>
        <p:nvSpPr>
          <p:cNvPr id="12" name="TextBox 11"/>
          <p:cNvSpPr txBox="1"/>
          <p:nvPr/>
        </p:nvSpPr>
        <p:spPr>
          <a:xfrm>
            <a:off x="167476" y="1045350"/>
            <a:ext cx="4170696" cy="369332"/>
          </a:xfrm>
          <a:prstGeom prst="rect">
            <a:avLst/>
          </a:prstGeom>
          <a:noFill/>
        </p:spPr>
        <p:txBody>
          <a:bodyPr wrap="none" rtlCol="0">
            <a:spAutoFit/>
          </a:bodyPr>
          <a:lstStyle/>
          <a:p>
            <a:r>
              <a:rPr lang="en-US" dirty="0" smtClean="0"/>
              <a:t>Original Source Code: rank(</a:t>
            </a:r>
            <a:r>
              <a:rPr lang="en-US" dirty="0" err="1" smtClean="0"/>
              <a:t>int</a:t>
            </a:r>
            <a:r>
              <a:rPr lang="en-US" dirty="0" smtClean="0"/>
              <a:t> iteration)</a:t>
            </a:r>
            <a:endParaRPr lang="en-US" dirty="0"/>
          </a:p>
        </p:txBody>
      </p:sp>
      <p:sp>
        <p:nvSpPr>
          <p:cNvPr id="8" name="Rectangle 7"/>
          <p:cNvSpPr/>
          <p:nvPr/>
        </p:nvSpPr>
        <p:spPr>
          <a:xfrm>
            <a:off x="2286000" y="-56864461"/>
            <a:ext cx="4572000" cy="41826948"/>
          </a:xfrm>
          <a:prstGeom prst="rect">
            <a:avLst/>
          </a:prstGeom>
        </p:spPr>
        <p:txBody>
          <a:bodyPr>
            <a:spAutoFit/>
          </a:bodyPr>
          <a:lstStyle/>
          <a:p>
            <a:r>
              <a:rPr lang="en-US" sz="800" dirty="0"/>
              <a:t>void rank( </a:t>
            </a:r>
            <a:r>
              <a:rPr lang="en-US" sz="800" dirty="0" err="1"/>
              <a:t>int</a:t>
            </a:r>
            <a:r>
              <a:rPr lang="en-US" sz="800" dirty="0"/>
              <a:t> iteration )</a:t>
            </a:r>
          </a:p>
          <a:p>
            <a:r>
              <a:rPr lang="en-US" sz="800" dirty="0"/>
              <a:t>{</a:t>
            </a:r>
          </a:p>
          <a:p>
            <a:endParaRPr lang="en-US" sz="800" dirty="0"/>
          </a:p>
          <a:p>
            <a:r>
              <a:rPr lang="en-US" sz="800" dirty="0"/>
              <a:t>    INT_TYPE    </a:t>
            </a:r>
            <a:r>
              <a:rPr lang="en-US" sz="800" dirty="0" err="1"/>
              <a:t>i</a:t>
            </a:r>
            <a:r>
              <a:rPr lang="en-US" sz="800" dirty="0"/>
              <a:t>, k;</a:t>
            </a:r>
          </a:p>
          <a:p>
            <a:endParaRPr lang="en-US" sz="800" dirty="0"/>
          </a:p>
          <a:p>
            <a:r>
              <a:rPr lang="en-US" sz="800" dirty="0"/>
              <a:t>    INT_TYPE    shift = MAX_KEY_LOG_2 - NUM_BUCKETS_LOG_2;</a:t>
            </a:r>
          </a:p>
          <a:p>
            <a:r>
              <a:rPr lang="en-US" sz="800" dirty="0"/>
              <a:t>    INT_TYPE    key;</a:t>
            </a:r>
          </a:p>
          <a:p>
            <a:r>
              <a:rPr lang="en-US" sz="800" dirty="0"/>
              <a:t>    INT_TYPE2   </a:t>
            </a:r>
            <a:r>
              <a:rPr lang="en-US" sz="800" dirty="0" err="1"/>
              <a:t>bucket_sum_accumulator</a:t>
            </a:r>
            <a:r>
              <a:rPr lang="en-US" sz="800" dirty="0"/>
              <a:t>, j, m;</a:t>
            </a:r>
          </a:p>
          <a:p>
            <a:r>
              <a:rPr lang="en-US" sz="800" dirty="0"/>
              <a:t>    INT_TYPE    </a:t>
            </a:r>
            <a:r>
              <a:rPr lang="en-US" sz="800" dirty="0" err="1"/>
              <a:t>local_bucket_sum_accumulator</a:t>
            </a:r>
            <a:r>
              <a:rPr lang="en-US" sz="800" dirty="0"/>
              <a:t>;</a:t>
            </a:r>
          </a:p>
          <a:p>
            <a:r>
              <a:rPr lang="en-US" sz="800" dirty="0"/>
              <a:t>    INT_TYPE    </a:t>
            </a:r>
            <a:r>
              <a:rPr lang="en-US" sz="800" dirty="0" err="1"/>
              <a:t>min_key_val</a:t>
            </a:r>
            <a:r>
              <a:rPr lang="en-US" sz="800" dirty="0"/>
              <a:t>, </a:t>
            </a:r>
            <a:r>
              <a:rPr lang="en-US" sz="800" dirty="0" err="1"/>
              <a:t>max_key_val</a:t>
            </a:r>
            <a:r>
              <a:rPr lang="en-US" sz="800" dirty="0"/>
              <a:t>;</a:t>
            </a:r>
          </a:p>
          <a:p>
            <a:r>
              <a:rPr lang="en-US" sz="800" dirty="0"/>
              <a:t>    INT_TYPE    *</a:t>
            </a:r>
            <a:r>
              <a:rPr lang="en-US" sz="800" dirty="0" err="1"/>
              <a:t>key_buff_ptr</a:t>
            </a:r>
            <a:r>
              <a:rPr lang="en-US" sz="800" dirty="0"/>
              <a:t>;</a:t>
            </a:r>
          </a:p>
          <a:p>
            <a:endParaRPr lang="en-US" sz="800" dirty="0"/>
          </a:p>
          <a:p>
            <a:endParaRPr lang="en-US" sz="800" dirty="0"/>
          </a:p>
          <a:p>
            <a:endParaRPr lang="en-US" sz="800" dirty="0"/>
          </a:p>
          <a:p>
            <a:r>
              <a:rPr lang="en-US" sz="800" dirty="0"/>
              <a:t>    TIMER_START( T_RANK );</a:t>
            </a:r>
          </a:p>
          <a:p>
            <a:endParaRPr lang="en-US" sz="800" dirty="0"/>
          </a:p>
          <a:p>
            <a:r>
              <a:rPr lang="en-US" sz="800" dirty="0"/>
              <a:t>/*  Iteration alteration of keys */  </a:t>
            </a:r>
          </a:p>
          <a:p>
            <a:r>
              <a:rPr lang="en-US" sz="800" dirty="0"/>
              <a:t>    if(</a:t>
            </a:r>
            <a:r>
              <a:rPr lang="en-US" sz="800" dirty="0" err="1"/>
              <a:t>my_rank</a:t>
            </a:r>
            <a:r>
              <a:rPr lang="en-US" sz="800" dirty="0"/>
              <a:t> == 0 )                    </a:t>
            </a:r>
          </a:p>
          <a:p>
            <a:r>
              <a:rPr lang="en-US" sz="800" dirty="0"/>
              <a:t>    {</a:t>
            </a:r>
          </a:p>
          <a:p>
            <a:r>
              <a:rPr lang="en-US" sz="800" dirty="0"/>
              <a:t>      </a:t>
            </a:r>
            <a:r>
              <a:rPr lang="en-US" sz="800" dirty="0" err="1"/>
              <a:t>key_array</a:t>
            </a:r>
            <a:r>
              <a:rPr lang="en-US" sz="800" dirty="0"/>
              <a:t>[iteration] = iteration;</a:t>
            </a:r>
          </a:p>
          <a:p>
            <a:r>
              <a:rPr lang="en-US" sz="800" dirty="0"/>
              <a:t>      </a:t>
            </a:r>
            <a:r>
              <a:rPr lang="en-US" sz="800" dirty="0" err="1"/>
              <a:t>key_array</a:t>
            </a:r>
            <a:r>
              <a:rPr lang="en-US" sz="800" dirty="0"/>
              <a:t>[</a:t>
            </a:r>
            <a:r>
              <a:rPr lang="en-US" sz="800" dirty="0" err="1"/>
              <a:t>iteration+MAX_ITERATIONS</a:t>
            </a:r>
            <a:r>
              <a:rPr lang="en-US" sz="800" dirty="0"/>
              <a:t>] = MAX_KEY - iteration;</a:t>
            </a:r>
          </a:p>
          <a:p>
            <a:r>
              <a:rPr lang="en-US" sz="800" dirty="0"/>
              <a:t>    }</a:t>
            </a:r>
          </a:p>
          <a:p>
            <a:endParaRPr lang="en-US" sz="800" dirty="0"/>
          </a:p>
          <a:p>
            <a:endParaRPr lang="en-US" sz="800" dirty="0"/>
          </a:p>
          <a:p>
            <a:r>
              <a:rPr lang="en-US" sz="800" dirty="0"/>
              <a:t>/*  Initialize */</a:t>
            </a:r>
          </a:p>
          <a:p>
            <a:r>
              <a:rPr lang="en-US" sz="800" dirty="0"/>
              <a:t>    for( </a:t>
            </a:r>
            <a:r>
              <a:rPr lang="en-US" sz="800" dirty="0" err="1"/>
              <a:t>i</a:t>
            </a:r>
            <a:r>
              <a:rPr lang="en-US" sz="800" dirty="0"/>
              <a:t>=0; </a:t>
            </a:r>
            <a:r>
              <a:rPr lang="en-US" sz="800" dirty="0" err="1"/>
              <a:t>i</a:t>
            </a:r>
            <a:r>
              <a:rPr lang="en-US" sz="800" dirty="0"/>
              <a:t>&lt;NUM_BUCKETS+TEST_ARRAY_SIZE; </a:t>
            </a:r>
            <a:r>
              <a:rPr lang="en-US" sz="800" dirty="0" err="1"/>
              <a:t>i</a:t>
            </a:r>
            <a:r>
              <a:rPr lang="en-US" sz="800" dirty="0"/>
              <a:t>++ )  </a:t>
            </a:r>
          </a:p>
          <a:p>
            <a:r>
              <a:rPr lang="en-US" sz="800" dirty="0"/>
              <a:t>    {</a:t>
            </a:r>
          </a:p>
          <a:p>
            <a:r>
              <a:rPr lang="en-US" sz="800" dirty="0"/>
              <a:t>        </a:t>
            </a:r>
            <a:r>
              <a:rPr lang="en-US" sz="800" dirty="0" err="1"/>
              <a:t>bucket_size</a:t>
            </a:r>
            <a:r>
              <a:rPr lang="en-US" sz="800" dirty="0"/>
              <a:t>[</a:t>
            </a:r>
            <a:r>
              <a:rPr lang="en-US" sz="800" dirty="0" err="1"/>
              <a:t>i</a:t>
            </a:r>
            <a:r>
              <a:rPr lang="en-US" sz="800" dirty="0"/>
              <a:t>] = 0;</a:t>
            </a:r>
          </a:p>
          <a:p>
            <a:r>
              <a:rPr lang="en-US" sz="800" dirty="0"/>
              <a:t>        </a:t>
            </a:r>
            <a:r>
              <a:rPr lang="en-US" sz="800" dirty="0" err="1"/>
              <a:t>bucket_size_totals</a:t>
            </a:r>
            <a:r>
              <a:rPr lang="en-US" sz="800" dirty="0"/>
              <a:t>[</a:t>
            </a:r>
            <a:r>
              <a:rPr lang="en-US" sz="800" dirty="0" err="1"/>
              <a:t>i</a:t>
            </a:r>
            <a:r>
              <a:rPr lang="en-US" sz="800" dirty="0"/>
              <a:t>] = 0;</a:t>
            </a:r>
          </a:p>
          <a:p>
            <a:r>
              <a:rPr lang="en-US" sz="800" dirty="0"/>
              <a:t>        process_bucket_distrib_ptr1[</a:t>
            </a:r>
            <a:r>
              <a:rPr lang="en-US" sz="800" dirty="0" err="1"/>
              <a:t>i</a:t>
            </a:r>
            <a:r>
              <a:rPr lang="en-US" sz="800" dirty="0"/>
              <a:t>] = 0;</a:t>
            </a:r>
          </a:p>
          <a:p>
            <a:r>
              <a:rPr lang="en-US" sz="800" dirty="0"/>
              <a:t>        process_bucket_distrib_ptr2[</a:t>
            </a:r>
            <a:r>
              <a:rPr lang="en-US" sz="800" dirty="0" err="1"/>
              <a:t>i</a:t>
            </a:r>
            <a:r>
              <a:rPr lang="en-US" sz="800" dirty="0"/>
              <a:t>] = 0;</a:t>
            </a:r>
          </a:p>
          <a:p>
            <a:r>
              <a:rPr lang="en-US" sz="800" dirty="0"/>
              <a:t>    }</a:t>
            </a:r>
          </a:p>
          <a:p>
            <a:endParaRPr lang="en-US" sz="800" dirty="0"/>
          </a:p>
          <a:p>
            <a:endParaRPr lang="en-US" sz="800" dirty="0"/>
          </a:p>
          <a:p>
            <a:r>
              <a:rPr lang="en-US" sz="800" dirty="0"/>
              <a:t>/*  Determine where the partial verify test keys are, load into  */</a:t>
            </a:r>
          </a:p>
          <a:p>
            <a:r>
              <a:rPr lang="en-US" sz="800" dirty="0"/>
              <a:t>/*  top of array </a:t>
            </a:r>
            <a:r>
              <a:rPr lang="en-US" sz="800" dirty="0" err="1"/>
              <a:t>bucket_size</a:t>
            </a:r>
            <a:r>
              <a:rPr lang="en-US" sz="800" dirty="0"/>
              <a:t>                                     */</a:t>
            </a:r>
          </a:p>
          <a:p>
            <a:r>
              <a:rPr lang="en-US" sz="800" dirty="0"/>
              <a:t>    for( </a:t>
            </a:r>
            <a:r>
              <a:rPr lang="en-US" sz="800" dirty="0" err="1"/>
              <a:t>i</a:t>
            </a:r>
            <a:r>
              <a:rPr lang="en-US" sz="800" dirty="0"/>
              <a:t>=0; </a:t>
            </a:r>
            <a:r>
              <a:rPr lang="en-US" sz="800" dirty="0" err="1"/>
              <a:t>i</a:t>
            </a:r>
            <a:r>
              <a:rPr lang="en-US" sz="800" dirty="0"/>
              <a:t>&lt;TEST_ARRAY_SIZE; </a:t>
            </a:r>
            <a:r>
              <a:rPr lang="en-US" sz="800" dirty="0" err="1"/>
              <a:t>i</a:t>
            </a:r>
            <a:r>
              <a:rPr lang="en-US" sz="800" dirty="0"/>
              <a:t>++ )</a:t>
            </a:r>
          </a:p>
          <a:p>
            <a:r>
              <a:rPr lang="en-US" sz="800" dirty="0"/>
              <a:t>        if( (</a:t>
            </a:r>
            <a:r>
              <a:rPr lang="en-US" sz="800" dirty="0" err="1"/>
              <a:t>test_index_array</a:t>
            </a:r>
            <a:r>
              <a:rPr lang="en-US" sz="800" dirty="0"/>
              <a:t>[</a:t>
            </a:r>
            <a:r>
              <a:rPr lang="en-US" sz="800" dirty="0" err="1"/>
              <a:t>i</a:t>
            </a:r>
            <a:r>
              <a:rPr lang="en-US" sz="800" dirty="0"/>
              <a:t>]/NUM_KEYS) == </a:t>
            </a:r>
            <a:r>
              <a:rPr lang="en-US" sz="800" dirty="0" err="1"/>
              <a:t>my_rank</a:t>
            </a:r>
            <a:r>
              <a:rPr lang="en-US" sz="800" dirty="0"/>
              <a:t> )</a:t>
            </a:r>
          </a:p>
          <a:p>
            <a:r>
              <a:rPr lang="en-US" sz="800" dirty="0"/>
              <a:t>            </a:t>
            </a:r>
            <a:r>
              <a:rPr lang="en-US" sz="800" dirty="0" err="1"/>
              <a:t>bucket_size</a:t>
            </a:r>
            <a:r>
              <a:rPr lang="en-US" sz="800" dirty="0"/>
              <a:t>[</a:t>
            </a:r>
            <a:r>
              <a:rPr lang="en-US" sz="800" dirty="0" err="1"/>
              <a:t>NUM_BUCKETS+i</a:t>
            </a:r>
            <a:r>
              <a:rPr lang="en-US" sz="800" dirty="0"/>
              <a:t>] = </a:t>
            </a:r>
          </a:p>
          <a:p>
            <a:r>
              <a:rPr lang="en-US" sz="800" dirty="0"/>
              <a:t>                          </a:t>
            </a:r>
            <a:r>
              <a:rPr lang="en-US" sz="800" dirty="0" err="1"/>
              <a:t>key_array</a:t>
            </a:r>
            <a:r>
              <a:rPr lang="en-US" sz="800" dirty="0"/>
              <a:t>[</a:t>
            </a:r>
            <a:r>
              <a:rPr lang="en-US" sz="800" dirty="0" err="1"/>
              <a:t>test_index_array</a:t>
            </a:r>
            <a:r>
              <a:rPr lang="en-US" sz="800" dirty="0"/>
              <a:t>[</a:t>
            </a:r>
            <a:r>
              <a:rPr lang="en-US" sz="800" dirty="0" err="1"/>
              <a:t>i</a:t>
            </a:r>
            <a:r>
              <a:rPr lang="en-US" sz="800" dirty="0"/>
              <a:t>] % NUM_KEYS];</a:t>
            </a:r>
          </a:p>
          <a:p>
            <a:endParaRPr lang="en-US" sz="800" dirty="0"/>
          </a:p>
          <a:p>
            <a:endParaRPr lang="en-US" sz="800" dirty="0"/>
          </a:p>
          <a:p>
            <a:r>
              <a:rPr lang="en-US" sz="800" dirty="0"/>
              <a:t>/*  Determine the number of keys in each bucket */</a:t>
            </a:r>
          </a:p>
          <a:p>
            <a:r>
              <a:rPr lang="en-US" sz="800" dirty="0"/>
              <a:t>    for( </a:t>
            </a:r>
            <a:r>
              <a:rPr lang="en-US" sz="800" dirty="0" err="1"/>
              <a:t>i</a:t>
            </a:r>
            <a:r>
              <a:rPr lang="en-US" sz="800" dirty="0"/>
              <a:t>=0; </a:t>
            </a:r>
            <a:r>
              <a:rPr lang="en-US" sz="800" dirty="0" err="1"/>
              <a:t>i</a:t>
            </a:r>
            <a:r>
              <a:rPr lang="en-US" sz="800" dirty="0"/>
              <a:t>&lt;NUM_KEYS; </a:t>
            </a:r>
            <a:r>
              <a:rPr lang="en-US" sz="800" dirty="0" err="1"/>
              <a:t>i</a:t>
            </a:r>
            <a:r>
              <a:rPr lang="en-US" sz="800" dirty="0"/>
              <a:t>++ )</a:t>
            </a:r>
          </a:p>
          <a:p>
            <a:r>
              <a:rPr lang="en-US" sz="800" dirty="0"/>
              <a:t>        </a:t>
            </a:r>
            <a:r>
              <a:rPr lang="en-US" sz="800" dirty="0" err="1"/>
              <a:t>bucket_size</a:t>
            </a:r>
            <a:r>
              <a:rPr lang="en-US" sz="800" dirty="0"/>
              <a:t>[</a:t>
            </a:r>
            <a:r>
              <a:rPr lang="en-US" sz="800" dirty="0" err="1"/>
              <a:t>key_array</a:t>
            </a:r>
            <a:r>
              <a:rPr lang="en-US" sz="800" dirty="0"/>
              <a:t>[</a:t>
            </a:r>
            <a:r>
              <a:rPr lang="en-US" sz="800" dirty="0" err="1"/>
              <a:t>i</a:t>
            </a:r>
            <a:r>
              <a:rPr lang="en-US" sz="800" dirty="0"/>
              <a:t>] &gt;&gt; shift]++;</a:t>
            </a:r>
          </a:p>
          <a:p>
            <a:endParaRPr lang="en-US" sz="800" dirty="0"/>
          </a:p>
          <a:p>
            <a:endParaRPr lang="en-US" sz="800" dirty="0"/>
          </a:p>
          <a:p>
            <a:r>
              <a:rPr lang="en-US" sz="800" dirty="0"/>
              <a:t>/*  Accumulative bucket sizes are the bucket pointers */</a:t>
            </a:r>
          </a:p>
          <a:p>
            <a:r>
              <a:rPr lang="en-US" sz="800" dirty="0"/>
              <a:t>    </a:t>
            </a:r>
            <a:r>
              <a:rPr lang="en-US" sz="800" dirty="0" err="1"/>
              <a:t>bucket_ptrs</a:t>
            </a:r>
            <a:r>
              <a:rPr lang="en-US" sz="800" dirty="0"/>
              <a:t>[0] = 0;</a:t>
            </a:r>
          </a:p>
          <a:p>
            <a:r>
              <a:rPr lang="en-US" sz="800" dirty="0"/>
              <a:t>    for( </a:t>
            </a:r>
            <a:r>
              <a:rPr lang="en-US" sz="800" dirty="0" err="1"/>
              <a:t>i</a:t>
            </a:r>
            <a:r>
              <a:rPr lang="en-US" sz="800" dirty="0"/>
              <a:t>=1; </a:t>
            </a:r>
            <a:r>
              <a:rPr lang="en-US" sz="800" dirty="0" err="1"/>
              <a:t>i</a:t>
            </a:r>
            <a:r>
              <a:rPr lang="en-US" sz="800" dirty="0"/>
              <a:t>&lt; NUM_BUCKETS; </a:t>
            </a:r>
            <a:r>
              <a:rPr lang="en-US" sz="800" dirty="0" err="1"/>
              <a:t>i</a:t>
            </a:r>
            <a:r>
              <a:rPr lang="en-US" sz="800" dirty="0"/>
              <a:t>++ )  </a:t>
            </a:r>
          </a:p>
          <a:p>
            <a:r>
              <a:rPr lang="en-US" sz="800" dirty="0"/>
              <a:t>        </a:t>
            </a:r>
            <a:r>
              <a:rPr lang="en-US" sz="800" dirty="0" err="1"/>
              <a:t>bucket_ptrs</a:t>
            </a:r>
            <a:r>
              <a:rPr lang="en-US" sz="800" dirty="0"/>
              <a:t>[</a:t>
            </a:r>
            <a:r>
              <a:rPr lang="en-US" sz="800" dirty="0" err="1"/>
              <a:t>i</a:t>
            </a:r>
            <a:r>
              <a:rPr lang="en-US" sz="800" dirty="0"/>
              <a:t>] = </a:t>
            </a:r>
            <a:r>
              <a:rPr lang="en-US" sz="800" dirty="0" err="1"/>
              <a:t>bucket_ptrs</a:t>
            </a:r>
            <a:r>
              <a:rPr lang="en-US" sz="800" dirty="0"/>
              <a:t>[i-1] + </a:t>
            </a:r>
            <a:r>
              <a:rPr lang="en-US" sz="800" dirty="0" err="1"/>
              <a:t>bucket_size</a:t>
            </a:r>
            <a:r>
              <a:rPr lang="en-US" sz="800" dirty="0"/>
              <a:t>[i-1];</a:t>
            </a:r>
          </a:p>
          <a:p>
            <a:endParaRPr lang="en-US" sz="800" dirty="0"/>
          </a:p>
          <a:p>
            <a:endParaRPr lang="en-US" sz="800" dirty="0"/>
          </a:p>
          <a:p>
            <a:r>
              <a:rPr lang="en-US" sz="800" dirty="0"/>
              <a:t>/*  Sort into appropriate bucket */</a:t>
            </a:r>
          </a:p>
          <a:p>
            <a:r>
              <a:rPr lang="en-US" sz="800" dirty="0"/>
              <a:t>    for( </a:t>
            </a:r>
            <a:r>
              <a:rPr lang="en-US" sz="800" dirty="0" err="1"/>
              <a:t>i</a:t>
            </a:r>
            <a:r>
              <a:rPr lang="en-US" sz="800" dirty="0"/>
              <a:t>=0; </a:t>
            </a:r>
            <a:r>
              <a:rPr lang="en-US" sz="800" dirty="0" err="1"/>
              <a:t>i</a:t>
            </a:r>
            <a:r>
              <a:rPr lang="en-US" sz="800" dirty="0"/>
              <a:t>&lt;NUM_KEYS; </a:t>
            </a:r>
            <a:r>
              <a:rPr lang="en-US" sz="800" dirty="0" err="1"/>
              <a:t>i</a:t>
            </a:r>
            <a:r>
              <a:rPr lang="en-US" sz="800" dirty="0"/>
              <a:t>++ )  </a:t>
            </a:r>
          </a:p>
          <a:p>
            <a:r>
              <a:rPr lang="en-US" sz="800" dirty="0"/>
              <a:t>    {</a:t>
            </a:r>
          </a:p>
          <a:p>
            <a:r>
              <a:rPr lang="en-US" sz="800" dirty="0"/>
              <a:t>        key = </a:t>
            </a:r>
            <a:r>
              <a:rPr lang="en-US" sz="800" dirty="0" err="1"/>
              <a:t>key_array</a:t>
            </a:r>
            <a:r>
              <a:rPr lang="en-US" sz="800" dirty="0"/>
              <a:t>[</a:t>
            </a:r>
            <a:r>
              <a:rPr lang="en-US" sz="800" dirty="0" err="1"/>
              <a:t>i</a:t>
            </a:r>
            <a:r>
              <a:rPr lang="en-US" sz="800" dirty="0"/>
              <a:t>];</a:t>
            </a:r>
          </a:p>
          <a:p>
            <a:r>
              <a:rPr lang="en-US" sz="800" dirty="0"/>
              <a:t>        key_buff1[</a:t>
            </a:r>
            <a:r>
              <a:rPr lang="en-US" sz="800" dirty="0" err="1"/>
              <a:t>bucket_ptrs</a:t>
            </a:r>
            <a:r>
              <a:rPr lang="en-US" sz="800" dirty="0"/>
              <a:t>[key &gt;&gt; shift]++] = key;</a:t>
            </a:r>
          </a:p>
          <a:p>
            <a:r>
              <a:rPr lang="en-US" sz="800" dirty="0"/>
              <a:t>    }</a:t>
            </a:r>
          </a:p>
          <a:p>
            <a:endParaRPr lang="en-US" sz="800" dirty="0"/>
          </a:p>
          <a:p>
            <a:r>
              <a:rPr lang="en-US" sz="800" dirty="0"/>
              <a:t>    TIMER_STOP( T_RANK );</a:t>
            </a:r>
          </a:p>
          <a:p>
            <a:r>
              <a:rPr lang="en-US" sz="800" dirty="0"/>
              <a:t>    TIMER_START( T_RCOMM );</a:t>
            </a:r>
          </a:p>
          <a:p>
            <a:endParaRPr lang="en-US" sz="800" dirty="0"/>
          </a:p>
          <a:p>
            <a:r>
              <a:rPr lang="en-US" sz="800" dirty="0"/>
              <a:t>/*  Get the bucket size totals for the entire problem. These </a:t>
            </a:r>
          </a:p>
          <a:p>
            <a:r>
              <a:rPr lang="en-US" sz="800" dirty="0"/>
              <a:t>    will be used to determine the redistribution of keys      */</a:t>
            </a:r>
          </a:p>
          <a:p>
            <a:r>
              <a:rPr lang="en-US" sz="800" dirty="0"/>
              <a:t>    </a:t>
            </a:r>
            <a:r>
              <a:rPr lang="en-US" sz="800" dirty="0" err="1"/>
              <a:t>MPI_Allreduce</a:t>
            </a:r>
            <a:r>
              <a:rPr lang="en-US" sz="800" dirty="0"/>
              <a:t>( </a:t>
            </a:r>
            <a:r>
              <a:rPr lang="en-US" sz="800" dirty="0" err="1"/>
              <a:t>bucket_size</a:t>
            </a:r>
            <a:r>
              <a:rPr lang="en-US" sz="800" dirty="0"/>
              <a:t>, </a:t>
            </a:r>
          </a:p>
          <a:p>
            <a:r>
              <a:rPr lang="en-US" sz="800" dirty="0"/>
              <a:t>                   </a:t>
            </a:r>
            <a:r>
              <a:rPr lang="en-US" sz="800" dirty="0" err="1"/>
              <a:t>bucket_size_totals</a:t>
            </a:r>
            <a:r>
              <a:rPr lang="en-US" sz="800" dirty="0"/>
              <a:t>, </a:t>
            </a:r>
          </a:p>
          <a:p>
            <a:r>
              <a:rPr lang="en-US" sz="800" dirty="0"/>
              <a:t>                   NUM_BUCKETS+TEST_ARRAY_SIZE, </a:t>
            </a:r>
          </a:p>
          <a:p>
            <a:r>
              <a:rPr lang="en-US" sz="800" dirty="0"/>
              <a:t>                   MP_KEY_TYPE,</a:t>
            </a:r>
          </a:p>
          <a:p>
            <a:r>
              <a:rPr lang="en-US" sz="800" dirty="0"/>
              <a:t>                   MPI_SUM,</a:t>
            </a:r>
          </a:p>
          <a:p>
            <a:r>
              <a:rPr lang="en-US" sz="800" dirty="0"/>
              <a:t>                   MPI_COMM_WORLD );</a:t>
            </a:r>
          </a:p>
          <a:p>
            <a:endParaRPr lang="en-US" sz="800" dirty="0"/>
          </a:p>
          <a:p>
            <a:r>
              <a:rPr lang="en-US" sz="800" dirty="0"/>
              <a:t>    TIMER_STOP( T_RCOMM );</a:t>
            </a:r>
          </a:p>
          <a:p>
            <a:r>
              <a:rPr lang="en-US" sz="800" dirty="0"/>
              <a:t>    TIMER_START( T_RANK );</a:t>
            </a:r>
          </a:p>
          <a:p>
            <a:endParaRPr lang="en-US" sz="800" dirty="0"/>
          </a:p>
          <a:p>
            <a:r>
              <a:rPr lang="en-US" sz="800" dirty="0"/>
              <a:t>/*  Determine </a:t>
            </a:r>
            <a:r>
              <a:rPr lang="en-US" sz="800" dirty="0" err="1"/>
              <a:t>Redistibution</a:t>
            </a:r>
            <a:r>
              <a:rPr lang="en-US" sz="800" dirty="0"/>
              <a:t> of keys: accumulate the bucket size totals </a:t>
            </a:r>
          </a:p>
          <a:p>
            <a:r>
              <a:rPr lang="en-US" sz="800" dirty="0"/>
              <a:t>    till this number surpasses NUM_KEYS (which the average number of keys</a:t>
            </a:r>
          </a:p>
          <a:p>
            <a:r>
              <a:rPr lang="en-US" sz="800" dirty="0"/>
              <a:t>    per processor).  Then all keys in these buckets go to processor 0.</a:t>
            </a:r>
          </a:p>
          <a:p>
            <a:r>
              <a:rPr lang="en-US" sz="800" dirty="0"/>
              <a:t>    Continue accumulating again until </a:t>
            </a:r>
            <a:r>
              <a:rPr lang="en-US" sz="800" dirty="0" err="1"/>
              <a:t>supassing</a:t>
            </a:r>
            <a:r>
              <a:rPr lang="en-US" sz="800" dirty="0"/>
              <a:t> 2*NUM_KEYS. All keys</a:t>
            </a:r>
          </a:p>
          <a:p>
            <a:r>
              <a:rPr lang="en-US" sz="800" dirty="0"/>
              <a:t>    in these buckets go to processor 1, etc.  This algorithm guarantees</a:t>
            </a:r>
          </a:p>
          <a:p>
            <a:r>
              <a:rPr lang="en-US" sz="800" dirty="0"/>
              <a:t>    that all processors have work ranking; no processors are left idle.</a:t>
            </a:r>
          </a:p>
          <a:p>
            <a:r>
              <a:rPr lang="en-US" sz="800" dirty="0"/>
              <a:t>    The optimum number of buckets, however, does not result in as high</a:t>
            </a:r>
          </a:p>
          <a:p>
            <a:r>
              <a:rPr lang="en-US" sz="800" dirty="0"/>
              <a:t>    a degree of load balancing (as even a distribution of keys as is</a:t>
            </a:r>
          </a:p>
          <a:p>
            <a:r>
              <a:rPr lang="en-US" sz="800" dirty="0"/>
              <a:t>    possible) as is obtained from increasing the number of buckets, but</a:t>
            </a:r>
          </a:p>
          <a:p>
            <a:r>
              <a:rPr lang="en-US" sz="800" dirty="0"/>
              <a:t>    more buckets results in more computation per processor so that the</a:t>
            </a:r>
          </a:p>
          <a:p>
            <a:r>
              <a:rPr lang="en-US" sz="800" dirty="0"/>
              <a:t>    optimum number of buckets turns out to be 1024 for machines tested.</a:t>
            </a:r>
          </a:p>
          <a:p>
            <a:r>
              <a:rPr lang="en-US" sz="800" dirty="0"/>
              <a:t>    Note that process_bucket_distrib_ptr1 and ..._ptr2 hold the bucket</a:t>
            </a:r>
          </a:p>
          <a:p>
            <a:r>
              <a:rPr lang="en-US" sz="800" dirty="0"/>
              <a:t>    number of first and last bucket which each processor will have after   </a:t>
            </a:r>
          </a:p>
          <a:p>
            <a:r>
              <a:rPr lang="en-US" sz="800" dirty="0"/>
              <a:t>    the redistribution is done.                                          */</a:t>
            </a:r>
          </a:p>
          <a:p>
            <a:endParaRPr lang="en-US" sz="800" dirty="0"/>
          </a:p>
          <a:p>
            <a:r>
              <a:rPr lang="en-US" sz="800" dirty="0"/>
              <a:t>    </a:t>
            </a:r>
            <a:r>
              <a:rPr lang="en-US" sz="800" dirty="0" err="1"/>
              <a:t>bucket_sum_accumulator</a:t>
            </a:r>
            <a:r>
              <a:rPr lang="en-US" sz="800" dirty="0"/>
              <a:t> = 0;</a:t>
            </a:r>
          </a:p>
          <a:p>
            <a:r>
              <a:rPr lang="en-US" sz="800" dirty="0"/>
              <a:t>    </a:t>
            </a:r>
            <a:r>
              <a:rPr lang="en-US" sz="800" dirty="0" err="1"/>
              <a:t>local_bucket_sum_accumulator</a:t>
            </a:r>
            <a:r>
              <a:rPr lang="en-US" sz="800" dirty="0"/>
              <a:t> = 0;</a:t>
            </a:r>
          </a:p>
          <a:p>
            <a:r>
              <a:rPr lang="en-US" sz="800" dirty="0"/>
              <a:t>    </a:t>
            </a:r>
            <a:r>
              <a:rPr lang="en-US" sz="800" dirty="0" err="1"/>
              <a:t>send_displ</a:t>
            </a:r>
            <a:r>
              <a:rPr lang="en-US" sz="800" dirty="0"/>
              <a:t>[0] = 0;</a:t>
            </a:r>
          </a:p>
          <a:p>
            <a:r>
              <a:rPr lang="en-US" sz="800" dirty="0"/>
              <a:t>    process_bucket_distrib_ptr1[0] = 0;</a:t>
            </a:r>
          </a:p>
          <a:p>
            <a:r>
              <a:rPr lang="en-US" sz="800" dirty="0"/>
              <a:t>    for( </a:t>
            </a:r>
            <a:r>
              <a:rPr lang="en-US" sz="800" dirty="0" err="1"/>
              <a:t>i</a:t>
            </a:r>
            <a:r>
              <a:rPr lang="en-US" sz="800" dirty="0"/>
              <a:t>=0, j=0; </a:t>
            </a:r>
            <a:r>
              <a:rPr lang="en-US" sz="800" dirty="0" err="1"/>
              <a:t>i</a:t>
            </a:r>
            <a:r>
              <a:rPr lang="en-US" sz="800" dirty="0"/>
              <a:t>&lt;NUM_BUCKETS; </a:t>
            </a:r>
            <a:r>
              <a:rPr lang="en-US" sz="800" dirty="0" err="1"/>
              <a:t>i</a:t>
            </a:r>
            <a:r>
              <a:rPr lang="en-US" sz="800" dirty="0"/>
              <a:t>++ )  </a:t>
            </a:r>
          </a:p>
          <a:p>
            <a:r>
              <a:rPr lang="en-US" sz="800" dirty="0"/>
              <a:t>    {</a:t>
            </a:r>
          </a:p>
          <a:p>
            <a:r>
              <a:rPr lang="en-US" sz="800" dirty="0"/>
              <a:t>        </a:t>
            </a:r>
            <a:r>
              <a:rPr lang="en-US" sz="800" dirty="0" err="1"/>
              <a:t>bucket_sum_accumulator</a:t>
            </a:r>
            <a:r>
              <a:rPr lang="en-US" sz="800" dirty="0"/>
              <a:t>       += </a:t>
            </a:r>
            <a:r>
              <a:rPr lang="en-US" sz="800" dirty="0" err="1"/>
              <a:t>bucket_size_totals</a:t>
            </a:r>
            <a:r>
              <a:rPr lang="en-US" sz="800" dirty="0"/>
              <a:t>[</a:t>
            </a:r>
            <a:r>
              <a:rPr lang="en-US" sz="800" dirty="0" err="1"/>
              <a:t>i</a:t>
            </a:r>
            <a:r>
              <a:rPr lang="en-US" sz="800" dirty="0"/>
              <a:t>];</a:t>
            </a:r>
          </a:p>
          <a:p>
            <a:r>
              <a:rPr lang="en-US" sz="800" dirty="0"/>
              <a:t>        </a:t>
            </a:r>
            <a:r>
              <a:rPr lang="en-US" sz="800" dirty="0" err="1"/>
              <a:t>local_bucket_sum_accumulator</a:t>
            </a:r>
            <a:r>
              <a:rPr lang="en-US" sz="800" dirty="0"/>
              <a:t> += </a:t>
            </a:r>
            <a:r>
              <a:rPr lang="en-US" sz="800" dirty="0" err="1"/>
              <a:t>bucket_size</a:t>
            </a:r>
            <a:r>
              <a:rPr lang="en-US" sz="800" dirty="0"/>
              <a:t>[</a:t>
            </a:r>
            <a:r>
              <a:rPr lang="en-US" sz="800" dirty="0" err="1"/>
              <a:t>i</a:t>
            </a:r>
            <a:r>
              <a:rPr lang="en-US" sz="800" dirty="0"/>
              <a:t>];</a:t>
            </a:r>
          </a:p>
          <a:p>
            <a:r>
              <a:rPr lang="en-US" sz="800" dirty="0"/>
              <a:t>        if( </a:t>
            </a:r>
            <a:r>
              <a:rPr lang="en-US" sz="800" dirty="0" err="1"/>
              <a:t>bucket_sum_accumulator</a:t>
            </a:r>
            <a:r>
              <a:rPr lang="en-US" sz="800" dirty="0"/>
              <a:t> &gt;= (j+1)*NUM_KEYS )  </a:t>
            </a:r>
          </a:p>
          <a:p>
            <a:r>
              <a:rPr lang="en-US" sz="800" dirty="0"/>
              <a:t>        {</a:t>
            </a:r>
          </a:p>
          <a:p>
            <a:r>
              <a:rPr lang="en-US" sz="800" dirty="0"/>
              <a:t>            </a:t>
            </a:r>
            <a:r>
              <a:rPr lang="en-US" sz="800" dirty="0" err="1"/>
              <a:t>send_count</a:t>
            </a:r>
            <a:r>
              <a:rPr lang="en-US" sz="800" dirty="0"/>
              <a:t>[j] = </a:t>
            </a:r>
            <a:r>
              <a:rPr lang="en-US" sz="800" dirty="0" err="1"/>
              <a:t>local_bucket_sum_accumulator</a:t>
            </a:r>
            <a:r>
              <a:rPr lang="en-US" sz="800" dirty="0"/>
              <a:t>;</a:t>
            </a:r>
          </a:p>
          <a:p>
            <a:r>
              <a:rPr lang="en-US" sz="800" dirty="0"/>
              <a:t>            if( j != 0 )</a:t>
            </a:r>
          </a:p>
          <a:p>
            <a:r>
              <a:rPr lang="en-US" sz="800" dirty="0"/>
              <a:t>            {</a:t>
            </a:r>
          </a:p>
          <a:p>
            <a:r>
              <a:rPr lang="en-US" sz="800" dirty="0"/>
              <a:t>                </a:t>
            </a:r>
            <a:r>
              <a:rPr lang="en-US" sz="800" dirty="0" err="1"/>
              <a:t>send_displ</a:t>
            </a:r>
            <a:r>
              <a:rPr lang="en-US" sz="800" dirty="0"/>
              <a:t>[j] = </a:t>
            </a:r>
            <a:r>
              <a:rPr lang="en-US" sz="800" dirty="0" err="1"/>
              <a:t>send_displ</a:t>
            </a:r>
            <a:r>
              <a:rPr lang="en-US" sz="800" dirty="0"/>
              <a:t>[j-1] + </a:t>
            </a:r>
            <a:r>
              <a:rPr lang="en-US" sz="800" dirty="0" err="1"/>
              <a:t>send_count</a:t>
            </a:r>
            <a:r>
              <a:rPr lang="en-US" sz="800" dirty="0"/>
              <a:t>[j-1];</a:t>
            </a:r>
          </a:p>
          <a:p>
            <a:r>
              <a:rPr lang="en-US" sz="800" dirty="0"/>
              <a:t>                process_bucket_distrib_ptr1[j] = </a:t>
            </a:r>
          </a:p>
          <a:p>
            <a:r>
              <a:rPr lang="en-US" sz="800" dirty="0"/>
              <a:t>                                        process_bucket_distrib_ptr2[j-1]+1;</a:t>
            </a:r>
          </a:p>
          <a:p>
            <a:r>
              <a:rPr lang="en-US" sz="800" dirty="0"/>
              <a:t>            }</a:t>
            </a:r>
          </a:p>
          <a:p>
            <a:r>
              <a:rPr lang="en-US" sz="800" dirty="0"/>
              <a:t>            process_bucket_distrib_ptr2[j++] = </a:t>
            </a:r>
            <a:r>
              <a:rPr lang="en-US" sz="800" dirty="0" err="1"/>
              <a:t>i</a:t>
            </a:r>
            <a:r>
              <a:rPr lang="en-US" sz="800" dirty="0"/>
              <a:t>;</a:t>
            </a:r>
          </a:p>
          <a:p>
            <a:r>
              <a:rPr lang="en-US" sz="800" dirty="0"/>
              <a:t>            </a:t>
            </a:r>
            <a:r>
              <a:rPr lang="en-US" sz="800" dirty="0" err="1"/>
              <a:t>local_bucket_sum_accumulator</a:t>
            </a:r>
            <a:r>
              <a:rPr lang="en-US" sz="800" dirty="0"/>
              <a:t> = 0;</a:t>
            </a:r>
          </a:p>
          <a:p>
            <a:r>
              <a:rPr lang="en-US" sz="800" dirty="0"/>
              <a:t>        }</a:t>
            </a:r>
          </a:p>
          <a:p>
            <a:r>
              <a:rPr lang="en-US" sz="800" dirty="0"/>
              <a:t>    }</a:t>
            </a:r>
          </a:p>
          <a:p>
            <a:endParaRPr lang="en-US" sz="800" dirty="0"/>
          </a:p>
          <a:p>
            <a:r>
              <a:rPr lang="en-US" sz="800" dirty="0"/>
              <a:t>/*  When NUM_PROCS approaching NUM_BUCKETS, it is highly possible</a:t>
            </a:r>
          </a:p>
          <a:p>
            <a:r>
              <a:rPr lang="en-US" sz="800" dirty="0"/>
              <a:t>    that the last few processors don't get any buckets.  So, we</a:t>
            </a:r>
          </a:p>
          <a:p>
            <a:r>
              <a:rPr lang="en-US" sz="800" dirty="0"/>
              <a:t>    need to set counts properly in this case to avoid any fallouts.    */</a:t>
            </a:r>
          </a:p>
          <a:p>
            <a:r>
              <a:rPr lang="en-US" sz="800" dirty="0"/>
              <a:t>    while( j &lt; </a:t>
            </a:r>
            <a:r>
              <a:rPr lang="en-US" sz="800" dirty="0" err="1"/>
              <a:t>comm_size</a:t>
            </a:r>
            <a:r>
              <a:rPr lang="en-US" sz="800" dirty="0"/>
              <a:t> )</a:t>
            </a:r>
          </a:p>
          <a:p>
            <a:r>
              <a:rPr lang="en-US" sz="800" dirty="0"/>
              <a:t>    {</a:t>
            </a:r>
          </a:p>
          <a:p>
            <a:r>
              <a:rPr lang="en-US" sz="800" dirty="0"/>
              <a:t>        </a:t>
            </a:r>
            <a:r>
              <a:rPr lang="en-US" sz="800" dirty="0" err="1"/>
              <a:t>send_count</a:t>
            </a:r>
            <a:r>
              <a:rPr lang="en-US" sz="800" dirty="0"/>
              <a:t>[j] = 0;</a:t>
            </a:r>
          </a:p>
          <a:p>
            <a:r>
              <a:rPr lang="en-US" sz="800" dirty="0"/>
              <a:t>        process_bucket_distrib_ptr1[j] = 1;</a:t>
            </a:r>
          </a:p>
          <a:p>
            <a:r>
              <a:rPr lang="en-US" sz="800" dirty="0"/>
              <a:t>        j++;</a:t>
            </a:r>
          </a:p>
          <a:p>
            <a:r>
              <a:rPr lang="en-US" sz="800" dirty="0"/>
              <a:t>    }</a:t>
            </a:r>
          </a:p>
          <a:p>
            <a:endParaRPr lang="en-US" sz="800" dirty="0"/>
          </a:p>
          <a:p>
            <a:r>
              <a:rPr lang="en-US" sz="800" dirty="0"/>
              <a:t>    TIMER_STOP( T_RANK );</a:t>
            </a:r>
          </a:p>
          <a:p>
            <a:r>
              <a:rPr lang="en-US" sz="800" dirty="0"/>
              <a:t>    TIMER_START( T_RCOMM ); </a:t>
            </a:r>
          </a:p>
          <a:p>
            <a:endParaRPr lang="en-US" sz="800" dirty="0"/>
          </a:p>
          <a:p>
            <a:r>
              <a:rPr lang="en-US" sz="800" dirty="0"/>
              <a:t>/*  This is the redistribution section:  first find out how many keys</a:t>
            </a:r>
          </a:p>
          <a:p>
            <a:r>
              <a:rPr lang="en-US" sz="800" dirty="0"/>
              <a:t>    each processor will send to every other processor:                 */</a:t>
            </a:r>
          </a:p>
          <a:p>
            <a:r>
              <a:rPr lang="en-US" sz="800" dirty="0"/>
              <a:t>    </a:t>
            </a:r>
            <a:r>
              <a:rPr lang="en-US" sz="800" dirty="0" err="1"/>
              <a:t>MPI_Alltoall</a:t>
            </a:r>
            <a:r>
              <a:rPr lang="en-US" sz="800" dirty="0"/>
              <a:t>( </a:t>
            </a:r>
            <a:r>
              <a:rPr lang="en-US" sz="800" dirty="0" err="1"/>
              <a:t>send_count</a:t>
            </a:r>
            <a:r>
              <a:rPr lang="en-US" sz="800" dirty="0"/>
              <a:t>,</a:t>
            </a:r>
          </a:p>
          <a:p>
            <a:r>
              <a:rPr lang="en-US" sz="800" dirty="0"/>
              <a:t>                  1,</a:t>
            </a:r>
          </a:p>
          <a:p>
            <a:r>
              <a:rPr lang="en-US" sz="800" dirty="0"/>
              <a:t>                  MPI_INT,</a:t>
            </a:r>
          </a:p>
          <a:p>
            <a:r>
              <a:rPr lang="en-US" sz="800" dirty="0"/>
              <a:t>                  </a:t>
            </a:r>
            <a:r>
              <a:rPr lang="en-US" sz="800" dirty="0" err="1"/>
              <a:t>recv_count</a:t>
            </a:r>
            <a:r>
              <a:rPr lang="en-US" sz="800" dirty="0"/>
              <a:t>,</a:t>
            </a:r>
          </a:p>
          <a:p>
            <a:r>
              <a:rPr lang="en-US" sz="800" dirty="0"/>
              <a:t>                  1,</a:t>
            </a:r>
          </a:p>
          <a:p>
            <a:r>
              <a:rPr lang="en-US" sz="800" dirty="0"/>
              <a:t>                  MPI_INT,</a:t>
            </a:r>
          </a:p>
          <a:p>
            <a:r>
              <a:rPr lang="en-US" sz="800" dirty="0"/>
              <a:t>                  MPI_COMM_WORLD );</a:t>
            </a:r>
          </a:p>
          <a:p>
            <a:endParaRPr lang="en-US" sz="800" dirty="0"/>
          </a:p>
          <a:p>
            <a:r>
              <a:rPr lang="en-US" sz="800" dirty="0"/>
              <a:t>/*  Determine the receive array displacements for the buckets */    </a:t>
            </a:r>
          </a:p>
          <a:p>
            <a:r>
              <a:rPr lang="en-US" sz="800" dirty="0"/>
              <a:t>    </a:t>
            </a:r>
            <a:r>
              <a:rPr lang="en-US" sz="800" dirty="0" err="1"/>
              <a:t>recv_displ</a:t>
            </a:r>
            <a:r>
              <a:rPr lang="en-US" sz="800" dirty="0"/>
              <a:t>[0] = 0;</a:t>
            </a:r>
          </a:p>
          <a:p>
            <a:r>
              <a:rPr lang="en-US" sz="800" dirty="0"/>
              <a:t>    for( </a:t>
            </a:r>
            <a:r>
              <a:rPr lang="en-US" sz="800" dirty="0" err="1"/>
              <a:t>i</a:t>
            </a:r>
            <a:r>
              <a:rPr lang="en-US" sz="800" dirty="0"/>
              <a:t>=1; </a:t>
            </a:r>
            <a:r>
              <a:rPr lang="en-US" sz="800" dirty="0" err="1"/>
              <a:t>i</a:t>
            </a:r>
            <a:r>
              <a:rPr lang="en-US" sz="800" dirty="0"/>
              <a:t>&lt;</a:t>
            </a:r>
            <a:r>
              <a:rPr lang="en-US" sz="800" dirty="0" err="1"/>
              <a:t>comm_size</a:t>
            </a:r>
            <a:r>
              <a:rPr lang="en-US" sz="800" dirty="0"/>
              <a:t>; </a:t>
            </a:r>
            <a:r>
              <a:rPr lang="en-US" sz="800" dirty="0" err="1"/>
              <a:t>i</a:t>
            </a:r>
            <a:r>
              <a:rPr lang="en-US" sz="800" dirty="0"/>
              <a:t>++ )</a:t>
            </a:r>
          </a:p>
          <a:p>
            <a:r>
              <a:rPr lang="en-US" sz="800" dirty="0"/>
              <a:t>        </a:t>
            </a:r>
            <a:r>
              <a:rPr lang="en-US" sz="800" dirty="0" err="1"/>
              <a:t>recv_displ</a:t>
            </a:r>
            <a:r>
              <a:rPr lang="en-US" sz="800" dirty="0"/>
              <a:t>[</a:t>
            </a:r>
            <a:r>
              <a:rPr lang="en-US" sz="800" dirty="0" err="1"/>
              <a:t>i</a:t>
            </a:r>
            <a:r>
              <a:rPr lang="en-US" sz="800" dirty="0"/>
              <a:t>] = </a:t>
            </a:r>
            <a:r>
              <a:rPr lang="en-US" sz="800" dirty="0" err="1"/>
              <a:t>recv_displ</a:t>
            </a:r>
            <a:r>
              <a:rPr lang="en-US" sz="800" dirty="0"/>
              <a:t>[i-1] + </a:t>
            </a:r>
            <a:r>
              <a:rPr lang="en-US" sz="800" dirty="0" err="1"/>
              <a:t>recv_count</a:t>
            </a:r>
            <a:r>
              <a:rPr lang="en-US" sz="800" dirty="0"/>
              <a:t>[i-1];</a:t>
            </a:r>
          </a:p>
          <a:p>
            <a:endParaRPr lang="en-US" sz="800" dirty="0"/>
          </a:p>
          <a:p>
            <a:endParaRPr lang="en-US" sz="800" dirty="0"/>
          </a:p>
          <a:p>
            <a:r>
              <a:rPr lang="en-US" sz="800" dirty="0"/>
              <a:t>/*  Now send the keys to respective processors  */    </a:t>
            </a:r>
          </a:p>
          <a:p>
            <a:r>
              <a:rPr lang="en-US" sz="800" dirty="0"/>
              <a:t>    </a:t>
            </a:r>
            <a:r>
              <a:rPr lang="en-US" sz="800" dirty="0" err="1"/>
              <a:t>MPI_Alltoallv</a:t>
            </a:r>
            <a:r>
              <a:rPr lang="en-US" sz="800" dirty="0"/>
              <a:t>( key_buff1,</a:t>
            </a:r>
          </a:p>
          <a:p>
            <a:r>
              <a:rPr lang="en-US" sz="800" dirty="0"/>
              <a:t>                   </a:t>
            </a:r>
            <a:r>
              <a:rPr lang="en-US" sz="800" dirty="0" err="1"/>
              <a:t>send_count</a:t>
            </a:r>
            <a:r>
              <a:rPr lang="en-US" sz="800" dirty="0"/>
              <a:t>,</a:t>
            </a:r>
          </a:p>
          <a:p>
            <a:r>
              <a:rPr lang="en-US" sz="800" dirty="0"/>
              <a:t>                   </a:t>
            </a:r>
            <a:r>
              <a:rPr lang="en-US" sz="800" dirty="0" err="1"/>
              <a:t>send_displ</a:t>
            </a:r>
            <a:r>
              <a:rPr lang="en-US" sz="800" dirty="0"/>
              <a:t>,</a:t>
            </a:r>
          </a:p>
          <a:p>
            <a:r>
              <a:rPr lang="en-US" sz="800" dirty="0"/>
              <a:t>                   MP_KEY_TYPE,</a:t>
            </a:r>
          </a:p>
          <a:p>
            <a:r>
              <a:rPr lang="en-US" sz="800" dirty="0"/>
              <a:t>                   key_buff2,</a:t>
            </a:r>
          </a:p>
          <a:p>
            <a:r>
              <a:rPr lang="en-US" sz="800" dirty="0"/>
              <a:t>                   </a:t>
            </a:r>
            <a:r>
              <a:rPr lang="en-US" sz="800" dirty="0" err="1"/>
              <a:t>recv_count</a:t>
            </a:r>
            <a:r>
              <a:rPr lang="en-US" sz="800" dirty="0"/>
              <a:t>,</a:t>
            </a:r>
          </a:p>
          <a:p>
            <a:r>
              <a:rPr lang="en-US" sz="800" dirty="0"/>
              <a:t>                   </a:t>
            </a:r>
            <a:r>
              <a:rPr lang="en-US" sz="800" dirty="0" err="1"/>
              <a:t>recv_displ</a:t>
            </a:r>
            <a:r>
              <a:rPr lang="en-US" sz="800" dirty="0"/>
              <a:t>,</a:t>
            </a:r>
          </a:p>
          <a:p>
            <a:r>
              <a:rPr lang="en-US" sz="800" dirty="0"/>
              <a:t>                   MP_KEY_TYPE,</a:t>
            </a:r>
          </a:p>
          <a:p>
            <a:r>
              <a:rPr lang="en-US" sz="800" dirty="0"/>
              <a:t>                   MPI_COMM_WORLD );</a:t>
            </a:r>
          </a:p>
          <a:p>
            <a:endParaRPr lang="en-US" sz="800" dirty="0"/>
          </a:p>
          <a:p>
            <a:r>
              <a:rPr lang="en-US" sz="800" dirty="0"/>
              <a:t>    TIMER_STOP( T_RCOMM ); </a:t>
            </a:r>
          </a:p>
          <a:p>
            <a:r>
              <a:rPr lang="en-US" sz="800" dirty="0"/>
              <a:t>    TIMER_START( T_RANK );</a:t>
            </a:r>
          </a:p>
          <a:p>
            <a:endParaRPr lang="en-US" sz="800" dirty="0"/>
          </a:p>
          <a:p>
            <a:r>
              <a:rPr lang="en-US" sz="800" dirty="0"/>
              <a:t>/*  The starting and ending bucket numbers on each processor are</a:t>
            </a:r>
          </a:p>
          <a:p>
            <a:r>
              <a:rPr lang="en-US" sz="800" dirty="0"/>
              <a:t>    multiplied by the interval size of the buckets to obtain the </a:t>
            </a:r>
          </a:p>
          <a:p>
            <a:r>
              <a:rPr lang="en-US" sz="800" dirty="0"/>
              <a:t>    smallest possible min and greatest possible max value of any </a:t>
            </a:r>
          </a:p>
          <a:p>
            <a:r>
              <a:rPr lang="en-US" sz="800" dirty="0"/>
              <a:t>    key on each processor                                          */</a:t>
            </a:r>
          </a:p>
          <a:p>
            <a:r>
              <a:rPr lang="en-US" sz="800" dirty="0"/>
              <a:t>    </a:t>
            </a:r>
            <a:r>
              <a:rPr lang="en-US" sz="800" dirty="0" err="1"/>
              <a:t>min_key_val</a:t>
            </a:r>
            <a:r>
              <a:rPr lang="en-US" sz="800" dirty="0"/>
              <a:t> = process_bucket_distrib_ptr1[</a:t>
            </a:r>
            <a:r>
              <a:rPr lang="en-US" sz="800" dirty="0" err="1"/>
              <a:t>my_rank</a:t>
            </a:r>
            <a:r>
              <a:rPr lang="en-US" sz="800" dirty="0"/>
              <a:t>] &lt;&lt; shift;</a:t>
            </a:r>
          </a:p>
          <a:p>
            <a:r>
              <a:rPr lang="en-US" sz="800" dirty="0"/>
              <a:t>    </a:t>
            </a:r>
            <a:r>
              <a:rPr lang="en-US" sz="800" dirty="0" err="1"/>
              <a:t>max_key_val</a:t>
            </a:r>
            <a:r>
              <a:rPr lang="en-US" sz="800" dirty="0"/>
              <a:t> = ((process_bucket_distrib_ptr2[</a:t>
            </a:r>
            <a:r>
              <a:rPr lang="en-US" sz="800" dirty="0" err="1"/>
              <a:t>my_rank</a:t>
            </a:r>
            <a:r>
              <a:rPr lang="en-US" sz="800" dirty="0"/>
              <a:t>] + 1) &lt;&lt; shift)-1;</a:t>
            </a:r>
          </a:p>
          <a:p>
            <a:endParaRPr lang="en-US" sz="800" dirty="0"/>
          </a:p>
          <a:p>
            <a:r>
              <a:rPr lang="en-US" sz="800" dirty="0"/>
              <a:t>/*  Clear the work array */</a:t>
            </a:r>
          </a:p>
          <a:p>
            <a:r>
              <a:rPr lang="en-US" sz="800" dirty="0"/>
              <a:t>    for( </a:t>
            </a:r>
            <a:r>
              <a:rPr lang="en-US" sz="800" dirty="0" err="1"/>
              <a:t>i</a:t>
            </a:r>
            <a:r>
              <a:rPr lang="en-US" sz="800" dirty="0"/>
              <a:t>=0; </a:t>
            </a:r>
            <a:r>
              <a:rPr lang="en-US" sz="800" dirty="0" err="1"/>
              <a:t>i</a:t>
            </a:r>
            <a:r>
              <a:rPr lang="en-US" sz="800" dirty="0"/>
              <a:t>&lt;max_key_val-min_key_val+1; </a:t>
            </a:r>
            <a:r>
              <a:rPr lang="en-US" sz="800" dirty="0" err="1"/>
              <a:t>i</a:t>
            </a:r>
            <a:r>
              <a:rPr lang="en-US" sz="800" dirty="0"/>
              <a:t>++ )</a:t>
            </a:r>
          </a:p>
          <a:p>
            <a:r>
              <a:rPr lang="en-US" sz="800" dirty="0"/>
              <a:t>        key_buff1[</a:t>
            </a:r>
            <a:r>
              <a:rPr lang="en-US" sz="800" dirty="0" err="1"/>
              <a:t>i</a:t>
            </a:r>
            <a:r>
              <a:rPr lang="en-US" sz="800" dirty="0"/>
              <a:t>] = 0;</a:t>
            </a:r>
          </a:p>
          <a:p>
            <a:endParaRPr lang="en-US" sz="800" dirty="0"/>
          </a:p>
          <a:p>
            <a:r>
              <a:rPr lang="en-US" sz="800" dirty="0"/>
              <a:t>/*  Determine the total number of keys on all other </a:t>
            </a:r>
          </a:p>
          <a:p>
            <a:r>
              <a:rPr lang="en-US" sz="800" dirty="0"/>
              <a:t>    processors holding keys of lesser value         */</a:t>
            </a:r>
          </a:p>
          <a:p>
            <a:r>
              <a:rPr lang="en-US" sz="800" dirty="0"/>
              <a:t>    m = 0;</a:t>
            </a:r>
          </a:p>
          <a:p>
            <a:r>
              <a:rPr lang="en-US" sz="800" dirty="0"/>
              <a:t>    for( k=0; k&lt;</a:t>
            </a:r>
            <a:r>
              <a:rPr lang="en-US" sz="800" dirty="0" err="1"/>
              <a:t>my_rank</a:t>
            </a:r>
            <a:r>
              <a:rPr lang="en-US" sz="800" dirty="0"/>
              <a:t>; k++ )</a:t>
            </a:r>
          </a:p>
          <a:p>
            <a:r>
              <a:rPr lang="en-US" sz="800" dirty="0"/>
              <a:t>        for( </a:t>
            </a:r>
            <a:r>
              <a:rPr lang="en-US" sz="800" dirty="0" err="1"/>
              <a:t>i</a:t>
            </a:r>
            <a:r>
              <a:rPr lang="en-US" sz="800" dirty="0"/>
              <a:t>= process_bucket_distrib_ptr1[k];</a:t>
            </a:r>
          </a:p>
          <a:p>
            <a:r>
              <a:rPr lang="en-US" sz="800" dirty="0"/>
              <a:t>             </a:t>
            </a:r>
            <a:r>
              <a:rPr lang="en-US" sz="800" dirty="0" err="1"/>
              <a:t>i</a:t>
            </a:r>
            <a:r>
              <a:rPr lang="en-US" sz="800" dirty="0"/>
              <a:t>&lt;=process_bucket_distrib_ptr2[k];</a:t>
            </a:r>
          </a:p>
          <a:p>
            <a:r>
              <a:rPr lang="en-US" sz="800" dirty="0"/>
              <a:t>             </a:t>
            </a:r>
            <a:r>
              <a:rPr lang="en-US" sz="800" dirty="0" err="1"/>
              <a:t>i</a:t>
            </a:r>
            <a:r>
              <a:rPr lang="en-US" sz="800" dirty="0"/>
              <a:t>++ )  </a:t>
            </a:r>
          </a:p>
          <a:p>
            <a:r>
              <a:rPr lang="en-US" sz="800" dirty="0"/>
              <a:t>            m += </a:t>
            </a:r>
            <a:r>
              <a:rPr lang="en-US" sz="800" dirty="0" err="1"/>
              <a:t>bucket_size_totals</a:t>
            </a:r>
            <a:r>
              <a:rPr lang="en-US" sz="800" dirty="0"/>
              <a:t>[</a:t>
            </a:r>
            <a:r>
              <a:rPr lang="en-US" sz="800" dirty="0" err="1"/>
              <a:t>i</a:t>
            </a:r>
            <a:r>
              <a:rPr lang="en-US" sz="800" dirty="0"/>
              <a:t>]; /*  m has total # of lesser keys */</a:t>
            </a:r>
          </a:p>
          <a:p>
            <a:endParaRPr lang="en-US" sz="800" dirty="0"/>
          </a:p>
          <a:p>
            <a:r>
              <a:rPr lang="en-US" sz="800" dirty="0"/>
              <a:t>/*  Determine total number of keys on this processor */</a:t>
            </a:r>
          </a:p>
          <a:p>
            <a:r>
              <a:rPr lang="en-US" sz="800" dirty="0"/>
              <a:t>    j = 0;                                 </a:t>
            </a:r>
          </a:p>
          <a:p>
            <a:r>
              <a:rPr lang="en-US" sz="800" dirty="0"/>
              <a:t>    for( </a:t>
            </a:r>
            <a:r>
              <a:rPr lang="en-US" sz="800" dirty="0" err="1"/>
              <a:t>i</a:t>
            </a:r>
            <a:r>
              <a:rPr lang="en-US" sz="800" dirty="0"/>
              <a:t>= process_bucket_distrib_ptr1[</a:t>
            </a:r>
            <a:r>
              <a:rPr lang="en-US" sz="800" dirty="0" err="1"/>
              <a:t>my_rank</a:t>
            </a:r>
            <a:r>
              <a:rPr lang="en-US" sz="800" dirty="0"/>
              <a:t>];</a:t>
            </a:r>
          </a:p>
          <a:p>
            <a:r>
              <a:rPr lang="en-US" sz="800" dirty="0"/>
              <a:t>         </a:t>
            </a:r>
            <a:r>
              <a:rPr lang="en-US" sz="800" dirty="0" err="1"/>
              <a:t>i</a:t>
            </a:r>
            <a:r>
              <a:rPr lang="en-US" sz="800" dirty="0"/>
              <a:t>&lt;=process_bucket_distrib_ptr2[</a:t>
            </a:r>
            <a:r>
              <a:rPr lang="en-US" sz="800" dirty="0" err="1"/>
              <a:t>my_rank</a:t>
            </a:r>
            <a:r>
              <a:rPr lang="en-US" sz="800" dirty="0"/>
              <a:t>];</a:t>
            </a:r>
          </a:p>
          <a:p>
            <a:r>
              <a:rPr lang="en-US" sz="800" dirty="0"/>
              <a:t>         </a:t>
            </a:r>
            <a:r>
              <a:rPr lang="en-US" sz="800" dirty="0" err="1"/>
              <a:t>i</a:t>
            </a:r>
            <a:r>
              <a:rPr lang="en-US" sz="800" dirty="0"/>
              <a:t>++ )  </a:t>
            </a:r>
          </a:p>
          <a:p>
            <a:r>
              <a:rPr lang="en-US" sz="800" dirty="0"/>
              <a:t>        j += </a:t>
            </a:r>
            <a:r>
              <a:rPr lang="en-US" sz="800" dirty="0" err="1"/>
              <a:t>bucket_size_totals</a:t>
            </a:r>
            <a:r>
              <a:rPr lang="en-US" sz="800" dirty="0"/>
              <a:t>[</a:t>
            </a:r>
            <a:r>
              <a:rPr lang="en-US" sz="800" dirty="0" err="1"/>
              <a:t>i</a:t>
            </a:r>
            <a:r>
              <a:rPr lang="en-US" sz="800" dirty="0"/>
              <a:t>];     /* j has total # of local keys   */</a:t>
            </a:r>
          </a:p>
          <a:p>
            <a:endParaRPr lang="en-US" sz="800" dirty="0"/>
          </a:p>
          <a:p>
            <a:endParaRPr lang="en-US" sz="800" dirty="0"/>
          </a:p>
          <a:p>
            <a:r>
              <a:rPr lang="en-US" sz="800" dirty="0"/>
              <a:t>/*  Ranking of all keys occurs in this section:                 */</a:t>
            </a:r>
          </a:p>
          <a:p>
            <a:r>
              <a:rPr lang="en-US" sz="800" dirty="0"/>
              <a:t>/*  shift it backwards so no subtractions are necessary in loop */</a:t>
            </a:r>
          </a:p>
          <a:p>
            <a:r>
              <a:rPr lang="en-US" sz="800" dirty="0"/>
              <a:t>    </a:t>
            </a:r>
            <a:r>
              <a:rPr lang="en-US" sz="800" dirty="0" err="1"/>
              <a:t>key_buff_ptr</a:t>
            </a:r>
            <a:r>
              <a:rPr lang="en-US" sz="800" dirty="0"/>
              <a:t> = key_buff1 - </a:t>
            </a:r>
            <a:r>
              <a:rPr lang="en-US" sz="800" dirty="0" err="1"/>
              <a:t>min_key_val</a:t>
            </a:r>
            <a:r>
              <a:rPr lang="en-US" sz="800" dirty="0"/>
              <a:t>;</a:t>
            </a:r>
          </a:p>
          <a:p>
            <a:endParaRPr lang="en-US" sz="800" dirty="0"/>
          </a:p>
          <a:p>
            <a:r>
              <a:rPr lang="en-US" sz="800" dirty="0"/>
              <a:t>/*  In this section, the keys themselves are used as their </a:t>
            </a:r>
          </a:p>
          <a:p>
            <a:r>
              <a:rPr lang="en-US" sz="800" dirty="0"/>
              <a:t>    own indexes to determine how many of each there are: their</a:t>
            </a:r>
          </a:p>
          <a:p>
            <a:r>
              <a:rPr lang="en-US" sz="800" dirty="0"/>
              <a:t>    individual population                                       */</a:t>
            </a:r>
          </a:p>
          <a:p>
            <a:r>
              <a:rPr lang="en-US" sz="800" dirty="0"/>
              <a:t>    for( </a:t>
            </a:r>
            <a:r>
              <a:rPr lang="en-US" sz="800" dirty="0" err="1"/>
              <a:t>i</a:t>
            </a:r>
            <a:r>
              <a:rPr lang="en-US" sz="800" dirty="0"/>
              <a:t>=0; </a:t>
            </a:r>
            <a:r>
              <a:rPr lang="en-US" sz="800" dirty="0" err="1"/>
              <a:t>i</a:t>
            </a:r>
            <a:r>
              <a:rPr lang="en-US" sz="800" dirty="0"/>
              <a:t>&lt;j; </a:t>
            </a:r>
            <a:r>
              <a:rPr lang="en-US" sz="800" dirty="0" err="1"/>
              <a:t>i</a:t>
            </a:r>
            <a:r>
              <a:rPr lang="en-US" sz="800" dirty="0"/>
              <a:t>++ )</a:t>
            </a:r>
          </a:p>
          <a:p>
            <a:r>
              <a:rPr lang="en-US" sz="800" dirty="0"/>
              <a:t>        </a:t>
            </a:r>
            <a:r>
              <a:rPr lang="en-US" sz="800" dirty="0" err="1"/>
              <a:t>key_buff_ptr</a:t>
            </a:r>
            <a:r>
              <a:rPr lang="en-US" sz="800" dirty="0"/>
              <a:t>[key_buff2[</a:t>
            </a:r>
            <a:r>
              <a:rPr lang="en-US" sz="800" dirty="0" err="1"/>
              <a:t>i</a:t>
            </a:r>
            <a:r>
              <a:rPr lang="en-US" sz="800" dirty="0"/>
              <a:t>]]++;  /* Now they have individual key   */</a:t>
            </a:r>
          </a:p>
          <a:p>
            <a:r>
              <a:rPr lang="en-US" sz="800" dirty="0"/>
              <a:t>                                       /* population                     */</a:t>
            </a:r>
          </a:p>
          <a:p>
            <a:endParaRPr lang="en-US" sz="800" dirty="0"/>
          </a:p>
          <a:p>
            <a:r>
              <a:rPr lang="en-US" sz="800" dirty="0"/>
              <a:t>/*  To obtain ranks of each key, successively add the individual key</a:t>
            </a:r>
          </a:p>
          <a:p>
            <a:r>
              <a:rPr lang="en-US" sz="800" dirty="0"/>
              <a:t>    population, not forgetting the total of lesser keys, m.</a:t>
            </a:r>
          </a:p>
          <a:p>
            <a:r>
              <a:rPr lang="en-US" sz="800" dirty="0"/>
              <a:t>    NOTE: Since the total of lesser keys would be subtracted later </a:t>
            </a:r>
          </a:p>
          <a:p>
            <a:r>
              <a:rPr lang="en-US" sz="800" dirty="0"/>
              <a:t>    in verification, it is no longer added to the first key population </a:t>
            </a:r>
          </a:p>
          <a:p>
            <a:r>
              <a:rPr lang="en-US" sz="800" dirty="0"/>
              <a:t>    here, but still needed during the partial verify test.  This is to </a:t>
            </a:r>
          </a:p>
          <a:p>
            <a:r>
              <a:rPr lang="en-US" sz="800" dirty="0"/>
              <a:t>    ensure that 32-bit </a:t>
            </a:r>
            <a:r>
              <a:rPr lang="en-US" sz="800" dirty="0" err="1"/>
              <a:t>key_buff</a:t>
            </a:r>
            <a:r>
              <a:rPr lang="en-US" sz="800" dirty="0"/>
              <a:t> can still be used for class D.           */</a:t>
            </a:r>
          </a:p>
          <a:p>
            <a:r>
              <a:rPr lang="en-US" sz="800" dirty="0"/>
              <a:t>/*    </a:t>
            </a:r>
            <a:r>
              <a:rPr lang="en-US" sz="800" dirty="0" err="1"/>
              <a:t>key_buff_ptr</a:t>
            </a:r>
            <a:r>
              <a:rPr lang="en-US" sz="800" dirty="0"/>
              <a:t>[</a:t>
            </a:r>
            <a:r>
              <a:rPr lang="en-US" sz="800" dirty="0" err="1"/>
              <a:t>min_key_val</a:t>
            </a:r>
            <a:r>
              <a:rPr lang="en-US" sz="800" dirty="0"/>
              <a:t>] += m;    */</a:t>
            </a:r>
          </a:p>
          <a:p>
            <a:r>
              <a:rPr lang="en-US" sz="800" dirty="0"/>
              <a:t>    for( </a:t>
            </a:r>
            <a:r>
              <a:rPr lang="en-US" sz="800" dirty="0" err="1"/>
              <a:t>i</a:t>
            </a:r>
            <a:r>
              <a:rPr lang="en-US" sz="800" dirty="0"/>
              <a:t>=</a:t>
            </a:r>
            <a:r>
              <a:rPr lang="en-US" sz="800" dirty="0" err="1"/>
              <a:t>min_key_val</a:t>
            </a:r>
            <a:r>
              <a:rPr lang="en-US" sz="800" dirty="0"/>
              <a:t>; </a:t>
            </a:r>
            <a:r>
              <a:rPr lang="en-US" sz="800" dirty="0" err="1"/>
              <a:t>i</a:t>
            </a:r>
            <a:r>
              <a:rPr lang="en-US" sz="800" dirty="0"/>
              <a:t>&lt;</a:t>
            </a:r>
            <a:r>
              <a:rPr lang="en-US" sz="800" dirty="0" err="1"/>
              <a:t>max_key_val</a:t>
            </a:r>
            <a:r>
              <a:rPr lang="en-US" sz="800" dirty="0"/>
              <a:t>; </a:t>
            </a:r>
            <a:r>
              <a:rPr lang="en-US" sz="800" dirty="0" err="1"/>
              <a:t>i</a:t>
            </a:r>
            <a:r>
              <a:rPr lang="en-US" sz="800" dirty="0"/>
              <a:t>++ )   </a:t>
            </a:r>
          </a:p>
          <a:p>
            <a:r>
              <a:rPr lang="en-US" sz="800" dirty="0"/>
              <a:t>        </a:t>
            </a:r>
            <a:r>
              <a:rPr lang="en-US" sz="800" dirty="0" err="1"/>
              <a:t>key_buff_ptr</a:t>
            </a:r>
            <a:r>
              <a:rPr lang="en-US" sz="800" dirty="0"/>
              <a:t>[i+1] += </a:t>
            </a:r>
            <a:r>
              <a:rPr lang="en-US" sz="800" dirty="0" err="1"/>
              <a:t>key_buff_ptr</a:t>
            </a:r>
            <a:r>
              <a:rPr lang="en-US" sz="800" dirty="0"/>
              <a:t>[</a:t>
            </a:r>
            <a:r>
              <a:rPr lang="en-US" sz="800" dirty="0" err="1"/>
              <a:t>i</a:t>
            </a:r>
            <a:r>
              <a:rPr lang="en-US" sz="800" dirty="0"/>
              <a:t>];  </a:t>
            </a:r>
          </a:p>
          <a:p>
            <a:endParaRPr lang="en-US" sz="800" dirty="0"/>
          </a:p>
          <a:p>
            <a:endParaRPr lang="en-US" sz="800" dirty="0"/>
          </a:p>
          <a:p>
            <a:r>
              <a:rPr lang="en-US" sz="800" dirty="0"/>
              <a:t>/* This is the partial verify test section */</a:t>
            </a:r>
          </a:p>
          <a:p>
            <a:r>
              <a:rPr lang="en-US" sz="800" dirty="0"/>
              <a:t>/* Observe that </a:t>
            </a:r>
            <a:r>
              <a:rPr lang="en-US" sz="800" dirty="0" err="1"/>
              <a:t>test_rank_array</a:t>
            </a:r>
            <a:r>
              <a:rPr lang="en-US" sz="800" dirty="0"/>
              <a:t> </a:t>
            </a:r>
            <a:r>
              <a:rPr lang="en-US" sz="800" dirty="0" err="1"/>
              <a:t>vals</a:t>
            </a:r>
            <a:r>
              <a:rPr lang="en-US" sz="800" dirty="0"/>
              <a:t> are   */</a:t>
            </a:r>
          </a:p>
          <a:p>
            <a:r>
              <a:rPr lang="en-US" sz="800" dirty="0"/>
              <a:t>/* shifted differently for different cases */</a:t>
            </a:r>
          </a:p>
          <a:p>
            <a:r>
              <a:rPr lang="en-US" sz="800" dirty="0"/>
              <a:t>    for( </a:t>
            </a:r>
            <a:r>
              <a:rPr lang="en-US" sz="800" dirty="0" err="1"/>
              <a:t>i</a:t>
            </a:r>
            <a:r>
              <a:rPr lang="en-US" sz="800" dirty="0"/>
              <a:t>=0; </a:t>
            </a:r>
            <a:r>
              <a:rPr lang="en-US" sz="800" dirty="0" err="1"/>
              <a:t>i</a:t>
            </a:r>
            <a:r>
              <a:rPr lang="en-US" sz="800" dirty="0"/>
              <a:t>&lt;TEST_ARRAY_SIZE; </a:t>
            </a:r>
            <a:r>
              <a:rPr lang="en-US" sz="800" dirty="0" err="1"/>
              <a:t>i</a:t>
            </a:r>
            <a:r>
              <a:rPr lang="en-US" sz="800" dirty="0"/>
              <a:t>++ )</a:t>
            </a:r>
          </a:p>
          <a:p>
            <a:r>
              <a:rPr lang="en-US" sz="800" dirty="0"/>
              <a:t>    {                                             </a:t>
            </a:r>
          </a:p>
          <a:p>
            <a:r>
              <a:rPr lang="en-US" sz="800" dirty="0"/>
              <a:t>        k = </a:t>
            </a:r>
            <a:r>
              <a:rPr lang="en-US" sz="800" dirty="0" err="1"/>
              <a:t>bucket_size_totals</a:t>
            </a:r>
            <a:r>
              <a:rPr lang="en-US" sz="800" dirty="0"/>
              <a:t>[</a:t>
            </a:r>
            <a:r>
              <a:rPr lang="en-US" sz="800" dirty="0" err="1"/>
              <a:t>i+NUM_BUCKETS</a:t>
            </a:r>
            <a:r>
              <a:rPr lang="en-US" sz="800" dirty="0"/>
              <a:t>];    /* Keys were hidden here */</a:t>
            </a:r>
          </a:p>
          <a:p>
            <a:r>
              <a:rPr lang="en-US" sz="800" dirty="0"/>
              <a:t>        if( </a:t>
            </a:r>
            <a:r>
              <a:rPr lang="en-US" sz="800" dirty="0" err="1"/>
              <a:t>min_key_val</a:t>
            </a:r>
            <a:r>
              <a:rPr lang="en-US" sz="800" dirty="0"/>
              <a:t> &lt;= k  &amp;&amp;  k &lt;= </a:t>
            </a:r>
            <a:r>
              <a:rPr lang="en-US" sz="800" dirty="0" err="1"/>
              <a:t>max_key_val</a:t>
            </a:r>
            <a:r>
              <a:rPr lang="en-US" sz="800" dirty="0"/>
              <a:t> )</a:t>
            </a:r>
          </a:p>
          <a:p>
            <a:r>
              <a:rPr lang="en-US" sz="800" dirty="0"/>
              <a:t>        {</a:t>
            </a:r>
          </a:p>
          <a:p>
            <a:r>
              <a:rPr lang="en-US" sz="800" dirty="0"/>
              <a:t>            /* Add the total of lesser keys, m, here */</a:t>
            </a:r>
          </a:p>
          <a:p>
            <a:r>
              <a:rPr lang="en-US" sz="800" dirty="0"/>
              <a:t>            INT_TYPE2 </a:t>
            </a:r>
            <a:r>
              <a:rPr lang="en-US" sz="800" dirty="0" err="1"/>
              <a:t>key_rank</a:t>
            </a:r>
            <a:r>
              <a:rPr lang="en-US" sz="800" dirty="0"/>
              <a:t> = </a:t>
            </a:r>
            <a:r>
              <a:rPr lang="en-US" sz="800" dirty="0" err="1"/>
              <a:t>key_buff_ptr</a:t>
            </a:r>
            <a:r>
              <a:rPr lang="en-US" sz="800" dirty="0"/>
              <a:t>[k-1] + m;</a:t>
            </a:r>
          </a:p>
          <a:p>
            <a:r>
              <a:rPr lang="en-US" sz="800" dirty="0"/>
              <a:t>            </a:t>
            </a:r>
            <a:r>
              <a:rPr lang="en-US" sz="800" dirty="0" err="1"/>
              <a:t>int</a:t>
            </a:r>
            <a:r>
              <a:rPr lang="en-US" sz="800" dirty="0"/>
              <a:t> failed = 0;</a:t>
            </a:r>
          </a:p>
          <a:p>
            <a:endParaRPr lang="en-US" sz="800" dirty="0"/>
          </a:p>
          <a:p>
            <a:r>
              <a:rPr lang="en-US" sz="800" dirty="0"/>
              <a:t>            switch( CLASS )</a:t>
            </a:r>
          </a:p>
          <a:p>
            <a:r>
              <a:rPr lang="en-US" sz="800" dirty="0"/>
              <a:t>            {</a:t>
            </a:r>
          </a:p>
          <a:p>
            <a:r>
              <a:rPr lang="en-US" sz="800" dirty="0"/>
              <a:t>                case 'S':</a:t>
            </a:r>
          </a:p>
          <a:p>
            <a:r>
              <a:rPr lang="en-US" sz="800" dirty="0"/>
              <a:t>                    if( </a:t>
            </a:r>
            <a:r>
              <a:rPr lang="en-US" sz="800" dirty="0" err="1"/>
              <a:t>i</a:t>
            </a:r>
            <a:r>
              <a:rPr lang="en-US" sz="800" dirty="0"/>
              <a:t> &lt;= 2 )</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else</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break;</a:t>
            </a:r>
          </a:p>
          <a:p>
            <a:r>
              <a:rPr lang="en-US" sz="800" dirty="0"/>
              <a:t>                case 'W':</a:t>
            </a:r>
          </a:p>
          <a:p>
            <a:r>
              <a:rPr lang="en-US" sz="800" dirty="0"/>
              <a:t>                    if( </a:t>
            </a:r>
            <a:r>
              <a:rPr lang="en-US" sz="800" dirty="0" err="1"/>
              <a:t>i</a:t>
            </a:r>
            <a:r>
              <a:rPr lang="en-US" sz="800" dirty="0"/>
              <a:t> &lt; 2 )</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]+(iteration-2)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else</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break;</a:t>
            </a:r>
          </a:p>
          <a:p>
            <a:r>
              <a:rPr lang="en-US" sz="800" dirty="0"/>
              <a:t>                case 'A':</a:t>
            </a:r>
          </a:p>
          <a:p>
            <a:r>
              <a:rPr lang="en-US" sz="800" dirty="0"/>
              <a:t>                    if( </a:t>
            </a:r>
            <a:r>
              <a:rPr lang="en-US" sz="800" dirty="0" err="1"/>
              <a:t>i</a:t>
            </a:r>
            <a:r>
              <a:rPr lang="en-US" sz="800" dirty="0"/>
              <a:t> &lt;= 2 )</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]+(iteration-1)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else</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]-(iteration-1)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break;</a:t>
            </a:r>
          </a:p>
          <a:p>
            <a:r>
              <a:rPr lang="en-US" sz="800" dirty="0"/>
              <a:t>                case 'B':</a:t>
            </a:r>
          </a:p>
          <a:p>
            <a:r>
              <a:rPr lang="en-US" sz="800" dirty="0"/>
              <a:t>                    if( </a:t>
            </a:r>
            <a:r>
              <a:rPr lang="en-US" sz="800" dirty="0" err="1"/>
              <a:t>i</a:t>
            </a:r>
            <a:r>
              <a:rPr lang="en-US" sz="800" dirty="0"/>
              <a:t> == 1 || </a:t>
            </a:r>
            <a:r>
              <a:rPr lang="en-US" sz="800" dirty="0" err="1"/>
              <a:t>i</a:t>
            </a:r>
            <a:r>
              <a:rPr lang="en-US" sz="800" dirty="0"/>
              <a:t> == 2 || </a:t>
            </a:r>
            <a:r>
              <a:rPr lang="en-US" sz="800" dirty="0" err="1"/>
              <a:t>i</a:t>
            </a:r>
            <a:r>
              <a:rPr lang="en-US" sz="800" dirty="0"/>
              <a:t> == 4 )</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else</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break;</a:t>
            </a:r>
          </a:p>
          <a:p>
            <a:r>
              <a:rPr lang="en-US" sz="800" dirty="0"/>
              <a:t>                case 'C':</a:t>
            </a:r>
          </a:p>
          <a:p>
            <a:r>
              <a:rPr lang="en-US" sz="800" dirty="0"/>
              <a:t>                    if( </a:t>
            </a:r>
            <a:r>
              <a:rPr lang="en-US" sz="800" dirty="0" err="1"/>
              <a:t>i</a:t>
            </a:r>
            <a:r>
              <a:rPr lang="en-US" sz="800" dirty="0"/>
              <a:t> &lt;= 2 )</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else</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break;</a:t>
            </a:r>
          </a:p>
          <a:p>
            <a:r>
              <a:rPr lang="en-US" sz="800" dirty="0"/>
              <a:t>                case 'D':</a:t>
            </a:r>
          </a:p>
          <a:p>
            <a:r>
              <a:rPr lang="en-US" sz="800" dirty="0"/>
              <a:t>                    if( </a:t>
            </a:r>
            <a:r>
              <a:rPr lang="en-US" sz="800" dirty="0" err="1"/>
              <a:t>i</a:t>
            </a:r>
            <a:r>
              <a:rPr lang="en-US" sz="800" dirty="0"/>
              <a:t> &lt; 2 )</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else</a:t>
            </a:r>
          </a:p>
          <a:p>
            <a:r>
              <a:rPr lang="en-US" sz="800" dirty="0"/>
              <a:t>                    {</a:t>
            </a:r>
          </a:p>
          <a:p>
            <a:r>
              <a:rPr lang="en-US" sz="800" dirty="0"/>
              <a:t>                        if( </a:t>
            </a:r>
            <a:r>
              <a:rPr lang="en-US" sz="800" dirty="0" err="1"/>
              <a:t>key_rank</a:t>
            </a:r>
            <a:r>
              <a:rPr lang="en-US" sz="800" dirty="0"/>
              <a:t> != </a:t>
            </a:r>
            <a:r>
              <a:rPr lang="en-US" sz="800" dirty="0" err="1"/>
              <a:t>test_rank_array</a:t>
            </a:r>
            <a:r>
              <a:rPr lang="en-US" sz="800" dirty="0"/>
              <a:t>[</a:t>
            </a:r>
            <a:r>
              <a:rPr lang="en-US" sz="800" dirty="0" err="1"/>
              <a:t>i</a:t>
            </a:r>
            <a:r>
              <a:rPr lang="en-US" sz="800" dirty="0"/>
              <a:t>]-iteration )</a:t>
            </a:r>
          </a:p>
          <a:p>
            <a:r>
              <a:rPr lang="en-US" sz="800" dirty="0"/>
              <a:t>                            failed = 1;</a:t>
            </a:r>
          </a:p>
          <a:p>
            <a:r>
              <a:rPr lang="en-US" sz="800" dirty="0"/>
              <a:t>                        else</a:t>
            </a:r>
          </a:p>
          <a:p>
            <a:r>
              <a:rPr lang="en-US" sz="800" dirty="0"/>
              <a:t>                            </a:t>
            </a:r>
            <a:r>
              <a:rPr lang="en-US" sz="800" dirty="0" err="1"/>
              <a:t>passed_verification</a:t>
            </a:r>
            <a:r>
              <a:rPr lang="en-US" sz="800" dirty="0"/>
              <a:t>++;</a:t>
            </a:r>
          </a:p>
          <a:p>
            <a:r>
              <a:rPr lang="en-US" sz="800" dirty="0"/>
              <a:t>                    }</a:t>
            </a:r>
          </a:p>
          <a:p>
            <a:r>
              <a:rPr lang="en-US" sz="800" dirty="0"/>
              <a:t>                    break;</a:t>
            </a:r>
          </a:p>
          <a:p>
            <a:r>
              <a:rPr lang="en-US" sz="800" dirty="0"/>
              <a:t>            }</a:t>
            </a:r>
          </a:p>
          <a:p>
            <a:r>
              <a:rPr lang="en-US" sz="800" dirty="0"/>
              <a:t>            if( failed == 1 )</a:t>
            </a:r>
          </a:p>
          <a:p>
            <a:r>
              <a:rPr lang="en-US" sz="800" dirty="0"/>
              <a:t>                </a:t>
            </a:r>
            <a:r>
              <a:rPr lang="en-US" sz="800" dirty="0" err="1"/>
              <a:t>printf</a:t>
            </a:r>
            <a:r>
              <a:rPr lang="en-US" sz="800" dirty="0"/>
              <a:t>( "Failed partial verification: "</a:t>
            </a:r>
          </a:p>
          <a:p>
            <a:r>
              <a:rPr lang="en-US" sz="800" dirty="0"/>
              <a:t>                        "iteration %d, processor %d, test key %d\n", </a:t>
            </a:r>
          </a:p>
          <a:p>
            <a:r>
              <a:rPr lang="en-US" sz="800" dirty="0"/>
              <a:t>                         iteration, </a:t>
            </a:r>
            <a:r>
              <a:rPr lang="en-US" sz="800" dirty="0" err="1"/>
              <a:t>my_rank</a:t>
            </a:r>
            <a:r>
              <a:rPr lang="en-US" sz="800" dirty="0"/>
              <a:t>, (</a:t>
            </a:r>
            <a:r>
              <a:rPr lang="en-US" sz="800" dirty="0" err="1"/>
              <a:t>int</a:t>
            </a:r>
            <a:r>
              <a:rPr lang="en-US" sz="800" dirty="0"/>
              <a:t>)</a:t>
            </a:r>
            <a:r>
              <a:rPr lang="en-US" sz="800" dirty="0" err="1"/>
              <a:t>i</a:t>
            </a:r>
            <a:r>
              <a:rPr lang="en-US" sz="800" dirty="0"/>
              <a:t> );</a:t>
            </a:r>
          </a:p>
          <a:p>
            <a:r>
              <a:rPr lang="en-US" sz="800" dirty="0"/>
              <a:t>        }</a:t>
            </a:r>
          </a:p>
          <a:p>
            <a:r>
              <a:rPr lang="en-US" sz="800" dirty="0"/>
              <a:t>    }</a:t>
            </a:r>
          </a:p>
          <a:p>
            <a:endParaRPr lang="en-US" sz="800" dirty="0"/>
          </a:p>
          <a:p>
            <a:endParaRPr lang="en-US" sz="800" dirty="0"/>
          </a:p>
          <a:p>
            <a:r>
              <a:rPr lang="en-US" sz="800" dirty="0"/>
              <a:t>    TIMER_STOP( T_RANK ); </a:t>
            </a:r>
          </a:p>
          <a:p>
            <a:endParaRPr lang="en-US" sz="800" dirty="0"/>
          </a:p>
          <a:p>
            <a:endParaRPr lang="en-US" sz="800" dirty="0"/>
          </a:p>
          <a:p>
            <a:r>
              <a:rPr lang="en-US" sz="800" dirty="0"/>
              <a:t>/*  Make copies of rank info for use by </a:t>
            </a:r>
            <a:r>
              <a:rPr lang="en-US" sz="800" dirty="0" err="1"/>
              <a:t>full_verify</a:t>
            </a:r>
            <a:r>
              <a:rPr lang="en-US" sz="800" dirty="0"/>
              <a:t>: these variables</a:t>
            </a:r>
          </a:p>
          <a:p>
            <a:r>
              <a:rPr lang="en-US" sz="800" dirty="0"/>
              <a:t>    in rank are local; making them global slows down the code, probably</a:t>
            </a:r>
          </a:p>
          <a:p>
            <a:r>
              <a:rPr lang="en-US" sz="800" dirty="0"/>
              <a:t>    since they cannot be made register by compiler                        */</a:t>
            </a:r>
          </a:p>
          <a:p>
            <a:endParaRPr lang="en-US" sz="800" dirty="0"/>
          </a:p>
          <a:p>
            <a:r>
              <a:rPr lang="en-US" sz="800" dirty="0"/>
              <a:t>    if( iteration == MAX_ITERATIONS ) </a:t>
            </a:r>
          </a:p>
          <a:p>
            <a:r>
              <a:rPr lang="en-US" sz="800" dirty="0"/>
              <a:t>    {</a:t>
            </a:r>
          </a:p>
          <a:p>
            <a:r>
              <a:rPr lang="en-US" sz="800" dirty="0"/>
              <a:t>        </a:t>
            </a:r>
            <a:r>
              <a:rPr lang="en-US" sz="800" dirty="0" err="1"/>
              <a:t>key_buff_ptr_global</a:t>
            </a:r>
            <a:r>
              <a:rPr lang="en-US" sz="800" dirty="0"/>
              <a:t> = </a:t>
            </a:r>
            <a:r>
              <a:rPr lang="en-US" sz="800" dirty="0" err="1"/>
              <a:t>key_buff_ptr</a:t>
            </a:r>
            <a:r>
              <a:rPr lang="en-US" sz="800" dirty="0"/>
              <a:t>;</a:t>
            </a:r>
          </a:p>
          <a:p>
            <a:r>
              <a:rPr lang="en-US" sz="800" dirty="0"/>
              <a:t>        </a:t>
            </a:r>
            <a:r>
              <a:rPr lang="en-US" sz="800" dirty="0" err="1"/>
              <a:t>total_local_keys</a:t>
            </a:r>
            <a:r>
              <a:rPr lang="en-US" sz="800" dirty="0"/>
              <a:t>    = j;</a:t>
            </a:r>
          </a:p>
          <a:p>
            <a:r>
              <a:rPr lang="en-US" sz="800" dirty="0"/>
              <a:t>        </a:t>
            </a:r>
            <a:r>
              <a:rPr lang="en-US" sz="800" dirty="0" err="1"/>
              <a:t>total_lesser_keys</a:t>
            </a:r>
            <a:r>
              <a:rPr lang="en-US" sz="800" dirty="0"/>
              <a:t>   = 0;  /* no longer set to 'm', see note above */</a:t>
            </a:r>
          </a:p>
          <a:p>
            <a:r>
              <a:rPr lang="en-US" sz="800" dirty="0"/>
              <a:t>    }</a:t>
            </a:r>
          </a:p>
          <a:p>
            <a:endParaRPr lang="en-US" sz="800" dirty="0"/>
          </a:p>
          <a:p>
            <a:r>
              <a:rPr lang="en-US" sz="800" dirty="0"/>
              <a:t>} </a:t>
            </a:r>
          </a:p>
        </p:txBody>
      </p:sp>
      <p:sp>
        <p:nvSpPr>
          <p:cNvPr id="9" name="Rectangle 8"/>
          <p:cNvSpPr/>
          <p:nvPr/>
        </p:nvSpPr>
        <p:spPr>
          <a:xfrm>
            <a:off x="157594" y="1312263"/>
            <a:ext cx="1001193" cy="5355318"/>
          </a:xfrm>
          <a:prstGeom prst="rect">
            <a:avLst/>
          </a:prstGeom>
        </p:spPr>
        <p:txBody>
          <a:bodyPr wrap="square">
            <a:spAutoFit/>
          </a:bodyPr>
          <a:lstStyle/>
          <a:p>
            <a:pPr algn="l"/>
            <a:r>
              <a:rPr lang="en-US" sz="300" dirty="0"/>
              <a:t>void rank( </a:t>
            </a:r>
            <a:r>
              <a:rPr lang="en-US" sz="300" dirty="0" err="1"/>
              <a:t>int</a:t>
            </a:r>
            <a:r>
              <a:rPr lang="en-US" sz="300" dirty="0"/>
              <a:t> iteration )</a:t>
            </a:r>
          </a:p>
          <a:p>
            <a:pPr algn="l"/>
            <a:r>
              <a:rPr lang="en-US" sz="300" dirty="0"/>
              <a:t>{</a:t>
            </a:r>
          </a:p>
          <a:p>
            <a:pPr algn="l"/>
            <a:endParaRPr lang="en-US" sz="300" dirty="0"/>
          </a:p>
          <a:p>
            <a:pPr algn="l"/>
            <a:r>
              <a:rPr lang="en-US" sz="300" dirty="0"/>
              <a:t>    INT_TYPE    </a:t>
            </a:r>
            <a:r>
              <a:rPr lang="en-US" sz="300" dirty="0" err="1"/>
              <a:t>i</a:t>
            </a:r>
            <a:r>
              <a:rPr lang="en-US" sz="300" dirty="0"/>
              <a:t>, k;</a:t>
            </a:r>
          </a:p>
          <a:p>
            <a:pPr algn="l"/>
            <a:endParaRPr lang="en-US" sz="300" dirty="0"/>
          </a:p>
          <a:p>
            <a:pPr algn="l"/>
            <a:r>
              <a:rPr lang="en-US" sz="300" dirty="0"/>
              <a:t>    INT_TYPE    shift = MAX_KEY_LOG_2 - NUM_BUCKETS_LOG_2;</a:t>
            </a:r>
          </a:p>
          <a:p>
            <a:pPr algn="l"/>
            <a:r>
              <a:rPr lang="en-US" sz="300" dirty="0"/>
              <a:t>    INT_TYPE    key;</a:t>
            </a:r>
          </a:p>
          <a:p>
            <a:pPr algn="l"/>
            <a:r>
              <a:rPr lang="en-US" sz="300" dirty="0"/>
              <a:t>    INT_TYPE2   </a:t>
            </a:r>
            <a:r>
              <a:rPr lang="en-US" sz="300" dirty="0" err="1"/>
              <a:t>bucket_sum_accumulator</a:t>
            </a:r>
            <a:r>
              <a:rPr lang="en-US" sz="300" dirty="0"/>
              <a:t>, j, m;</a:t>
            </a:r>
          </a:p>
          <a:p>
            <a:pPr algn="l"/>
            <a:r>
              <a:rPr lang="en-US" sz="300" dirty="0"/>
              <a:t>    INT_TYPE    </a:t>
            </a:r>
            <a:r>
              <a:rPr lang="en-US" sz="300" dirty="0" err="1"/>
              <a:t>local_bucket_sum_accumulator</a:t>
            </a:r>
            <a:r>
              <a:rPr lang="en-US" sz="300" dirty="0"/>
              <a:t>;</a:t>
            </a:r>
          </a:p>
          <a:p>
            <a:pPr algn="l"/>
            <a:r>
              <a:rPr lang="en-US" sz="300" dirty="0"/>
              <a:t>    INT_TYPE    </a:t>
            </a:r>
            <a:r>
              <a:rPr lang="en-US" sz="300" dirty="0" err="1"/>
              <a:t>min_key_val</a:t>
            </a:r>
            <a:r>
              <a:rPr lang="en-US" sz="300" dirty="0"/>
              <a:t>, </a:t>
            </a:r>
            <a:r>
              <a:rPr lang="en-US" sz="300" dirty="0" err="1"/>
              <a:t>max_key_val</a:t>
            </a:r>
            <a:r>
              <a:rPr lang="en-US" sz="300" dirty="0"/>
              <a:t>;</a:t>
            </a:r>
          </a:p>
          <a:p>
            <a:pPr algn="l"/>
            <a:r>
              <a:rPr lang="en-US" sz="300" dirty="0"/>
              <a:t>    INT_TYPE    *</a:t>
            </a:r>
            <a:r>
              <a:rPr lang="en-US" sz="300" dirty="0" err="1"/>
              <a:t>key_buff_ptr</a:t>
            </a:r>
            <a:r>
              <a:rPr lang="en-US" sz="300" dirty="0"/>
              <a:t>;</a:t>
            </a:r>
          </a:p>
          <a:p>
            <a:pPr algn="l"/>
            <a:endParaRPr lang="en-US" sz="300" dirty="0"/>
          </a:p>
          <a:p>
            <a:pPr algn="l"/>
            <a:endParaRPr lang="en-US" sz="300" dirty="0"/>
          </a:p>
          <a:p>
            <a:pPr algn="l"/>
            <a:endParaRPr lang="en-US" sz="300" dirty="0"/>
          </a:p>
          <a:p>
            <a:pPr algn="l"/>
            <a:r>
              <a:rPr lang="en-US" sz="300" dirty="0"/>
              <a:t>    TIMER_START( T_RANK );</a:t>
            </a:r>
          </a:p>
          <a:p>
            <a:pPr algn="l"/>
            <a:endParaRPr lang="en-US" sz="300" dirty="0"/>
          </a:p>
          <a:p>
            <a:pPr algn="l"/>
            <a:r>
              <a:rPr lang="en-US" sz="300" dirty="0"/>
              <a:t>/*  Iteration alteration of keys */  </a:t>
            </a:r>
          </a:p>
          <a:p>
            <a:pPr algn="l"/>
            <a:r>
              <a:rPr lang="en-US" sz="300" dirty="0"/>
              <a:t>    if(</a:t>
            </a:r>
            <a:r>
              <a:rPr lang="en-US" sz="300" dirty="0" err="1"/>
              <a:t>my_rank</a:t>
            </a:r>
            <a:r>
              <a:rPr lang="en-US" sz="300" dirty="0"/>
              <a:t> == 0 )                    </a:t>
            </a:r>
          </a:p>
          <a:p>
            <a:pPr algn="l"/>
            <a:r>
              <a:rPr lang="en-US" sz="300" dirty="0"/>
              <a:t>    {</a:t>
            </a:r>
          </a:p>
          <a:p>
            <a:pPr algn="l"/>
            <a:r>
              <a:rPr lang="en-US" sz="300" dirty="0"/>
              <a:t>      </a:t>
            </a:r>
            <a:r>
              <a:rPr lang="en-US" sz="300" dirty="0" err="1"/>
              <a:t>key_array</a:t>
            </a:r>
            <a:r>
              <a:rPr lang="en-US" sz="300" dirty="0"/>
              <a:t>[iteration] = iteration;</a:t>
            </a:r>
          </a:p>
          <a:p>
            <a:pPr algn="l"/>
            <a:r>
              <a:rPr lang="en-US" sz="300" dirty="0"/>
              <a:t>      </a:t>
            </a:r>
            <a:r>
              <a:rPr lang="en-US" sz="300" dirty="0" err="1"/>
              <a:t>key_array</a:t>
            </a:r>
            <a:r>
              <a:rPr lang="en-US" sz="300" dirty="0"/>
              <a:t>[</a:t>
            </a:r>
            <a:r>
              <a:rPr lang="en-US" sz="300" dirty="0" err="1"/>
              <a:t>iteration+MAX_ITERATIONS</a:t>
            </a:r>
            <a:r>
              <a:rPr lang="en-US" sz="300" dirty="0"/>
              <a:t>] = MAX_KEY - iteration;</a:t>
            </a:r>
          </a:p>
          <a:p>
            <a:pPr algn="l"/>
            <a:r>
              <a:rPr lang="en-US" sz="300" dirty="0"/>
              <a:t>    }</a:t>
            </a:r>
          </a:p>
          <a:p>
            <a:pPr algn="l"/>
            <a:endParaRPr lang="en-US" sz="300" dirty="0"/>
          </a:p>
          <a:p>
            <a:pPr algn="l"/>
            <a:endParaRPr lang="en-US" sz="300" dirty="0"/>
          </a:p>
          <a:p>
            <a:pPr algn="l"/>
            <a:r>
              <a:rPr lang="en-US" sz="300" dirty="0"/>
              <a:t>/*  Initialize */</a:t>
            </a:r>
          </a:p>
          <a:p>
            <a:pPr algn="l"/>
            <a:r>
              <a:rPr lang="en-US" sz="300" dirty="0"/>
              <a:t>    for( </a:t>
            </a:r>
            <a:r>
              <a:rPr lang="en-US" sz="300" dirty="0" err="1"/>
              <a:t>i</a:t>
            </a:r>
            <a:r>
              <a:rPr lang="en-US" sz="300" dirty="0"/>
              <a:t>=0; </a:t>
            </a:r>
            <a:r>
              <a:rPr lang="en-US" sz="300" dirty="0" err="1"/>
              <a:t>i</a:t>
            </a:r>
            <a:r>
              <a:rPr lang="en-US" sz="300" dirty="0"/>
              <a:t>&lt;NUM_BUCKETS+TEST_ARRAY_SIZE; </a:t>
            </a:r>
            <a:r>
              <a:rPr lang="en-US" sz="300" dirty="0" err="1"/>
              <a:t>i</a:t>
            </a:r>
            <a:r>
              <a:rPr lang="en-US" sz="300" dirty="0"/>
              <a:t>++ )  </a:t>
            </a:r>
          </a:p>
          <a:p>
            <a:pPr algn="l"/>
            <a:r>
              <a:rPr lang="en-US" sz="300" dirty="0"/>
              <a:t>    {</a:t>
            </a:r>
          </a:p>
          <a:p>
            <a:pPr algn="l"/>
            <a:r>
              <a:rPr lang="en-US" sz="300" dirty="0"/>
              <a:t>        </a:t>
            </a:r>
            <a:r>
              <a:rPr lang="en-US" sz="300" dirty="0" err="1"/>
              <a:t>bucket_size</a:t>
            </a:r>
            <a:r>
              <a:rPr lang="en-US" sz="300" dirty="0"/>
              <a:t>[</a:t>
            </a:r>
            <a:r>
              <a:rPr lang="en-US" sz="300" dirty="0" err="1"/>
              <a:t>i</a:t>
            </a:r>
            <a:r>
              <a:rPr lang="en-US" sz="300" dirty="0"/>
              <a:t>] = 0;</a:t>
            </a:r>
          </a:p>
          <a:p>
            <a:pPr algn="l"/>
            <a:r>
              <a:rPr lang="en-US" sz="300" dirty="0"/>
              <a:t>        </a:t>
            </a:r>
            <a:r>
              <a:rPr lang="en-US" sz="300" dirty="0" err="1"/>
              <a:t>bucket_size_totals</a:t>
            </a:r>
            <a:r>
              <a:rPr lang="en-US" sz="300" dirty="0"/>
              <a:t>[</a:t>
            </a:r>
            <a:r>
              <a:rPr lang="en-US" sz="300" dirty="0" err="1"/>
              <a:t>i</a:t>
            </a:r>
            <a:r>
              <a:rPr lang="en-US" sz="300" dirty="0"/>
              <a:t>] = 0;</a:t>
            </a:r>
          </a:p>
          <a:p>
            <a:pPr algn="l"/>
            <a:r>
              <a:rPr lang="en-US" sz="300" dirty="0"/>
              <a:t>        process_bucket_distrib_ptr1[</a:t>
            </a:r>
            <a:r>
              <a:rPr lang="en-US" sz="300" dirty="0" err="1"/>
              <a:t>i</a:t>
            </a:r>
            <a:r>
              <a:rPr lang="en-US" sz="300" dirty="0"/>
              <a:t>] = 0;</a:t>
            </a:r>
          </a:p>
          <a:p>
            <a:pPr algn="l"/>
            <a:r>
              <a:rPr lang="en-US" sz="300" dirty="0"/>
              <a:t>        process_bucket_distrib_ptr2[</a:t>
            </a:r>
            <a:r>
              <a:rPr lang="en-US" sz="300" dirty="0" err="1"/>
              <a:t>i</a:t>
            </a:r>
            <a:r>
              <a:rPr lang="en-US" sz="300" dirty="0"/>
              <a:t>] = 0;</a:t>
            </a:r>
          </a:p>
          <a:p>
            <a:pPr algn="l"/>
            <a:r>
              <a:rPr lang="en-US" sz="300" dirty="0"/>
              <a:t>    }</a:t>
            </a:r>
          </a:p>
          <a:p>
            <a:pPr algn="l"/>
            <a:endParaRPr lang="en-US" sz="300" dirty="0"/>
          </a:p>
          <a:p>
            <a:pPr algn="l"/>
            <a:endParaRPr lang="en-US" sz="300" dirty="0"/>
          </a:p>
          <a:p>
            <a:pPr algn="l"/>
            <a:r>
              <a:rPr lang="en-US" sz="300" dirty="0"/>
              <a:t>/*  Determine where the partial verify test keys are, load into  */</a:t>
            </a:r>
          </a:p>
          <a:p>
            <a:pPr algn="l"/>
            <a:r>
              <a:rPr lang="en-US" sz="300" dirty="0"/>
              <a:t>/*  top of array </a:t>
            </a:r>
            <a:r>
              <a:rPr lang="en-US" sz="300" dirty="0" err="1"/>
              <a:t>bucket_size</a:t>
            </a:r>
            <a:r>
              <a:rPr lang="en-US" sz="300" dirty="0"/>
              <a:t>                                     */</a:t>
            </a:r>
          </a:p>
          <a:p>
            <a:pPr algn="l"/>
            <a:r>
              <a:rPr lang="en-US" sz="300" dirty="0"/>
              <a:t>    for( </a:t>
            </a:r>
            <a:r>
              <a:rPr lang="en-US" sz="300" dirty="0" err="1"/>
              <a:t>i</a:t>
            </a:r>
            <a:r>
              <a:rPr lang="en-US" sz="300" dirty="0"/>
              <a:t>=0; </a:t>
            </a:r>
            <a:r>
              <a:rPr lang="en-US" sz="300" dirty="0" err="1"/>
              <a:t>i</a:t>
            </a:r>
            <a:r>
              <a:rPr lang="en-US" sz="300" dirty="0"/>
              <a:t>&lt;TEST_ARRAY_SIZE; </a:t>
            </a:r>
            <a:r>
              <a:rPr lang="en-US" sz="300" dirty="0" err="1"/>
              <a:t>i</a:t>
            </a:r>
            <a:r>
              <a:rPr lang="en-US" sz="300" dirty="0"/>
              <a:t>++ )</a:t>
            </a:r>
          </a:p>
          <a:p>
            <a:pPr algn="l"/>
            <a:r>
              <a:rPr lang="en-US" sz="300" dirty="0"/>
              <a:t>        if( (</a:t>
            </a:r>
            <a:r>
              <a:rPr lang="en-US" sz="300" dirty="0" err="1"/>
              <a:t>test_index_array</a:t>
            </a:r>
            <a:r>
              <a:rPr lang="en-US" sz="300" dirty="0"/>
              <a:t>[</a:t>
            </a:r>
            <a:r>
              <a:rPr lang="en-US" sz="300" dirty="0" err="1"/>
              <a:t>i</a:t>
            </a:r>
            <a:r>
              <a:rPr lang="en-US" sz="300" dirty="0"/>
              <a:t>]/NUM_KEYS) == </a:t>
            </a:r>
            <a:r>
              <a:rPr lang="en-US" sz="300" dirty="0" err="1"/>
              <a:t>my_rank</a:t>
            </a:r>
            <a:r>
              <a:rPr lang="en-US" sz="300" dirty="0"/>
              <a:t> )</a:t>
            </a:r>
          </a:p>
          <a:p>
            <a:pPr algn="l"/>
            <a:r>
              <a:rPr lang="en-US" sz="300" dirty="0"/>
              <a:t>            </a:t>
            </a:r>
            <a:r>
              <a:rPr lang="en-US" sz="300" dirty="0" err="1"/>
              <a:t>bucket_size</a:t>
            </a:r>
            <a:r>
              <a:rPr lang="en-US" sz="300" dirty="0"/>
              <a:t>[</a:t>
            </a:r>
            <a:r>
              <a:rPr lang="en-US" sz="300" dirty="0" err="1"/>
              <a:t>NUM_BUCKETS+i</a:t>
            </a:r>
            <a:r>
              <a:rPr lang="en-US" sz="300" dirty="0"/>
              <a:t>] = </a:t>
            </a:r>
          </a:p>
          <a:p>
            <a:pPr algn="l"/>
            <a:r>
              <a:rPr lang="en-US" sz="300" dirty="0"/>
              <a:t>                          </a:t>
            </a:r>
            <a:r>
              <a:rPr lang="en-US" sz="300" dirty="0" err="1"/>
              <a:t>key_array</a:t>
            </a:r>
            <a:r>
              <a:rPr lang="en-US" sz="300" dirty="0"/>
              <a:t>[</a:t>
            </a:r>
            <a:r>
              <a:rPr lang="en-US" sz="300" dirty="0" err="1"/>
              <a:t>test_index_array</a:t>
            </a:r>
            <a:r>
              <a:rPr lang="en-US" sz="300" dirty="0"/>
              <a:t>[</a:t>
            </a:r>
            <a:r>
              <a:rPr lang="en-US" sz="300" dirty="0" err="1"/>
              <a:t>i</a:t>
            </a:r>
            <a:r>
              <a:rPr lang="en-US" sz="300" dirty="0"/>
              <a:t>] % NUM_KEYS];</a:t>
            </a:r>
          </a:p>
          <a:p>
            <a:pPr algn="l"/>
            <a:endParaRPr lang="en-US" sz="300" dirty="0"/>
          </a:p>
          <a:p>
            <a:pPr algn="l"/>
            <a:endParaRPr lang="en-US" sz="300" dirty="0"/>
          </a:p>
          <a:p>
            <a:pPr algn="l"/>
            <a:r>
              <a:rPr lang="en-US" sz="300" dirty="0"/>
              <a:t>/*  Determine the number of keys in each bucket */</a:t>
            </a:r>
          </a:p>
          <a:p>
            <a:pPr algn="l"/>
            <a:r>
              <a:rPr lang="en-US" sz="300" dirty="0"/>
              <a:t>    for( </a:t>
            </a:r>
            <a:r>
              <a:rPr lang="en-US" sz="300" dirty="0" err="1"/>
              <a:t>i</a:t>
            </a:r>
            <a:r>
              <a:rPr lang="en-US" sz="300" dirty="0"/>
              <a:t>=0; </a:t>
            </a:r>
            <a:r>
              <a:rPr lang="en-US" sz="300" dirty="0" err="1"/>
              <a:t>i</a:t>
            </a:r>
            <a:r>
              <a:rPr lang="en-US" sz="300" dirty="0"/>
              <a:t>&lt;NUM_KEYS; </a:t>
            </a:r>
            <a:r>
              <a:rPr lang="en-US" sz="300" dirty="0" err="1"/>
              <a:t>i</a:t>
            </a:r>
            <a:r>
              <a:rPr lang="en-US" sz="300" dirty="0"/>
              <a:t>++ )</a:t>
            </a:r>
          </a:p>
          <a:p>
            <a:pPr algn="l"/>
            <a:r>
              <a:rPr lang="en-US" sz="300" dirty="0"/>
              <a:t>        </a:t>
            </a:r>
            <a:r>
              <a:rPr lang="en-US" sz="300" dirty="0" err="1"/>
              <a:t>bucket_size</a:t>
            </a:r>
            <a:r>
              <a:rPr lang="en-US" sz="300" dirty="0"/>
              <a:t>[</a:t>
            </a:r>
            <a:r>
              <a:rPr lang="en-US" sz="300" dirty="0" err="1"/>
              <a:t>key_array</a:t>
            </a:r>
            <a:r>
              <a:rPr lang="en-US" sz="300" dirty="0"/>
              <a:t>[</a:t>
            </a:r>
            <a:r>
              <a:rPr lang="en-US" sz="300" dirty="0" err="1"/>
              <a:t>i</a:t>
            </a:r>
            <a:r>
              <a:rPr lang="en-US" sz="300" dirty="0"/>
              <a:t>] &gt;&gt; shift]++;</a:t>
            </a:r>
          </a:p>
          <a:p>
            <a:pPr algn="l"/>
            <a:endParaRPr lang="en-US" sz="300" dirty="0"/>
          </a:p>
          <a:p>
            <a:pPr algn="l"/>
            <a:endParaRPr lang="en-US" sz="300" dirty="0"/>
          </a:p>
          <a:p>
            <a:pPr algn="l"/>
            <a:r>
              <a:rPr lang="en-US" sz="300" dirty="0"/>
              <a:t>/*  Accumulative bucket sizes are the bucket pointers */</a:t>
            </a:r>
          </a:p>
          <a:p>
            <a:pPr algn="l"/>
            <a:r>
              <a:rPr lang="en-US" sz="300" dirty="0"/>
              <a:t>    </a:t>
            </a:r>
            <a:r>
              <a:rPr lang="en-US" sz="300" dirty="0" err="1"/>
              <a:t>bucket_ptrs</a:t>
            </a:r>
            <a:r>
              <a:rPr lang="en-US" sz="300" dirty="0"/>
              <a:t>[0] = 0;</a:t>
            </a:r>
          </a:p>
          <a:p>
            <a:pPr algn="l"/>
            <a:r>
              <a:rPr lang="en-US" sz="300" dirty="0"/>
              <a:t>    for( </a:t>
            </a:r>
            <a:r>
              <a:rPr lang="en-US" sz="300" dirty="0" err="1"/>
              <a:t>i</a:t>
            </a:r>
            <a:r>
              <a:rPr lang="en-US" sz="300" dirty="0"/>
              <a:t>=1; </a:t>
            </a:r>
            <a:r>
              <a:rPr lang="en-US" sz="300" dirty="0" err="1"/>
              <a:t>i</a:t>
            </a:r>
            <a:r>
              <a:rPr lang="en-US" sz="300" dirty="0"/>
              <a:t>&lt; NUM_BUCKETS; </a:t>
            </a:r>
            <a:r>
              <a:rPr lang="en-US" sz="300" dirty="0" err="1"/>
              <a:t>i</a:t>
            </a:r>
            <a:r>
              <a:rPr lang="en-US" sz="300" dirty="0"/>
              <a:t>++ )  </a:t>
            </a:r>
          </a:p>
          <a:p>
            <a:pPr algn="l"/>
            <a:r>
              <a:rPr lang="en-US" sz="300" dirty="0"/>
              <a:t>        </a:t>
            </a:r>
            <a:r>
              <a:rPr lang="en-US" sz="300" dirty="0" err="1"/>
              <a:t>bucket_ptrs</a:t>
            </a:r>
            <a:r>
              <a:rPr lang="en-US" sz="300" dirty="0"/>
              <a:t>[</a:t>
            </a:r>
            <a:r>
              <a:rPr lang="en-US" sz="300" dirty="0" err="1"/>
              <a:t>i</a:t>
            </a:r>
            <a:r>
              <a:rPr lang="en-US" sz="300" dirty="0"/>
              <a:t>] = </a:t>
            </a:r>
            <a:r>
              <a:rPr lang="en-US" sz="300" dirty="0" err="1"/>
              <a:t>bucket_ptrs</a:t>
            </a:r>
            <a:r>
              <a:rPr lang="en-US" sz="300" dirty="0"/>
              <a:t>[i-1] + </a:t>
            </a:r>
            <a:r>
              <a:rPr lang="en-US" sz="300" dirty="0" err="1"/>
              <a:t>bucket_size</a:t>
            </a:r>
            <a:r>
              <a:rPr lang="en-US" sz="300" dirty="0"/>
              <a:t>[i-1];</a:t>
            </a:r>
          </a:p>
          <a:p>
            <a:pPr algn="l"/>
            <a:endParaRPr lang="en-US" sz="300" dirty="0"/>
          </a:p>
          <a:p>
            <a:pPr algn="l"/>
            <a:endParaRPr lang="en-US" sz="300" dirty="0"/>
          </a:p>
          <a:p>
            <a:pPr algn="l"/>
            <a:r>
              <a:rPr lang="en-US" sz="300" dirty="0"/>
              <a:t>/*  Sort into appropriate bucket */</a:t>
            </a:r>
          </a:p>
          <a:p>
            <a:pPr algn="l"/>
            <a:r>
              <a:rPr lang="en-US" sz="300" dirty="0"/>
              <a:t>    for( </a:t>
            </a:r>
            <a:r>
              <a:rPr lang="en-US" sz="300" dirty="0" err="1"/>
              <a:t>i</a:t>
            </a:r>
            <a:r>
              <a:rPr lang="en-US" sz="300" dirty="0"/>
              <a:t>=0; </a:t>
            </a:r>
            <a:r>
              <a:rPr lang="en-US" sz="300" dirty="0" err="1"/>
              <a:t>i</a:t>
            </a:r>
            <a:r>
              <a:rPr lang="en-US" sz="300" dirty="0"/>
              <a:t>&lt;NUM_KEYS; </a:t>
            </a:r>
            <a:r>
              <a:rPr lang="en-US" sz="300" dirty="0" err="1"/>
              <a:t>i</a:t>
            </a:r>
            <a:r>
              <a:rPr lang="en-US" sz="300" dirty="0"/>
              <a:t>++ )  </a:t>
            </a:r>
          </a:p>
          <a:p>
            <a:pPr algn="l"/>
            <a:r>
              <a:rPr lang="en-US" sz="300" dirty="0"/>
              <a:t>    {</a:t>
            </a:r>
          </a:p>
          <a:p>
            <a:pPr algn="l"/>
            <a:r>
              <a:rPr lang="en-US" sz="300" dirty="0"/>
              <a:t>        key = </a:t>
            </a:r>
            <a:r>
              <a:rPr lang="en-US" sz="300" dirty="0" err="1"/>
              <a:t>key_array</a:t>
            </a:r>
            <a:r>
              <a:rPr lang="en-US" sz="300" dirty="0"/>
              <a:t>[</a:t>
            </a:r>
            <a:r>
              <a:rPr lang="en-US" sz="300" dirty="0" err="1"/>
              <a:t>i</a:t>
            </a:r>
            <a:r>
              <a:rPr lang="en-US" sz="300" dirty="0"/>
              <a:t>];</a:t>
            </a:r>
          </a:p>
          <a:p>
            <a:pPr algn="l"/>
            <a:r>
              <a:rPr lang="en-US" sz="300" dirty="0"/>
              <a:t>        key_buff1[</a:t>
            </a:r>
            <a:r>
              <a:rPr lang="en-US" sz="300" dirty="0" err="1"/>
              <a:t>bucket_ptrs</a:t>
            </a:r>
            <a:r>
              <a:rPr lang="en-US" sz="300" dirty="0"/>
              <a:t>[key &gt;&gt; shift]++] = key;</a:t>
            </a:r>
          </a:p>
          <a:p>
            <a:pPr algn="l"/>
            <a:r>
              <a:rPr lang="en-US" sz="300" dirty="0"/>
              <a:t>    }</a:t>
            </a:r>
          </a:p>
          <a:p>
            <a:pPr algn="l"/>
            <a:endParaRPr lang="en-US" sz="300" dirty="0"/>
          </a:p>
          <a:p>
            <a:pPr algn="l"/>
            <a:r>
              <a:rPr lang="en-US" sz="300" dirty="0"/>
              <a:t>    TIMER_STOP( T_RANK );</a:t>
            </a:r>
          </a:p>
          <a:p>
            <a:pPr algn="l"/>
            <a:r>
              <a:rPr lang="en-US" sz="300" dirty="0"/>
              <a:t>    TIMER_START( T_RCOMM );</a:t>
            </a:r>
          </a:p>
          <a:p>
            <a:pPr algn="l"/>
            <a:endParaRPr lang="en-US" sz="300" dirty="0"/>
          </a:p>
          <a:p>
            <a:pPr algn="l"/>
            <a:r>
              <a:rPr lang="en-US" sz="300" dirty="0"/>
              <a:t>/*  Get the bucket size totals for the entire problem. These </a:t>
            </a:r>
          </a:p>
          <a:p>
            <a:pPr algn="l"/>
            <a:r>
              <a:rPr lang="en-US" sz="300" dirty="0"/>
              <a:t>    will be used to determine the redistribution of keys      */</a:t>
            </a:r>
          </a:p>
          <a:p>
            <a:pPr algn="l"/>
            <a:r>
              <a:rPr lang="en-US" sz="300" dirty="0"/>
              <a:t>    </a:t>
            </a:r>
            <a:r>
              <a:rPr lang="en-US" sz="300" dirty="0" err="1"/>
              <a:t>MPI_Allreduce</a:t>
            </a:r>
            <a:r>
              <a:rPr lang="en-US" sz="300" dirty="0"/>
              <a:t>( </a:t>
            </a:r>
            <a:r>
              <a:rPr lang="en-US" sz="300" dirty="0" err="1"/>
              <a:t>bucket_size</a:t>
            </a:r>
            <a:r>
              <a:rPr lang="en-US" sz="300" dirty="0"/>
              <a:t>, </a:t>
            </a:r>
          </a:p>
          <a:p>
            <a:pPr algn="l"/>
            <a:r>
              <a:rPr lang="en-US" sz="300" dirty="0"/>
              <a:t>                   </a:t>
            </a:r>
            <a:r>
              <a:rPr lang="en-US" sz="300" dirty="0" err="1"/>
              <a:t>bucket_size_totals</a:t>
            </a:r>
            <a:r>
              <a:rPr lang="en-US" sz="300" dirty="0"/>
              <a:t>, </a:t>
            </a:r>
          </a:p>
          <a:p>
            <a:pPr algn="l"/>
            <a:r>
              <a:rPr lang="en-US" sz="300" dirty="0"/>
              <a:t>                   NUM_BUCKETS+TEST_ARRAY_SIZE, </a:t>
            </a:r>
          </a:p>
          <a:p>
            <a:pPr algn="l"/>
            <a:r>
              <a:rPr lang="en-US" sz="300" dirty="0"/>
              <a:t>                   MP_KEY_TYPE,</a:t>
            </a:r>
          </a:p>
          <a:p>
            <a:pPr algn="l"/>
            <a:r>
              <a:rPr lang="en-US" sz="300" dirty="0"/>
              <a:t>                   MPI_SUM,</a:t>
            </a:r>
          </a:p>
          <a:p>
            <a:pPr algn="l"/>
            <a:r>
              <a:rPr lang="en-US" sz="300" dirty="0"/>
              <a:t>                   MPI_COMM_WORLD );</a:t>
            </a:r>
          </a:p>
          <a:p>
            <a:pPr algn="l"/>
            <a:endParaRPr lang="en-US" sz="300" dirty="0"/>
          </a:p>
          <a:p>
            <a:pPr algn="l"/>
            <a:r>
              <a:rPr lang="en-US" sz="300" dirty="0"/>
              <a:t>    TIMER_STOP( T_RCOMM );</a:t>
            </a:r>
          </a:p>
          <a:p>
            <a:pPr algn="l"/>
            <a:r>
              <a:rPr lang="en-US" sz="300" dirty="0"/>
              <a:t>    TIMER_START( T_RANK );</a:t>
            </a:r>
          </a:p>
          <a:p>
            <a:pPr algn="l"/>
            <a:endParaRPr lang="en-US" sz="300" dirty="0"/>
          </a:p>
          <a:p>
            <a:pPr algn="l"/>
            <a:r>
              <a:rPr lang="en-US" sz="300" dirty="0"/>
              <a:t>/*  Determine </a:t>
            </a:r>
            <a:r>
              <a:rPr lang="en-US" sz="300" dirty="0" err="1"/>
              <a:t>Redistibution</a:t>
            </a:r>
            <a:r>
              <a:rPr lang="en-US" sz="300" dirty="0"/>
              <a:t> of keys: accumulate the bucket size totals </a:t>
            </a:r>
          </a:p>
          <a:p>
            <a:pPr algn="l"/>
            <a:r>
              <a:rPr lang="en-US" sz="300" dirty="0"/>
              <a:t>    till this number surpasses NUM_KEYS (which the average number of keys</a:t>
            </a:r>
          </a:p>
          <a:p>
            <a:pPr algn="l"/>
            <a:r>
              <a:rPr lang="en-US" sz="300" dirty="0"/>
              <a:t>    per processor).  Then all keys in these buckets go to processor 0.</a:t>
            </a:r>
          </a:p>
          <a:p>
            <a:pPr algn="l"/>
            <a:r>
              <a:rPr lang="en-US" sz="300" dirty="0"/>
              <a:t>    Continue accumulating again until </a:t>
            </a:r>
            <a:r>
              <a:rPr lang="en-US" sz="300" dirty="0" err="1"/>
              <a:t>supassing</a:t>
            </a:r>
            <a:r>
              <a:rPr lang="en-US" sz="300" dirty="0"/>
              <a:t> 2*NUM_KEYS. All keys</a:t>
            </a:r>
          </a:p>
          <a:p>
            <a:pPr algn="l"/>
            <a:r>
              <a:rPr lang="en-US" sz="300" dirty="0"/>
              <a:t>    in these buckets go to processor 1, etc.  This algorithm guarantees</a:t>
            </a:r>
          </a:p>
          <a:p>
            <a:pPr algn="l"/>
            <a:r>
              <a:rPr lang="en-US" sz="300" dirty="0"/>
              <a:t>    that all processors have work ranking; no processors are left idle.</a:t>
            </a:r>
          </a:p>
          <a:p>
            <a:pPr algn="l"/>
            <a:r>
              <a:rPr lang="en-US" sz="300" dirty="0"/>
              <a:t>    The optimum number of buckets, however, does not result in as high</a:t>
            </a:r>
          </a:p>
          <a:p>
            <a:pPr algn="l"/>
            <a:r>
              <a:rPr lang="en-US" sz="300" dirty="0"/>
              <a:t>    a degree of load balancing (as even a distribution of keys as is</a:t>
            </a:r>
          </a:p>
          <a:p>
            <a:pPr algn="l"/>
            <a:r>
              <a:rPr lang="en-US" sz="300" dirty="0"/>
              <a:t>    possible) as is obtained from increasing the number of buckets, but</a:t>
            </a:r>
          </a:p>
          <a:p>
            <a:pPr algn="l"/>
            <a:r>
              <a:rPr lang="en-US" sz="300" dirty="0"/>
              <a:t>    more buckets results in more computation per processor so that the</a:t>
            </a:r>
          </a:p>
          <a:p>
            <a:pPr algn="l"/>
            <a:r>
              <a:rPr lang="en-US" sz="300" dirty="0"/>
              <a:t>    optimum number of buckets turns out to be 1024 for machines tested.</a:t>
            </a:r>
          </a:p>
          <a:p>
            <a:pPr algn="l"/>
            <a:r>
              <a:rPr lang="en-US" sz="300" dirty="0"/>
              <a:t>    Note that </a:t>
            </a:r>
            <a:r>
              <a:rPr lang="en-US" sz="300" dirty="0" smtClean="0"/>
              <a:t>process_bucket_distrib_ptr1</a:t>
            </a:r>
            <a:endParaRPr lang="en-US" sz="300" dirty="0"/>
          </a:p>
        </p:txBody>
      </p:sp>
      <p:sp>
        <p:nvSpPr>
          <p:cNvPr id="11" name="Rectangle 10"/>
          <p:cNvSpPr/>
          <p:nvPr/>
        </p:nvSpPr>
        <p:spPr>
          <a:xfrm>
            <a:off x="3992932" y="3810228"/>
            <a:ext cx="5086173" cy="2569934"/>
          </a:xfrm>
          <a:prstGeom prst="rect">
            <a:avLst/>
          </a:prstGeom>
        </p:spPr>
        <p:txBody>
          <a:bodyPr wrap="square">
            <a:spAutoFit/>
          </a:bodyPr>
          <a:lstStyle/>
          <a:p>
            <a:pPr algn="l"/>
            <a:r>
              <a:rPr lang="en-US" sz="700" dirty="0"/>
              <a:t>void rank(</a:t>
            </a:r>
            <a:r>
              <a:rPr lang="en-US" sz="700" dirty="0" err="1"/>
              <a:t>int</a:t>
            </a:r>
            <a:r>
              <a:rPr lang="en-US" sz="700" dirty="0"/>
              <a:t> iteration)</a:t>
            </a:r>
          </a:p>
          <a:p>
            <a:pPr algn="l"/>
            <a:r>
              <a:rPr lang="en-US" sz="700" dirty="0"/>
              <a:t>{</a:t>
            </a:r>
          </a:p>
          <a:p>
            <a:pPr algn="l"/>
            <a:r>
              <a:rPr lang="en-US" sz="700" dirty="0"/>
              <a:t>  INT_TYPE </a:t>
            </a:r>
            <a:r>
              <a:rPr lang="en-US" sz="700" dirty="0" err="1"/>
              <a:t>i</a:t>
            </a:r>
            <a:r>
              <a:rPr lang="en-US" sz="700" dirty="0"/>
              <a:t>;</a:t>
            </a:r>
          </a:p>
          <a:p>
            <a:pPr algn="l"/>
            <a:r>
              <a:rPr lang="en-US" sz="700" dirty="0"/>
              <a:t>  INT_TYPE k;</a:t>
            </a:r>
          </a:p>
          <a:p>
            <a:pPr algn="l"/>
            <a:r>
              <a:rPr lang="en-US" sz="700" dirty="0"/>
              <a:t>  INT_TYPE shift = (23 - 10);</a:t>
            </a:r>
          </a:p>
          <a:p>
            <a:pPr algn="l"/>
            <a:r>
              <a:rPr lang="en-US" sz="700" dirty="0"/>
              <a:t>  INT_TYPE key;</a:t>
            </a:r>
          </a:p>
          <a:p>
            <a:pPr algn="l"/>
            <a:r>
              <a:rPr lang="en-US" sz="700" dirty="0"/>
              <a:t>  INT_TYPE2 </a:t>
            </a:r>
            <a:r>
              <a:rPr lang="en-US" sz="700" dirty="0" err="1"/>
              <a:t>bucket_sum_accumulator</a:t>
            </a:r>
            <a:r>
              <a:rPr lang="en-US" sz="700" dirty="0"/>
              <a:t>;</a:t>
            </a:r>
          </a:p>
          <a:p>
            <a:pPr algn="l"/>
            <a:r>
              <a:rPr lang="en-US" sz="700" dirty="0"/>
              <a:t>  INT_TYPE2 j;</a:t>
            </a:r>
          </a:p>
          <a:p>
            <a:pPr algn="l"/>
            <a:r>
              <a:rPr lang="en-US" sz="700" dirty="0"/>
              <a:t>  INT_TYPE2 m;</a:t>
            </a:r>
          </a:p>
          <a:p>
            <a:pPr algn="l"/>
            <a:r>
              <a:rPr lang="en-US" sz="700" dirty="0"/>
              <a:t>  INT_TYPE </a:t>
            </a:r>
            <a:r>
              <a:rPr lang="en-US" sz="700" dirty="0" err="1"/>
              <a:t>local_bucket_sum_accumulator</a:t>
            </a:r>
            <a:r>
              <a:rPr lang="en-US" sz="700" dirty="0"/>
              <a:t>;</a:t>
            </a:r>
          </a:p>
          <a:p>
            <a:pPr algn="l"/>
            <a:r>
              <a:rPr lang="en-US" sz="700" dirty="0"/>
              <a:t>  INT_TYPE </a:t>
            </a:r>
            <a:r>
              <a:rPr lang="en-US" sz="700" dirty="0" err="1"/>
              <a:t>min_key_val</a:t>
            </a:r>
            <a:r>
              <a:rPr lang="en-US" sz="700" dirty="0"/>
              <a:t>;</a:t>
            </a:r>
          </a:p>
          <a:p>
            <a:pPr algn="l"/>
            <a:r>
              <a:rPr lang="en-US" sz="700" dirty="0"/>
              <a:t>  INT_TYPE </a:t>
            </a:r>
            <a:r>
              <a:rPr lang="en-US" sz="700" dirty="0" err="1"/>
              <a:t>max_key_val</a:t>
            </a:r>
            <a:r>
              <a:rPr lang="en-US" sz="700" dirty="0"/>
              <a:t>;</a:t>
            </a:r>
          </a:p>
          <a:p>
            <a:pPr algn="l"/>
            <a:r>
              <a:rPr lang="en-US" sz="700" dirty="0"/>
              <a:t>  INT_TYPE *</a:t>
            </a:r>
            <a:r>
              <a:rPr lang="en-US" sz="700" dirty="0" err="1"/>
              <a:t>key_buff_ptr</a:t>
            </a:r>
            <a:r>
              <a:rPr lang="en-US" sz="700" dirty="0"/>
              <a:t>;</a:t>
            </a:r>
          </a:p>
          <a:p>
            <a:pPr algn="l"/>
            <a:r>
              <a:rPr lang="en-US" sz="700" dirty="0"/>
              <a:t>/*  Get the bucket size totals for the entire problem. These </a:t>
            </a:r>
          </a:p>
          <a:p>
            <a:pPr algn="l"/>
            <a:r>
              <a:rPr lang="en-US" sz="700" dirty="0"/>
              <a:t>    will be used to determine the redistribution of keys      */</a:t>
            </a:r>
          </a:p>
          <a:p>
            <a:pPr algn="l"/>
            <a:r>
              <a:rPr lang="en-US" sz="700" dirty="0"/>
              <a:t>  </a:t>
            </a:r>
            <a:r>
              <a:rPr lang="en-US" sz="700" dirty="0" err="1"/>
              <a:t>MPI_Allreduce</a:t>
            </a:r>
            <a:r>
              <a:rPr lang="en-US" sz="700" dirty="0"/>
              <a:t>(</a:t>
            </a:r>
            <a:r>
              <a:rPr lang="en-US" sz="700" dirty="0" err="1"/>
              <a:t>bucket_size,bucket_size_totals</a:t>
            </a:r>
            <a:r>
              <a:rPr lang="en-US" sz="700" dirty="0"/>
              <a:t>,((1 &lt;&lt; 10) + 5),MPI_INT,MPI_SUM,MPI_COMM_WORLD);</a:t>
            </a:r>
          </a:p>
          <a:p>
            <a:pPr algn="l"/>
            <a:r>
              <a:rPr lang="en-US" sz="700" dirty="0"/>
              <a:t>/*  This is the redistribution section:  first find out how many keys</a:t>
            </a:r>
          </a:p>
          <a:p>
            <a:pPr algn="l"/>
            <a:r>
              <a:rPr lang="en-US" sz="700" dirty="0"/>
              <a:t>    each processor will send to every other processor:                 */</a:t>
            </a:r>
          </a:p>
          <a:p>
            <a:pPr algn="l"/>
            <a:r>
              <a:rPr lang="en-US" sz="700" dirty="0"/>
              <a:t>  </a:t>
            </a:r>
            <a:r>
              <a:rPr lang="en-US" sz="700" dirty="0" err="1"/>
              <a:t>MPI_Alltoall</a:t>
            </a:r>
            <a:r>
              <a:rPr lang="en-US" sz="700" dirty="0"/>
              <a:t>(send_count,1,MPI_INT,recv_count,1,MPI_INT,MPI_COMM_WORLD);</a:t>
            </a:r>
          </a:p>
          <a:p>
            <a:pPr algn="l"/>
            <a:r>
              <a:rPr lang="en-US" sz="700" dirty="0"/>
              <a:t>/*  Now send the keys to respective processors  */</a:t>
            </a:r>
          </a:p>
          <a:p>
            <a:pPr algn="l"/>
            <a:r>
              <a:rPr lang="en-US" sz="700" dirty="0"/>
              <a:t>  </a:t>
            </a:r>
            <a:r>
              <a:rPr lang="en-US" sz="700" dirty="0" err="1" smtClean="0"/>
              <a:t>MPI_Alltoall</a:t>
            </a:r>
            <a:r>
              <a:rPr lang="en-US" sz="700" dirty="0" smtClean="0"/>
              <a:t>(</a:t>
            </a:r>
            <a:r>
              <a:rPr lang="en-US" sz="700" dirty="0"/>
              <a:t>key_buff1,send_count,send_displ,MPI_INT,key_buff2,recv_count,recv_displ,MPI_INT,MPI_COMM_WORLD);</a:t>
            </a:r>
          </a:p>
          <a:p>
            <a:pPr algn="l"/>
            <a:r>
              <a:rPr lang="en-US" sz="700" dirty="0"/>
              <a:t>}</a:t>
            </a:r>
          </a:p>
        </p:txBody>
      </p:sp>
      <p:sp>
        <p:nvSpPr>
          <p:cNvPr id="13" name="Rectangle 12"/>
          <p:cNvSpPr/>
          <p:nvPr/>
        </p:nvSpPr>
        <p:spPr>
          <a:xfrm>
            <a:off x="1270024" y="1321986"/>
            <a:ext cx="1060891" cy="5309151"/>
          </a:xfrm>
          <a:prstGeom prst="rect">
            <a:avLst/>
          </a:prstGeom>
        </p:spPr>
        <p:txBody>
          <a:bodyPr wrap="square">
            <a:spAutoFit/>
          </a:bodyPr>
          <a:lstStyle/>
          <a:p>
            <a:pPr algn="l"/>
            <a:endParaRPr lang="en-US" sz="300" dirty="0"/>
          </a:p>
          <a:p>
            <a:pPr algn="l"/>
            <a:r>
              <a:rPr lang="en-US" sz="300" dirty="0"/>
              <a:t>    INT_TYPE    shift = MAX_KEY_LOG_2 - </a:t>
            </a:r>
            <a:r>
              <a:rPr lang="en-US" sz="300" dirty="0" smtClean="0"/>
              <a:t>NUM_BUCKETS</a:t>
            </a:r>
            <a:r>
              <a:rPr lang="en-US" sz="300" dirty="0"/>
              <a:t>, it is highly possible</a:t>
            </a:r>
          </a:p>
          <a:p>
            <a:pPr algn="l"/>
            <a:r>
              <a:rPr lang="en-US" sz="300" dirty="0"/>
              <a:t>    that the last few processors don't get any buckets.  So, we</a:t>
            </a:r>
          </a:p>
          <a:p>
            <a:pPr algn="l"/>
            <a:r>
              <a:rPr lang="en-US" sz="300" dirty="0"/>
              <a:t>    need to set counts properly in this case to avoid any fallouts.    */</a:t>
            </a:r>
          </a:p>
          <a:p>
            <a:pPr algn="l"/>
            <a:r>
              <a:rPr lang="en-US" sz="300" dirty="0"/>
              <a:t>    while( j &lt; </a:t>
            </a:r>
            <a:r>
              <a:rPr lang="en-US" sz="300" dirty="0" err="1"/>
              <a:t>comm_size</a:t>
            </a:r>
            <a:r>
              <a:rPr lang="en-US" sz="300" dirty="0"/>
              <a:t> )</a:t>
            </a:r>
          </a:p>
          <a:p>
            <a:pPr algn="l"/>
            <a:r>
              <a:rPr lang="en-US" sz="300" dirty="0"/>
              <a:t>    {</a:t>
            </a:r>
          </a:p>
          <a:p>
            <a:pPr algn="l"/>
            <a:r>
              <a:rPr lang="en-US" sz="300" dirty="0"/>
              <a:t>        </a:t>
            </a:r>
            <a:r>
              <a:rPr lang="en-US" sz="300" dirty="0" err="1"/>
              <a:t>send_count</a:t>
            </a:r>
            <a:r>
              <a:rPr lang="en-US" sz="300" dirty="0"/>
              <a:t>[j] = 0;</a:t>
            </a:r>
          </a:p>
          <a:p>
            <a:pPr algn="l"/>
            <a:r>
              <a:rPr lang="en-US" sz="300" dirty="0"/>
              <a:t>        process_bucket_distrib_ptr1[j] = 1;</a:t>
            </a:r>
          </a:p>
          <a:p>
            <a:pPr algn="l"/>
            <a:r>
              <a:rPr lang="en-US" sz="300" dirty="0"/>
              <a:t>        j++;</a:t>
            </a:r>
          </a:p>
          <a:p>
            <a:pPr algn="l"/>
            <a:r>
              <a:rPr lang="en-US" sz="300" dirty="0"/>
              <a:t>    }</a:t>
            </a:r>
          </a:p>
          <a:p>
            <a:pPr algn="l"/>
            <a:endParaRPr lang="en-US" sz="300" dirty="0"/>
          </a:p>
          <a:p>
            <a:pPr algn="l"/>
            <a:r>
              <a:rPr lang="en-US" sz="300" dirty="0"/>
              <a:t>    TIMER_STOP( T_RANK );</a:t>
            </a:r>
          </a:p>
          <a:p>
            <a:pPr algn="l"/>
            <a:r>
              <a:rPr lang="en-US" sz="300" dirty="0"/>
              <a:t>    TIMER_START( T_RCOMM ); </a:t>
            </a:r>
          </a:p>
          <a:p>
            <a:pPr algn="l"/>
            <a:endParaRPr lang="en-US" sz="300" dirty="0"/>
          </a:p>
          <a:p>
            <a:pPr algn="l"/>
            <a:r>
              <a:rPr lang="en-US" sz="300" dirty="0"/>
              <a:t>/*  This is the redistribution section:  first find out how many keys</a:t>
            </a:r>
          </a:p>
          <a:p>
            <a:pPr algn="l"/>
            <a:r>
              <a:rPr lang="en-US" sz="300" dirty="0"/>
              <a:t>    each processor will send to every other processor:                 */</a:t>
            </a:r>
          </a:p>
          <a:p>
            <a:pPr algn="l"/>
            <a:r>
              <a:rPr lang="en-US" sz="300" dirty="0"/>
              <a:t>    </a:t>
            </a:r>
            <a:r>
              <a:rPr lang="en-US" sz="300" dirty="0" err="1"/>
              <a:t>MPI_Alltoall</a:t>
            </a:r>
            <a:r>
              <a:rPr lang="en-US" sz="300" dirty="0"/>
              <a:t>( </a:t>
            </a:r>
            <a:r>
              <a:rPr lang="en-US" sz="300" dirty="0" err="1"/>
              <a:t>send_count</a:t>
            </a:r>
            <a:r>
              <a:rPr lang="en-US" sz="300" dirty="0"/>
              <a:t>,</a:t>
            </a:r>
          </a:p>
          <a:p>
            <a:pPr algn="l"/>
            <a:r>
              <a:rPr lang="en-US" sz="300" dirty="0"/>
              <a:t>                  1,</a:t>
            </a:r>
          </a:p>
          <a:p>
            <a:pPr algn="l"/>
            <a:r>
              <a:rPr lang="en-US" sz="300" dirty="0"/>
              <a:t>                  MPI_INT,</a:t>
            </a:r>
          </a:p>
          <a:p>
            <a:pPr algn="l"/>
            <a:r>
              <a:rPr lang="en-US" sz="300" dirty="0"/>
              <a:t>                  </a:t>
            </a:r>
            <a:r>
              <a:rPr lang="en-US" sz="300" dirty="0" err="1"/>
              <a:t>recv_count</a:t>
            </a:r>
            <a:r>
              <a:rPr lang="en-US" sz="300" dirty="0"/>
              <a:t>,</a:t>
            </a:r>
          </a:p>
          <a:p>
            <a:pPr algn="l"/>
            <a:r>
              <a:rPr lang="en-US" sz="300" dirty="0"/>
              <a:t>                  1,</a:t>
            </a:r>
          </a:p>
          <a:p>
            <a:pPr algn="l"/>
            <a:r>
              <a:rPr lang="en-US" sz="300" dirty="0"/>
              <a:t>                  MPI_INT,</a:t>
            </a:r>
          </a:p>
          <a:p>
            <a:pPr algn="l"/>
            <a:r>
              <a:rPr lang="en-US" sz="300" dirty="0"/>
              <a:t>                  MPI_COMM_WORLD );</a:t>
            </a:r>
          </a:p>
          <a:p>
            <a:pPr algn="l"/>
            <a:endParaRPr lang="en-US" sz="300" dirty="0"/>
          </a:p>
          <a:p>
            <a:pPr algn="l"/>
            <a:r>
              <a:rPr lang="en-US" sz="300" dirty="0"/>
              <a:t>/*  Determine the receive array displacements for the buckets */    </a:t>
            </a:r>
          </a:p>
          <a:p>
            <a:pPr algn="l"/>
            <a:r>
              <a:rPr lang="en-US" sz="300" dirty="0"/>
              <a:t>    </a:t>
            </a:r>
            <a:r>
              <a:rPr lang="en-US" sz="300" dirty="0" err="1"/>
              <a:t>recv_displ</a:t>
            </a:r>
            <a:r>
              <a:rPr lang="en-US" sz="300" dirty="0"/>
              <a:t>[0] = 0;</a:t>
            </a:r>
          </a:p>
          <a:p>
            <a:pPr algn="l"/>
            <a:r>
              <a:rPr lang="en-US" sz="300" dirty="0"/>
              <a:t>    for( </a:t>
            </a:r>
            <a:r>
              <a:rPr lang="en-US" sz="300" dirty="0" err="1"/>
              <a:t>i</a:t>
            </a:r>
            <a:r>
              <a:rPr lang="en-US" sz="300" dirty="0"/>
              <a:t>=1; </a:t>
            </a:r>
            <a:r>
              <a:rPr lang="en-US" sz="300" dirty="0" err="1"/>
              <a:t>i</a:t>
            </a:r>
            <a:r>
              <a:rPr lang="en-US" sz="300" dirty="0"/>
              <a:t>&lt;</a:t>
            </a:r>
            <a:r>
              <a:rPr lang="en-US" sz="300" dirty="0" err="1"/>
              <a:t>comm_size</a:t>
            </a:r>
            <a:r>
              <a:rPr lang="en-US" sz="300" dirty="0"/>
              <a:t>; </a:t>
            </a:r>
            <a:r>
              <a:rPr lang="en-US" sz="300" dirty="0" err="1"/>
              <a:t>i</a:t>
            </a:r>
            <a:r>
              <a:rPr lang="en-US" sz="300" dirty="0"/>
              <a:t>++ )</a:t>
            </a:r>
          </a:p>
          <a:p>
            <a:pPr algn="l"/>
            <a:r>
              <a:rPr lang="en-US" sz="300" dirty="0"/>
              <a:t>        </a:t>
            </a:r>
            <a:r>
              <a:rPr lang="en-US" sz="300" dirty="0" err="1"/>
              <a:t>recv_displ</a:t>
            </a:r>
            <a:r>
              <a:rPr lang="en-US" sz="300" dirty="0"/>
              <a:t>[</a:t>
            </a:r>
            <a:r>
              <a:rPr lang="en-US" sz="300" dirty="0" err="1"/>
              <a:t>i</a:t>
            </a:r>
            <a:r>
              <a:rPr lang="en-US" sz="300" dirty="0"/>
              <a:t>] = </a:t>
            </a:r>
            <a:r>
              <a:rPr lang="en-US" sz="300" dirty="0" err="1"/>
              <a:t>recv_displ</a:t>
            </a:r>
            <a:r>
              <a:rPr lang="en-US" sz="300" dirty="0"/>
              <a:t>[i-1] + </a:t>
            </a:r>
            <a:r>
              <a:rPr lang="en-US" sz="300" dirty="0" err="1"/>
              <a:t>recv_count</a:t>
            </a:r>
            <a:r>
              <a:rPr lang="en-US" sz="300" dirty="0"/>
              <a:t>[i-1];</a:t>
            </a:r>
          </a:p>
          <a:p>
            <a:pPr algn="l"/>
            <a:endParaRPr lang="en-US" sz="300" dirty="0"/>
          </a:p>
          <a:p>
            <a:pPr algn="l"/>
            <a:endParaRPr lang="en-US" sz="300" dirty="0"/>
          </a:p>
          <a:p>
            <a:pPr algn="l"/>
            <a:r>
              <a:rPr lang="en-US" sz="300" dirty="0"/>
              <a:t>/*  Now send the keys to respective processors  */    </a:t>
            </a:r>
          </a:p>
          <a:p>
            <a:pPr algn="l"/>
            <a:r>
              <a:rPr lang="en-US" sz="300" dirty="0"/>
              <a:t>    </a:t>
            </a:r>
            <a:r>
              <a:rPr lang="en-US" sz="300" dirty="0" err="1"/>
              <a:t>MPI_Alltoallv</a:t>
            </a:r>
            <a:r>
              <a:rPr lang="en-US" sz="300" dirty="0"/>
              <a:t>( key_buff1,</a:t>
            </a:r>
          </a:p>
          <a:p>
            <a:pPr algn="l"/>
            <a:r>
              <a:rPr lang="en-US" sz="300" dirty="0"/>
              <a:t>                   </a:t>
            </a:r>
            <a:r>
              <a:rPr lang="en-US" sz="300" dirty="0" err="1"/>
              <a:t>send_count</a:t>
            </a:r>
            <a:r>
              <a:rPr lang="en-US" sz="300" dirty="0"/>
              <a:t>,</a:t>
            </a:r>
          </a:p>
          <a:p>
            <a:pPr algn="l"/>
            <a:r>
              <a:rPr lang="en-US" sz="300" dirty="0"/>
              <a:t>                   </a:t>
            </a:r>
            <a:r>
              <a:rPr lang="en-US" sz="300" dirty="0" err="1"/>
              <a:t>send_displ</a:t>
            </a:r>
            <a:r>
              <a:rPr lang="en-US" sz="300" dirty="0"/>
              <a:t>,</a:t>
            </a:r>
          </a:p>
          <a:p>
            <a:pPr algn="l"/>
            <a:r>
              <a:rPr lang="en-US" sz="300" dirty="0"/>
              <a:t>                   MP_KEY_TYPE,</a:t>
            </a:r>
          </a:p>
          <a:p>
            <a:pPr algn="l"/>
            <a:r>
              <a:rPr lang="en-US" sz="300" dirty="0"/>
              <a:t>                   key_buff2,</a:t>
            </a:r>
          </a:p>
          <a:p>
            <a:pPr algn="l"/>
            <a:r>
              <a:rPr lang="en-US" sz="300" dirty="0"/>
              <a:t>                   </a:t>
            </a:r>
            <a:r>
              <a:rPr lang="en-US" sz="300" dirty="0" err="1"/>
              <a:t>recv_count</a:t>
            </a:r>
            <a:r>
              <a:rPr lang="en-US" sz="300" dirty="0"/>
              <a:t>,</a:t>
            </a:r>
          </a:p>
          <a:p>
            <a:pPr algn="l"/>
            <a:r>
              <a:rPr lang="en-US" sz="300" dirty="0"/>
              <a:t>                   </a:t>
            </a:r>
            <a:r>
              <a:rPr lang="en-US" sz="300" dirty="0" err="1"/>
              <a:t>recv_displ</a:t>
            </a:r>
            <a:r>
              <a:rPr lang="en-US" sz="300" dirty="0"/>
              <a:t>,</a:t>
            </a:r>
          </a:p>
          <a:p>
            <a:pPr algn="l"/>
            <a:r>
              <a:rPr lang="en-US" sz="300" dirty="0"/>
              <a:t>                   MP_KEY_TYPE,</a:t>
            </a:r>
          </a:p>
          <a:p>
            <a:pPr algn="l"/>
            <a:r>
              <a:rPr lang="en-US" sz="300" dirty="0"/>
              <a:t>                   MPI_COMM_WORLD );</a:t>
            </a:r>
          </a:p>
          <a:p>
            <a:pPr algn="l"/>
            <a:endParaRPr lang="en-US" sz="300" dirty="0"/>
          </a:p>
          <a:p>
            <a:pPr algn="l"/>
            <a:r>
              <a:rPr lang="en-US" sz="300" dirty="0"/>
              <a:t>    TIMER_STOP( T_RCOMM ); </a:t>
            </a:r>
          </a:p>
          <a:p>
            <a:pPr algn="l"/>
            <a:r>
              <a:rPr lang="en-US" sz="300" dirty="0"/>
              <a:t>    TIMER_START( T_RANK );</a:t>
            </a:r>
          </a:p>
          <a:p>
            <a:pPr algn="l"/>
            <a:endParaRPr lang="en-US" sz="300" dirty="0"/>
          </a:p>
          <a:p>
            <a:pPr algn="l"/>
            <a:r>
              <a:rPr lang="en-US" sz="300" dirty="0"/>
              <a:t>/*  The starting and ending bucket numbers on each processor are</a:t>
            </a:r>
          </a:p>
          <a:p>
            <a:pPr algn="l"/>
            <a:r>
              <a:rPr lang="en-US" sz="300" dirty="0"/>
              <a:t>    multiplied by the interval size of the buckets to obtain the </a:t>
            </a:r>
          </a:p>
          <a:p>
            <a:pPr algn="l"/>
            <a:r>
              <a:rPr lang="en-US" sz="300" dirty="0"/>
              <a:t>    smallest possible min and greatest possible max value of any </a:t>
            </a:r>
          </a:p>
          <a:p>
            <a:pPr algn="l"/>
            <a:r>
              <a:rPr lang="en-US" sz="300" dirty="0"/>
              <a:t>    key on each processor                                          */</a:t>
            </a:r>
          </a:p>
          <a:p>
            <a:pPr algn="l"/>
            <a:r>
              <a:rPr lang="en-US" sz="300" dirty="0"/>
              <a:t>    </a:t>
            </a:r>
            <a:r>
              <a:rPr lang="en-US" sz="300" dirty="0" err="1"/>
              <a:t>min_key_val</a:t>
            </a:r>
            <a:r>
              <a:rPr lang="en-US" sz="300" dirty="0"/>
              <a:t> = process_bucket_distrib_ptr1[</a:t>
            </a:r>
            <a:r>
              <a:rPr lang="en-US" sz="300" dirty="0" err="1"/>
              <a:t>my_rank</a:t>
            </a:r>
            <a:r>
              <a:rPr lang="en-US" sz="300" dirty="0"/>
              <a:t>] &lt;&lt; shift;</a:t>
            </a:r>
          </a:p>
          <a:p>
            <a:pPr algn="l"/>
            <a:r>
              <a:rPr lang="en-US" sz="300" dirty="0"/>
              <a:t>    </a:t>
            </a:r>
            <a:r>
              <a:rPr lang="en-US" sz="300" dirty="0" err="1"/>
              <a:t>max_key_val</a:t>
            </a:r>
            <a:r>
              <a:rPr lang="en-US" sz="300" dirty="0"/>
              <a:t> = ((process_bucket_distrib_ptr2[</a:t>
            </a:r>
            <a:r>
              <a:rPr lang="en-US" sz="300" dirty="0" err="1"/>
              <a:t>my_rank</a:t>
            </a:r>
            <a:r>
              <a:rPr lang="en-US" sz="300" dirty="0"/>
              <a:t>] + 1) &lt;&lt; shift)-1;</a:t>
            </a:r>
          </a:p>
          <a:p>
            <a:pPr algn="l"/>
            <a:endParaRPr lang="en-US" sz="300" dirty="0"/>
          </a:p>
          <a:p>
            <a:pPr algn="l"/>
            <a:r>
              <a:rPr lang="en-US" sz="300" dirty="0"/>
              <a:t>/*  Clear the work array */</a:t>
            </a:r>
          </a:p>
          <a:p>
            <a:pPr algn="l"/>
            <a:r>
              <a:rPr lang="en-US" sz="300" dirty="0"/>
              <a:t>    for( </a:t>
            </a:r>
            <a:r>
              <a:rPr lang="en-US" sz="300" dirty="0" err="1"/>
              <a:t>i</a:t>
            </a:r>
            <a:r>
              <a:rPr lang="en-US" sz="300" dirty="0"/>
              <a:t>=0; </a:t>
            </a:r>
            <a:r>
              <a:rPr lang="en-US" sz="300" dirty="0" err="1"/>
              <a:t>i</a:t>
            </a:r>
            <a:r>
              <a:rPr lang="en-US" sz="300" dirty="0"/>
              <a:t>&lt;max_key_val-min_key_val+1; </a:t>
            </a:r>
            <a:r>
              <a:rPr lang="en-US" sz="300" dirty="0" err="1"/>
              <a:t>i</a:t>
            </a:r>
            <a:r>
              <a:rPr lang="en-US" sz="300" dirty="0"/>
              <a:t>++ )</a:t>
            </a:r>
          </a:p>
          <a:p>
            <a:pPr algn="l"/>
            <a:r>
              <a:rPr lang="en-US" sz="300" dirty="0"/>
              <a:t>        key_buff1[</a:t>
            </a:r>
            <a:r>
              <a:rPr lang="en-US" sz="300" dirty="0" err="1"/>
              <a:t>i</a:t>
            </a:r>
            <a:r>
              <a:rPr lang="en-US" sz="300" dirty="0"/>
              <a:t>] = 0;</a:t>
            </a:r>
          </a:p>
          <a:p>
            <a:pPr algn="l"/>
            <a:endParaRPr lang="en-US" sz="300" dirty="0"/>
          </a:p>
          <a:p>
            <a:pPr algn="l"/>
            <a:r>
              <a:rPr lang="en-US" sz="300" dirty="0"/>
              <a:t>/*  Determine the total number of keys on all other </a:t>
            </a:r>
          </a:p>
          <a:p>
            <a:pPr algn="l"/>
            <a:r>
              <a:rPr lang="en-US" sz="300" dirty="0"/>
              <a:t>    processors holding keys of lesser value         */</a:t>
            </a:r>
          </a:p>
          <a:p>
            <a:pPr algn="l"/>
            <a:r>
              <a:rPr lang="en-US" sz="300" dirty="0"/>
              <a:t>    m = 0;</a:t>
            </a:r>
          </a:p>
          <a:p>
            <a:pPr algn="l"/>
            <a:r>
              <a:rPr lang="en-US" sz="300" dirty="0"/>
              <a:t>    for( k=0; k&lt;</a:t>
            </a:r>
            <a:r>
              <a:rPr lang="en-US" sz="300" dirty="0" err="1"/>
              <a:t>my_rank</a:t>
            </a:r>
            <a:r>
              <a:rPr lang="en-US" sz="300" dirty="0"/>
              <a:t>; k++ )</a:t>
            </a:r>
          </a:p>
          <a:p>
            <a:pPr algn="l"/>
            <a:r>
              <a:rPr lang="en-US" sz="300" dirty="0"/>
              <a:t>        for( </a:t>
            </a:r>
            <a:r>
              <a:rPr lang="en-US" sz="300" dirty="0" err="1"/>
              <a:t>i</a:t>
            </a:r>
            <a:r>
              <a:rPr lang="en-US" sz="300" dirty="0"/>
              <a:t>= process_bucket_distrib_ptr1[k];</a:t>
            </a:r>
          </a:p>
          <a:p>
            <a:pPr algn="l"/>
            <a:r>
              <a:rPr lang="en-US" sz="300" dirty="0"/>
              <a:t>             </a:t>
            </a:r>
            <a:r>
              <a:rPr lang="en-US" sz="300" dirty="0" err="1"/>
              <a:t>i</a:t>
            </a:r>
            <a:r>
              <a:rPr lang="en-US" sz="300" dirty="0"/>
              <a:t>&lt;=process_bucket_distrib_ptr2[k];</a:t>
            </a:r>
          </a:p>
          <a:p>
            <a:pPr algn="l"/>
            <a:r>
              <a:rPr lang="en-US" sz="300" dirty="0"/>
              <a:t>             </a:t>
            </a:r>
            <a:r>
              <a:rPr lang="en-US" sz="300" dirty="0" err="1"/>
              <a:t>i</a:t>
            </a:r>
            <a:r>
              <a:rPr lang="en-US" sz="300" dirty="0"/>
              <a:t>++ )  </a:t>
            </a:r>
          </a:p>
          <a:p>
            <a:pPr algn="l"/>
            <a:r>
              <a:rPr lang="en-US" sz="300" dirty="0"/>
              <a:t>            m += </a:t>
            </a:r>
            <a:r>
              <a:rPr lang="en-US" sz="300" dirty="0" err="1"/>
              <a:t>bucket_size_totals</a:t>
            </a:r>
            <a:r>
              <a:rPr lang="en-US" sz="300" dirty="0"/>
              <a:t>[</a:t>
            </a:r>
            <a:r>
              <a:rPr lang="en-US" sz="300" dirty="0" err="1"/>
              <a:t>i</a:t>
            </a:r>
            <a:r>
              <a:rPr lang="en-US" sz="300" dirty="0"/>
              <a:t>]; /*  m has total # of lesser keys */</a:t>
            </a:r>
          </a:p>
          <a:p>
            <a:pPr algn="l"/>
            <a:endParaRPr lang="en-US" sz="300" dirty="0"/>
          </a:p>
          <a:p>
            <a:pPr algn="l"/>
            <a:r>
              <a:rPr lang="en-US" sz="300" dirty="0"/>
              <a:t>/*  Determine total number of keys on this processor */</a:t>
            </a:r>
          </a:p>
          <a:p>
            <a:pPr algn="l"/>
            <a:r>
              <a:rPr lang="en-US" sz="300" dirty="0"/>
              <a:t>    j = 0;                                 </a:t>
            </a:r>
          </a:p>
          <a:p>
            <a:pPr algn="l"/>
            <a:r>
              <a:rPr lang="en-US" sz="300" dirty="0"/>
              <a:t>    for( </a:t>
            </a:r>
            <a:r>
              <a:rPr lang="en-US" sz="300" dirty="0" err="1"/>
              <a:t>i</a:t>
            </a:r>
            <a:r>
              <a:rPr lang="en-US" sz="300" dirty="0"/>
              <a:t>= process_bucket_distrib_ptr1[</a:t>
            </a:r>
            <a:r>
              <a:rPr lang="en-US" sz="300" dirty="0" err="1"/>
              <a:t>my_rank</a:t>
            </a:r>
            <a:r>
              <a:rPr lang="en-US" sz="300" dirty="0"/>
              <a:t>];</a:t>
            </a:r>
          </a:p>
          <a:p>
            <a:pPr algn="l"/>
            <a:r>
              <a:rPr lang="en-US" sz="300" dirty="0"/>
              <a:t>         </a:t>
            </a:r>
            <a:r>
              <a:rPr lang="en-US" sz="300" dirty="0" err="1"/>
              <a:t>i</a:t>
            </a:r>
            <a:r>
              <a:rPr lang="en-US" sz="300" dirty="0"/>
              <a:t>&lt;=process_bucket_distrib_ptr2[</a:t>
            </a:r>
            <a:r>
              <a:rPr lang="en-US" sz="300" dirty="0" err="1"/>
              <a:t>my_rank</a:t>
            </a:r>
            <a:r>
              <a:rPr lang="en-US" sz="300" dirty="0"/>
              <a:t>];</a:t>
            </a:r>
          </a:p>
          <a:p>
            <a:pPr algn="l"/>
            <a:r>
              <a:rPr lang="en-US" sz="300" dirty="0"/>
              <a:t>         </a:t>
            </a:r>
            <a:r>
              <a:rPr lang="en-US" sz="300" dirty="0" err="1"/>
              <a:t>i</a:t>
            </a:r>
            <a:r>
              <a:rPr lang="en-US" sz="300" dirty="0"/>
              <a:t>++ )  </a:t>
            </a:r>
          </a:p>
          <a:p>
            <a:pPr algn="l"/>
            <a:r>
              <a:rPr lang="en-US" sz="300" dirty="0"/>
              <a:t>        j += </a:t>
            </a:r>
            <a:r>
              <a:rPr lang="en-US" sz="300" dirty="0" err="1"/>
              <a:t>bucket_size_totals</a:t>
            </a:r>
            <a:r>
              <a:rPr lang="en-US" sz="300" dirty="0"/>
              <a:t>[</a:t>
            </a:r>
            <a:r>
              <a:rPr lang="en-US" sz="300" dirty="0" err="1"/>
              <a:t>i</a:t>
            </a:r>
            <a:r>
              <a:rPr lang="en-US" sz="300" dirty="0"/>
              <a:t>];     /* j has total # of local keys   */</a:t>
            </a:r>
          </a:p>
          <a:p>
            <a:pPr algn="l"/>
            <a:endParaRPr lang="en-US" sz="300" dirty="0"/>
          </a:p>
          <a:p>
            <a:pPr algn="l"/>
            <a:endParaRPr lang="en-US" sz="300" dirty="0"/>
          </a:p>
          <a:p>
            <a:pPr algn="l"/>
            <a:r>
              <a:rPr lang="en-US" sz="300" dirty="0"/>
              <a:t>/*  Ranking of all keys occurs in this section:                 */</a:t>
            </a:r>
          </a:p>
          <a:p>
            <a:pPr algn="l"/>
            <a:r>
              <a:rPr lang="en-US" sz="300" dirty="0"/>
              <a:t>/*  shift it backwards so no subtractions are necessary in loop */</a:t>
            </a:r>
          </a:p>
          <a:p>
            <a:pPr algn="l"/>
            <a:r>
              <a:rPr lang="en-US" sz="300" dirty="0"/>
              <a:t>    </a:t>
            </a:r>
            <a:r>
              <a:rPr lang="en-US" sz="300" dirty="0" err="1"/>
              <a:t>key_buff_ptr</a:t>
            </a:r>
            <a:r>
              <a:rPr lang="en-US" sz="300" dirty="0"/>
              <a:t> = key_buff1 - </a:t>
            </a:r>
            <a:r>
              <a:rPr lang="en-US" sz="300" dirty="0" err="1"/>
              <a:t>min_key_val</a:t>
            </a:r>
            <a:r>
              <a:rPr lang="en-US" sz="300" dirty="0"/>
              <a:t>;</a:t>
            </a:r>
          </a:p>
          <a:p>
            <a:pPr algn="l"/>
            <a:endParaRPr lang="en-US" sz="300" dirty="0"/>
          </a:p>
          <a:p>
            <a:pPr algn="l"/>
            <a:r>
              <a:rPr lang="en-US" sz="300" dirty="0"/>
              <a:t>/*  In this section, the keys themselves are used as their </a:t>
            </a:r>
          </a:p>
          <a:p>
            <a:pPr algn="l"/>
            <a:r>
              <a:rPr lang="en-US" sz="300" dirty="0"/>
              <a:t>    own indexes to determine how many of each there are: their</a:t>
            </a:r>
          </a:p>
          <a:p>
            <a:pPr algn="l"/>
            <a:r>
              <a:rPr lang="en-US" sz="300" dirty="0"/>
              <a:t>    individual population                                       */</a:t>
            </a:r>
          </a:p>
          <a:p>
            <a:pPr algn="l"/>
            <a:r>
              <a:rPr lang="en-US" sz="300" dirty="0"/>
              <a:t>    for( </a:t>
            </a:r>
            <a:r>
              <a:rPr lang="en-US" sz="300" dirty="0" err="1"/>
              <a:t>i</a:t>
            </a:r>
            <a:r>
              <a:rPr lang="en-US" sz="300" dirty="0"/>
              <a:t>=0; </a:t>
            </a:r>
            <a:r>
              <a:rPr lang="en-US" sz="300" dirty="0" err="1"/>
              <a:t>i</a:t>
            </a:r>
            <a:r>
              <a:rPr lang="en-US" sz="300" dirty="0"/>
              <a:t>&lt;j; </a:t>
            </a:r>
            <a:r>
              <a:rPr lang="en-US" sz="300" dirty="0" err="1"/>
              <a:t>i</a:t>
            </a:r>
            <a:r>
              <a:rPr lang="en-US" sz="300" dirty="0"/>
              <a:t>++ )</a:t>
            </a:r>
          </a:p>
          <a:p>
            <a:pPr algn="l"/>
            <a:r>
              <a:rPr lang="en-US" sz="300" dirty="0"/>
              <a:t>        </a:t>
            </a:r>
            <a:r>
              <a:rPr lang="en-US" sz="300" dirty="0" err="1"/>
              <a:t>key_buff_ptr</a:t>
            </a:r>
            <a:r>
              <a:rPr lang="en-US" sz="300" dirty="0"/>
              <a:t>[key_buff2[</a:t>
            </a:r>
            <a:r>
              <a:rPr lang="en-US" sz="300" dirty="0" err="1"/>
              <a:t>i</a:t>
            </a:r>
            <a:r>
              <a:rPr lang="en-US" sz="300" dirty="0"/>
              <a:t>]]++;  /* Now they have individual key   */</a:t>
            </a:r>
          </a:p>
          <a:p>
            <a:pPr algn="l"/>
            <a:r>
              <a:rPr lang="en-US" sz="300" dirty="0"/>
              <a:t>                                       /* population                     */</a:t>
            </a:r>
          </a:p>
          <a:p>
            <a:pPr algn="l"/>
            <a:endParaRPr lang="en-US" sz="300" dirty="0"/>
          </a:p>
          <a:p>
            <a:pPr algn="l"/>
            <a:r>
              <a:rPr lang="en-US" sz="300" dirty="0"/>
              <a:t>/*  To obtain ranks of each key, successively add the individual key</a:t>
            </a:r>
          </a:p>
          <a:p>
            <a:pPr algn="l"/>
            <a:r>
              <a:rPr lang="en-US" sz="300" dirty="0"/>
              <a:t>    population, not forgetting the total of lesser keys, m.</a:t>
            </a:r>
          </a:p>
          <a:p>
            <a:pPr algn="l"/>
            <a:r>
              <a:rPr lang="en-US" sz="300" dirty="0"/>
              <a:t>    </a:t>
            </a:r>
          </a:p>
        </p:txBody>
      </p:sp>
      <p:sp>
        <p:nvSpPr>
          <p:cNvPr id="14" name="Rectangle 13"/>
          <p:cNvSpPr/>
          <p:nvPr/>
        </p:nvSpPr>
        <p:spPr>
          <a:xfrm>
            <a:off x="2384634" y="1305050"/>
            <a:ext cx="889144" cy="3139323"/>
          </a:xfrm>
          <a:prstGeom prst="rect">
            <a:avLst/>
          </a:prstGeom>
        </p:spPr>
        <p:txBody>
          <a:bodyPr wrap="square">
            <a:spAutoFit/>
          </a:bodyPr>
          <a:lstStyle/>
          <a:p>
            <a:pPr algn="l"/>
            <a:r>
              <a:rPr lang="en-US" sz="300" dirty="0" smtClean="0"/>
              <a:t>    </a:t>
            </a:r>
            <a:r>
              <a:rPr lang="en-US" sz="300" dirty="0"/>
              <a:t>INT_TYPE    </a:t>
            </a:r>
            <a:r>
              <a:rPr lang="en-US" sz="300" dirty="0" err="1"/>
              <a:t>i</a:t>
            </a:r>
            <a:r>
              <a:rPr lang="en-US" sz="300" dirty="0"/>
              <a:t>, k;</a:t>
            </a:r>
          </a:p>
          <a:p>
            <a:pPr algn="l"/>
            <a:endParaRPr lang="en-US" sz="300" dirty="0"/>
          </a:p>
          <a:p>
            <a:pPr algn="l"/>
            <a:r>
              <a:rPr lang="en-US" sz="300" dirty="0"/>
              <a:t>    INT_TYPE    shift = MAX_KEY_LOG_2 - NUM_BUCKETS_LOG_2;</a:t>
            </a:r>
          </a:p>
          <a:p>
            <a:pPr algn="l"/>
            <a:r>
              <a:rPr lang="en-US" sz="300" dirty="0"/>
              <a:t>    INT_TYPE    key;</a:t>
            </a:r>
          </a:p>
          <a:p>
            <a:pPr algn="l"/>
            <a:r>
              <a:rPr lang="en-US" sz="300" dirty="0"/>
              <a:t>    INT_TYPE2   </a:t>
            </a:r>
            <a:r>
              <a:rPr lang="en-US" sz="300" dirty="0" err="1"/>
              <a:t>bucket_sum_accumulator</a:t>
            </a:r>
            <a:r>
              <a:rPr lang="en-US" sz="300" dirty="0"/>
              <a:t>, j, m;</a:t>
            </a:r>
          </a:p>
          <a:p>
            <a:pPr algn="l"/>
            <a:r>
              <a:rPr lang="en-US" sz="300" dirty="0" smtClean="0"/>
              <a:t>ailed </a:t>
            </a:r>
            <a:r>
              <a:rPr lang="en-US" sz="300" dirty="0"/>
              <a:t>= 0;</a:t>
            </a:r>
          </a:p>
          <a:p>
            <a:pPr algn="l"/>
            <a:endParaRPr lang="en-US" sz="300" dirty="0"/>
          </a:p>
          <a:p>
            <a:pPr algn="l"/>
            <a:r>
              <a:rPr lang="en-US" sz="300" dirty="0"/>
              <a:t>            switch( CLASS )</a:t>
            </a:r>
          </a:p>
          <a:p>
            <a:pPr algn="l"/>
            <a:r>
              <a:rPr lang="en-US" sz="300" dirty="0"/>
              <a:t>            {</a:t>
            </a:r>
          </a:p>
          <a:p>
            <a:pPr algn="l"/>
            <a:r>
              <a:rPr lang="en-US" sz="300" dirty="0"/>
              <a:t>                case 'S':</a:t>
            </a:r>
          </a:p>
          <a:p>
            <a:pPr algn="l"/>
            <a:r>
              <a:rPr lang="en-US" sz="300" dirty="0"/>
              <a:t>                    if( </a:t>
            </a:r>
            <a:r>
              <a:rPr lang="en-US" sz="300" dirty="0" err="1"/>
              <a:t>i</a:t>
            </a:r>
            <a:r>
              <a:rPr lang="en-US" sz="300" dirty="0"/>
              <a:t> &lt;= 2 )</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else</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break;</a:t>
            </a:r>
          </a:p>
          <a:p>
            <a:pPr algn="l"/>
            <a:r>
              <a:rPr lang="en-US" sz="300" dirty="0"/>
              <a:t>                case 'W':</a:t>
            </a:r>
          </a:p>
          <a:p>
            <a:pPr algn="l"/>
            <a:r>
              <a:rPr lang="en-US" sz="300" dirty="0"/>
              <a:t>                    if( </a:t>
            </a:r>
            <a:r>
              <a:rPr lang="en-US" sz="300" dirty="0" err="1"/>
              <a:t>i</a:t>
            </a:r>
            <a:r>
              <a:rPr lang="en-US" sz="300" dirty="0"/>
              <a:t> &lt; 2 )</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]+(iteration-2)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else</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break;</a:t>
            </a:r>
          </a:p>
          <a:p>
            <a:pPr algn="l"/>
            <a:r>
              <a:rPr lang="en-US" sz="300" dirty="0"/>
              <a:t>                case 'A':</a:t>
            </a:r>
          </a:p>
          <a:p>
            <a:pPr algn="l"/>
            <a:r>
              <a:rPr lang="en-US" sz="300" dirty="0"/>
              <a:t>                    if( </a:t>
            </a:r>
            <a:r>
              <a:rPr lang="en-US" sz="300" dirty="0" err="1"/>
              <a:t>i</a:t>
            </a:r>
            <a:r>
              <a:rPr lang="en-US" sz="300" dirty="0"/>
              <a:t> &lt;= 2 )</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]+(iteration-1)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else</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]-(iteration-1)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break;</a:t>
            </a:r>
          </a:p>
          <a:p>
            <a:pPr algn="l"/>
            <a:r>
              <a:rPr lang="en-US" sz="300" dirty="0"/>
              <a:t>                case 'B':</a:t>
            </a:r>
          </a:p>
          <a:p>
            <a:pPr algn="l"/>
            <a:r>
              <a:rPr lang="en-US" sz="300" dirty="0"/>
              <a:t>                    if( </a:t>
            </a:r>
            <a:r>
              <a:rPr lang="en-US" sz="300" dirty="0" err="1"/>
              <a:t>i</a:t>
            </a:r>
            <a:r>
              <a:rPr lang="en-US" sz="300" dirty="0"/>
              <a:t> == 1 || </a:t>
            </a:r>
            <a:r>
              <a:rPr lang="en-US" sz="300" dirty="0" err="1"/>
              <a:t>i</a:t>
            </a:r>
            <a:r>
              <a:rPr lang="en-US" sz="300" dirty="0"/>
              <a:t> == 2 || </a:t>
            </a:r>
            <a:r>
              <a:rPr lang="en-US" sz="300" dirty="0" err="1"/>
              <a:t>i</a:t>
            </a:r>
            <a:r>
              <a:rPr lang="en-US" sz="300" dirty="0"/>
              <a:t> == 4 )</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else</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break;</a:t>
            </a:r>
          </a:p>
          <a:p>
            <a:pPr algn="l"/>
            <a:r>
              <a:rPr lang="en-US" sz="300" dirty="0"/>
              <a:t>                case 'C':</a:t>
            </a:r>
          </a:p>
          <a:p>
            <a:pPr algn="l"/>
            <a:r>
              <a:rPr lang="en-US" sz="300" dirty="0"/>
              <a:t>                    if( </a:t>
            </a:r>
            <a:r>
              <a:rPr lang="en-US" sz="300" dirty="0" err="1"/>
              <a:t>i</a:t>
            </a:r>
            <a:r>
              <a:rPr lang="en-US" sz="300" dirty="0"/>
              <a:t> &lt;= 2 )</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else</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r>
              <a:rPr lang="en-US" sz="300" dirty="0" smtClean="0"/>
              <a:t>}</a:t>
            </a:r>
            <a:endParaRPr lang="en-US" sz="300" dirty="0"/>
          </a:p>
        </p:txBody>
      </p:sp>
      <p:sp>
        <p:nvSpPr>
          <p:cNvPr id="15" name="Rectangle 14"/>
          <p:cNvSpPr/>
          <p:nvPr/>
        </p:nvSpPr>
        <p:spPr>
          <a:xfrm>
            <a:off x="3327250" y="1369528"/>
            <a:ext cx="889144" cy="2539157"/>
          </a:xfrm>
          <a:prstGeom prst="rect">
            <a:avLst/>
          </a:prstGeom>
        </p:spPr>
        <p:txBody>
          <a:bodyPr wrap="square">
            <a:spAutoFit/>
          </a:bodyPr>
          <a:lstStyle/>
          <a:p>
            <a:pPr algn="l"/>
            <a:r>
              <a:rPr lang="en-US" sz="300" dirty="0"/>
              <a:t>void rank( </a:t>
            </a:r>
            <a:r>
              <a:rPr lang="en-US" sz="300" dirty="0" err="1"/>
              <a:t>int</a:t>
            </a:r>
            <a:r>
              <a:rPr lang="en-US" sz="300" dirty="0"/>
              <a:t> iteration )</a:t>
            </a:r>
          </a:p>
          <a:p>
            <a:pPr algn="l"/>
            <a:r>
              <a:rPr lang="en-US" sz="300" dirty="0"/>
              <a:t>{</a:t>
            </a:r>
          </a:p>
          <a:p>
            <a:pPr algn="l"/>
            <a:endParaRPr lang="en-US" sz="300" dirty="0"/>
          </a:p>
          <a:p>
            <a:pPr algn="l"/>
            <a:r>
              <a:rPr lang="en-US" sz="300" dirty="0"/>
              <a:t>    INT_TYPE    </a:t>
            </a:r>
            <a:r>
              <a:rPr lang="en-US" sz="300" dirty="0" err="1"/>
              <a:t>i</a:t>
            </a:r>
            <a:r>
              <a:rPr lang="en-US" sz="300" dirty="0"/>
              <a:t>, k;</a:t>
            </a:r>
          </a:p>
          <a:p>
            <a:pPr algn="l"/>
            <a:endParaRPr lang="en-US" sz="300" dirty="0"/>
          </a:p>
          <a:p>
            <a:pPr algn="l"/>
            <a:r>
              <a:rPr lang="en-US" sz="300" dirty="0"/>
              <a:t>    INT_TYPE    shift = </a:t>
            </a:r>
            <a:r>
              <a:rPr lang="en-US" sz="300" dirty="0" smtClean="0"/>
              <a:t>'</a:t>
            </a:r>
            <a:r>
              <a:rPr lang="en-US" sz="300" dirty="0"/>
              <a:t>D':</a:t>
            </a:r>
          </a:p>
          <a:p>
            <a:pPr algn="l"/>
            <a:r>
              <a:rPr lang="en-US" sz="300" dirty="0"/>
              <a:t>                    if( </a:t>
            </a:r>
            <a:r>
              <a:rPr lang="en-US" sz="300" dirty="0" err="1"/>
              <a:t>i</a:t>
            </a:r>
            <a:r>
              <a:rPr lang="en-US" sz="300" dirty="0"/>
              <a:t> &lt; 2 )</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else</a:t>
            </a:r>
          </a:p>
          <a:p>
            <a:pPr algn="l"/>
            <a:r>
              <a:rPr lang="en-US" sz="300" dirty="0"/>
              <a:t>                    {</a:t>
            </a:r>
          </a:p>
          <a:p>
            <a:pPr algn="l"/>
            <a:r>
              <a:rPr lang="en-US" sz="300" dirty="0"/>
              <a:t>                        if( </a:t>
            </a:r>
            <a:r>
              <a:rPr lang="en-US" sz="300" dirty="0" err="1"/>
              <a:t>key_rank</a:t>
            </a:r>
            <a:r>
              <a:rPr lang="en-US" sz="300" dirty="0"/>
              <a:t> != </a:t>
            </a:r>
            <a:r>
              <a:rPr lang="en-US" sz="300" dirty="0" err="1"/>
              <a:t>test_rank_array</a:t>
            </a:r>
            <a:r>
              <a:rPr lang="en-US" sz="300" dirty="0"/>
              <a:t>[</a:t>
            </a:r>
            <a:r>
              <a:rPr lang="en-US" sz="300" dirty="0" err="1"/>
              <a:t>i</a:t>
            </a:r>
            <a:r>
              <a:rPr lang="en-US" sz="300" dirty="0"/>
              <a:t>]-iteration )</a:t>
            </a:r>
          </a:p>
          <a:p>
            <a:pPr algn="l"/>
            <a:r>
              <a:rPr lang="en-US" sz="300" dirty="0"/>
              <a:t>                            failed = 1;</a:t>
            </a:r>
          </a:p>
          <a:p>
            <a:pPr algn="l"/>
            <a:r>
              <a:rPr lang="en-US" sz="300" dirty="0"/>
              <a:t>                        else</a:t>
            </a:r>
          </a:p>
          <a:p>
            <a:pPr algn="l"/>
            <a:r>
              <a:rPr lang="en-US" sz="300" dirty="0"/>
              <a:t>                            </a:t>
            </a:r>
            <a:r>
              <a:rPr lang="en-US" sz="300" dirty="0" err="1"/>
              <a:t>passed_verification</a:t>
            </a:r>
            <a:r>
              <a:rPr lang="en-US" sz="300" dirty="0"/>
              <a:t>++;</a:t>
            </a:r>
          </a:p>
          <a:p>
            <a:pPr algn="l"/>
            <a:r>
              <a:rPr lang="en-US" sz="300" dirty="0"/>
              <a:t>                    }</a:t>
            </a:r>
          </a:p>
          <a:p>
            <a:pPr algn="l"/>
            <a:r>
              <a:rPr lang="en-US" sz="300" dirty="0"/>
              <a:t>                    break;</a:t>
            </a:r>
          </a:p>
          <a:p>
            <a:pPr algn="l"/>
            <a:r>
              <a:rPr lang="en-US" sz="300" dirty="0"/>
              <a:t>            }</a:t>
            </a:r>
          </a:p>
          <a:p>
            <a:pPr algn="l"/>
            <a:r>
              <a:rPr lang="en-US" sz="300" dirty="0"/>
              <a:t>            if( failed == 1 )</a:t>
            </a:r>
          </a:p>
          <a:p>
            <a:pPr algn="l"/>
            <a:r>
              <a:rPr lang="en-US" sz="300" dirty="0"/>
              <a:t>                </a:t>
            </a:r>
            <a:r>
              <a:rPr lang="en-US" sz="300" dirty="0" err="1"/>
              <a:t>printf</a:t>
            </a:r>
            <a:r>
              <a:rPr lang="en-US" sz="300" dirty="0"/>
              <a:t>( "Failed partial verification: "</a:t>
            </a:r>
          </a:p>
          <a:p>
            <a:pPr algn="l"/>
            <a:r>
              <a:rPr lang="en-US" sz="300" dirty="0"/>
              <a:t>                        "iteration %d, processor %d, test key %d\n", </a:t>
            </a:r>
          </a:p>
          <a:p>
            <a:pPr algn="l"/>
            <a:r>
              <a:rPr lang="en-US" sz="300" dirty="0"/>
              <a:t>                         iteration, </a:t>
            </a:r>
            <a:r>
              <a:rPr lang="en-US" sz="300" dirty="0" err="1"/>
              <a:t>my_rank</a:t>
            </a:r>
            <a:r>
              <a:rPr lang="en-US" sz="300" dirty="0"/>
              <a:t>, (</a:t>
            </a:r>
            <a:r>
              <a:rPr lang="en-US" sz="300" dirty="0" err="1"/>
              <a:t>int</a:t>
            </a:r>
            <a:r>
              <a:rPr lang="en-US" sz="300" dirty="0"/>
              <a:t>)</a:t>
            </a:r>
            <a:r>
              <a:rPr lang="en-US" sz="300" dirty="0" err="1"/>
              <a:t>i</a:t>
            </a:r>
            <a:r>
              <a:rPr lang="en-US" sz="300" dirty="0"/>
              <a:t> );</a:t>
            </a:r>
          </a:p>
          <a:p>
            <a:pPr algn="l"/>
            <a:r>
              <a:rPr lang="en-US" sz="300" dirty="0"/>
              <a:t>        }</a:t>
            </a:r>
          </a:p>
          <a:p>
            <a:pPr algn="l"/>
            <a:r>
              <a:rPr lang="en-US" sz="300" dirty="0"/>
              <a:t>    }</a:t>
            </a:r>
          </a:p>
          <a:p>
            <a:pPr algn="l"/>
            <a:endParaRPr lang="en-US" sz="300" dirty="0"/>
          </a:p>
          <a:p>
            <a:pPr algn="l"/>
            <a:endParaRPr lang="en-US" sz="300" dirty="0"/>
          </a:p>
          <a:p>
            <a:pPr algn="l"/>
            <a:r>
              <a:rPr lang="en-US" sz="300" dirty="0"/>
              <a:t>    TIMER_STOP( T_RANK ); </a:t>
            </a:r>
          </a:p>
          <a:p>
            <a:pPr algn="l"/>
            <a:endParaRPr lang="en-US" sz="300" dirty="0"/>
          </a:p>
          <a:p>
            <a:pPr algn="l"/>
            <a:endParaRPr lang="en-US" sz="300" dirty="0"/>
          </a:p>
          <a:p>
            <a:pPr algn="l"/>
            <a:r>
              <a:rPr lang="en-US" sz="300" dirty="0"/>
              <a:t>/*  Make copies of rank info for use by </a:t>
            </a:r>
            <a:r>
              <a:rPr lang="en-US" sz="300" dirty="0" err="1"/>
              <a:t>full_verify</a:t>
            </a:r>
            <a:r>
              <a:rPr lang="en-US" sz="300" dirty="0"/>
              <a:t>: these variables</a:t>
            </a:r>
          </a:p>
          <a:p>
            <a:pPr algn="l"/>
            <a:r>
              <a:rPr lang="en-US" sz="300" dirty="0"/>
              <a:t>    in rank are local; making them global slows down the code, probably</a:t>
            </a:r>
          </a:p>
          <a:p>
            <a:pPr algn="l"/>
            <a:r>
              <a:rPr lang="en-US" sz="300" dirty="0"/>
              <a:t>    since they cannot be made register by compiler                        */</a:t>
            </a:r>
          </a:p>
          <a:p>
            <a:pPr algn="l"/>
            <a:endParaRPr lang="en-US" sz="300" dirty="0"/>
          </a:p>
          <a:p>
            <a:pPr algn="l"/>
            <a:r>
              <a:rPr lang="en-US" sz="300" dirty="0"/>
              <a:t>    if( iteration == MAX_ITERATIONS ) </a:t>
            </a:r>
          </a:p>
          <a:p>
            <a:pPr algn="l"/>
            <a:r>
              <a:rPr lang="en-US" sz="300" dirty="0"/>
              <a:t>    {</a:t>
            </a:r>
          </a:p>
          <a:p>
            <a:pPr algn="l"/>
            <a:r>
              <a:rPr lang="en-US" sz="300" dirty="0"/>
              <a:t>        </a:t>
            </a:r>
            <a:r>
              <a:rPr lang="en-US" sz="300" dirty="0" err="1"/>
              <a:t>key_buff_ptr_global</a:t>
            </a:r>
            <a:r>
              <a:rPr lang="en-US" sz="300" dirty="0"/>
              <a:t> = </a:t>
            </a:r>
            <a:r>
              <a:rPr lang="en-US" sz="300" dirty="0" err="1"/>
              <a:t>key_buff_ptr</a:t>
            </a:r>
            <a:r>
              <a:rPr lang="en-US" sz="300" dirty="0"/>
              <a:t>;</a:t>
            </a:r>
          </a:p>
          <a:p>
            <a:pPr algn="l"/>
            <a:r>
              <a:rPr lang="en-US" sz="300" dirty="0"/>
              <a:t>        </a:t>
            </a:r>
            <a:r>
              <a:rPr lang="en-US" sz="300" dirty="0" err="1"/>
              <a:t>total_local_keys</a:t>
            </a:r>
            <a:r>
              <a:rPr lang="en-US" sz="300" dirty="0"/>
              <a:t>    = j;</a:t>
            </a:r>
          </a:p>
          <a:p>
            <a:pPr algn="l"/>
            <a:r>
              <a:rPr lang="en-US" sz="300" dirty="0"/>
              <a:t>        </a:t>
            </a:r>
            <a:r>
              <a:rPr lang="en-US" sz="300" dirty="0" err="1"/>
              <a:t>total_lesser_keys</a:t>
            </a:r>
            <a:r>
              <a:rPr lang="en-US" sz="300" dirty="0"/>
              <a:t>   = 0;  /* no longer set to 'm', see note above */</a:t>
            </a:r>
          </a:p>
          <a:p>
            <a:pPr algn="l"/>
            <a:r>
              <a:rPr lang="en-US" sz="300" dirty="0"/>
              <a:t>    }</a:t>
            </a:r>
          </a:p>
          <a:p>
            <a:pPr algn="l"/>
            <a:endParaRPr lang="en-US" sz="300" dirty="0"/>
          </a:p>
          <a:p>
            <a:pPr algn="l"/>
            <a:r>
              <a:rPr lang="en-US" sz="300" dirty="0"/>
              <a:t>} </a:t>
            </a:r>
          </a:p>
        </p:txBody>
      </p:sp>
      <p:sp>
        <p:nvSpPr>
          <p:cNvPr id="16" name="Right Arrow 15"/>
          <p:cNvSpPr/>
          <p:nvPr/>
        </p:nvSpPr>
        <p:spPr>
          <a:xfrm rot="1839548">
            <a:off x="3320107" y="3354417"/>
            <a:ext cx="907072" cy="454822"/>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388261"/>
      </p:ext>
    </p:extLst>
  </p:cSld>
  <p:clrMapOvr>
    <a:masterClrMapping/>
  </p:clrMapOvr>
</p:sld>
</file>

<file path=ppt/theme/theme1.xml><?xml version="1.0" encoding="utf-8"?>
<a:theme xmlns:a="http://schemas.openxmlformats.org/drawingml/2006/main" name="directorate_template_vg">
  <a:themeElements>
    <a:clrScheme name="directorate_template_v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rectorate_template_vg">
      <a:majorFont>
        <a:latin typeface="Arial Narrow"/>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Helvetica" pitchFamily="-80"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Helvetica" pitchFamily="-80" charset="0"/>
            <a:ea typeface="ＭＳ Ｐゴシック" pitchFamily="-80" charset="-128"/>
          </a:defRPr>
        </a:defPPr>
      </a:lstStyle>
    </a:lnDef>
  </a:objectDefaults>
  <a:extraClrSchemeLst>
    <a:extraClrScheme>
      <a:clrScheme name="directorate_template_v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rectorate_template_v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rectorate_template_v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rectorate_template_v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rectorate_template_v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rectorate_template_v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rectorate_template_vg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rectorate_template_v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rectorate_template_v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rectorate_template_v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rectorate_template_v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rectorate_template_v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20930</TotalTime>
  <Words>6071</Words>
  <Application>Microsoft Macintosh PowerPoint</Application>
  <PresentationFormat>On-screen Show (4:3)</PresentationFormat>
  <Paragraphs>1228</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directorate_template_vg</vt:lpstr>
      <vt:lpstr>Automated Extraction of  Skeleton Apps from Apps February 2012</vt:lpstr>
      <vt:lpstr>What is a Skeleton and why you want one</vt:lpstr>
      <vt:lpstr>CoDesign Tool Flow Automatic Generation of Skeletons for Rapid Analysis</vt:lpstr>
      <vt:lpstr>We can generate many skeletons from an App</vt:lpstr>
      <vt:lpstr>An Automated or Semi-Automated Process</vt:lpstr>
      <vt:lpstr>We are using the ROSE Source-To-Source Compiler to support this work</vt:lpstr>
      <vt:lpstr>A Non-trivial problem to Automate</vt:lpstr>
      <vt:lpstr>Example of Automated Skeleton Code Generation: Before/After</vt:lpstr>
      <vt:lpstr>Example of Automated Skeleton Code Generation: Larger example</vt:lpstr>
      <vt:lpstr>Static Analysis Drives Skeleton Generation</vt:lpstr>
      <vt:lpstr>Static Analysis: Program Slicing</vt:lpstr>
      <vt:lpstr>Data Flow as an alternative approach to Drive Skeleton Generation</vt:lpstr>
      <vt:lpstr>A Generic API for Skeletonization</vt:lpstr>
      <vt:lpstr>Annotation guided skeletonization</vt:lpstr>
      <vt:lpstr>Use of an Annotation Before/After</vt:lpstr>
      <vt:lpstr>User Work Flow for Skeletonization</vt:lpstr>
      <vt:lpstr>Future work</vt:lpstr>
      <vt:lpstr>PowerPoint Presentation</vt:lpstr>
    </vt:vector>
  </TitlesOfParts>
  <Company>Thomas Tegge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Chemistry Update</dc:title>
  <cp:lastModifiedBy>Daniel Quinlan</cp:lastModifiedBy>
  <cp:revision>1104</cp:revision>
  <cp:lastPrinted>2007-09-19T00:12:24Z</cp:lastPrinted>
  <dcterms:modified xsi:type="dcterms:W3CDTF">2012-03-06T00:16:01Z</dcterms:modified>
</cp:coreProperties>
</file>