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AAF"/>
    <a:srgbClr val="F8F2E2"/>
    <a:srgbClr val="1FD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874643"/>
            <a:ext cx="5586117" cy="444267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20" y="874643"/>
            <a:ext cx="5586117" cy="444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43" y="5486400"/>
            <a:ext cx="1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The comparison between conversion functions from </a:t>
            </a:r>
            <a:r>
              <a:rPr lang="en-US" altLang="zh-CN" dirty="0" err="1" smtClean="0"/>
              <a:t>oro.dicom</a:t>
            </a:r>
            <a:r>
              <a:rPr lang="en-US" altLang="zh-CN" dirty="0" smtClean="0"/>
              <a:t> package (A) and from our </a:t>
            </a:r>
            <a:r>
              <a:rPr lang="en-US" altLang="zh-CN" dirty="0" err="1" smtClean="0"/>
              <a:t>Brainbase</a:t>
            </a:r>
            <a:r>
              <a:rPr lang="en-US" altLang="zh-CN" dirty="0" smtClean="0"/>
              <a:t>  package (B).  Our function showed better </a:t>
            </a:r>
            <a:r>
              <a:rPr lang="en-US" altLang="zh-CN" dirty="0" err="1" smtClean="0"/>
              <a:t>compatability</a:t>
            </a:r>
            <a:r>
              <a:rPr lang="en-US" altLang="zh-CN" dirty="0" smtClean="0"/>
              <a:t>  with widely-used visualization tools (e.g., </a:t>
            </a:r>
            <a:r>
              <a:rPr lang="en-US" altLang="zh-CN" dirty="0" err="1" smtClean="0"/>
              <a:t>MRIcron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7485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1999" y="550671"/>
            <a:ext cx="2830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Neuroscientists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Experimental design and Multi-modal data acquisition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Data processing  and analysis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9" y="1353443"/>
            <a:ext cx="2391675" cy="738171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565124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0605" y="550671"/>
            <a:ext cx="2859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Statisticians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Modeling high-dimensional and large-scale imaging data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Statistical and </a:t>
            </a:r>
            <a:r>
              <a:rPr lang="en-US" altLang="zh-CN" sz="1600" dirty="0" err="1" smtClean="0"/>
              <a:t>informatic</a:t>
            </a:r>
            <a:r>
              <a:rPr lang="en-US" altLang="zh-CN" sz="1600" dirty="0" smtClean="0"/>
              <a:t> methods for extracting critical </a:t>
            </a:r>
            <a:r>
              <a:rPr lang="en-US" altLang="zh-CN" sz="1600" dirty="0" err="1" smtClean="0"/>
              <a:t>informations</a:t>
            </a:r>
            <a:r>
              <a:rPr lang="en-US" altLang="zh-CN" sz="1600" dirty="0" smtClean="0"/>
              <a:t> and nuisance regression. 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891312" y="1120573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0800000">
            <a:off x="4891312" y="2816769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56505" y="3541487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804145" y="3555080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17485" y="4039013"/>
            <a:ext cx="8392438" cy="1980787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75919" y="2131370"/>
            <a:ext cx="23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Inter-disciplinary communication hub</a:t>
            </a:r>
            <a:endParaRPr lang="zh-CN" altLang="en-US" dirty="0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31390" y="4052607"/>
            <a:ext cx="26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Promising Applications</a:t>
            </a:r>
          </a:p>
          <a:p>
            <a:pPr marL="72000"/>
            <a:endParaRPr lang="en-US" altLang="zh-CN" sz="1600" dirty="0" smtClean="0"/>
          </a:p>
        </p:txBody>
      </p:sp>
      <p:sp>
        <p:nvSpPr>
          <p:cNvPr id="42" name="AutoShape 8" descr="https://encrypted-tbn1.gstatic.com/images?q=tbn:ANd9GcTQa4AdIfts6qkzMXUD6kYJXVtffw3SC3wQmBfqvQtM-ItCBvW0tg"/>
          <p:cNvSpPr>
            <a:spLocks noChangeAspect="1" noChangeArrowheads="1"/>
          </p:cNvSpPr>
          <p:nvPr/>
        </p:nvSpPr>
        <p:spPr bwMode="auto">
          <a:xfrm>
            <a:off x="155574" y="-144463"/>
            <a:ext cx="1497901" cy="14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869317" y="2428108"/>
            <a:ext cx="2259479" cy="937420"/>
            <a:chOff x="7800914" y="2351202"/>
            <a:chExt cx="2407802" cy="1014326"/>
          </a:xfrm>
        </p:grpSpPr>
        <p:pic>
          <p:nvPicPr>
            <p:cNvPr id="2052" name="Picture 4" descr="http://s1.ibtimes.com/sites/www.ibtimes.com/files/styles/md/public/2015/07/08/brain-structur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14" y="2351202"/>
              <a:ext cx="1262668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ithfriendship.com/images/h/38896/cs-434-machine-learning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215" y="2351202"/>
              <a:ext cx="1187501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2412205" y="1792839"/>
            <a:ext cx="2094890" cy="1553638"/>
            <a:chOff x="526013" y="-856150"/>
            <a:chExt cx="2637369" cy="2225268"/>
          </a:xfrm>
        </p:grpSpPr>
        <p:pic>
          <p:nvPicPr>
            <p:cNvPr id="47" name="Picture 2" descr="https://michellepetersen76.files.wordpress.com/2015/07/ft-mri-studies-point-to-brain-connectivity-changes-in-autism-spectrum-disorders-neuroinnovations.png?w=350&amp;h=200&amp;crop=1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3" r="15316"/>
            <a:stretch/>
          </p:blipFill>
          <p:spPr bwMode="auto">
            <a:xfrm>
              <a:off x="1822012" y="-856150"/>
              <a:ext cx="1314347" cy="1237503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图片 48"/>
            <p:cNvPicPr>
              <a:picLocks/>
            </p:cNvPicPr>
            <p:nvPr/>
          </p:nvPicPr>
          <p:blipFill rotWithShape="1">
            <a:blip r:embed="rId6"/>
            <a:srcRect l="7961" t="6340" r="8273" b="9011"/>
            <a:stretch/>
          </p:blipFill>
          <p:spPr>
            <a:xfrm>
              <a:off x="526013" y="-856150"/>
              <a:ext cx="1269025" cy="1237503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7"/>
            <a:srcRect l="3674" t="10747" r="5615" b="13218"/>
            <a:stretch/>
          </p:blipFill>
          <p:spPr>
            <a:xfrm>
              <a:off x="526014" y="417494"/>
              <a:ext cx="2637368" cy="951624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</p:grpSp>
      <p:sp>
        <p:nvSpPr>
          <p:cNvPr id="45" name="文本框 44"/>
          <p:cNvSpPr txBox="1"/>
          <p:nvPr/>
        </p:nvSpPr>
        <p:spPr>
          <a:xfrm>
            <a:off x="5025561" y="605578"/>
            <a:ext cx="240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High-quality </a:t>
            </a:r>
            <a:r>
              <a:rPr lang="en-US" altLang="zh-CN" sz="1400" dirty="0"/>
              <a:t>and</a:t>
            </a:r>
            <a:br>
              <a:rPr lang="en-US" altLang="zh-CN" sz="1400" dirty="0"/>
            </a:br>
            <a:r>
              <a:rPr lang="en-US" altLang="zh-CN" sz="1400" dirty="0"/>
              <a:t>easy-access </a:t>
            </a:r>
            <a:r>
              <a:rPr lang="en-US" altLang="zh-CN" sz="1400" dirty="0" smtClean="0"/>
              <a:t>datasets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115278" y="3018563"/>
            <a:ext cx="22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New statistical methods with user-friendly toolboxes</a:t>
            </a:r>
            <a:endParaRPr lang="zh-CN" altLang="en-US" sz="1400" dirty="0"/>
          </a:p>
        </p:txBody>
      </p:sp>
      <p:pic>
        <p:nvPicPr>
          <p:cNvPr id="2060" name="Picture 12" descr="http://blog.myesr.org/wp_live_esr11_23zcq/wp-content/uploads/2014/03/p10_Friday_NH7_Image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50" y="4571674"/>
            <a:ext cx="1464988" cy="1188000"/>
          </a:xfrm>
          <a:prstGeom prst="rect">
            <a:avLst/>
          </a:prstGeom>
          <a:noFill/>
          <a:ln w="19050">
            <a:solidFill>
              <a:srgbClr val="F0AAA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/>
          <p:cNvSpPr txBox="1"/>
          <p:nvPr/>
        </p:nvSpPr>
        <p:spPr>
          <a:xfrm>
            <a:off x="2160215" y="4394822"/>
            <a:ext cx="509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Theoretical and clinical research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connectivity pattern of complex brain networks,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Functional module detection and navigation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Biomarker identification and mechanism study for different diseases and psychological or behavioral process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74" y="4571674"/>
            <a:ext cx="1463996" cy="1188000"/>
          </a:xfrm>
          <a:prstGeom prst="rect">
            <a:avLst/>
          </a:prstGeom>
          <a:ln w="19050">
            <a:solidFill>
              <a:srgbClr val="F0AAAF"/>
            </a:solidFill>
          </a:ln>
        </p:spPr>
      </p:pic>
      <p:sp>
        <p:nvSpPr>
          <p:cNvPr id="60" name="文本框 59"/>
          <p:cNvSpPr txBox="1"/>
          <p:nvPr/>
        </p:nvSpPr>
        <p:spPr>
          <a:xfrm>
            <a:off x="155574" y="6136551"/>
            <a:ext cx="113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</a:t>
            </a:r>
            <a:r>
              <a:rPr lang="en-US" altLang="zh-CN" dirty="0"/>
              <a:t>S</a:t>
            </a:r>
            <a:r>
              <a:rPr lang="en-US" altLang="zh-CN" dirty="0" smtClean="0"/>
              <a:t>chematic of the inter-disciplinary collaboration framework of </a:t>
            </a:r>
            <a:r>
              <a:rPr lang="en-US" altLang="zh-CN" dirty="0" err="1" smtClean="0"/>
              <a:t>Brainconductor</a:t>
            </a:r>
            <a:r>
              <a:rPr lang="en-US" altLang="zh-CN" dirty="0" smtClean="0"/>
              <a:t> project.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Duhx</dc:creator>
  <cp:lastModifiedBy>Duhx</cp:lastModifiedBy>
  <cp:revision>28</cp:revision>
  <dcterms:created xsi:type="dcterms:W3CDTF">2016-03-13T14:01:58Z</dcterms:created>
  <dcterms:modified xsi:type="dcterms:W3CDTF">2016-03-14T10:20:24Z</dcterms:modified>
</cp:coreProperties>
</file>