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316" r:id="rId3"/>
    <p:sldId id="311" r:id="rId4"/>
    <p:sldId id="383" r:id="rId5"/>
    <p:sldId id="312" r:id="rId6"/>
    <p:sldId id="317" r:id="rId7"/>
    <p:sldId id="313" r:id="rId8"/>
    <p:sldId id="400" r:id="rId9"/>
    <p:sldId id="399" r:id="rId10"/>
    <p:sldId id="401" r:id="rId11"/>
    <p:sldId id="393" r:id="rId12"/>
    <p:sldId id="402" r:id="rId13"/>
    <p:sldId id="392" r:id="rId14"/>
    <p:sldId id="395" r:id="rId15"/>
    <p:sldId id="396" r:id="rId16"/>
    <p:sldId id="365" r:id="rId17"/>
    <p:sldId id="367" r:id="rId18"/>
    <p:sldId id="366" r:id="rId19"/>
    <p:sldId id="348" r:id="rId20"/>
    <p:sldId id="354" r:id="rId21"/>
    <p:sldId id="355" r:id="rId22"/>
    <p:sldId id="350" r:id="rId23"/>
    <p:sldId id="397" r:id="rId24"/>
    <p:sldId id="371" r:id="rId25"/>
    <p:sldId id="372" r:id="rId26"/>
    <p:sldId id="373" r:id="rId27"/>
    <p:sldId id="374" r:id="rId28"/>
    <p:sldId id="368" r:id="rId29"/>
    <p:sldId id="398" r:id="rId30"/>
    <p:sldId id="376" r:id="rId31"/>
    <p:sldId id="326" r:id="rId32"/>
    <p:sldId id="338" r:id="rId33"/>
    <p:sldId id="377" r:id="rId34"/>
    <p:sldId id="378" r:id="rId35"/>
    <p:sldId id="33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0653"/>
  </p:normalViewPr>
  <p:slideViewPr>
    <p:cSldViewPr snapToGrid="0" snapToObjects="1">
      <p:cViewPr varScale="1">
        <p:scale>
          <a:sx n="102" d="100"/>
          <a:sy n="10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92E8-97B1-6F4C-8D0B-46F8E2435C17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C996-6D36-7840-B7E5-8521FAA1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5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layer indication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A1B-BBDF-5F40-90B8-276C1678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349F-1C96-EC4E-BCE6-1644CA55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EFDF-194F-6C42-8D0B-9AB3F9D4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F4DF-1D27-9B45-B444-CCBA3F5A7353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E37C-1CEC-414E-A7A6-62EEF02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DA8A-1ADB-BE49-81DD-0A5461A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2C8-DE1A-2D46-8D2C-AA31F28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7B35-B6E6-D249-88A7-FF652BE5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7A3E-1B8E-7A4F-BA81-F0AAFA0D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8F1-78E5-DA49-A1D5-88143D074DB9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BF7E-C658-4845-89E5-92B067A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78C9-A9B2-A748-B6A7-79D9DF4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989E0-33A7-F14D-89F2-EC8D5517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95048-7FD1-6944-B0BC-0806E432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3D29-B364-DC4B-A8BC-F8183A54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E71-DE06-E440-901C-7FB69E73B6B6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D7ED-FA76-7843-9A4D-4F378F47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85E2-4207-4F41-99D5-46222C60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1443-C9F7-7042-A9B0-2371670B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8E4C-7143-1E4D-9126-76C237D0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38A1-8F54-7640-9D99-304FABF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30F-109A-B348-919E-9464EED1EA60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63CA-AF04-FE4A-83FB-C54566C1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ED6E-AC7F-B847-8821-56B301A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50CB-664E-D448-A6C3-0DDC407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D6F4-384D-9443-9DFB-BC3A1CFB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48BC-2A80-4D4C-86FC-40E68FE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CBD-E151-3A42-A427-01E715F855C5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3272-A03A-C640-8056-CFFEAAF5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076-F755-E240-B0DE-57C7BD84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BB0-1F9F-7045-8A3D-3125CA5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2DC8-39C0-2A42-BC60-158315E6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641E-B4DF-EE4F-BA40-EB2FF3C2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CDC7-4513-014B-AB34-36A8DA4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A743-06DC-E245-9378-A2C287262535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2DEA-CA34-644B-A215-8B94015E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5AAA-B9E5-D849-9AEF-F37E8E3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E43-0B63-A247-B211-55231292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3AF2-D0DF-FF41-B565-B689390F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04B0F-9007-134B-883E-F9E4F48E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CADC-BFB6-0846-B4AE-9796B97B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E68A-D2F1-5744-BF37-C6A6B9EFA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69A9A-ACA3-FC4B-B7FF-0137AF0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C11B-81AF-F34F-8E93-D00CBB761EF0}" type="datetime1">
              <a:rPr lang="en-HK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9E6F8-622F-E247-A827-AFB961B9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8A5E-45ED-BD48-B21C-CB892330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FBB-E83C-9546-9A03-9D6C052B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0003-E62B-784D-BEC0-2C74119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7AFA-071C-394B-8E64-8AFA86461CCA}" type="datetime1">
              <a:rPr lang="en-HK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0869-CCB4-1D49-90F5-9373D66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D5-7F58-724B-B02E-295FBBC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356E-54D4-5042-89B0-D97D57A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9D21-AF9A-2143-8122-2947849EC823}" type="datetime1">
              <a:rPr lang="en-HK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7E6D2-A34A-4F4D-89BB-23B6C5B4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D915-4E7B-2D45-88CF-E6E87D1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2555-C316-7B44-8FE0-1547876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8409-0F86-374F-9B45-77517C68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59A0-88ED-1048-849C-CA310DB9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735D-3717-9F42-A70D-D5291EF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59D-9FCC-F245-88BE-6BF2C03851E8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1967-0F4D-024F-B167-D085196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0434-4A0B-2E46-991F-24EAF8F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4F31-C496-3140-888B-669412B7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B4C6D-770C-3B48-9D80-CDA3542C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BBB19-6A59-EE4A-8058-8F7E3CC7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3AA5-BE08-6342-88C0-99DFFC2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CEB4-558E-B248-B802-A4FA00108C4D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F694-2A1B-3643-96AA-CF9D4FA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1FB4-7619-6942-AAAB-8124314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8E66-19F3-7449-A29B-D5F22B03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D11F-37D3-4A4C-AC6C-FBEBCF4B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353A-C5B3-194B-AE7E-E2FD2BCE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ED05-0639-0B4E-A15A-DCA649F8BCCC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48CA-8CB7-A740-980B-F726FBCD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FD55-7307-794F-A9EE-F21FDC7BE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84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82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1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9.png"/><Relationship Id="rId5" Type="http://schemas.openxmlformats.org/officeDocument/2006/relationships/image" Target="../media/image6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ckchain-etl/awesome-bigquery-view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CED-AC57-6D49-B914-8D2613C4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71" y="1484874"/>
            <a:ext cx="9489686" cy="1172423"/>
          </a:xfrm>
        </p:spPr>
        <p:txBody>
          <a:bodyPr>
            <a:noAutofit/>
          </a:bodyPr>
          <a:lstStyle/>
          <a:p>
            <a:r>
              <a:rPr lang="en-US" sz="4400" b="1" dirty="0"/>
              <a:t>V</a:t>
            </a:r>
            <a:r>
              <a:rPr lang="en-US" sz="4400" b="1" baseline="30000" dirty="0"/>
              <a:t>2</a:t>
            </a:r>
            <a:r>
              <a:rPr lang="en-US" sz="4400" b="1" dirty="0"/>
              <a:t>FS: A Verifiable Virtual Filesystem for Multi-Chain Query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A3535-4576-964C-97C3-39087B96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318" y="3504815"/>
            <a:ext cx="7917363" cy="10889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Haixin Wang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Cheng Xu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Xiaojie</a:t>
            </a:r>
            <a:r>
              <a:rPr lang="en-US" sz="2800" dirty="0">
                <a:latin typeface="+mj-lt"/>
              </a:rPr>
              <a:t> Chen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Ce Zhang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</a:p>
          <a:p>
            <a:r>
              <a:rPr lang="en-US" sz="2800" dirty="0" err="1">
                <a:latin typeface="+mj-lt"/>
              </a:rPr>
              <a:t>Haibo</a:t>
            </a:r>
            <a:r>
              <a:rPr lang="en-US" sz="2800" dirty="0">
                <a:latin typeface="+mj-lt"/>
              </a:rPr>
              <a:t> Hu</a:t>
            </a:r>
            <a:r>
              <a:rPr lang="en-US" sz="2800" baseline="30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Shikun</a:t>
            </a:r>
            <a:r>
              <a:rPr lang="en-US" sz="2800" dirty="0">
                <a:latin typeface="+mj-lt"/>
              </a:rPr>
              <a:t> Tian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Ying Yan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Jianliang</a:t>
            </a:r>
            <a:r>
              <a:rPr lang="en-US" sz="2800" dirty="0">
                <a:latin typeface="+mj-lt"/>
              </a:rPr>
              <a:t> Xu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1AE4FF8-983E-E143-88C4-7E2D60F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20" y="90095"/>
            <a:ext cx="2393484" cy="6278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348EF-B314-184D-9249-96B4AAA02070}"/>
              </a:ext>
            </a:extLst>
          </p:cNvPr>
          <p:cNvCxnSpPr>
            <a:cxnSpLocks/>
          </p:cNvCxnSpPr>
          <p:nvPr/>
        </p:nvCxnSpPr>
        <p:spPr>
          <a:xfrm>
            <a:off x="1602639" y="2910413"/>
            <a:ext cx="919975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0CBD6-BC18-B8DF-7DFE-C8F7A3F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blue circle with black text&#10;&#10;Description automatically generated">
            <a:extLst>
              <a:ext uri="{FF2B5EF4-FFF2-40B4-BE49-F238E27FC236}">
                <a16:creationId xmlns:a16="http://schemas.microsoft.com/office/drawing/2014/main" id="{3329BD93-3575-F18B-BED1-E9CDA16B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37" y="-78220"/>
            <a:ext cx="2119157" cy="964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BE7A-CD03-54C2-0FDC-10DE9D0EDA66}"/>
              </a:ext>
            </a:extLst>
          </p:cNvPr>
          <p:cNvSpPr txBox="1"/>
          <p:nvPr/>
        </p:nvSpPr>
        <p:spPr>
          <a:xfrm>
            <a:off x="1349298" y="4962295"/>
            <a:ext cx="985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Hong Kong Baptist University,  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Ant Group,  </a:t>
            </a:r>
            <a:r>
              <a:rPr lang="en-US" sz="2400" baseline="30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Hong Kong Polytechnic University</a:t>
            </a: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8B3F9B3-AC53-2AD6-C3CF-40614FCCF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950" y="41851"/>
            <a:ext cx="2803617" cy="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r>
              <a:rPr lang="en-US" dirty="0">
                <a:latin typeface="+mj-lt"/>
              </a:rPr>
              <a:t>Move computation to a trusted zone (Client)</a:t>
            </a:r>
          </a:p>
          <a:p>
            <a:pPr lvl="2"/>
            <a:r>
              <a:rPr lang="en-US" sz="2400" dirty="0">
                <a:latin typeface="+mj-lt"/>
              </a:rPr>
              <a:t>Client evaluates query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using an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query engine</a:t>
            </a:r>
          </a:p>
          <a:p>
            <a:pPr lvl="2"/>
            <a:r>
              <a:rPr lang="en-US" sz="2400" dirty="0">
                <a:latin typeface="+mj-lt"/>
              </a:rPr>
              <a:t>Fetch data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on demand </a:t>
            </a:r>
            <a:r>
              <a:rPr lang="en-US" sz="2400" dirty="0">
                <a:latin typeface="+mj-lt"/>
              </a:rPr>
              <a:t>from a remote server</a:t>
            </a:r>
          </a:p>
          <a:p>
            <a:pPr lvl="2"/>
            <a:r>
              <a:rPr lang="en-US" sz="2400" dirty="0">
                <a:latin typeface="+mj-lt"/>
              </a:rPr>
              <a:t>Verify the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data integrity </a:t>
            </a:r>
            <a:r>
              <a:rPr lang="en-US" sz="2400" dirty="0">
                <a:latin typeface="+mj-lt"/>
              </a:rPr>
              <a:t>by cryptographic proof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85BC7F59-A440-864F-E28A-E3D4D931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598" y="4446611"/>
            <a:ext cx="620334" cy="620334"/>
          </a:xfrm>
          <a:prstGeom prst="rect">
            <a:avLst/>
          </a:prstGeom>
        </p:spPr>
      </p:pic>
      <p:pic>
        <p:nvPicPr>
          <p:cNvPr id="12" name="Picture 11" descr="A black check mark in a circle&#10;&#10;Description automatically generated">
            <a:extLst>
              <a:ext uri="{FF2B5EF4-FFF2-40B4-BE49-F238E27FC236}">
                <a16:creationId xmlns:a16="http://schemas.microsoft.com/office/drawing/2014/main" id="{C9095E0E-E09D-418E-2AC1-D2A604C3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46" y="5800912"/>
            <a:ext cx="555437" cy="554895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ADAD7B-2A7B-DE7A-9261-8E5BDB39E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046" y="5156210"/>
            <a:ext cx="555437" cy="555437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526180A-83DF-EECE-A1A6-4B3437F96D1E}"/>
              </a:ext>
            </a:extLst>
          </p:cNvPr>
          <p:cNvSpPr/>
          <p:nvPr/>
        </p:nvSpPr>
        <p:spPr>
          <a:xfrm>
            <a:off x="8871306" y="4597852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evaluate query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2BEDF5-6D79-4835-46D1-35686B0AD33E}"/>
              </a:ext>
            </a:extLst>
          </p:cNvPr>
          <p:cNvSpPr/>
          <p:nvPr/>
        </p:nvSpPr>
        <p:spPr>
          <a:xfrm>
            <a:off x="8871306" y="5277456"/>
            <a:ext cx="1624083" cy="3176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fetch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80D80B-5D5B-0612-6FC8-C0F64724B702}"/>
              </a:ext>
            </a:extLst>
          </p:cNvPr>
          <p:cNvSpPr/>
          <p:nvPr/>
        </p:nvSpPr>
        <p:spPr>
          <a:xfrm>
            <a:off x="8871306" y="5909560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verify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4A99F-25B7-C125-40F9-6CCE50DFFF59}"/>
              </a:ext>
            </a:extLst>
          </p:cNvPr>
          <p:cNvSpPr/>
          <p:nvPr/>
        </p:nvSpPr>
        <p:spPr>
          <a:xfrm>
            <a:off x="9104459" y="3653312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C6CF-79EA-2FFE-7A51-DF9F6B20C778}"/>
              </a:ext>
            </a:extLst>
          </p:cNvPr>
          <p:cNvCxnSpPr/>
          <p:nvPr/>
        </p:nvCxnSpPr>
        <p:spPr>
          <a:xfrm>
            <a:off x="9668799" y="4362171"/>
            <a:ext cx="0" cy="2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91CB37-F0AB-1DC3-1FF3-3D73504DD13B}"/>
              </a:ext>
            </a:extLst>
          </p:cNvPr>
          <p:cNvCxnSpPr>
            <a:cxnSpLocks/>
          </p:cNvCxnSpPr>
          <p:nvPr/>
        </p:nvCxnSpPr>
        <p:spPr>
          <a:xfrm>
            <a:off x="9685622" y="4962977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2B2422-2E0F-5B7B-DC68-E096BCB2C9FD}"/>
              </a:ext>
            </a:extLst>
          </p:cNvPr>
          <p:cNvCxnSpPr>
            <a:cxnSpLocks/>
          </p:cNvCxnSpPr>
          <p:nvPr/>
        </p:nvCxnSpPr>
        <p:spPr>
          <a:xfrm>
            <a:off x="9683347" y="5608729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F8A1D1D-FF12-DC26-6F4F-71FD3BE9A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552" y="4446448"/>
            <a:ext cx="5642469" cy="2030010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B86AE2-331B-B143-7860-DEBCCE724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996" y="4831307"/>
            <a:ext cx="607115" cy="60711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8A15C0-97F6-3D08-AB86-BAD0E732D979}"/>
              </a:ext>
            </a:extLst>
          </p:cNvPr>
          <p:cNvCxnSpPr/>
          <p:nvPr/>
        </p:nvCxnSpPr>
        <p:spPr>
          <a:xfrm>
            <a:off x="5252752" y="5444953"/>
            <a:ext cx="84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6B051-8C71-1149-5593-50D26ECFBAAC}"/>
              </a:ext>
            </a:extLst>
          </p:cNvPr>
          <p:cNvSpPr txBox="1"/>
          <p:nvPr/>
        </p:nvSpPr>
        <p:spPr>
          <a:xfrm>
            <a:off x="4630977" y="2451817"/>
            <a:ext cx="189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trusted ADS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D16A-316D-F348-653F-8898A539614E}"/>
              </a:ext>
            </a:extLst>
          </p:cNvPr>
          <p:cNvSpPr txBox="1"/>
          <p:nvPr/>
        </p:nvSpPr>
        <p:spPr>
          <a:xfrm>
            <a:off x="6629856" y="2162231"/>
            <a:ext cx="2507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consensus protocol</a:t>
            </a:r>
          </a:p>
          <a:p>
            <a:r>
              <a:rPr lang="en-US" sz="2000" dirty="0">
                <a:latin typeface="+mj-lt"/>
              </a:rPr>
              <a:t>verifiable computation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trust hardware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89D3F1-E344-B246-2F61-7C010CFD83AD}"/>
              </a:ext>
            </a:extLst>
          </p:cNvPr>
          <p:cNvSpPr/>
          <p:nvPr/>
        </p:nvSpPr>
        <p:spPr>
          <a:xfrm>
            <a:off x="6509599" y="2317315"/>
            <a:ext cx="165228" cy="68893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EA1A6-9F46-1A29-1E6D-E719989D0DBB}"/>
              </a:ext>
            </a:extLst>
          </p:cNvPr>
          <p:cNvCxnSpPr/>
          <p:nvPr/>
        </p:nvCxnSpPr>
        <p:spPr>
          <a:xfrm flipV="1">
            <a:off x="5577999" y="2851927"/>
            <a:ext cx="0" cy="8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6" grpId="0"/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</p:spTree>
    <p:extLst>
      <p:ext uri="{BB962C8B-B14F-4D97-AF65-F5344CB8AC3E}">
        <p14:creationId xmlns:p14="http://schemas.microsoft.com/office/powerpoint/2010/main" val="42789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Block synchronization 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09896-77D7-FEFD-EBA6-5AD041A2739A}"/>
              </a:ext>
            </a:extLst>
          </p:cNvPr>
          <p:cNvCxnSpPr/>
          <p:nvPr/>
        </p:nvCxnSpPr>
        <p:spPr>
          <a:xfrm>
            <a:off x="3395543" y="4326039"/>
            <a:ext cx="89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7BDAE3F-B4B7-4E56-E4FB-5843E568C89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37676" y="2934821"/>
            <a:ext cx="7119085" cy="72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2F4DD6-1C1D-8DCC-1BE4-B70353213185}"/>
              </a:ext>
            </a:extLst>
          </p:cNvPr>
          <p:cNvCxnSpPr>
            <a:cxnSpLocks/>
          </p:cNvCxnSpPr>
          <p:nvPr/>
        </p:nvCxnSpPr>
        <p:spPr>
          <a:xfrm>
            <a:off x="2637676" y="2934821"/>
            <a:ext cx="7142" cy="52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44E42E-E9FC-939F-D851-A73D4E7CF105}"/>
              </a:ext>
            </a:extLst>
          </p:cNvPr>
          <p:cNvCxnSpPr>
            <a:cxnSpLocks/>
          </p:cNvCxnSpPr>
          <p:nvPr/>
        </p:nvCxnSpPr>
        <p:spPr>
          <a:xfrm>
            <a:off x="7338289" y="2934821"/>
            <a:ext cx="0" cy="7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D6045-E4F5-0908-4C83-9755C6F2868D}"/>
              </a:ext>
            </a:extLst>
          </p:cNvPr>
          <p:cNvSpPr/>
          <p:nvPr/>
        </p:nvSpPr>
        <p:spPr>
          <a:xfrm>
            <a:off x="3755785" y="4035271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76058-A993-9EEB-5FA8-3C533151E198}"/>
              </a:ext>
            </a:extLst>
          </p:cNvPr>
          <p:cNvSpPr/>
          <p:nvPr/>
        </p:nvSpPr>
        <p:spPr>
          <a:xfrm>
            <a:off x="7009535" y="3198949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77C4B-6D7C-6E31-CA6A-DC60796FF671}"/>
              </a:ext>
            </a:extLst>
          </p:cNvPr>
          <p:cNvSpPr txBox="1"/>
          <p:nvPr/>
        </p:nvSpPr>
        <p:spPr>
          <a:xfrm>
            <a:off x="9273000" y="31974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hdr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2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Database maintenance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/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9E67F-47A0-4D83-D683-32D91713CF09}"/>
              </a:ext>
            </a:extLst>
          </p:cNvPr>
          <p:cNvCxnSpPr>
            <a:cxnSpLocks/>
          </p:cNvCxnSpPr>
          <p:nvPr/>
        </p:nvCxnSpPr>
        <p:spPr>
          <a:xfrm>
            <a:off x="5959917" y="432106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Query processing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E6E99-5CC9-0380-8673-917ADEE0E151}"/>
              </a:ext>
            </a:extLst>
          </p:cNvPr>
          <p:cNvCxnSpPr>
            <a:cxnSpLocks/>
          </p:cNvCxnSpPr>
          <p:nvPr/>
        </p:nvCxnSpPr>
        <p:spPr>
          <a:xfrm>
            <a:off x="8274466" y="3756999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D9B01F-1A5B-6EEF-EDD0-200B59F5E4F7}"/>
              </a:ext>
            </a:extLst>
          </p:cNvPr>
          <p:cNvCxnSpPr>
            <a:cxnSpLocks/>
          </p:cNvCxnSpPr>
          <p:nvPr/>
        </p:nvCxnSpPr>
        <p:spPr>
          <a:xfrm>
            <a:off x="8314164" y="4501785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A02620-4E55-25C2-B1BC-9E07B808DF8C}"/>
              </a:ext>
            </a:extLst>
          </p:cNvPr>
          <p:cNvCxnSpPr>
            <a:cxnSpLocks/>
          </p:cNvCxnSpPr>
          <p:nvPr/>
        </p:nvCxnSpPr>
        <p:spPr>
          <a:xfrm>
            <a:off x="8314164" y="485280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/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B9565-2E51-D58A-E823-43AD413FB5D2}"/>
              </a:ext>
            </a:extLst>
          </p:cNvPr>
          <p:cNvCxnSpPr>
            <a:cxnSpLocks/>
          </p:cNvCxnSpPr>
          <p:nvPr/>
        </p:nvCxnSpPr>
        <p:spPr>
          <a:xfrm flipH="1" flipV="1">
            <a:off x="8314164" y="4094654"/>
            <a:ext cx="693978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/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/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/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288781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</p:spTree>
    <p:extLst>
      <p:ext uri="{BB962C8B-B14F-4D97-AF65-F5344CB8AC3E}">
        <p14:creationId xmlns:p14="http://schemas.microsoft.com/office/powerpoint/2010/main" val="24492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DD5057-75E5-2ED7-1C88-92D5A8319816}"/>
              </a:ext>
            </a:extLst>
          </p:cNvPr>
          <p:cNvSpPr/>
          <p:nvPr/>
        </p:nvSpPr>
        <p:spPr>
          <a:xfrm>
            <a:off x="7429148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EBBA30-8B5D-7B91-7FC7-01C290514D93}"/>
              </a:ext>
            </a:extLst>
          </p:cNvPr>
          <p:cNvSpPr/>
          <p:nvPr/>
        </p:nvSpPr>
        <p:spPr>
          <a:xfrm>
            <a:off x="7905222" y="3510737"/>
            <a:ext cx="3809646" cy="21431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F916BD-12D2-B440-895A-F38A3F4981AE}"/>
              </a:ext>
            </a:extLst>
          </p:cNvPr>
          <p:cNvSpPr txBox="1">
            <a:spLocks/>
          </p:cNvSpPr>
          <p:nvPr/>
        </p:nvSpPr>
        <p:spPr>
          <a:xfrm>
            <a:off x="7968723" y="3790139"/>
            <a:ext cx="3809646" cy="18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Essential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POSIX operations </a:t>
            </a:r>
            <a:r>
              <a:rPr lang="en-US" sz="2000" dirty="0">
                <a:latin typeface="+mj-lt"/>
              </a:rPr>
              <a:t>for any filesystem to work</a:t>
            </a:r>
          </a:p>
          <a:p>
            <a:r>
              <a:rPr lang="en-US" sz="2000" dirty="0">
                <a:latin typeface="+mj-lt"/>
              </a:rPr>
              <a:t>E.g.,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</a:p>
          <a:p>
            <a:r>
              <a:rPr lang="en-US" sz="2000" dirty="0">
                <a:latin typeface="+mj-lt"/>
              </a:rPr>
              <a:t>Extended with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integrity features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45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Database is stored as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files</a:t>
            </a:r>
            <a:r>
              <a:rPr lang="en-US" dirty="0">
                <a:latin typeface="+mj-lt"/>
              </a:rPr>
              <a:t>, which are organized in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pages</a:t>
            </a:r>
            <a:r>
              <a:rPr lang="en-US" dirty="0">
                <a:latin typeface="+mj-lt"/>
              </a:rPr>
              <a:t> with a fixed page size (e.g., 4096 bytes)</a:t>
            </a:r>
          </a:p>
          <a:p>
            <a:pPr lvl="1"/>
            <a:r>
              <a:rPr lang="en-US" dirty="0">
                <a:latin typeface="+mj-lt"/>
              </a:rPr>
              <a:t>A variant of MHT consists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two layers </a:t>
            </a:r>
            <a:r>
              <a:rPr lang="en-US" dirty="0">
                <a:latin typeface="+mj-lt"/>
              </a:rPr>
              <a:t>to authenticate page retrieval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377344"/>
            <a:ext cx="10165198" cy="3456065"/>
          </a:xfrm>
        </p:spPr>
        <p:txBody>
          <a:bodyPr/>
          <a:lstStyle/>
          <a:p>
            <a:r>
              <a:rPr lang="en-US" dirty="0">
                <a:latin typeface="+mj-lt"/>
              </a:rPr>
              <a:t>Blockchain-based applications have led to significant need for on-chain data analysis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18865-CD89-F0C9-E127-E699D1A5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43" y="1922092"/>
            <a:ext cx="5630710" cy="46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1298793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Lower-layer: a complete binary Merkle tree built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pages in a single file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/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/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5CAB87-5ED4-AC31-4AE7-E80CB0D1486A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94903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/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/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blipFill>
                <a:blip r:embed="rId5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4A5B7-B754-2086-968A-1915FB298DC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77276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/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/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blipFill>
                <a:blip r:embed="rId7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CFBB4-463D-2E9C-53F1-E98C231799BD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82612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/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/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blipFill>
                <a:blip r:embed="rId9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E9C87F-8469-F849-671E-A448A9666D01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564985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/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/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4079A-DBE7-7A80-56D0-64EED05D5311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2949033" y="4975497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9C46E1-5338-B116-8903-7844D23134D5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3363850" y="4975497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189A1-E619-1212-A004-7579A6DF471E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4826123" y="4975497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9B6951-0D4A-F564-0BCE-DC4B10250CB4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5221590" y="4975497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88B72B-2586-201B-2FA4-3C8C629A865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63850" y="4382719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721C09-3DE9-1467-E80A-636989E2BDB4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305200" y="4398846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/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/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/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61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ADS: </a:t>
                </a:r>
              </a:p>
              <a:p>
                <a:pPr lvl="1"/>
                <a:r>
                  <a:rPr lang="en-US" dirty="0">
                    <a:latin typeface="+mj-lt"/>
                  </a:rPr>
                  <a:t>Upper-layer: a Merkle </a:t>
                </a:r>
                <a:r>
                  <a:rPr lang="en-US" dirty="0" err="1">
                    <a:latin typeface="+mj-lt"/>
                  </a:rPr>
                  <a:t>trie</a:t>
                </a:r>
                <a:r>
                  <a:rPr lang="en-US" dirty="0">
                    <a:latin typeface="+mj-lt"/>
                  </a:rPr>
                  <a:t> indexing the path for each file</a:t>
                </a:r>
              </a:p>
              <a:p>
                <a:pPr lvl="1"/>
                <a:r>
                  <a:rPr lang="en-US" dirty="0">
                    <a:latin typeface="+mj-lt"/>
                  </a:rPr>
                  <a:t>Root digest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is encoded into the certificate and used to authenticate all the files in storage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  <a:blipFill>
                <a:blip r:embed="rId2"/>
                <a:stretch>
                  <a:fillRect l="-998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/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/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77AB8-B4CF-A9C5-AE66-9781185B14E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18373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/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/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84754B-827B-96BC-2A18-27B81A97B313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200746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/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/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F344A-163D-E552-CEB0-DA46FB40C679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306082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/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/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064DD5-D4E9-CF24-1C30-CC8D335966E2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388455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/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/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9CCFF-61AE-26BC-CE90-4EBB4E48EBEA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1183733" y="5007613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8347A-8DF4-B61E-AB86-2CE485BBBFFB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1598550" y="5007613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FED82C-C3D6-9AD8-829E-80D515661927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3060823" y="5007613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6D97DB-C9CA-EEAB-4A78-018787EE04C0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3456290" y="5007613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C84A4-433E-9B01-B979-0B05385604F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598550" y="4414835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1017F0-7EA3-F62B-13B3-1B67E8E9FEA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2539900" y="4430962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/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E46940A-04B7-1D23-1B5D-7FF43D1E931F}"/>
              </a:ext>
            </a:extLst>
          </p:cNvPr>
          <p:cNvSpPr/>
          <p:nvPr/>
        </p:nvSpPr>
        <p:spPr>
          <a:xfrm>
            <a:off x="6404514" y="526335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C0FD22-F2AA-A527-A44B-54EAB88815BC}"/>
              </a:ext>
            </a:extLst>
          </p:cNvPr>
          <p:cNvSpPr/>
          <p:nvPr/>
        </p:nvSpPr>
        <p:spPr>
          <a:xfrm>
            <a:off x="7676788" y="5265096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EC405EB-BFF8-EDB7-7D70-8B7104E1740F}"/>
              </a:ext>
            </a:extLst>
          </p:cNvPr>
          <p:cNvSpPr/>
          <p:nvPr/>
        </p:nvSpPr>
        <p:spPr>
          <a:xfrm>
            <a:off x="9232861" y="524386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D721367-412D-4C45-48EB-C64814E087AD}"/>
              </a:ext>
            </a:extLst>
          </p:cNvPr>
          <p:cNvSpPr/>
          <p:nvPr/>
        </p:nvSpPr>
        <p:spPr>
          <a:xfrm>
            <a:off x="7064914" y="455496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6C84D77-91E8-5C79-F0C6-151696ADCE6D}"/>
              </a:ext>
            </a:extLst>
          </p:cNvPr>
          <p:cNvSpPr/>
          <p:nvPr/>
        </p:nvSpPr>
        <p:spPr>
          <a:xfrm>
            <a:off x="8455727" y="4543708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7AAE0C2-A167-311C-3A82-C0024C95E6E2}"/>
              </a:ext>
            </a:extLst>
          </p:cNvPr>
          <p:cNvSpPr/>
          <p:nvPr/>
        </p:nvSpPr>
        <p:spPr>
          <a:xfrm>
            <a:off x="7878559" y="3959536"/>
            <a:ext cx="577168" cy="40830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0BF90E-3040-E423-2238-09488EC2217A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V="1">
            <a:off x="7560054" y="4367841"/>
            <a:ext cx="607089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FE1E13-986C-0E47-20E1-68A66992B5B6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8167143" y="4367841"/>
            <a:ext cx="783724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3AEBD5-8EF8-D228-DD79-0086E2DBC77E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6899654" y="4963271"/>
            <a:ext cx="660400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4E3864-7715-8117-DE5A-0A2C0D89F8A9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7560054" y="4963271"/>
            <a:ext cx="753774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84B4C5-251B-E74D-1F7E-0F0DB298A01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8950867" y="4952013"/>
            <a:ext cx="919034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E279E6-589D-5C8D-6ABA-9D4423653916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>
            <a:off x="2958579" y="4210683"/>
            <a:ext cx="3941075" cy="1460975"/>
          </a:xfrm>
          <a:prstGeom prst="bentConnector4">
            <a:avLst>
              <a:gd name="adj1" fmla="val 39207"/>
              <a:gd name="adj2" fmla="val 115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le 53">
            <a:extLst>
              <a:ext uri="{FF2B5EF4-FFF2-40B4-BE49-F238E27FC236}">
                <a16:creationId xmlns:a16="http://schemas.microsoft.com/office/drawing/2014/main" id="{DABC4FF6-18E1-31FC-75E4-C9802B14D0B1}"/>
              </a:ext>
            </a:extLst>
          </p:cNvPr>
          <p:cNvSpPr/>
          <p:nvPr/>
        </p:nvSpPr>
        <p:spPr>
          <a:xfrm>
            <a:off x="8084747" y="5715195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178583B-B06F-BBB5-297C-FD6BD41D7666}"/>
              </a:ext>
            </a:extLst>
          </p:cNvPr>
          <p:cNvSpPr/>
          <p:nvPr/>
        </p:nvSpPr>
        <p:spPr>
          <a:xfrm>
            <a:off x="9646733" y="567165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/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/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/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/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/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/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/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5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47030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B54D9-EE68-7F76-F777-D103412BCFBC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35289-D2F4-B678-121B-F184E77BC91F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6D99F-9CAE-6BDE-4937-DC765755BE42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275D-AC34-70BA-6A06-B42580E68FCE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B5372-9D9E-EF4C-86CA-E0826DB763D2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014058B4-0DAD-5331-D7A7-3771AF46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D1714C3E-FB2E-BB90-1A04-CC2CE1543807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E1015-85AB-8FE7-8D50-8B3F6E44720B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185945-6AA7-D7D2-3CF0-E3B3DA39FB14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DE888-BDB4-E66F-DCB8-57188D447C71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9016C-AA54-B20C-280A-0E23E233B60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14E03B-9EB6-B23E-F526-10E4F50BEA5D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5C922D-8AF6-CCD5-395A-DB441C01480C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068F7-D8F8-24E7-7639-963845FD7B1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F33B6-E9AF-6F6F-DC4D-ACFE244BC4A9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0315A-1778-2572-0918-BFDBF7D9624B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2430F-91CF-17B6-E96F-461B248A2A3D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41530-1996-DD73-B9D2-4866F2481190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38" grpId="0"/>
      <p:bldP spid="39" grpId="0"/>
      <p:bldP spid="40" grpId="0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768155" cy="309764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  <a:p>
            <a:pPr lvl="1"/>
            <a:r>
              <a:rPr lang="en-US" dirty="0" err="1">
                <a:latin typeface="+mj-lt"/>
              </a:rPr>
              <a:t>OCalls</a:t>
            </a:r>
            <a:r>
              <a:rPr lang="en-US" dirty="0">
                <a:latin typeface="+mj-lt"/>
              </a:rPr>
              <a:t> are invoked when SGX reads/writes pages from/to outside-SGX storage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52411-90C1-97A8-7EB9-9CE4AB4B2CA9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21B28-71F8-DCB6-5A6F-0C38BBBF26FC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DB86D-3E32-B300-C8D3-FA5B792EF5BC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C0708-F93A-005E-89CD-22616D3E9C0B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14DCA-776E-1D62-B744-D8D61FEA5247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1EB30760-A42F-3B92-C2FD-9929A464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16" name="Triangle 15">
            <a:extLst>
              <a:ext uri="{FF2B5EF4-FFF2-40B4-BE49-F238E27FC236}">
                <a16:creationId xmlns:a16="http://schemas.microsoft.com/office/drawing/2014/main" id="{25BD9609-D6D6-5BB0-CFB7-C5AFD8E7C620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87B3F4-F190-FB17-508D-9767F043C693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CECD-44D5-F304-738E-D78674F00C23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D209E-4D2C-7672-F629-A38CA171BE66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F46DB-D024-73CA-97B2-F8311D7066D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E13655-9541-6067-6E00-0E4A0BE37EB2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94DE98-72D2-26B2-9C82-E8DE0EECD271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72D69A-780A-5E6A-C28F-7FF80A41F532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B4A64-3305-7E39-FEF2-C68F00A699E8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AB109E-4572-1968-A1AB-F587983AC33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2CA4C-2EFB-7C96-B769-BDEA0F5FE98E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A71D8-3539-586D-71AE-BF5E61CBFD14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BB5033-BFDF-3C47-B894-D619C9201608}"/>
              </a:ext>
            </a:extLst>
          </p:cNvPr>
          <p:cNvSpPr txBox="1"/>
          <p:nvPr/>
        </p:nvSpPr>
        <p:spPr>
          <a:xfrm>
            <a:off x="9217168" y="2921000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BD676-7D92-7E8A-E6C8-9B52CC5C2BB5}"/>
              </a:ext>
            </a:extLst>
          </p:cNvPr>
          <p:cNvSpPr txBox="1"/>
          <p:nvPr/>
        </p:nvSpPr>
        <p:spPr>
          <a:xfrm>
            <a:off x="9949242" y="293318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44AD60-D186-1D02-69BD-1192381A6FD4}"/>
              </a:ext>
            </a:extLst>
          </p:cNvPr>
          <p:cNvCxnSpPr/>
          <p:nvPr/>
        </p:nvCxnSpPr>
        <p:spPr>
          <a:xfrm>
            <a:off x="9826768" y="29464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5744D5-94EB-9EED-043E-00DA9B591556}"/>
              </a:ext>
            </a:extLst>
          </p:cNvPr>
          <p:cNvCxnSpPr>
            <a:cxnSpLocks/>
          </p:cNvCxnSpPr>
          <p:nvPr/>
        </p:nvCxnSpPr>
        <p:spPr>
          <a:xfrm flipV="1">
            <a:off x="9979168" y="29337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A71917-1687-138D-70B2-17C5449A9B0B}"/>
              </a:ext>
            </a:extLst>
          </p:cNvPr>
          <p:cNvSpPr txBox="1"/>
          <p:nvPr/>
        </p:nvSpPr>
        <p:spPr>
          <a:xfrm>
            <a:off x="9994200" y="38973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OCall</a:t>
            </a:r>
            <a:endParaRPr lang="en-US" dirty="0"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C21CAD-CC56-41D8-29F7-4DBBB39AD520}"/>
              </a:ext>
            </a:extLst>
          </p:cNvPr>
          <p:cNvCxnSpPr>
            <a:cxnSpLocks/>
          </p:cNvCxnSpPr>
          <p:nvPr/>
        </p:nvCxnSpPr>
        <p:spPr>
          <a:xfrm flipV="1">
            <a:off x="9942649" y="3872602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1E9E1-A70F-B1E4-2103-1083A7E9C991}"/>
              </a:ext>
            </a:extLst>
          </p:cNvPr>
          <p:cNvCxnSpPr>
            <a:cxnSpLocks/>
          </p:cNvCxnSpPr>
          <p:nvPr/>
        </p:nvCxnSpPr>
        <p:spPr>
          <a:xfrm>
            <a:off x="9809422" y="3881655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746701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Problem</a:t>
            </a:r>
            <a:r>
              <a:rPr lang="en-US" dirty="0">
                <a:latin typeface="+mj-lt"/>
              </a:rPr>
              <a:t>: Outside-SGX storage is distrusted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Solution</a:t>
            </a:r>
            <a:r>
              <a:rPr lang="en-US" dirty="0">
                <a:latin typeface="+mj-lt"/>
              </a:rPr>
              <a:t>: Verifiable computation</a:t>
            </a:r>
          </a:p>
          <a:p>
            <a:pPr lvl="2"/>
            <a:r>
              <a:rPr lang="en-US" dirty="0">
                <a:latin typeface="+mj-lt"/>
              </a:rPr>
              <a:t>V</a:t>
            </a:r>
            <a:r>
              <a:rPr lang="en-US" sz="2000" dirty="0">
                <a:latin typeface="+mj-lt"/>
              </a:rPr>
              <a:t>erify all pages to be read</a:t>
            </a:r>
          </a:p>
          <a:p>
            <a:pPr lvl="2"/>
            <a:r>
              <a:rPr lang="en-US" dirty="0">
                <a:latin typeface="+mj-lt"/>
              </a:rPr>
              <a:t>Verify </a:t>
            </a:r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neighboring nodes</a:t>
            </a:r>
            <a:r>
              <a:rPr lang="en-US" sz="2000" dirty="0">
                <a:latin typeface="+mj-lt"/>
              </a:rPr>
              <a:t> related to pages to be written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1. Proof for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blipFill>
                <a:blip r:embed="rId20"/>
                <a:stretch>
                  <a:fillRect t="-1923" r="-39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2. Proof for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neighboring nodes related to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blipFill>
                <a:blip r:embed="rId20"/>
                <a:stretch>
                  <a:fillRect l="-1149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7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1714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833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solidFill>
            <a:srgbClr val="FF6F7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3. Calculate 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     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blipFill>
                <a:blip r:embed="rId20"/>
                <a:stretch>
                  <a:fillRect l="-2020" t="-588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49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10580065" cy="921447"/>
          </a:xfrm>
        </p:spPr>
        <p:txBody>
          <a:bodyPr/>
          <a:lstStyle/>
          <a:p>
            <a:r>
              <a:rPr lang="en-US" dirty="0">
                <a:latin typeface="+mj-lt"/>
              </a:rPr>
              <a:t>ISP: same update but without SGX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B6955-C78D-EEA5-0173-C808781BF07E}"/>
              </a:ext>
            </a:extLst>
          </p:cNvPr>
          <p:cNvSpPr txBox="1"/>
          <p:nvPr/>
        </p:nvSpPr>
        <p:spPr>
          <a:xfrm>
            <a:off x="3398510" y="36124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7A47B-B419-0126-29F4-E986A3FB4B1D}"/>
              </a:ext>
            </a:extLst>
          </p:cNvPr>
          <p:cNvSpPr txBox="1"/>
          <p:nvPr/>
        </p:nvSpPr>
        <p:spPr>
          <a:xfrm>
            <a:off x="4130584" y="3624667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E5350-0161-2479-8959-ACFAA8DE9A5E}"/>
              </a:ext>
            </a:extLst>
          </p:cNvPr>
          <p:cNvSpPr/>
          <p:nvPr/>
        </p:nvSpPr>
        <p:spPr>
          <a:xfrm>
            <a:off x="3436610" y="39553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8AF7D-47C4-F88C-A465-B169769C310E}"/>
              </a:ext>
            </a:extLst>
          </p:cNvPr>
          <p:cNvSpPr/>
          <p:nvPr/>
        </p:nvSpPr>
        <p:spPr>
          <a:xfrm>
            <a:off x="3436610" y="31298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E7313-6629-6883-15AA-A4E7001874A0}"/>
              </a:ext>
            </a:extLst>
          </p:cNvPr>
          <p:cNvCxnSpPr/>
          <p:nvPr/>
        </p:nvCxnSpPr>
        <p:spPr>
          <a:xfrm>
            <a:off x="4008110" y="3637883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FEC36-E33B-C334-6C49-D771657561C1}"/>
              </a:ext>
            </a:extLst>
          </p:cNvPr>
          <p:cNvCxnSpPr>
            <a:cxnSpLocks/>
          </p:cNvCxnSpPr>
          <p:nvPr/>
        </p:nvCxnSpPr>
        <p:spPr>
          <a:xfrm flipV="1">
            <a:off x="4160510" y="3625183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FC20E-7B9E-1F1C-F8FF-69E1BFD33179}"/>
              </a:ext>
            </a:extLst>
          </p:cNvPr>
          <p:cNvSpPr/>
          <p:nvPr/>
        </p:nvSpPr>
        <p:spPr>
          <a:xfrm>
            <a:off x="3067904" y="4931568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FBFA684-13DC-1AE2-523A-5C6BF8C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92" y="5029244"/>
            <a:ext cx="634375" cy="66026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13C69C8C-02D6-01CC-0713-1F2E070E7A4F}"/>
              </a:ext>
            </a:extLst>
          </p:cNvPr>
          <p:cNvSpPr/>
          <p:nvPr/>
        </p:nvSpPr>
        <p:spPr>
          <a:xfrm>
            <a:off x="3893090" y="4977050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0F47B-A999-5532-4687-C4469600E795}"/>
              </a:ext>
            </a:extLst>
          </p:cNvPr>
          <p:cNvSpPr/>
          <p:nvPr/>
        </p:nvSpPr>
        <p:spPr>
          <a:xfrm>
            <a:off x="3931190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E3B9-C4F5-3E94-79F8-14250C061320}"/>
              </a:ext>
            </a:extLst>
          </p:cNvPr>
          <p:cNvSpPr/>
          <p:nvPr/>
        </p:nvSpPr>
        <p:spPr>
          <a:xfrm>
            <a:off x="4161233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9E73F-B261-1E21-4C3E-567B894B4258}"/>
              </a:ext>
            </a:extLst>
          </p:cNvPr>
          <p:cNvSpPr/>
          <p:nvPr/>
        </p:nvSpPr>
        <p:spPr>
          <a:xfrm>
            <a:off x="4391276" y="543405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CFE48-6411-A7BA-DC27-33AC1FFB42D4}"/>
              </a:ext>
            </a:extLst>
          </p:cNvPr>
          <p:cNvSpPr/>
          <p:nvPr/>
        </p:nvSpPr>
        <p:spPr>
          <a:xfrm>
            <a:off x="4621319" y="543405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E2C3-A47A-28FB-1E4F-3E13FD9592A4}"/>
              </a:ext>
            </a:extLst>
          </p:cNvPr>
          <p:cNvSpPr/>
          <p:nvPr/>
        </p:nvSpPr>
        <p:spPr>
          <a:xfrm>
            <a:off x="4865108" y="543404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76455-3477-2D16-B600-1A916DFB68BD}"/>
              </a:ext>
            </a:extLst>
          </p:cNvPr>
          <p:cNvCxnSpPr>
            <a:cxnSpLocks/>
          </p:cNvCxnSpPr>
          <p:nvPr/>
        </p:nvCxnSpPr>
        <p:spPr>
          <a:xfrm flipV="1">
            <a:off x="4161848" y="4487883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4DA9EA-60CD-B9BC-378B-016C1D715136}"/>
              </a:ext>
            </a:extLst>
          </p:cNvPr>
          <p:cNvCxnSpPr>
            <a:cxnSpLocks/>
          </p:cNvCxnSpPr>
          <p:nvPr/>
        </p:nvCxnSpPr>
        <p:spPr>
          <a:xfrm>
            <a:off x="4028621" y="4496936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06E5D5-10E7-9360-06F2-C1BC628E080E}"/>
              </a:ext>
            </a:extLst>
          </p:cNvPr>
          <p:cNvSpPr txBox="1"/>
          <p:nvPr/>
        </p:nvSpPr>
        <p:spPr>
          <a:xfrm>
            <a:off x="4185013" y="4473753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E81AC-5782-33C9-BB8C-6F1EC7D3E82C}"/>
              </a:ext>
            </a:extLst>
          </p:cNvPr>
          <p:cNvSpPr txBox="1"/>
          <p:nvPr/>
        </p:nvSpPr>
        <p:spPr>
          <a:xfrm>
            <a:off x="3420284" y="45268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F9A95-817F-3711-65A2-76BE9B4C1B11}"/>
              </a:ext>
            </a:extLst>
          </p:cNvPr>
          <p:cNvSpPr/>
          <p:nvPr/>
        </p:nvSpPr>
        <p:spPr>
          <a:xfrm>
            <a:off x="1817631" y="2960501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738B1-ACD1-CDC5-E085-F33E55DB004E}"/>
              </a:ext>
            </a:extLst>
          </p:cNvPr>
          <p:cNvSpPr/>
          <p:nvPr/>
        </p:nvSpPr>
        <p:spPr>
          <a:xfrm>
            <a:off x="1817857" y="3907378"/>
            <a:ext cx="3484302" cy="618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966A9-3D92-83A3-73CE-D00515EE30B6}"/>
              </a:ext>
            </a:extLst>
          </p:cNvPr>
          <p:cNvSpPr/>
          <p:nvPr/>
        </p:nvSpPr>
        <p:spPr>
          <a:xfrm>
            <a:off x="1817857" y="4843085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68B4F-74EC-820D-B117-A7728320B7AF}"/>
              </a:ext>
            </a:extLst>
          </p:cNvPr>
          <p:cNvSpPr txBox="1"/>
          <p:nvPr/>
        </p:nvSpPr>
        <p:spPr>
          <a:xfrm>
            <a:off x="1757685" y="3017150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4E553-0CAE-B46C-2CBC-05B6EE76B362}"/>
              </a:ext>
            </a:extLst>
          </p:cNvPr>
          <p:cNvSpPr txBox="1"/>
          <p:nvPr/>
        </p:nvSpPr>
        <p:spPr>
          <a:xfrm>
            <a:off x="1712829" y="4031841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4599A6-4D61-3C98-D5D6-85E04990A9D7}"/>
              </a:ext>
            </a:extLst>
          </p:cNvPr>
          <p:cNvSpPr txBox="1"/>
          <p:nvPr/>
        </p:nvSpPr>
        <p:spPr>
          <a:xfrm>
            <a:off x="1666003" y="5029244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</p:spTree>
    <p:extLst>
      <p:ext uri="{BB962C8B-B14F-4D97-AF65-F5344CB8AC3E}">
        <p14:creationId xmlns:p14="http://schemas.microsoft.com/office/powerpoint/2010/main" val="337776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6667252" cy="3842434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C9190-7B5D-543E-917D-2680F2815872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C2F78-2AC9-148F-91A4-817BB93E956B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1E998-C3F1-19D1-F19C-E452E98D673C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9F91B-CF45-8D91-F1F3-9281AFA6AC52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C973E-B366-77E3-0288-2F7AC61E4D71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E5AAB88F-22BA-2FC0-17C4-0A88F917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90EB3253-A853-5DDA-885E-F87C4E4B9657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B56CF4-10B9-DB67-F6D0-63A099E5CACC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C8D114-89B7-25E7-E660-4B04CD5777B2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A4A572-0BE6-51CE-061F-F70CFFF1A624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AADE5-A08A-3EAA-DA42-A3E06B034FD8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9CFED-589A-2827-B27C-3356E5213C03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63FD56-4BD1-9418-0279-0A0F50FFB6A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35E338-BA4A-8AA9-C783-4AD97D9C359D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68E085-16F8-6A34-C069-BC7E37A182AD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63B409-EFC5-9B17-ED18-D8DAD56CFE86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CC7C7D-E52D-6B88-D895-115E26910A3C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9C723-4954-1BB9-0690-353953E5E2E0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85C142-E69B-BB3A-585B-37FCC3D6C483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38B9F-3E9F-E931-0B07-AF30961CD172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</p:spTree>
    <p:extLst>
      <p:ext uri="{BB962C8B-B14F-4D97-AF65-F5344CB8AC3E}">
        <p14:creationId xmlns:p14="http://schemas.microsoft.com/office/powerpoint/2010/main" val="351591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bitcoin&#10;&#10;Description automatically generated">
            <a:extLst>
              <a:ext uri="{FF2B5EF4-FFF2-40B4-BE49-F238E27FC236}">
                <a16:creationId xmlns:a16="http://schemas.microsoft.com/office/drawing/2014/main" id="{CEDFF48D-F244-6091-D4A5-00C3145A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60" y="2074011"/>
            <a:ext cx="3326532" cy="1559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Increasing demand to query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multi-chain data</a:t>
            </a:r>
          </a:p>
          <a:p>
            <a:pPr lvl="1"/>
            <a:r>
              <a:rPr lang="en-US" dirty="0">
                <a:latin typeface="+mj-lt"/>
              </a:rPr>
              <a:t>E.g., </a:t>
            </a:r>
            <a:r>
              <a:rPr lang="en-US" dirty="0" err="1">
                <a:latin typeface="+mj-lt"/>
              </a:rPr>
              <a:t>DeFi</a:t>
            </a:r>
            <a:r>
              <a:rPr lang="en-US" dirty="0">
                <a:latin typeface="+mj-lt"/>
              </a:rPr>
              <a:t> application uses blockchain data to</a:t>
            </a:r>
          </a:p>
          <a:p>
            <a:pPr lvl="2"/>
            <a:r>
              <a:rPr lang="en-US" dirty="0">
                <a:latin typeface="+mj-lt"/>
              </a:rPr>
              <a:t>Evaluate risk</a:t>
            </a:r>
          </a:p>
          <a:p>
            <a:pPr lvl="2"/>
            <a:r>
              <a:rPr lang="en-US" dirty="0">
                <a:latin typeface="+mj-lt"/>
              </a:rPr>
              <a:t>Optimize trading strategies</a:t>
            </a:r>
          </a:p>
          <a:p>
            <a:pPr lvl="2"/>
            <a:r>
              <a:rPr lang="en-US" dirty="0">
                <a:latin typeface="+mj-lt"/>
              </a:rPr>
              <a:t>Monitor liquidity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A62253-62B4-FF28-C1E7-C908AE6E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88" y="4063055"/>
            <a:ext cx="2650029" cy="229329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292766-9BE7-264D-9640-E4660608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78" y="4046739"/>
            <a:ext cx="2874493" cy="23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7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5C8D8-1C1C-12A0-886E-F9BF20FB6EC8}"/>
              </a:ext>
            </a:extLst>
          </p:cNvPr>
          <p:cNvCxnSpPr>
            <a:cxnSpLocks/>
          </p:cNvCxnSpPr>
          <p:nvPr/>
        </p:nvCxnSpPr>
        <p:spPr>
          <a:xfrm flipV="1">
            <a:off x="9899211" y="4149359"/>
            <a:ext cx="0" cy="8016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/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D664EEC-C873-F97C-8345-E55EE192482B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EA7DDB-B5F5-D839-77D4-607A46CADDB8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5132E-3E32-9B69-52C7-37A9AAF4E031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95C89-1636-FC48-64BC-BE15FE56D9FB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84125-0310-86EF-4365-48859F06C5F0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9F7BA47-FCFB-091B-4E01-26ABAD50CCE9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FC5CB1-9B57-795A-806E-01649E719009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61D10-FA21-21D2-8F4B-4DB9DF8EEE8E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514AB-C348-2D1B-3547-C8356954852A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6B8EA-4C3F-9240-3EF3-49C5C45CC3CC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53C1D-3EE0-4FDC-A666-9613F4E94624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A0EEB7-76A1-5241-A701-C32A1B9861D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CE099-7280-0A28-0E93-6AC147BA8D62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2051-4E8F-DFB1-07AF-E9BA06D989EC}"/>
              </a:ext>
            </a:extLst>
          </p:cNvPr>
          <p:cNvSpPr txBox="1"/>
          <p:nvPr/>
        </p:nvSpPr>
        <p:spPr>
          <a:xfrm>
            <a:off x="9868085" y="323174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E9EE7-D1DA-F757-9E7F-F1EE9D73176B}"/>
              </a:ext>
            </a:extLst>
          </p:cNvPr>
          <p:cNvCxnSpPr>
            <a:cxnSpLocks/>
          </p:cNvCxnSpPr>
          <p:nvPr/>
        </p:nvCxnSpPr>
        <p:spPr>
          <a:xfrm flipV="1">
            <a:off x="9898011" y="3232260"/>
            <a:ext cx="0" cy="330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0C8C88-F4A7-FE7D-3B4F-E6F048E3141D}"/>
              </a:ext>
            </a:extLst>
          </p:cNvPr>
          <p:cNvSpPr txBox="1">
            <a:spLocks/>
          </p:cNvSpPr>
          <p:nvPr/>
        </p:nvSpPr>
        <p:spPr>
          <a:xfrm>
            <a:off x="773734" y="2007221"/>
            <a:ext cx="6574809" cy="384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r>
              <a:rPr lang="en-US" sz="2400" dirty="0">
                <a:latin typeface="+mj-lt"/>
              </a:rPr>
              <a:t>ISP returns required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pages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Merkle proof</a:t>
            </a:r>
          </a:p>
          <a:p>
            <a:r>
              <a:rPr lang="en-US" sz="2400" dirty="0">
                <a:latin typeface="+mj-lt"/>
              </a:rPr>
              <a:t>Client computes the query result &amp;&amp; verifies data integrity using the Merkle proof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FAA7E-1DA3-D5D4-37FF-873744DB1C85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0B2FA-122E-2EDA-8058-A1F581577D3D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80C47-B38D-C93A-DE06-9C754A68088D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95F05-AD53-ADC1-17A7-33A625FC1F74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FB9EC-2AFD-9861-F09C-CFFC66E7FB80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52117-814D-62CF-BDFB-553005ED87CD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pic>
        <p:nvPicPr>
          <p:cNvPr id="26" name="Picture 2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FBB8F22A-7F0F-BD9A-B60F-5E0CF062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4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Query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878904"/>
            <a:ext cx="10580065" cy="348223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Intra-query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within a single query</a:t>
            </a:r>
          </a:p>
          <a:p>
            <a:r>
              <a:rPr lang="en-US" dirty="0">
                <a:latin typeface="+mj-lt"/>
              </a:rPr>
              <a:t>Inter-query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among queries</a:t>
            </a:r>
          </a:p>
          <a:p>
            <a:r>
              <a:rPr lang="en-US" dirty="0">
                <a:latin typeface="+mj-lt"/>
              </a:rPr>
              <a:t>Bloom filter integrated validation</a:t>
            </a:r>
          </a:p>
          <a:p>
            <a:pPr lvl="1"/>
            <a:r>
              <a:rPr lang="en-US" dirty="0">
                <a:latin typeface="+mj-lt"/>
              </a:rPr>
              <a:t>Utilize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 update information</a:t>
            </a:r>
            <a:r>
              <a:rPr lang="en-US" dirty="0">
                <a:latin typeface="+mj-lt"/>
              </a:rPr>
              <a:t> to validate pages in inter-query cache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E040-CE65-0580-E453-6A2146C1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254512"/>
            <a:ext cx="10165198" cy="4858189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Implementation</a:t>
            </a:r>
          </a:p>
          <a:p>
            <a:pPr lvl="1"/>
            <a:r>
              <a:rPr lang="en-US" dirty="0">
                <a:latin typeface="+mj-lt"/>
              </a:rPr>
              <a:t>Integrate 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with SQLite database</a:t>
            </a:r>
          </a:p>
          <a:p>
            <a:pPr lvl="1"/>
            <a:r>
              <a:rPr lang="en-US" dirty="0">
                <a:latin typeface="+mj-lt"/>
              </a:rPr>
              <a:t>In Rust program language</a:t>
            </a:r>
          </a:p>
          <a:p>
            <a:r>
              <a:rPr lang="en-US" dirty="0">
                <a:latin typeface="+mj-lt"/>
              </a:rPr>
              <a:t>Dataset</a:t>
            </a:r>
          </a:p>
          <a:p>
            <a:pPr lvl="1"/>
            <a:r>
              <a:rPr lang="en-US" dirty="0">
                <a:latin typeface="+mj-lt"/>
              </a:rPr>
              <a:t>Data extracted from Ethereum and Bitcoin covering the period from May 12, 2023, to May 18, 2023</a:t>
            </a:r>
          </a:p>
          <a:p>
            <a:pPr lvl="1"/>
            <a:r>
              <a:rPr lang="en-US" dirty="0">
                <a:latin typeface="+mj-lt"/>
              </a:rPr>
              <a:t>16 tables with over 70 million records</a:t>
            </a:r>
          </a:p>
          <a:p>
            <a:r>
              <a:rPr lang="en-US" dirty="0">
                <a:latin typeface="+mj-lt"/>
              </a:rPr>
              <a:t>Query</a:t>
            </a:r>
          </a:p>
          <a:p>
            <a:pPr lvl="1"/>
            <a:r>
              <a:rPr lang="en-US" dirty="0">
                <a:latin typeface="+mj-lt"/>
              </a:rPr>
              <a:t>Awesome </a:t>
            </a:r>
            <a:r>
              <a:rPr lang="en-US" dirty="0" err="1">
                <a:latin typeface="+mj-lt"/>
              </a:rPr>
              <a:t>BigQuery</a:t>
            </a:r>
            <a:r>
              <a:rPr lang="en-US" dirty="0">
                <a:latin typeface="+mj-lt"/>
              </a:rPr>
              <a:t> View Project</a:t>
            </a:r>
          </a:p>
          <a:p>
            <a:pPr lvl="1"/>
            <a:r>
              <a:rPr lang="en-US" dirty="0">
                <a:latin typeface="+mj-lt"/>
              </a:rPr>
              <a:t>Available at </a:t>
            </a:r>
            <a:r>
              <a:rPr lang="en-US" dirty="0">
                <a:latin typeface="+mj-lt"/>
                <a:hlinkClick r:id="rId2"/>
              </a:rPr>
              <a:t>https://github.com/blockchain-etl/awesome-bigquery-views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4164"/>
            <a:ext cx="5414123" cy="2706413"/>
          </a:xfrm>
        </p:spPr>
        <p:txBody>
          <a:bodyPr/>
          <a:lstStyle/>
          <a:p>
            <a:r>
              <a:rPr lang="en-US" dirty="0">
                <a:latin typeface="+mj-lt"/>
              </a:rPr>
              <a:t>Query Performance</a:t>
            </a:r>
          </a:p>
          <a:p>
            <a:pPr lvl="1"/>
            <a:r>
              <a:rPr lang="en-US" dirty="0">
                <a:latin typeface="+mj-lt"/>
              </a:rPr>
              <a:t>Optimization improves the query performance by up to 6.1x</a:t>
            </a:r>
          </a:p>
          <a:p>
            <a:pPr lvl="1"/>
            <a:r>
              <a:rPr lang="en-US" dirty="0">
                <a:latin typeface="+mj-lt"/>
              </a:rPr>
              <a:t>Network transmission time takes up 82.8% of query latency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919304F-77F9-06EC-56BB-0996CFC7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53" y="1736594"/>
            <a:ext cx="5676900" cy="2032000"/>
          </a:xfrm>
          <a:prstGeom prst="rect">
            <a:avLst/>
          </a:prstGeom>
        </p:spPr>
      </p:pic>
      <p:pic>
        <p:nvPicPr>
          <p:cNvPr id="9" name="Picture 8" descr="A graph of different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2D6B41F-E05D-327E-B9AD-1A5898A1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67" y="3940435"/>
            <a:ext cx="5676900" cy="2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998740"/>
            <a:ext cx="6767977" cy="2493470"/>
          </a:xfrm>
        </p:spPr>
        <p:txBody>
          <a:bodyPr/>
          <a:lstStyle/>
          <a:p>
            <a:r>
              <a:rPr lang="en-US" dirty="0">
                <a:latin typeface="+mj-lt"/>
              </a:rPr>
              <a:t>Compare with SQLite</a:t>
            </a:r>
          </a:p>
          <a:p>
            <a:pPr lvl="1"/>
            <a:r>
              <a:rPr lang="en-US" dirty="0">
                <a:latin typeface="+mj-lt"/>
              </a:rPr>
              <a:t>2.9x to 3.9x slower than SQLite</a:t>
            </a:r>
          </a:p>
          <a:p>
            <a:pPr lvl="1"/>
            <a:r>
              <a:rPr lang="en-US" dirty="0">
                <a:latin typeface="+mj-lt"/>
              </a:rPr>
              <a:t>Acceptable for the additional integrity guarantee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 descr="A graph of time window&#10;&#10;Description automatically generated">
            <a:extLst>
              <a:ext uri="{FF2B5EF4-FFF2-40B4-BE49-F238E27FC236}">
                <a16:creationId xmlns:a16="http://schemas.microsoft.com/office/drawing/2014/main" id="{B9DE8AF2-40BE-8C8E-DB91-0A298EE5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11" y="2843408"/>
            <a:ext cx="3416505" cy="20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7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4FCEF-2E8E-9E49-AFA4-741CA45FE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Thank</a:t>
            </a:r>
            <a:r>
              <a:rPr lang="zh-CN" altLang="en-US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C8CC3-D032-9FDF-AA42-4A22FA3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Requirements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Compatible</a:t>
            </a:r>
            <a:r>
              <a:rPr lang="en-US" dirty="0">
                <a:latin typeface="+mj-lt"/>
              </a:rPr>
              <a:t> with existing blockchains</a:t>
            </a:r>
          </a:p>
          <a:p>
            <a:pPr lvl="1"/>
            <a:r>
              <a:rPr lang="en-US" dirty="0">
                <a:latin typeface="+mj-lt"/>
              </a:rPr>
              <a:t>Support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various</a:t>
            </a:r>
            <a:r>
              <a:rPr lang="en-US" dirty="0">
                <a:latin typeface="+mj-lt"/>
              </a:rPr>
              <a:t> query types</a:t>
            </a:r>
          </a:p>
          <a:p>
            <a:pPr lvl="1"/>
            <a:r>
              <a:rPr lang="en-US" dirty="0">
                <a:latin typeface="+mj-lt"/>
              </a:rPr>
              <a:t>Ensure query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integrity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text&#10;&#10;Description automatically generated">
            <a:extLst>
              <a:ext uri="{FF2B5EF4-FFF2-40B4-BE49-F238E27FC236}">
                <a16:creationId xmlns:a16="http://schemas.microsoft.com/office/drawing/2014/main" id="{B2D3D289-99D8-4BE0-1AA0-9CE65920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38" y="1532285"/>
            <a:ext cx="1877420" cy="70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82389"/>
            <a:ext cx="9318532" cy="3128188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409404-A8C3-907F-086D-890FE34D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71" y="3024598"/>
            <a:ext cx="4705959" cy="33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05929"/>
            <a:ext cx="9318532" cy="3311912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pPr lvl="1"/>
            <a:r>
              <a:rPr lang="en-US" dirty="0">
                <a:latin typeface="+mj-lt"/>
              </a:rPr>
              <a:t>Integrity issue</a:t>
            </a:r>
          </a:p>
          <a:p>
            <a:pPr lvl="2"/>
            <a:r>
              <a:rPr lang="en-US" dirty="0">
                <a:latin typeface="+mj-lt"/>
              </a:rPr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dispute mechanism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incentivize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behave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honestly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Weak integrity guarantee</a:t>
            </a:r>
          </a:p>
          <a:p>
            <a:pPr lvl="3"/>
            <a:r>
              <a:rPr lang="en-US" altLang="zh-CN" dirty="0">
                <a:latin typeface="+mj-lt"/>
              </a:rPr>
              <a:t>Client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may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not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challenge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due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lack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of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knowledge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Long dispute period</a:t>
            </a:r>
            <a:r>
              <a:rPr lang="en-US" dirty="0">
                <a:latin typeface="+mj-lt"/>
              </a:rPr>
              <a:t> (e.g., up to 7 days)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55DE24C-46E5-3C1A-E6B1-26C1E83E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343" y="4165420"/>
            <a:ext cx="607082" cy="50207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FC9AFC1-0E46-5D66-0C23-D6DCF7D1D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274" y="3648915"/>
            <a:ext cx="1099652" cy="10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24107"/>
            <a:ext cx="8269904" cy="3512634"/>
          </a:xfrm>
        </p:spPr>
        <p:txBody>
          <a:bodyPr/>
          <a:lstStyle/>
          <a:p>
            <a:r>
              <a:rPr lang="en-US" dirty="0">
                <a:latin typeface="+mj-lt"/>
              </a:rPr>
              <a:t>Strong integrity guarantee: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 computation </a:t>
            </a:r>
            <a:r>
              <a:rPr lang="en-US" dirty="0">
                <a:latin typeface="+mj-lt"/>
              </a:rPr>
              <a:t>(VC)</a:t>
            </a:r>
          </a:p>
          <a:p>
            <a:pPr lvl="1"/>
            <a:r>
              <a:rPr lang="en-US" dirty="0">
                <a:latin typeface="+mj-lt"/>
              </a:rPr>
              <a:t>Use authenticated data structure (ADS)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specific query type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efficiency</a:t>
            </a:r>
          </a:p>
          <a:p>
            <a:pPr lvl="1"/>
            <a:r>
              <a:rPr lang="en-US" dirty="0">
                <a:latin typeface="+mj-lt"/>
              </a:rPr>
              <a:t>Use general VC schemes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general query types</a:t>
            </a:r>
          </a:p>
          <a:p>
            <a:pPr lvl="2"/>
            <a:r>
              <a:rPr lang="en-US" sz="2400" dirty="0">
                <a:latin typeface="+mj-lt"/>
              </a:rPr>
              <a:t>Suffer from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high computation overhead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  <a:latin typeface="+mj-lt"/>
              </a:rPr>
              <a:t>Challenging to implement </a:t>
            </a:r>
            <a:r>
              <a:rPr lang="en-US" sz="2400" dirty="0">
                <a:latin typeface="+mj-lt"/>
              </a:rPr>
              <a:t>with various database engines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35FD-C630-9309-D17E-AC2B6EE3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4C467-0137-8F02-9AB4-8588721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55" y="4649151"/>
            <a:ext cx="2910712" cy="10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10469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9879DF-931E-B9BC-41EE-4204684F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31" y="3870921"/>
            <a:ext cx="3475630" cy="2628523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830B83-0839-1A13-5C17-E3341B07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868" y="4648706"/>
            <a:ext cx="454924" cy="454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86DAC-A2DE-06DC-7977-8BEF01156872}"/>
              </a:ext>
            </a:extLst>
          </p:cNvPr>
          <p:cNvCxnSpPr/>
          <p:nvPr/>
        </p:nvCxnSpPr>
        <p:spPr>
          <a:xfrm flipV="1">
            <a:off x="4221346" y="4582741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AA7E6-5638-FED6-6954-D1D767F5EB27}"/>
              </a:ext>
            </a:extLst>
          </p:cNvPr>
          <p:cNvSpPr/>
          <p:nvPr/>
        </p:nvSpPr>
        <p:spPr>
          <a:xfrm>
            <a:off x="3632344" y="2832497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30425-A352-DC5F-2339-7B965929E25C}"/>
              </a:ext>
            </a:extLst>
          </p:cNvPr>
          <p:cNvCxnSpPr/>
          <p:nvPr/>
        </p:nvCxnSpPr>
        <p:spPr>
          <a:xfrm>
            <a:off x="4207698" y="3541356"/>
            <a:ext cx="0" cy="32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100263</TotalTime>
  <Words>1385</Words>
  <Application>Microsoft Macintosh PowerPoint</Application>
  <PresentationFormat>Widescreen</PresentationFormat>
  <Paragraphs>412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Dreaming Outloud Pro</vt:lpstr>
      <vt:lpstr>Office Theme</vt:lpstr>
      <vt:lpstr>V2FS: A Verifiable Virtual Filesystem for Multi-Chain Query Authentication</vt:lpstr>
      <vt:lpstr>Background</vt:lpstr>
      <vt:lpstr>Background</vt:lpstr>
      <vt:lpstr>Background</vt:lpstr>
      <vt:lpstr>Existing Solutions</vt:lpstr>
      <vt:lpstr>Existing Solutions</vt:lpstr>
      <vt:lpstr>Existing Solutions</vt:lpstr>
      <vt:lpstr>Our Solution</vt:lpstr>
      <vt:lpstr>Our Solution</vt:lpstr>
      <vt:lpstr>Our Solution</vt:lpstr>
      <vt:lpstr>System Overview</vt:lpstr>
      <vt:lpstr>System Overview</vt:lpstr>
      <vt:lpstr>System Overview</vt:lpstr>
      <vt:lpstr>System Overview</vt:lpstr>
      <vt:lpstr>System Overview</vt:lpstr>
      <vt:lpstr>System Design—Verifiable Virtual Filesystem (V2FS)</vt:lpstr>
      <vt:lpstr>System Design—Verifiable Virtual Filesystem (V2FS)</vt:lpstr>
      <vt:lpstr>System Design—Verifiable Virtual Filesystem (V2FS)</vt:lpstr>
      <vt:lpstr>System Design—V2FS</vt:lpstr>
      <vt:lpstr>System Design—V2FS</vt:lpstr>
      <vt:lpstr>System Design—V2FS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Design—Query Processing</vt:lpstr>
      <vt:lpstr>System Design—Query Processing</vt:lpstr>
      <vt:lpstr>Query Optimizations</vt:lpstr>
      <vt:lpstr>Performance Evaluation</vt:lpstr>
      <vt:lpstr>Performance Evaluation</vt:lpstr>
      <vt:lpstr>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vChain+: Optimizing Verifiable Blockchain Boolean Range Queries</dc:title>
  <dc:creator>WANG Haixin</dc:creator>
  <cp:lastModifiedBy>WANG Haixin</cp:lastModifiedBy>
  <cp:revision>189</cp:revision>
  <dcterms:created xsi:type="dcterms:W3CDTF">2022-04-04T08:05:23Z</dcterms:created>
  <dcterms:modified xsi:type="dcterms:W3CDTF">2024-05-16T06:11:41Z</dcterms:modified>
</cp:coreProperties>
</file>