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316" r:id="rId3"/>
    <p:sldId id="311" r:id="rId4"/>
    <p:sldId id="383" r:id="rId5"/>
    <p:sldId id="312" r:id="rId6"/>
    <p:sldId id="317" r:id="rId7"/>
    <p:sldId id="313" r:id="rId8"/>
    <p:sldId id="400" r:id="rId9"/>
    <p:sldId id="399" r:id="rId10"/>
    <p:sldId id="401" r:id="rId11"/>
    <p:sldId id="393" r:id="rId12"/>
    <p:sldId id="402" r:id="rId13"/>
    <p:sldId id="392" r:id="rId14"/>
    <p:sldId id="395" r:id="rId15"/>
    <p:sldId id="396" r:id="rId16"/>
    <p:sldId id="365" r:id="rId17"/>
    <p:sldId id="367" r:id="rId18"/>
    <p:sldId id="366" r:id="rId19"/>
    <p:sldId id="348" r:id="rId20"/>
    <p:sldId id="354" r:id="rId21"/>
    <p:sldId id="355" r:id="rId22"/>
    <p:sldId id="350" r:id="rId23"/>
    <p:sldId id="397" r:id="rId24"/>
    <p:sldId id="371" r:id="rId25"/>
    <p:sldId id="372" r:id="rId26"/>
    <p:sldId id="373" r:id="rId27"/>
    <p:sldId id="374" r:id="rId28"/>
    <p:sldId id="368" r:id="rId29"/>
    <p:sldId id="398" r:id="rId30"/>
    <p:sldId id="376" r:id="rId31"/>
    <p:sldId id="326" r:id="rId32"/>
    <p:sldId id="338" r:id="rId33"/>
    <p:sldId id="377" r:id="rId34"/>
    <p:sldId id="378" r:id="rId35"/>
    <p:sldId id="33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3"/>
    <p:restoredTop sz="90653"/>
  </p:normalViewPr>
  <p:slideViewPr>
    <p:cSldViewPr snapToGrid="0" snapToObjects="1">
      <p:cViewPr varScale="1">
        <p:scale>
          <a:sx n="102" d="100"/>
          <a:sy n="102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592E8-97B1-6F4C-8D0B-46F8E2435C17}" type="datetimeFigureOut">
              <a:rPr lang="en-US" smtClean="0"/>
              <a:t>5/11/24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BC996-6D36-7840-B7E5-8521FAA18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7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99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5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22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1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16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layer indication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5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BC996-6D36-7840-B7E5-8521FAA188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BA1B-BBDF-5F40-90B8-276C16789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9349F-1C96-EC4E-BCE6-1644CA554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AEFDF-194F-6C42-8D0B-9AB3F9D4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F4DF-1D27-9B45-B444-CCBA3F5A7353}" type="datetime1">
              <a:rPr lang="en-HK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8E37C-1CEC-414E-A7A6-62EEF02E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DDA8A-1ADB-BE49-81DD-0A5461AA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B2C8-DE1A-2D46-8D2C-AA31F28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7B35-B6E6-D249-88A7-FF652BE5A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D7A3E-1B8E-7A4F-BA81-F0AAFA0D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48F1-78E5-DA49-A1D5-88143D074DB9}" type="datetime1">
              <a:rPr lang="en-HK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6BF7E-C658-4845-89E5-92B067A2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E78C9-A9B2-A748-B6A7-79D9DF4B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1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989E0-33A7-F14D-89F2-EC8D55179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95048-7FD1-6944-B0BC-0806E4321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03D29-B364-DC4B-A8BC-F8183A54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2E71-DE06-E440-901C-7FB69E73B6B6}" type="datetime1">
              <a:rPr lang="en-HK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3D7ED-FA76-7843-9A4D-4F378F47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585E2-4207-4F41-99D5-46222C60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1443-C9F7-7042-A9B0-2371670B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8E4C-7143-1E4D-9126-76C237D07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038A1-8F54-7640-9D99-304FABFB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630F-109A-B348-919E-9464EED1EA60}" type="datetime1">
              <a:rPr lang="en-HK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63CA-AF04-FE4A-83FB-C54566C1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4ED6E-AC7F-B847-8821-56B301A2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7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50CB-664E-D448-A6C3-0DDC407C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2D6F4-384D-9443-9DFB-BC3A1CFB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548BC-2A80-4D4C-86FC-40E68FE2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1CBD-E151-3A42-A427-01E715F855C5}" type="datetime1">
              <a:rPr lang="en-HK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3272-A03A-C640-8056-CFFEAAF5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7B076-F755-E240-B0DE-57C7BD84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7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4BB0-1F9F-7045-8A3D-3125CA52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2DC8-39C0-2A42-BC60-158315E6E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E641E-B4DF-EE4F-BA40-EB2FF3C22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2CDC7-4513-014B-AB34-36A8DA48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A743-06DC-E245-9378-A2C287262535}" type="datetime1">
              <a:rPr lang="en-HK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B2DEA-CA34-644B-A215-8B94015E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E5AAA-B9E5-D849-9AEF-F37E8E3B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8E43-0B63-A247-B211-55231292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B3AF2-D0DF-FF41-B565-B689390F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04B0F-9007-134B-883E-F9E4F48E0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5CADC-BFB6-0846-B4AE-9796B97B6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6E68A-D2F1-5744-BF37-C6A6B9EFA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69A9A-ACA3-FC4B-B7FF-0137AF00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C11B-81AF-F34F-8E93-D00CBB761EF0}" type="datetime1">
              <a:rPr lang="en-HK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9E6F8-622F-E247-A827-AFB961B9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8A5E-45ED-BD48-B21C-CB892330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2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8FBB-E83C-9546-9A03-9D6C052B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40003-E62B-784D-BEC0-2C741190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7AFA-071C-394B-8E64-8AFA86461CCA}" type="datetime1">
              <a:rPr lang="en-HK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E0869-CCB4-1D49-90F5-9373D660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584D5-7F58-724B-B02E-295FBBC9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0356E-54D4-5042-89B0-D97D57AB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9D21-AF9A-2143-8122-2947849EC823}" type="datetime1">
              <a:rPr lang="en-HK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7E6D2-A34A-4F4D-89BB-23B6C5B4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2D915-4E7B-2D45-88CF-E6E87D1C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5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2555-C316-7B44-8FE0-15478760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8409-0F86-374F-9B45-77517C68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959A0-88ED-1048-849C-CA310DB9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9735D-3717-9F42-A70D-D5291EF3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59D-9FCC-F245-88BE-6BF2C03851E8}" type="datetime1">
              <a:rPr lang="en-HK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31967-0F4D-024F-B167-D0851962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80434-4A0B-2E46-991F-24EAF8F8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4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4F31-C496-3140-888B-669412B7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B4C6D-770C-3B48-9D80-CDA3542C4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BBB19-6A59-EE4A-8058-8F7E3CC76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23AA5-BE08-6342-88C0-99DFFC27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CEB4-558E-B248-B802-A4FA00108C4D}" type="datetime1">
              <a:rPr lang="en-HK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8F694-2A1B-3643-96AA-CF9D4FA5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01FB4-7619-6942-AAAB-81243140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88E66-19F3-7449-A29B-D5F22B03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BD11F-37D3-4A4C-AC6C-FBEBCF4B6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9353A-C5B3-194B-AE7E-E2FD2BCEF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6ED05-0639-0B4E-A15A-DCA649F8BCCC}" type="datetime1">
              <a:rPr lang="en-HK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F48CA-8CB7-A740-980B-F726FBCD1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AFD55-7307-794F-A9EE-F21FDC7BE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5F47-B710-BB41-A4BD-9947F02D9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1.png"/><Relationship Id="rId7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84.png"/><Relationship Id="rId17" Type="http://schemas.openxmlformats.org/officeDocument/2006/relationships/image" Target="../media/image7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82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81.png"/><Relationship Id="rId1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75.png"/><Relationship Id="rId3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90.png"/><Relationship Id="rId17" Type="http://schemas.openxmlformats.org/officeDocument/2006/relationships/image" Target="../media/image9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9.png"/><Relationship Id="rId5" Type="http://schemas.openxmlformats.org/officeDocument/2006/relationships/image" Target="../media/image62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ockchain-etl/awesome-bigquery-view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5CED-AC57-6D49-B914-8D2613C45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471" y="1484874"/>
            <a:ext cx="9489686" cy="1172423"/>
          </a:xfrm>
        </p:spPr>
        <p:txBody>
          <a:bodyPr>
            <a:noAutofit/>
          </a:bodyPr>
          <a:lstStyle/>
          <a:p>
            <a:r>
              <a:rPr lang="en-US" sz="4400" b="1" dirty="0"/>
              <a:t>V</a:t>
            </a:r>
            <a:r>
              <a:rPr lang="en-US" sz="4400" b="1" baseline="30000" dirty="0"/>
              <a:t>2</a:t>
            </a:r>
            <a:r>
              <a:rPr lang="en-US" sz="4400" b="1" dirty="0"/>
              <a:t>FS: A Verifiable Virtual Filesystem for Multi-Chain Query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A3535-4576-964C-97C3-39087B96F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318" y="3504815"/>
            <a:ext cx="7917363" cy="108891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Haixin Wang</a:t>
            </a:r>
            <a:r>
              <a:rPr lang="en-US" sz="2800" baseline="30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, Cheng Xu</a:t>
            </a:r>
            <a:r>
              <a:rPr lang="en-US" sz="2800" baseline="30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Xiaojie</a:t>
            </a:r>
            <a:r>
              <a:rPr lang="en-US" sz="2800" dirty="0">
                <a:latin typeface="+mj-lt"/>
              </a:rPr>
              <a:t> Chen</a:t>
            </a:r>
            <a:r>
              <a:rPr lang="en-US" sz="2800" baseline="30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, Ce Zhang</a:t>
            </a:r>
            <a:r>
              <a:rPr lang="en-US" sz="2800" baseline="30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, </a:t>
            </a:r>
          </a:p>
          <a:p>
            <a:r>
              <a:rPr lang="en-US" sz="2800" dirty="0" err="1">
                <a:latin typeface="+mj-lt"/>
              </a:rPr>
              <a:t>Haibo</a:t>
            </a:r>
            <a:r>
              <a:rPr lang="en-US" sz="2800" dirty="0">
                <a:latin typeface="+mj-lt"/>
              </a:rPr>
              <a:t> Hu</a:t>
            </a:r>
            <a:r>
              <a:rPr lang="en-US" sz="2800" baseline="30000" dirty="0">
                <a:latin typeface="+mj-lt"/>
              </a:rPr>
              <a:t>3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Shikun</a:t>
            </a:r>
            <a:r>
              <a:rPr lang="en-US" sz="2800" dirty="0">
                <a:latin typeface="+mj-lt"/>
              </a:rPr>
              <a:t> Tian</a:t>
            </a:r>
            <a:r>
              <a:rPr lang="en-US" sz="2800" baseline="30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, Ying Yan</a:t>
            </a:r>
            <a:r>
              <a:rPr lang="en-US" sz="2800" baseline="30000" dirty="0">
                <a:latin typeface="+mj-lt"/>
              </a:rPr>
              <a:t>2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Jianliang</a:t>
            </a:r>
            <a:r>
              <a:rPr lang="en-US" sz="2800" dirty="0">
                <a:latin typeface="+mj-lt"/>
              </a:rPr>
              <a:t> Xu</a:t>
            </a:r>
            <a:r>
              <a:rPr lang="en-US" sz="2800" baseline="30000" dirty="0">
                <a:latin typeface="+mj-lt"/>
              </a:rPr>
              <a:t>1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1AE4FF8-983E-E143-88C4-7E2D60F5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020" y="90095"/>
            <a:ext cx="2393484" cy="62788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A348EF-B314-184D-9249-96B4AAA02070}"/>
              </a:ext>
            </a:extLst>
          </p:cNvPr>
          <p:cNvCxnSpPr>
            <a:cxnSpLocks/>
          </p:cNvCxnSpPr>
          <p:nvPr/>
        </p:nvCxnSpPr>
        <p:spPr>
          <a:xfrm>
            <a:off x="1602639" y="2910413"/>
            <a:ext cx="9199756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0CBD6-BC18-B8DF-7DFE-C8F7A3FF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blue circle with black text&#10;&#10;Description automatically generated">
            <a:extLst>
              <a:ext uri="{FF2B5EF4-FFF2-40B4-BE49-F238E27FC236}">
                <a16:creationId xmlns:a16="http://schemas.microsoft.com/office/drawing/2014/main" id="{3329BD93-3575-F18B-BED1-E9CDA16B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637" y="-78220"/>
            <a:ext cx="2119157" cy="964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BE7A-CD03-54C2-0FDC-10DE9D0EDA66}"/>
              </a:ext>
            </a:extLst>
          </p:cNvPr>
          <p:cNvSpPr txBox="1"/>
          <p:nvPr/>
        </p:nvSpPr>
        <p:spPr>
          <a:xfrm>
            <a:off x="1349298" y="4962295"/>
            <a:ext cx="9855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Hong Kong Baptist University,  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Ant Group,  </a:t>
            </a:r>
            <a:r>
              <a:rPr lang="en-US" sz="2400" baseline="30000" dirty="0">
                <a:latin typeface="+mj-lt"/>
              </a:rPr>
              <a:t>3</a:t>
            </a:r>
            <a:r>
              <a:rPr lang="en-US" sz="2400" dirty="0">
                <a:latin typeface="+mj-lt"/>
              </a:rPr>
              <a:t>Hong Kong Polytechnic University</a:t>
            </a:r>
          </a:p>
        </p:txBody>
      </p:sp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B8B3F9B3-AC53-2AD6-C3CF-40614FCCF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950" y="41851"/>
            <a:ext cx="2803617" cy="7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7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1614330"/>
            <a:ext cx="10812841" cy="297098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Our solution—verifiable virtual filesystem (V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FS)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+mj-lt"/>
              </a:rPr>
              <a:t>Verifying computation </a:t>
            </a:r>
            <a:r>
              <a:rPr lang="en-US" dirty="0">
                <a:solidFill>
                  <a:srgbClr val="7030A0"/>
                </a:solidFill>
                <a:latin typeface="+mj-lt"/>
                <a:sym typeface="Wingdings" pitchFamily="2" charset="2"/>
              </a:rPr>
              <a:t>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verifying data</a:t>
            </a:r>
          </a:p>
          <a:p>
            <a:pPr lvl="1"/>
            <a:r>
              <a:rPr lang="en-US" dirty="0">
                <a:latin typeface="+mj-lt"/>
              </a:rPr>
              <a:t>Move computation to a trusted zone (Client)</a:t>
            </a:r>
          </a:p>
          <a:p>
            <a:pPr lvl="2"/>
            <a:r>
              <a:rPr lang="en-US" sz="2400" dirty="0">
                <a:latin typeface="+mj-lt"/>
              </a:rPr>
              <a:t>Client evaluates query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locally</a:t>
            </a:r>
            <a:r>
              <a:rPr lang="en-US" sz="2400" dirty="0">
                <a:latin typeface="+mj-lt"/>
              </a:rPr>
              <a:t> using an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off-the-shelf</a:t>
            </a:r>
            <a:r>
              <a:rPr lang="en-US" sz="2400" dirty="0">
                <a:latin typeface="+mj-lt"/>
              </a:rPr>
              <a:t> query engine</a:t>
            </a:r>
          </a:p>
          <a:p>
            <a:pPr lvl="2"/>
            <a:r>
              <a:rPr lang="en-US" sz="2400" dirty="0">
                <a:latin typeface="+mj-lt"/>
              </a:rPr>
              <a:t>Fetch data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on demand </a:t>
            </a:r>
            <a:r>
              <a:rPr lang="en-US" sz="2400" dirty="0">
                <a:latin typeface="+mj-lt"/>
              </a:rPr>
              <a:t>from a remote server</a:t>
            </a:r>
          </a:p>
          <a:p>
            <a:pPr lvl="2"/>
            <a:r>
              <a:rPr lang="en-US" sz="2400" dirty="0">
                <a:latin typeface="+mj-lt"/>
              </a:rPr>
              <a:t>Verify the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data integrity </a:t>
            </a:r>
            <a:r>
              <a:rPr lang="en-US" sz="2400" dirty="0">
                <a:latin typeface="+mj-lt"/>
              </a:rPr>
              <a:t>by cryptographic proof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85BC7F59-A440-864F-E28A-E3D4D931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598" y="4446611"/>
            <a:ext cx="620334" cy="620334"/>
          </a:xfrm>
          <a:prstGeom prst="rect">
            <a:avLst/>
          </a:prstGeom>
        </p:spPr>
      </p:pic>
      <p:pic>
        <p:nvPicPr>
          <p:cNvPr id="12" name="Picture 11" descr="A black check mark in a circle&#10;&#10;Description automatically generated">
            <a:extLst>
              <a:ext uri="{FF2B5EF4-FFF2-40B4-BE49-F238E27FC236}">
                <a16:creationId xmlns:a16="http://schemas.microsoft.com/office/drawing/2014/main" id="{C9095E0E-E09D-418E-2AC1-D2A604C32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046" y="5800912"/>
            <a:ext cx="555437" cy="554895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ADAD7B-2A7B-DE7A-9261-8E5BDB39E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046" y="5156210"/>
            <a:ext cx="555437" cy="555437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526180A-83DF-EECE-A1A6-4B3437F96D1E}"/>
              </a:ext>
            </a:extLst>
          </p:cNvPr>
          <p:cNvSpPr/>
          <p:nvPr/>
        </p:nvSpPr>
        <p:spPr>
          <a:xfrm>
            <a:off x="8871306" y="4597852"/>
            <a:ext cx="1624083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evaluate query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2BEDF5-6D79-4835-46D1-35686B0AD33E}"/>
              </a:ext>
            </a:extLst>
          </p:cNvPr>
          <p:cNvSpPr/>
          <p:nvPr/>
        </p:nvSpPr>
        <p:spPr>
          <a:xfrm>
            <a:off x="8871306" y="5277456"/>
            <a:ext cx="1624083" cy="3176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fetch data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80D80B-5D5B-0612-6FC8-C0F64724B702}"/>
              </a:ext>
            </a:extLst>
          </p:cNvPr>
          <p:cNvSpPr/>
          <p:nvPr/>
        </p:nvSpPr>
        <p:spPr>
          <a:xfrm>
            <a:off x="8871306" y="5909560"/>
            <a:ext cx="1624083" cy="3651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verify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E4A99F-25B7-C125-40F9-6CCE50DFFF59}"/>
              </a:ext>
            </a:extLst>
          </p:cNvPr>
          <p:cNvSpPr/>
          <p:nvPr/>
        </p:nvSpPr>
        <p:spPr>
          <a:xfrm>
            <a:off x="9104459" y="3653312"/>
            <a:ext cx="1230448" cy="708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3FC6CF-79EA-2FFE-7A51-DF9F6B20C778}"/>
              </a:ext>
            </a:extLst>
          </p:cNvPr>
          <p:cNvCxnSpPr/>
          <p:nvPr/>
        </p:nvCxnSpPr>
        <p:spPr>
          <a:xfrm>
            <a:off x="9668799" y="4362171"/>
            <a:ext cx="0" cy="22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91CB37-F0AB-1DC3-1FF3-3D73504DD13B}"/>
              </a:ext>
            </a:extLst>
          </p:cNvPr>
          <p:cNvCxnSpPr>
            <a:cxnSpLocks/>
          </p:cNvCxnSpPr>
          <p:nvPr/>
        </p:nvCxnSpPr>
        <p:spPr>
          <a:xfrm>
            <a:off x="9685622" y="4962977"/>
            <a:ext cx="0" cy="26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2B2422-2E0F-5B7B-DC68-E096BCB2C9FD}"/>
              </a:ext>
            </a:extLst>
          </p:cNvPr>
          <p:cNvCxnSpPr>
            <a:cxnSpLocks/>
          </p:cNvCxnSpPr>
          <p:nvPr/>
        </p:nvCxnSpPr>
        <p:spPr>
          <a:xfrm>
            <a:off x="9683347" y="5608729"/>
            <a:ext cx="0" cy="26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F8A1D1D-FF12-DC26-6F4F-71FD3BE9A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9552" y="4446448"/>
            <a:ext cx="5642469" cy="2030010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5B86AE2-331B-B143-7860-DEBCCE7245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6996" y="4831307"/>
            <a:ext cx="607115" cy="60711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8A15C0-97F6-3D08-AB86-BAD0E732D979}"/>
              </a:ext>
            </a:extLst>
          </p:cNvPr>
          <p:cNvCxnSpPr/>
          <p:nvPr/>
        </p:nvCxnSpPr>
        <p:spPr>
          <a:xfrm>
            <a:off x="5252752" y="5444953"/>
            <a:ext cx="84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41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27718"/>
            <a:ext cx="10165198" cy="3182860"/>
          </a:xfrm>
        </p:spPr>
        <p:txBody>
          <a:bodyPr/>
          <a:lstStyle/>
          <a:p>
            <a:r>
              <a:rPr lang="en-US" dirty="0">
                <a:latin typeface="+mj-lt"/>
              </a:rPr>
              <a:t>System Model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 descr="A diagram of a blockchain&#10;&#10;Description automatically generated">
            <a:extLst>
              <a:ext uri="{FF2B5EF4-FFF2-40B4-BE49-F238E27FC236}">
                <a16:creationId xmlns:a16="http://schemas.microsoft.com/office/drawing/2014/main" id="{8E6D506C-7CA8-83B1-EA81-209EBE0D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58" y="3341560"/>
            <a:ext cx="1583085" cy="2196936"/>
          </a:xfrm>
          <a:prstGeom prst="rect">
            <a:avLst/>
          </a:prstGeom>
        </p:spPr>
      </p:pic>
      <p:pic>
        <p:nvPicPr>
          <p:cNvPr id="12" name="Picture 11" descr="A computer hardware and cloud computing&#10;&#10;Description automatically generated with medium confidence">
            <a:extLst>
              <a:ext uri="{FF2B5EF4-FFF2-40B4-BE49-F238E27FC236}">
                <a16:creationId xmlns:a16="http://schemas.microsoft.com/office/drawing/2014/main" id="{E418D10A-D336-9C89-D53A-9A30584B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95" y="3730082"/>
            <a:ext cx="1515889" cy="1058391"/>
          </a:xfrm>
          <a:prstGeom prst="rect">
            <a:avLst/>
          </a:prstGeom>
        </p:spPr>
      </p:pic>
      <p:pic>
        <p:nvPicPr>
          <p:cNvPr id="14" name="Picture 13" descr="A black and white icons of a server&#10;&#10;Description automatically generated with medium confidence">
            <a:extLst>
              <a:ext uri="{FF2B5EF4-FFF2-40B4-BE49-F238E27FC236}">
                <a16:creationId xmlns:a16="http://schemas.microsoft.com/office/drawing/2014/main" id="{60490BE2-56A5-CE33-24A3-8F2664C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576" y="3703917"/>
            <a:ext cx="1515890" cy="10452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B2D47F-80BE-88DF-0F69-02964EE38799}"/>
              </a:ext>
            </a:extLst>
          </p:cNvPr>
          <p:cNvSpPr txBox="1"/>
          <p:nvPr/>
        </p:nvSpPr>
        <p:spPr>
          <a:xfrm>
            <a:off x="1855333" y="5801165"/>
            <a:ext cx="149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Source Chains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D2966-4071-0961-19F6-1F3A26AAB241}"/>
              </a:ext>
            </a:extLst>
          </p:cNvPr>
          <p:cNvSpPr txBox="1"/>
          <p:nvPr/>
        </p:nvSpPr>
        <p:spPr>
          <a:xfrm>
            <a:off x="4446851" y="5801165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9168F5-56A3-860E-E127-3AA889151FDC}"/>
              </a:ext>
            </a:extLst>
          </p:cNvPr>
          <p:cNvSpPr txBox="1"/>
          <p:nvPr/>
        </p:nvSpPr>
        <p:spPr>
          <a:xfrm>
            <a:off x="7009535" y="5801165"/>
            <a:ext cx="54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ISPs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6B051-8C71-1149-5593-50D26ECFBAAC}"/>
              </a:ext>
            </a:extLst>
          </p:cNvPr>
          <p:cNvSpPr txBox="1"/>
          <p:nvPr/>
        </p:nvSpPr>
        <p:spPr>
          <a:xfrm>
            <a:off x="4630977" y="2451817"/>
            <a:ext cx="1894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trusted ADS root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1D16A-316D-F348-653F-8898A539614E}"/>
              </a:ext>
            </a:extLst>
          </p:cNvPr>
          <p:cNvSpPr txBox="1"/>
          <p:nvPr/>
        </p:nvSpPr>
        <p:spPr>
          <a:xfrm>
            <a:off x="6629856" y="2162231"/>
            <a:ext cx="2507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consensus protocol</a:t>
            </a:r>
          </a:p>
          <a:p>
            <a:r>
              <a:rPr lang="en-US" sz="2000" dirty="0">
                <a:latin typeface="+mj-lt"/>
              </a:rPr>
              <a:t>verifiable computation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trust hardware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389D3F1-E344-B246-2F61-7C010CFD83AD}"/>
              </a:ext>
            </a:extLst>
          </p:cNvPr>
          <p:cNvSpPr/>
          <p:nvPr/>
        </p:nvSpPr>
        <p:spPr>
          <a:xfrm>
            <a:off x="6509599" y="2317315"/>
            <a:ext cx="165228" cy="68893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5EA1A6-9F46-1A29-1E6D-E719989D0DBB}"/>
              </a:ext>
            </a:extLst>
          </p:cNvPr>
          <p:cNvCxnSpPr/>
          <p:nvPr/>
        </p:nvCxnSpPr>
        <p:spPr>
          <a:xfrm flipV="1">
            <a:off x="5577999" y="2851927"/>
            <a:ext cx="0" cy="8994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7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6" grpId="0"/>
      <p:bldP spid="7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27718"/>
            <a:ext cx="10165198" cy="3182860"/>
          </a:xfrm>
        </p:spPr>
        <p:txBody>
          <a:bodyPr/>
          <a:lstStyle/>
          <a:p>
            <a:r>
              <a:rPr lang="en-US" dirty="0">
                <a:latin typeface="+mj-lt"/>
              </a:rPr>
              <a:t>System Model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 descr="A diagram of a blockchain&#10;&#10;Description automatically generated">
            <a:extLst>
              <a:ext uri="{FF2B5EF4-FFF2-40B4-BE49-F238E27FC236}">
                <a16:creationId xmlns:a16="http://schemas.microsoft.com/office/drawing/2014/main" id="{8E6D506C-7CA8-83B1-EA81-209EBE0D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58" y="3341560"/>
            <a:ext cx="1583085" cy="2196936"/>
          </a:xfrm>
          <a:prstGeom prst="rect">
            <a:avLst/>
          </a:prstGeom>
        </p:spPr>
      </p:pic>
      <p:pic>
        <p:nvPicPr>
          <p:cNvPr id="12" name="Picture 11" descr="A computer hardware and cloud computing&#10;&#10;Description automatically generated with medium confidence">
            <a:extLst>
              <a:ext uri="{FF2B5EF4-FFF2-40B4-BE49-F238E27FC236}">
                <a16:creationId xmlns:a16="http://schemas.microsoft.com/office/drawing/2014/main" id="{E418D10A-D336-9C89-D53A-9A30584B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95" y="3730082"/>
            <a:ext cx="1515889" cy="1058391"/>
          </a:xfrm>
          <a:prstGeom prst="rect">
            <a:avLst/>
          </a:prstGeom>
        </p:spPr>
      </p:pic>
      <p:pic>
        <p:nvPicPr>
          <p:cNvPr id="14" name="Picture 13" descr="A black and white icons of a server&#10;&#10;Description automatically generated with medium confidence">
            <a:extLst>
              <a:ext uri="{FF2B5EF4-FFF2-40B4-BE49-F238E27FC236}">
                <a16:creationId xmlns:a16="http://schemas.microsoft.com/office/drawing/2014/main" id="{60490BE2-56A5-CE33-24A3-8F2664C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576" y="3703917"/>
            <a:ext cx="1515890" cy="1045203"/>
          </a:xfrm>
          <a:prstGeom prst="rect">
            <a:avLst/>
          </a:prstGeom>
        </p:spPr>
      </p:pic>
      <p:pic>
        <p:nvPicPr>
          <p:cNvPr id="16" name="Picture 15" descr="A person with a stack of servers&#10;&#10;Description automatically generated">
            <a:extLst>
              <a:ext uri="{FF2B5EF4-FFF2-40B4-BE49-F238E27FC236}">
                <a16:creationId xmlns:a16="http://schemas.microsoft.com/office/drawing/2014/main" id="{EA518AFF-7C6F-C7F4-22CE-D9A887436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951" y="3660571"/>
            <a:ext cx="1253619" cy="11116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B2D47F-80BE-88DF-0F69-02964EE38799}"/>
              </a:ext>
            </a:extLst>
          </p:cNvPr>
          <p:cNvSpPr txBox="1"/>
          <p:nvPr/>
        </p:nvSpPr>
        <p:spPr>
          <a:xfrm>
            <a:off x="1855333" y="5801165"/>
            <a:ext cx="149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Source Chains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D2966-4071-0961-19F6-1F3A26AAB241}"/>
              </a:ext>
            </a:extLst>
          </p:cNvPr>
          <p:cNvSpPr txBox="1"/>
          <p:nvPr/>
        </p:nvSpPr>
        <p:spPr>
          <a:xfrm>
            <a:off x="4446851" y="5801165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9168F5-56A3-860E-E127-3AA889151FDC}"/>
              </a:ext>
            </a:extLst>
          </p:cNvPr>
          <p:cNvSpPr txBox="1"/>
          <p:nvPr/>
        </p:nvSpPr>
        <p:spPr>
          <a:xfrm>
            <a:off x="7009535" y="5801165"/>
            <a:ext cx="54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ISPs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B09E9A-924C-6C10-F2B6-FE66A8EE818D}"/>
              </a:ext>
            </a:extLst>
          </p:cNvPr>
          <p:cNvSpPr txBox="1"/>
          <p:nvPr/>
        </p:nvSpPr>
        <p:spPr>
          <a:xfrm>
            <a:off x="9086287" y="5801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Query Client</a:t>
            </a:r>
          </a:p>
        </p:txBody>
      </p:sp>
    </p:spTree>
    <p:extLst>
      <p:ext uri="{BB962C8B-B14F-4D97-AF65-F5344CB8AC3E}">
        <p14:creationId xmlns:p14="http://schemas.microsoft.com/office/powerpoint/2010/main" val="427892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27718"/>
            <a:ext cx="10165198" cy="3182860"/>
          </a:xfrm>
        </p:spPr>
        <p:txBody>
          <a:bodyPr/>
          <a:lstStyle/>
          <a:p>
            <a:r>
              <a:rPr lang="en-US" dirty="0">
                <a:latin typeface="+mj-lt"/>
              </a:rPr>
              <a:t>System Model</a:t>
            </a:r>
          </a:p>
          <a:p>
            <a:pPr lvl="1"/>
            <a:r>
              <a:rPr lang="en-US" dirty="0">
                <a:latin typeface="+mj-lt"/>
              </a:rPr>
              <a:t>Block synchronization </a:t>
            </a:r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 descr="A diagram of a blockchain&#10;&#10;Description automatically generated">
            <a:extLst>
              <a:ext uri="{FF2B5EF4-FFF2-40B4-BE49-F238E27FC236}">
                <a16:creationId xmlns:a16="http://schemas.microsoft.com/office/drawing/2014/main" id="{8E6D506C-7CA8-83B1-EA81-209EBE0D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58" y="3341560"/>
            <a:ext cx="1583085" cy="2196936"/>
          </a:xfrm>
          <a:prstGeom prst="rect">
            <a:avLst/>
          </a:prstGeom>
        </p:spPr>
      </p:pic>
      <p:pic>
        <p:nvPicPr>
          <p:cNvPr id="12" name="Picture 11" descr="A computer hardware and cloud computing&#10;&#10;Description automatically generated with medium confidence">
            <a:extLst>
              <a:ext uri="{FF2B5EF4-FFF2-40B4-BE49-F238E27FC236}">
                <a16:creationId xmlns:a16="http://schemas.microsoft.com/office/drawing/2014/main" id="{E418D10A-D336-9C89-D53A-9A30584B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95" y="3730082"/>
            <a:ext cx="1515889" cy="1058391"/>
          </a:xfrm>
          <a:prstGeom prst="rect">
            <a:avLst/>
          </a:prstGeom>
        </p:spPr>
      </p:pic>
      <p:pic>
        <p:nvPicPr>
          <p:cNvPr id="14" name="Picture 13" descr="A black and white icons of a server&#10;&#10;Description automatically generated with medium confidence">
            <a:extLst>
              <a:ext uri="{FF2B5EF4-FFF2-40B4-BE49-F238E27FC236}">
                <a16:creationId xmlns:a16="http://schemas.microsoft.com/office/drawing/2014/main" id="{60490BE2-56A5-CE33-24A3-8F2664C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576" y="3703917"/>
            <a:ext cx="1515890" cy="1045203"/>
          </a:xfrm>
          <a:prstGeom prst="rect">
            <a:avLst/>
          </a:prstGeom>
        </p:spPr>
      </p:pic>
      <p:pic>
        <p:nvPicPr>
          <p:cNvPr id="16" name="Picture 15" descr="A person with a stack of servers&#10;&#10;Description automatically generated">
            <a:extLst>
              <a:ext uri="{FF2B5EF4-FFF2-40B4-BE49-F238E27FC236}">
                <a16:creationId xmlns:a16="http://schemas.microsoft.com/office/drawing/2014/main" id="{EA518AFF-7C6F-C7F4-22CE-D9A887436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951" y="3660571"/>
            <a:ext cx="1253619" cy="111169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C09896-77D7-FEFD-EBA6-5AD041A2739A}"/>
              </a:ext>
            </a:extLst>
          </p:cNvPr>
          <p:cNvCxnSpPr/>
          <p:nvPr/>
        </p:nvCxnSpPr>
        <p:spPr>
          <a:xfrm>
            <a:off x="3395543" y="4326039"/>
            <a:ext cx="893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3B2D47F-80BE-88DF-0F69-02964EE38799}"/>
              </a:ext>
            </a:extLst>
          </p:cNvPr>
          <p:cNvSpPr txBox="1"/>
          <p:nvPr/>
        </p:nvSpPr>
        <p:spPr>
          <a:xfrm>
            <a:off x="1855333" y="5801165"/>
            <a:ext cx="149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Source Chains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D2966-4071-0961-19F6-1F3A26AAB241}"/>
              </a:ext>
            </a:extLst>
          </p:cNvPr>
          <p:cNvSpPr txBox="1"/>
          <p:nvPr/>
        </p:nvSpPr>
        <p:spPr>
          <a:xfrm>
            <a:off x="4446851" y="5801165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9168F5-56A3-860E-E127-3AA889151FDC}"/>
              </a:ext>
            </a:extLst>
          </p:cNvPr>
          <p:cNvSpPr txBox="1"/>
          <p:nvPr/>
        </p:nvSpPr>
        <p:spPr>
          <a:xfrm>
            <a:off x="7009535" y="5801165"/>
            <a:ext cx="54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ISPs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B09E9A-924C-6C10-F2B6-FE66A8EE818D}"/>
              </a:ext>
            </a:extLst>
          </p:cNvPr>
          <p:cNvSpPr txBox="1"/>
          <p:nvPr/>
        </p:nvSpPr>
        <p:spPr>
          <a:xfrm>
            <a:off x="9086287" y="5801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Query Client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7BDAE3F-B4B7-4E56-E4FB-5843E568C89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637676" y="2934821"/>
            <a:ext cx="7119085" cy="725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2F4DD6-1C1D-8DCC-1BE4-B70353213185}"/>
              </a:ext>
            </a:extLst>
          </p:cNvPr>
          <p:cNvCxnSpPr>
            <a:cxnSpLocks/>
          </p:cNvCxnSpPr>
          <p:nvPr/>
        </p:nvCxnSpPr>
        <p:spPr>
          <a:xfrm>
            <a:off x="2637676" y="2934821"/>
            <a:ext cx="7142" cy="52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44E42E-E9FC-939F-D851-A73D4E7CF105}"/>
              </a:ext>
            </a:extLst>
          </p:cNvPr>
          <p:cNvCxnSpPr>
            <a:cxnSpLocks/>
          </p:cNvCxnSpPr>
          <p:nvPr/>
        </p:nvCxnSpPr>
        <p:spPr>
          <a:xfrm>
            <a:off x="7338289" y="2934821"/>
            <a:ext cx="0" cy="76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59D6045-E4F5-0908-4C83-9755C6F2868D}"/>
              </a:ext>
            </a:extLst>
          </p:cNvPr>
          <p:cNvSpPr/>
          <p:nvPr/>
        </p:nvSpPr>
        <p:spPr>
          <a:xfrm>
            <a:off x="3755785" y="4035271"/>
            <a:ext cx="243068" cy="23157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76058-A993-9EEB-5FA8-3C533151E198}"/>
              </a:ext>
            </a:extLst>
          </p:cNvPr>
          <p:cNvSpPr/>
          <p:nvPr/>
        </p:nvSpPr>
        <p:spPr>
          <a:xfrm>
            <a:off x="7009535" y="3198949"/>
            <a:ext cx="243068" cy="23157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377C4B-6D7C-6E31-CA6A-DC60796FF671}"/>
              </a:ext>
            </a:extLst>
          </p:cNvPr>
          <p:cNvSpPr txBox="1"/>
          <p:nvPr/>
        </p:nvSpPr>
        <p:spPr>
          <a:xfrm>
            <a:off x="9273000" y="31974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hdr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529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27718"/>
            <a:ext cx="10165198" cy="3182860"/>
          </a:xfrm>
        </p:spPr>
        <p:txBody>
          <a:bodyPr/>
          <a:lstStyle/>
          <a:p>
            <a:r>
              <a:rPr lang="en-US" dirty="0">
                <a:latin typeface="+mj-lt"/>
              </a:rPr>
              <a:t>System Model</a:t>
            </a:r>
          </a:p>
          <a:p>
            <a:pPr lvl="1"/>
            <a:r>
              <a:rPr lang="en-US" dirty="0">
                <a:latin typeface="+mj-lt"/>
              </a:rPr>
              <a:t>Database maintenance</a:t>
            </a:r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 descr="A diagram of a blockchain&#10;&#10;Description automatically generated">
            <a:extLst>
              <a:ext uri="{FF2B5EF4-FFF2-40B4-BE49-F238E27FC236}">
                <a16:creationId xmlns:a16="http://schemas.microsoft.com/office/drawing/2014/main" id="{8E6D506C-7CA8-83B1-EA81-209EBE0D0C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812458" y="3341560"/>
            <a:ext cx="1583085" cy="2196936"/>
          </a:xfrm>
          <a:prstGeom prst="rect">
            <a:avLst/>
          </a:prstGeom>
        </p:spPr>
      </p:pic>
      <p:pic>
        <p:nvPicPr>
          <p:cNvPr id="12" name="Picture 11" descr="A computer hardware and cloud computing&#10;&#10;Description automatically generated with medium confidence">
            <a:extLst>
              <a:ext uri="{FF2B5EF4-FFF2-40B4-BE49-F238E27FC236}">
                <a16:creationId xmlns:a16="http://schemas.microsoft.com/office/drawing/2014/main" id="{E418D10A-D336-9C89-D53A-9A30584B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95" y="3730082"/>
            <a:ext cx="1515889" cy="1058391"/>
          </a:xfrm>
          <a:prstGeom prst="rect">
            <a:avLst/>
          </a:prstGeom>
        </p:spPr>
      </p:pic>
      <p:pic>
        <p:nvPicPr>
          <p:cNvPr id="14" name="Picture 13" descr="A black and white icons of a server&#10;&#10;Description automatically generated with medium confidence">
            <a:extLst>
              <a:ext uri="{FF2B5EF4-FFF2-40B4-BE49-F238E27FC236}">
                <a16:creationId xmlns:a16="http://schemas.microsoft.com/office/drawing/2014/main" id="{60490BE2-56A5-CE33-24A3-8F2664C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576" y="3703917"/>
            <a:ext cx="1515890" cy="1045203"/>
          </a:xfrm>
          <a:prstGeom prst="rect">
            <a:avLst/>
          </a:prstGeom>
        </p:spPr>
      </p:pic>
      <p:pic>
        <p:nvPicPr>
          <p:cNvPr id="16" name="Picture 15" descr="A person with a stack of servers&#10;&#10;Description automatically generated">
            <a:extLst>
              <a:ext uri="{FF2B5EF4-FFF2-40B4-BE49-F238E27FC236}">
                <a16:creationId xmlns:a16="http://schemas.microsoft.com/office/drawing/2014/main" id="{EA518AFF-7C6F-C7F4-22CE-D9A8874366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9129951" y="3660571"/>
            <a:ext cx="1253619" cy="11116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B2D47F-80BE-88DF-0F69-02964EE38799}"/>
              </a:ext>
            </a:extLst>
          </p:cNvPr>
          <p:cNvSpPr txBox="1"/>
          <p:nvPr/>
        </p:nvSpPr>
        <p:spPr>
          <a:xfrm>
            <a:off x="1855333" y="5801165"/>
            <a:ext cx="149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Source Chains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D2966-4071-0961-19F6-1F3A26AAB241}"/>
              </a:ext>
            </a:extLst>
          </p:cNvPr>
          <p:cNvSpPr txBox="1"/>
          <p:nvPr/>
        </p:nvSpPr>
        <p:spPr>
          <a:xfrm>
            <a:off x="4446851" y="5801165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9168F5-56A3-860E-E127-3AA889151FDC}"/>
              </a:ext>
            </a:extLst>
          </p:cNvPr>
          <p:cNvSpPr txBox="1"/>
          <p:nvPr/>
        </p:nvSpPr>
        <p:spPr>
          <a:xfrm>
            <a:off x="7009535" y="5801165"/>
            <a:ext cx="54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ISPs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B09E9A-924C-6C10-F2B6-FE66A8EE818D}"/>
              </a:ext>
            </a:extLst>
          </p:cNvPr>
          <p:cNvSpPr txBox="1"/>
          <p:nvPr/>
        </p:nvSpPr>
        <p:spPr>
          <a:xfrm>
            <a:off x="9086287" y="5801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Query Client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62A3C2-05C9-FF86-8ADD-5E7902175CCE}"/>
                  </a:ext>
                </a:extLst>
              </p:cNvPr>
              <p:cNvSpPr txBox="1"/>
              <p:nvPr/>
            </p:nvSpPr>
            <p:spPr>
              <a:xfrm>
                <a:off x="5912672" y="3831639"/>
                <a:ext cx="796372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62A3C2-05C9-FF86-8ADD-5E7902175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672" y="3831639"/>
                <a:ext cx="796372" cy="373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39E67F-47A0-4D83-D683-32D91713CF09}"/>
              </a:ext>
            </a:extLst>
          </p:cNvPr>
          <p:cNvCxnSpPr>
            <a:cxnSpLocks/>
          </p:cNvCxnSpPr>
          <p:nvPr/>
        </p:nvCxnSpPr>
        <p:spPr>
          <a:xfrm>
            <a:off x="5959917" y="4321063"/>
            <a:ext cx="736347" cy="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277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27718"/>
            <a:ext cx="10165198" cy="3182860"/>
          </a:xfrm>
        </p:spPr>
        <p:txBody>
          <a:bodyPr/>
          <a:lstStyle/>
          <a:p>
            <a:r>
              <a:rPr lang="en-US" dirty="0">
                <a:latin typeface="+mj-lt"/>
              </a:rPr>
              <a:t>System Model</a:t>
            </a:r>
          </a:p>
          <a:p>
            <a:pPr lvl="1"/>
            <a:r>
              <a:rPr lang="en-US" dirty="0">
                <a:latin typeface="+mj-lt"/>
              </a:rPr>
              <a:t>Query processing</a:t>
            </a:r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 descr="A diagram of a blockchain&#10;&#10;Description automatically generated">
            <a:extLst>
              <a:ext uri="{FF2B5EF4-FFF2-40B4-BE49-F238E27FC236}">
                <a16:creationId xmlns:a16="http://schemas.microsoft.com/office/drawing/2014/main" id="{8E6D506C-7CA8-83B1-EA81-209EBE0D0C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812458" y="3341560"/>
            <a:ext cx="1583085" cy="2196936"/>
          </a:xfrm>
          <a:prstGeom prst="rect">
            <a:avLst/>
          </a:prstGeom>
        </p:spPr>
      </p:pic>
      <p:pic>
        <p:nvPicPr>
          <p:cNvPr id="12" name="Picture 11" descr="A computer hardware and cloud computing&#10;&#10;Description automatically generated with medium confidence">
            <a:extLst>
              <a:ext uri="{FF2B5EF4-FFF2-40B4-BE49-F238E27FC236}">
                <a16:creationId xmlns:a16="http://schemas.microsoft.com/office/drawing/2014/main" id="{E418D10A-D336-9C89-D53A-9A30584B4D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59095" y="3730082"/>
            <a:ext cx="1515889" cy="1058391"/>
          </a:xfrm>
          <a:prstGeom prst="rect">
            <a:avLst/>
          </a:prstGeom>
        </p:spPr>
      </p:pic>
      <p:pic>
        <p:nvPicPr>
          <p:cNvPr id="14" name="Picture 13" descr="A black and white icons of a server&#10;&#10;Description automatically generated with medium confidence">
            <a:extLst>
              <a:ext uri="{FF2B5EF4-FFF2-40B4-BE49-F238E27FC236}">
                <a16:creationId xmlns:a16="http://schemas.microsoft.com/office/drawing/2014/main" id="{60490BE2-56A5-CE33-24A3-8F2664C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576" y="3703917"/>
            <a:ext cx="1515890" cy="1045203"/>
          </a:xfrm>
          <a:prstGeom prst="rect">
            <a:avLst/>
          </a:prstGeom>
        </p:spPr>
      </p:pic>
      <p:pic>
        <p:nvPicPr>
          <p:cNvPr id="16" name="Picture 15" descr="A person with a stack of servers&#10;&#10;Description automatically generated">
            <a:extLst>
              <a:ext uri="{FF2B5EF4-FFF2-40B4-BE49-F238E27FC236}">
                <a16:creationId xmlns:a16="http://schemas.microsoft.com/office/drawing/2014/main" id="{EA518AFF-7C6F-C7F4-22CE-D9A8874366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9951" y="3660571"/>
            <a:ext cx="1253619" cy="11116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B2D47F-80BE-88DF-0F69-02964EE38799}"/>
              </a:ext>
            </a:extLst>
          </p:cNvPr>
          <p:cNvSpPr txBox="1"/>
          <p:nvPr/>
        </p:nvSpPr>
        <p:spPr>
          <a:xfrm>
            <a:off x="1855333" y="5801165"/>
            <a:ext cx="149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Source Chains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D2966-4071-0961-19F6-1F3A26AAB241}"/>
              </a:ext>
            </a:extLst>
          </p:cNvPr>
          <p:cNvSpPr txBox="1"/>
          <p:nvPr/>
        </p:nvSpPr>
        <p:spPr>
          <a:xfrm>
            <a:off x="4446851" y="5801165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9168F5-56A3-860E-E127-3AA889151FDC}"/>
              </a:ext>
            </a:extLst>
          </p:cNvPr>
          <p:cNvSpPr txBox="1"/>
          <p:nvPr/>
        </p:nvSpPr>
        <p:spPr>
          <a:xfrm>
            <a:off x="7009535" y="5801165"/>
            <a:ext cx="54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ISPs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B09E9A-924C-6C10-F2B6-FE66A8EE818D}"/>
              </a:ext>
            </a:extLst>
          </p:cNvPr>
          <p:cNvSpPr txBox="1"/>
          <p:nvPr/>
        </p:nvSpPr>
        <p:spPr>
          <a:xfrm>
            <a:off x="9086287" y="5801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Query 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EE6E99-5CC9-0380-8673-917ADEE0E151}"/>
              </a:ext>
            </a:extLst>
          </p:cNvPr>
          <p:cNvCxnSpPr>
            <a:cxnSpLocks/>
          </p:cNvCxnSpPr>
          <p:nvPr/>
        </p:nvCxnSpPr>
        <p:spPr>
          <a:xfrm>
            <a:off x="8274466" y="3756999"/>
            <a:ext cx="736347" cy="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D9B01F-1A5B-6EEF-EDD0-200B59F5E4F7}"/>
              </a:ext>
            </a:extLst>
          </p:cNvPr>
          <p:cNvCxnSpPr>
            <a:cxnSpLocks/>
          </p:cNvCxnSpPr>
          <p:nvPr/>
        </p:nvCxnSpPr>
        <p:spPr>
          <a:xfrm>
            <a:off x="8314164" y="4501785"/>
            <a:ext cx="736347" cy="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A02620-4E55-25C2-B1BC-9E07B808DF8C}"/>
              </a:ext>
            </a:extLst>
          </p:cNvPr>
          <p:cNvCxnSpPr>
            <a:cxnSpLocks/>
          </p:cNvCxnSpPr>
          <p:nvPr/>
        </p:nvCxnSpPr>
        <p:spPr>
          <a:xfrm>
            <a:off x="8314164" y="4852803"/>
            <a:ext cx="736347" cy="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7DAF16-C4B9-83F3-DBE8-5D21F0E9847B}"/>
                  </a:ext>
                </a:extLst>
              </p:cNvPr>
              <p:cNvSpPr txBox="1"/>
              <p:nvPr/>
            </p:nvSpPr>
            <p:spPr>
              <a:xfrm>
                <a:off x="8211770" y="3379246"/>
                <a:ext cx="796372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7DAF16-C4B9-83F3-DBE8-5D21F0E98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770" y="3379246"/>
                <a:ext cx="796372" cy="373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BB9565-2E51-D58A-E823-43AD413FB5D2}"/>
              </a:ext>
            </a:extLst>
          </p:cNvPr>
          <p:cNvCxnSpPr>
            <a:cxnSpLocks/>
          </p:cNvCxnSpPr>
          <p:nvPr/>
        </p:nvCxnSpPr>
        <p:spPr>
          <a:xfrm flipH="1" flipV="1">
            <a:off x="8314164" y="4094654"/>
            <a:ext cx="693978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9C3CE9-6D08-8FF0-2737-D85DAD4C5CE3}"/>
                  </a:ext>
                </a:extLst>
              </p:cNvPr>
              <p:cNvSpPr txBox="1"/>
              <p:nvPr/>
            </p:nvSpPr>
            <p:spPr>
              <a:xfrm>
                <a:off x="8462851" y="3782054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9C3CE9-6D08-8FF0-2737-D85DAD4C5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851" y="3782054"/>
                <a:ext cx="3917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0E6250-E63C-3353-9ECE-DFCC297E9073}"/>
                  </a:ext>
                </a:extLst>
              </p:cNvPr>
              <p:cNvSpPr txBox="1"/>
              <p:nvPr/>
            </p:nvSpPr>
            <p:spPr>
              <a:xfrm>
                <a:off x="8274466" y="4145755"/>
                <a:ext cx="699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0E6250-E63C-3353-9ECE-DFCC297E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466" y="4145755"/>
                <a:ext cx="6997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40A7EA-D875-B77C-9E35-7A8114D73772}"/>
                  </a:ext>
                </a:extLst>
              </p:cNvPr>
              <p:cNvSpPr txBox="1"/>
              <p:nvPr/>
            </p:nvSpPr>
            <p:spPr>
              <a:xfrm>
                <a:off x="8408121" y="4487644"/>
                <a:ext cx="48942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40A7EA-D875-B77C-9E35-7A8114D7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121" y="4487644"/>
                <a:ext cx="489429" cy="390748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6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Design—Verifiable Virtual Filesystem (V</a:t>
            </a:r>
            <a:r>
              <a:rPr lang="en-US" baseline="30000" dirty="0"/>
              <a:t>2</a:t>
            </a:r>
            <a:r>
              <a:rPr lang="en-US" dirty="0"/>
              <a:t>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2007221"/>
            <a:ext cx="10165198" cy="120425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A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middleware</a:t>
            </a:r>
            <a:r>
              <a:rPr lang="en-US" sz="2400" dirty="0">
                <a:latin typeface="+mj-lt"/>
              </a:rPr>
              <a:t> between 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computing layer </a:t>
            </a:r>
            <a:r>
              <a:rPr lang="en-US" sz="2400" dirty="0">
                <a:latin typeface="+mj-lt"/>
              </a:rPr>
              <a:t>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storage layer</a:t>
            </a:r>
          </a:p>
          <a:p>
            <a:r>
              <a:rPr lang="en-US" sz="2400" dirty="0">
                <a:latin typeface="+mj-lt"/>
              </a:rPr>
              <a:t>Enable the utilization of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off-the-shelf</a:t>
            </a:r>
            <a:r>
              <a:rPr lang="en-US" sz="2400" dirty="0">
                <a:latin typeface="+mj-lt"/>
              </a:rPr>
              <a:t> database engines for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verifiable</a:t>
            </a:r>
            <a:r>
              <a:rPr lang="en-US" sz="2400" dirty="0">
                <a:latin typeface="+mj-lt"/>
              </a:rPr>
              <a:t> queries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C20FEF-5582-467D-2D7D-34FDD7423DAC}"/>
              </a:ext>
            </a:extLst>
          </p:cNvPr>
          <p:cNvSpPr/>
          <p:nvPr/>
        </p:nvSpPr>
        <p:spPr>
          <a:xfrm>
            <a:off x="660400" y="3297277"/>
            <a:ext cx="2737026" cy="698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Computing 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0F4363-F513-A4DB-E38A-ECBFCED544FE}"/>
              </a:ext>
            </a:extLst>
          </p:cNvPr>
          <p:cNvSpPr/>
          <p:nvPr/>
        </p:nvSpPr>
        <p:spPr>
          <a:xfrm>
            <a:off x="660400" y="5168901"/>
            <a:ext cx="2737026" cy="6985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Storage Layer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FE74C3-F137-C963-46FF-72D8E5105849}"/>
              </a:ext>
            </a:extLst>
          </p:cNvPr>
          <p:cNvSpPr/>
          <p:nvPr/>
        </p:nvSpPr>
        <p:spPr>
          <a:xfrm>
            <a:off x="660400" y="4238551"/>
            <a:ext cx="2737026" cy="698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V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FS</a:t>
            </a:r>
          </a:p>
        </p:txBody>
      </p:sp>
    </p:spTree>
    <p:extLst>
      <p:ext uri="{BB962C8B-B14F-4D97-AF65-F5344CB8AC3E}">
        <p14:creationId xmlns:p14="http://schemas.microsoft.com/office/powerpoint/2010/main" val="2887817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Design—Verifiable Virtual Filesystem (V</a:t>
            </a:r>
            <a:r>
              <a:rPr lang="en-US" baseline="30000" dirty="0"/>
              <a:t>2</a:t>
            </a:r>
            <a:r>
              <a:rPr lang="en-US" dirty="0"/>
              <a:t>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2007221"/>
            <a:ext cx="10165198" cy="120425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A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middleware</a:t>
            </a:r>
            <a:r>
              <a:rPr lang="en-US" sz="2400" dirty="0">
                <a:latin typeface="+mj-lt"/>
              </a:rPr>
              <a:t> between 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computing layer </a:t>
            </a:r>
            <a:r>
              <a:rPr lang="en-US" sz="2400" dirty="0">
                <a:latin typeface="+mj-lt"/>
              </a:rPr>
              <a:t>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storage layer</a:t>
            </a:r>
          </a:p>
          <a:p>
            <a:r>
              <a:rPr lang="en-US" sz="2400" dirty="0">
                <a:latin typeface="+mj-lt"/>
              </a:rPr>
              <a:t>Enable the utilization of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off-the-shelf</a:t>
            </a:r>
            <a:r>
              <a:rPr lang="en-US" sz="2400" dirty="0">
                <a:latin typeface="+mj-lt"/>
              </a:rPr>
              <a:t> database engines for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verifiable</a:t>
            </a:r>
            <a:r>
              <a:rPr lang="en-US" sz="2400" dirty="0">
                <a:latin typeface="+mj-lt"/>
              </a:rPr>
              <a:t> queries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C20FEF-5582-467D-2D7D-34FDD7423DAC}"/>
              </a:ext>
            </a:extLst>
          </p:cNvPr>
          <p:cNvSpPr/>
          <p:nvPr/>
        </p:nvSpPr>
        <p:spPr>
          <a:xfrm>
            <a:off x="660400" y="3297277"/>
            <a:ext cx="2737026" cy="698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Computing 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0F4363-F513-A4DB-E38A-ECBFCED544FE}"/>
              </a:ext>
            </a:extLst>
          </p:cNvPr>
          <p:cNvSpPr/>
          <p:nvPr/>
        </p:nvSpPr>
        <p:spPr>
          <a:xfrm>
            <a:off x="660400" y="5168901"/>
            <a:ext cx="2737026" cy="6985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Storage Layer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FE74C3-F137-C963-46FF-72D8E5105849}"/>
              </a:ext>
            </a:extLst>
          </p:cNvPr>
          <p:cNvSpPr/>
          <p:nvPr/>
        </p:nvSpPr>
        <p:spPr>
          <a:xfrm>
            <a:off x="660400" y="4238551"/>
            <a:ext cx="2737026" cy="698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V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FS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332270B-EE5A-0730-F04F-CBA37B329475}"/>
              </a:ext>
            </a:extLst>
          </p:cNvPr>
          <p:cNvSpPr/>
          <p:nvPr/>
        </p:nvSpPr>
        <p:spPr>
          <a:xfrm>
            <a:off x="3543300" y="3510738"/>
            <a:ext cx="393700" cy="279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075787A-1F40-A35F-0D44-8904F1503FB7}"/>
              </a:ext>
            </a:extLst>
          </p:cNvPr>
          <p:cNvSpPr/>
          <p:nvPr/>
        </p:nvSpPr>
        <p:spPr>
          <a:xfrm>
            <a:off x="3543300" y="4448101"/>
            <a:ext cx="393700" cy="279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6433144-2D35-8869-1584-25C6F041B8B3}"/>
              </a:ext>
            </a:extLst>
          </p:cNvPr>
          <p:cNvSpPr/>
          <p:nvPr/>
        </p:nvSpPr>
        <p:spPr>
          <a:xfrm>
            <a:off x="3543300" y="5374504"/>
            <a:ext cx="393700" cy="279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E4A8049-BF66-A3CD-0282-CFE7524957E3}"/>
              </a:ext>
            </a:extLst>
          </p:cNvPr>
          <p:cNvSpPr/>
          <p:nvPr/>
        </p:nvSpPr>
        <p:spPr>
          <a:xfrm>
            <a:off x="4082874" y="3297277"/>
            <a:ext cx="3200400" cy="698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Off-the-shelf DB Engine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BDA57-F3F0-5CB7-9973-7A654836ECD0}"/>
              </a:ext>
            </a:extLst>
          </p:cNvPr>
          <p:cNvSpPr/>
          <p:nvPr/>
        </p:nvSpPr>
        <p:spPr>
          <a:xfrm>
            <a:off x="4082874" y="4238551"/>
            <a:ext cx="3200400" cy="698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Extension of POSIX I/O interface for verifiability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C177251-5A4B-28CA-94AA-CCEEA1D7A897}"/>
              </a:ext>
            </a:extLst>
          </p:cNvPr>
          <p:cNvSpPr/>
          <p:nvPr/>
        </p:nvSpPr>
        <p:spPr>
          <a:xfrm>
            <a:off x="4082874" y="5179825"/>
            <a:ext cx="3200400" cy="6985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Underlying data &amp; ADS</a:t>
            </a:r>
          </a:p>
        </p:txBody>
      </p:sp>
    </p:spTree>
    <p:extLst>
      <p:ext uri="{BB962C8B-B14F-4D97-AF65-F5344CB8AC3E}">
        <p14:creationId xmlns:p14="http://schemas.microsoft.com/office/powerpoint/2010/main" val="244926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Design—Verifiable Virtual Filesystem (V</a:t>
            </a:r>
            <a:r>
              <a:rPr lang="en-US" baseline="30000" dirty="0"/>
              <a:t>2</a:t>
            </a:r>
            <a:r>
              <a:rPr lang="en-US" dirty="0"/>
              <a:t>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2007221"/>
            <a:ext cx="10165198" cy="120425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A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middleware</a:t>
            </a:r>
            <a:r>
              <a:rPr lang="en-US" sz="2400" dirty="0">
                <a:latin typeface="+mj-lt"/>
              </a:rPr>
              <a:t> between 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computing layer </a:t>
            </a:r>
            <a:r>
              <a:rPr lang="en-US" sz="2400" dirty="0">
                <a:latin typeface="+mj-lt"/>
              </a:rPr>
              <a:t>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storage layer</a:t>
            </a:r>
          </a:p>
          <a:p>
            <a:r>
              <a:rPr lang="en-US" sz="2400" dirty="0">
                <a:latin typeface="+mj-lt"/>
              </a:rPr>
              <a:t>Enable the utilization of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off-the-shelf</a:t>
            </a:r>
            <a:r>
              <a:rPr lang="en-US" sz="2400" dirty="0">
                <a:latin typeface="+mj-lt"/>
              </a:rPr>
              <a:t> database engines for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verifiable</a:t>
            </a:r>
            <a:r>
              <a:rPr lang="en-US" sz="2400" dirty="0">
                <a:latin typeface="+mj-lt"/>
              </a:rPr>
              <a:t> queries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18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C20FEF-5582-467D-2D7D-34FDD7423DAC}"/>
              </a:ext>
            </a:extLst>
          </p:cNvPr>
          <p:cNvSpPr/>
          <p:nvPr/>
        </p:nvSpPr>
        <p:spPr>
          <a:xfrm>
            <a:off x="660400" y="3297277"/>
            <a:ext cx="2737026" cy="698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Computing 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0F4363-F513-A4DB-E38A-ECBFCED544FE}"/>
              </a:ext>
            </a:extLst>
          </p:cNvPr>
          <p:cNvSpPr/>
          <p:nvPr/>
        </p:nvSpPr>
        <p:spPr>
          <a:xfrm>
            <a:off x="660400" y="5168901"/>
            <a:ext cx="2737026" cy="6985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Storage Layer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FE74C3-F137-C963-46FF-72D8E5105849}"/>
              </a:ext>
            </a:extLst>
          </p:cNvPr>
          <p:cNvSpPr/>
          <p:nvPr/>
        </p:nvSpPr>
        <p:spPr>
          <a:xfrm>
            <a:off x="660400" y="4238551"/>
            <a:ext cx="2737026" cy="698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V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FS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332270B-EE5A-0730-F04F-CBA37B329475}"/>
              </a:ext>
            </a:extLst>
          </p:cNvPr>
          <p:cNvSpPr/>
          <p:nvPr/>
        </p:nvSpPr>
        <p:spPr>
          <a:xfrm>
            <a:off x="3543300" y="3510738"/>
            <a:ext cx="393700" cy="279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075787A-1F40-A35F-0D44-8904F1503FB7}"/>
              </a:ext>
            </a:extLst>
          </p:cNvPr>
          <p:cNvSpPr/>
          <p:nvPr/>
        </p:nvSpPr>
        <p:spPr>
          <a:xfrm>
            <a:off x="3543300" y="4448101"/>
            <a:ext cx="393700" cy="279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6433144-2D35-8869-1584-25C6F041B8B3}"/>
              </a:ext>
            </a:extLst>
          </p:cNvPr>
          <p:cNvSpPr/>
          <p:nvPr/>
        </p:nvSpPr>
        <p:spPr>
          <a:xfrm>
            <a:off x="3543300" y="5374504"/>
            <a:ext cx="393700" cy="279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E4A8049-BF66-A3CD-0282-CFE7524957E3}"/>
              </a:ext>
            </a:extLst>
          </p:cNvPr>
          <p:cNvSpPr/>
          <p:nvPr/>
        </p:nvSpPr>
        <p:spPr>
          <a:xfrm>
            <a:off x="4082874" y="3297277"/>
            <a:ext cx="3200400" cy="698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Off-the-shelf DB Engine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2BDA57-F3F0-5CB7-9973-7A654836ECD0}"/>
              </a:ext>
            </a:extLst>
          </p:cNvPr>
          <p:cNvSpPr/>
          <p:nvPr/>
        </p:nvSpPr>
        <p:spPr>
          <a:xfrm>
            <a:off x="4082874" y="4238551"/>
            <a:ext cx="3200400" cy="698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Extension of POSIX I/O interface for verifiability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C177251-5A4B-28CA-94AA-CCEEA1D7A897}"/>
              </a:ext>
            </a:extLst>
          </p:cNvPr>
          <p:cNvSpPr/>
          <p:nvPr/>
        </p:nvSpPr>
        <p:spPr>
          <a:xfrm>
            <a:off x="4082874" y="5179825"/>
            <a:ext cx="3200400" cy="6985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Underlying data &amp; ADS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ADD5057-75E5-2ED7-1C88-92D5A8319816}"/>
              </a:ext>
            </a:extLst>
          </p:cNvPr>
          <p:cNvSpPr/>
          <p:nvPr/>
        </p:nvSpPr>
        <p:spPr>
          <a:xfrm>
            <a:off x="7429148" y="4448101"/>
            <a:ext cx="393700" cy="279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AEBBA30-8B5D-7B91-7FC7-01C290514D93}"/>
              </a:ext>
            </a:extLst>
          </p:cNvPr>
          <p:cNvSpPr/>
          <p:nvPr/>
        </p:nvSpPr>
        <p:spPr>
          <a:xfrm>
            <a:off x="7905222" y="3510737"/>
            <a:ext cx="3809646" cy="21431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F916BD-12D2-B440-895A-F38A3F4981AE}"/>
              </a:ext>
            </a:extLst>
          </p:cNvPr>
          <p:cNvSpPr txBox="1">
            <a:spLocks/>
          </p:cNvSpPr>
          <p:nvPr/>
        </p:nvSpPr>
        <p:spPr>
          <a:xfrm>
            <a:off x="7968723" y="3790139"/>
            <a:ext cx="3809646" cy="1863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Essential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POSIX operations </a:t>
            </a:r>
            <a:r>
              <a:rPr lang="en-US" sz="2000" dirty="0">
                <a:latin typeface="+mj-lt"/>
              </a:rPr>
              <a:t>for any filesystem to work</a:t>
            </a:r>
          </a:p>
          <a:p>
            <a:r>
              <a:rPr lang="en-US" sz="2000" dirty="0">
                <a:latin typeface="+mj-lt"/>
              </a:rPr>
              <a:t>E.g.,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</a:p>
          <a:p>
            <a:r>
              <a:rPr lang="en-US" sz="2000" dirty="0">
                <a:latin typeface="+mj-lt"/>
              </a:rPr>
              <a:t>Extended with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integrity features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245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2007220"/>
            <a:ext cx="10165198" cy="2703357"/>
          </a:xfrm>
        </p:spPr>
        <p:txBody>
          <a:bodyPr/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ADS: </a:t>
            </a:r>
          </a:p>
          <a:p>
            <a:pPr lvl="1"/>
            <a:r>
              <a:rPr lang="en-US" dirty="0">
                <a:latin typeface="+mj-lt"/>
              </a:rPr>
              <a:t>Database is stored as </a:t>
            </a:r>
            <a:r>
              <a:rPr lang="en-US" i="1" dirty="0">
                <a:solidFill>
                  <a:srgbClr val="7030A0"/>
                </a:solidFill>
                <a:latin typeface="+mj-lt"/>
              </a:rPr>
              <a:t>files</a:t>
            </a:r>
            <a:r>
              <a:rPr lang="en-US" dirty="0">
                <a:latin typeface="+mj-lt"/>
              </a:rPr>
              <a:t>, which are organized in </a:t>
            </a:r>
            <a:r>
              <a:rPr lang="en-US" i="1" dirty="0">
                <a:solidFill>
                  <a:srgbClr val="7030A0"/>
                </a:solidFill>
                <a:latin typeface="+mj-lt"/>
              </a:rPr>
              <a:t>pages</a:t>
            </a:r>
            <a:r>
              <a:rPr lang="en-US" dirty="0">
                <a:latin typeface="+mj-lt"/>
              </a:rPr>
              <a:t> with a fixed page size (e.g., 4096 bytes)</a:t>
            </a:r>
          </a:p>
          <a:p>
            <a:pPr lvl="1"/>
            <a:r>
              <a:rPr lang="en-US" dirty="0">
                <a:latin typeface="+mj-lt"/>
              </a:rPr>
              <a:t>A variant of MHT consists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two layers </a:t>
            </a:r>
            <a:r>
              <a:rPr lang="en-US" dirty="0">
                <a:latin typeface="+mj-lt"/>
              </a:rPr>
              <a:t>to authenticate page retrieval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377344"/>
            <a:ext cx="10165198" cy="3456065"/>
          </a:xfrm>
        </p:spPr>
        <p:txBody>
          <a:bodyPr/>
          <a:lstStyle/>
          <a:p>
            <a:r>
              <a:rPr lang="en-US" dirty="0">
                <a:latin typeface="+mj-lt"/>
              </a:rPr>
              <a:t>Blockchain-based applications have led to significant need for on-chain data analysis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C18865-CD89-F0C9-E127-E699D1A5B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943" y="1922092"/>
            <a:ext cx="5630710" cy="469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85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2007220"/>
            <a:ext cx="10165198" cy="1298793"/>
          </a:xfrm>
        </p:spPr>
        <p:txBody>
          <a:bodyPr/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ADS: </a:t>
            </a:r>
          </a:p>
          <a:p>
            <a:pPr lvl="1"/>
            <a:r>
              <a:rPr lang="en-US" dirty="0">
                <a:latin typeface="+mj-lt"/>
              </a:rPr>
              <a:t>Lower-layer: a complete binary Merkle tree built 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pages in a single file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6567CC3-7B3D-C64E-7488-106AEB98C8C9}"/>
                  </a:ext>
                </a:extLst>
              </p:cNvPr>
              <p:cNvSpPr/>
              <p:nvPr/>
            </p:nvSpPr>
            <p:spPr>
              <a:xfrm>
                <a:off x="2733033" y="5761892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6567CC3-7B3D-C64E-7488-106AEB98C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033" y="5761892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E75D827-28CA-8DF7-A6E9-DFA0CFBA757B}"/>
                  </a:ext>
                </a:extLst>
              </p:cNvPr>
              <p:cNvSpPr/>
              <p:nvPr/>
            </p:nvSpPr>
            <p:spPr>
              <a:xfrm>
                <a:off x="2733033" y="5291832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E75D827-28CA-8DF7-A6E9-DFA0CFBA7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033" y="5291832"/>
                <a:ext cx="432000" cy="312516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5CAB87-5ED4-AC31-4AE7-E80CB0D1486A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2949033" y="5604348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C3942C-D3AA-2278-E135-4767B7565AF4}"/>
                  </a:ext>
                </a:extLst>
              </p:cNvPr>
              <p:cNvSpPr/>
              <p:nvPr/>
            </p:nvSpPr>
            <p:spPr>
              <a:xfrm>
                <a:off x="3556764" y="5761892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C3942C-D3AA-2278-E135-4767B7565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64" y="5761892"/>
                <a:ext cx="432000" cy="432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430033-7570-A94C-AAAD-D172C5ACF541}"/>
                  </a:ext>
                </a:extLst>
              </p:cNvPr>
              <p:cNvSpPr/>
              <p:nvPr/>
            </p:nvSpPr>
            <p:spPr>
              <a:xfrm>
                <a:off x="3556764" y="5291832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430033-7570-A94C-AAAD-D172C5ACF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64" y="5291832"/>
                <a:ext cx="432000" cy="312516"/>
              </a:xfrm>
              <a:prstGeom prst="rect">
                <a:avLst/>
              </a:prstGeom>
              <a:blipFill>
                <a:blip r:embed="rId5"/>
                <a:stretch>
                  <a:fillRect l="-11111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A4A5B7-B754-2086-968A-1915FB298DC7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3772764" y="5604348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2746786-645A-934B-1CE1-B174D5B7DD7D}"/>
                  </a:ext>
                </a:extLst>
              </p:cNvPr>
              <p:cNvSpPr/>
              <p:nvPr/>
            </p:nvSpPr>
            <p:spPr>
              <a:xfrm>
                <a:off x="4610123" y="5761892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2746786-645A-934B-1CE1-B174D5B7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23" y="5761892"/>
                <a:ext cx="432000" cy="432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4C1A364-8E47-E5B8-B24A-0479FE5ECBE3}"/>
                  </a:ext>
                </a:extLst>
              </p:cNvPr>
              <p:cNvSpPr/>
              <p:nvPr/>
            </p:nvSpPr>
            <p:spPr>
              <a:xfrm>
                <a:off x="4610123" y="5291832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4C1A364-8E47-E5B8-B24A-0479FE5EC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23" y="5291832"/>
                <a:ext cx="432000" cy="312516"/>
              </a:xfrm>
              <a:prstGeom prst="rect">
                <a:avLst/>
              </a:prstGeom>
              <a:blipFill>
                <a:blip r:embed="rId7"/>
                <a:stretch>
                  <a:fillRect l="-11111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2CFBB4-463D-2E9C-53F1-E98C231799BD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flipV="1">
            <a:off x="4826123" y="5604348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805461F-3B57-988F-BC76-03F143E0F3E7}"/>
                  </a:ext>
                </a:extLst>
              </p:cNvPr>
              <p:cNvSpPr/>
              <p:nvPr/>
            </p:nvSpPr>
            <p:spPr>
              <a:xfrm>
                <a:off x="5433854" y="5761892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805461F-3B57-988F-BC76-03F143E0F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54" y="5761892"/>
                <a:ext cx="432000" cy="432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DE8B1A0-333E-DB27-20A1-096411BE9AAD}"/>
                  </a:ext>
                </a:extLst>
              </p:cNvPr>
              <p:cNvSpPr/>
              <p:nvPr/>
            </p:nvSpPr>
            <p:spPr>
              <a:xfrm>
                <a:off x="5433854" y="5291832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DE8B1A0-333E-DB27-20A1-096411BE9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54" y="5291832"/>
                <a:ext cx="432000" cy="312516"/>
              </a:xfrm>
              <a:prstGeom prst="rect">
                <a:avLst/>
              </a:prstGeom>
              <a:blipFill>
                <a:blip r:embed="rId9"/>
                <a:stretch>
                  <a:fillRect l="-11111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E9C87F-8469-F849-671E-A448A9666D01}"/>
              </a:ext>
            </a:extLst>
          </p:cNvPr>
          <p:cNvCxnSpPr>
            <a:stCxn id="16" idx="0"/>
            <a:endCxn id="17" idx="2"/>
          </p:cNvCxnSpPr>
          <p:nvPr/>
        </p:nvCxnSpPr>
        <p:spPr>
          <a:xfrm flipV="1">
            <a:off x="5649854" y="5604348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432C7E-2A92-407C-973C-64436AD7F577}"/>
                  </a:ext>
                </a:extLst>
              </p:cNvPr>
              <p:cNvSpPr/>
              <p:nvPr/>
            </p:nvSpPr>
            <p:spPr>
              <a:xfrm>
                <a:off x="3147850" y="4662981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432C7E-2A92-407C-973C-64436AD7F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850" y="4662981"/>
                <a:ext cx="432000" cy="312516"/>
              </a:xfrm>
              <a:prstGeom prst="rect">
                <a:avLst/>
              </a:prstGeom>
              <a:blipFill>
                <a:blip r:embed="rId10"/>
                <a:stretch>
                  <a:fillRect l="-2778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D6F7A0-8C2A-A7E9-019E-746A555D1190}"/>
                  </a:ext>
                </a:extLst>
              </p:cNvPr>
              <p:cNvSpPr/>
              <p:nvPr/>
            </p:nvSpPr>
            <p:spPr>
              <a:xfrm>
                <a:off x="5005590" y="4662981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D6F7A0-8C2A-A7E9-019E-746A555D1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90" y="4662981"/>
                <a:ext cx="432000" cy="312516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44079A-DBE7-7A80-56D0-64EED05D5311}"/>
              </a:ext>
            </a:extLst>
          </p:cNvPr>
          <p:cNvCxnSpPr>
            <a:stCxn id="8" idx="0"/>
            <a:endCxn id="19" idx="2"/>
          </p:cNvCxnSpPr>
          <p:nvPr/>
        </p:nvCxnSpPr>
        <p:spPr>
          <a:xfrm flipV="1">
            <a:off x="2949033" y="4975497"/>
            <a:ext cx="414817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9C46E1-5338-B116-8903-7844D23134D5}"/>
              </a:ext>
            </a:extLst>
          </p:cNvPr>
          <p:cNvCxnSpPr>
            <a:stCxn id="11" idx="0"/>
            <a:endCxn id="19" idx="2"/>
          </p:cNvCxnSpPr>
          <p:nvPr/>
        </p:nvCxnSpPr>
        <p:spPr>
          <a:xfrm flipH="1" flipV="1">
            <a:off x="3363850" y="4975497"/>
            <a:ext cx="408914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189A1-E619-1212-A004-7579A6DF471E}"/>
              </a:ext>
            </a:extLst>
          </p:cNvPr>
          <p:cNvCxnSpPr>
            <a:stCxn id="14" idx="0"/>
            <a:endCxn id="20" idx="2"/>
          </p:cNvCxnSpPr>
          <p:nvPr/>
        </p:nvCxnSpPr>
        <p:spPr>
          <a:xfrm flipV="1">
            <a:off x="4826123" y="4975497"/>
            <a:ext cx="395467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9B6951-0D4A-F564-0BCE-DC4B10250CB4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H="1" flipV="1">
            <a:off x="5221590" y="4975497"/>
            <a:ext cx="428264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88B72B-2586-201B-2FA4-3C8C629A8651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363850" y="4382719"/>
            <a:ext cx="94135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721C09-3DE9-1467-E80A-636989E2BDB4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4305200" y="4398846"/>
            <a:ext cx="916390" cy="264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2FCD00-8784-1EA0-611B-EEC99032A984}"/>
                  </a:ext>
                </a:extLst>
              </p:cNvPr>
              <p:cNvSpPr txBox="1"/>
              <p:nvPr/>
            </p:nvSpPr>
            <p:spPr>
              <a:xfrm>
                <a:off x="1042900" y="4647273"/>
                <a:ext cx="1848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2FCD00-8784-1EA0-611B-EEC99032A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0" y="4647273"/>
                <a:ext cx="1848198" cy="369332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BD0424-6464-F059-4331-1C3B3B79B05C}"/>
                  </a:ext>
                </a:extLst>
              </p:cNvPr>
              <p:cNvSpPr txBox="1"/>
              <p:nvPr/>
            </p:nvSpPr>
            <p:spPr>
              <a:xfrm>
                <a:off x="1069680" y="5250724"/>
                <a:ext cx="1365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BD0424-6464-F059-4331-1C3B3B79B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80" y="5250724"/>
                <a:ext cx="1365374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18537F5D-5D80-F578-5EA9-F201B64C0156}"/>
                  </a:ext>
                </a:extLst>
              </p:cNvPr>
              <p:cNvSpPr/>
              <p:nvPr/>
            </p:nvSpPr>
            <p:spPr>
              <a:xfrm>
                <a:off x="3886520" y="3974414"/>
                <a:ext cx="837359" cy="4083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18537F5D-5D80-F578-5EA9-F201B64C0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20" y="3974414"/>
                <a:ext cx="837359" cy="408305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619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3735" y="2007220"/>
                <a:ext cx="10165198" cy="1821975"/>
              </a:xfrm>
            </p:spPr>
            <p:txBody>
              <a:bodyPr/>
              <a:lstStyle/>
              <a:p>
                <a:r>
                  <a:rPr lang="en-US" dirty="0">
                    <a:latin typeface="+mj-lt"/>
                  </a:rPr>
                  <a:t>V</a:t>
                </a:r>
                <a:r>
                  <a:rPr lang="en-US" baseline="30000" dirty="0"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FS ADS: </a:t>
                </a:r>
              </a:p>
              <a:p>
                <a:pPr lvl="1"/>
                <a:r>
                  <a:rPr lang="en-US" dirty="0">
                    <a:latin typeface="+mj-lt"/>
                  </a:rPr>
                  <a:t>Upper-layer: a Merkle </a:t>
                </a:r>
                <a:r>
                  <a:rPr lang="en-US" dirty="0" err="1">
                    <a:latin typeface="+mj-lt"/>
                  </a:rPr>
                  <a:t>trie</a:t>
                </a:r>
                <a:r>
                  <a:rPr lang="en-US" dirty="0">
                    <a:latin typeface="+mj-lt"/>
                  </a:rPr>
                  <a:t> indexing the path for each file</a:t>
                </a:r>
              </a:p>
              <a:p>
                <a:pPr lvl="1"/>
                <a:r>
                  <a:rPr lang="en-US" dirty="0">
                    <a:latin typeface="+mj-lt"/>
                  </a:rPr>
                  <a:t>Root digest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) is encoded into the certificate and used to authenticate all the files in storage layer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3735" y="2007220"/>
                <a:ext cx="10165198" cy="1821975"/>
              </a:xfrm>
              <a:blipFill>
                <a:blip r:embed="rId2"/>
                <a:stretch>
                  <a:fillRect l="-998" t="-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C93828B-7066-2DBF-D95D-C1765FDFBF7D}"/>
                  </a:ext>
                </a:extLst>
              </p:cNvPr>
              <p:cNvSpPr/>
              <p:nvPr/>
            </p:nvSpPr>
            <p:spPr>
              <a:xfrm>
                <a:off x="967733" y="5794008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C93828B-7066-2DBF-D95D-C1765FDFB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33" y="5794008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C7EAF8-DF39-4570-6C83-0DFC69108676}"/>
                  </a:ext>
                </a:extLst>
              </p:cNvPr>
              <p:cNvSpPr/>
              <p:nvPr/>
            </p:nvSpPr>
            <p:spPr>
              <a:xfrm>
                <a:off x="967733" y="5323948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C7EAF8-DF39-4570-6C83-0DFC69108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33" y="5323948"/>
                <a:ext cx="432000" cy="312516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C77AB8-B4CF-A9C5-AE66-9781185B14E7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1183733" y="5636464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911DFB-6CC6-D954-316A-405FD794AC2B}"/>
                  </a:ext>
                </a:extLst>
              </p:cNvPr>
              <p:cNvSpPr/>
              <p:nvPr/>
            </p:nvSpPr>
            <p:spPr>
              <a:xfrm>
                <a:off x="1791464" y="5794008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911DFB-6CC6-D954-316A-405FD794A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4" y="5794008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FE2545-D0D8-A391-4CEC-0F30C24EB285}"/>
                  </a:ext>
                </a:extLst>
              </p:cNvPr>
              <p:cNvSpPr/>
              <p:nvPr/>
            </p:nvSpPr>
            <p:spPr>
              <a:xfrm>
                <a:off x="1791464" y="5323948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FE2545-D0D8-A391-4CEC-0F30C24EB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64" y="5323948"/>
                <a:ext cx="432000" cy="312516"/>
              </a:xfrm>
              <a:prstGeom prst="rect">
                <a:avLst/>
              </a:prstGeom>
              <a:blipFill>
                <a:blip r:embed="rId6"/>
                <a:stretch>
                  <a:fillRect l="-11111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84754B-827B-96BC-2A18-27B81A97B313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2007464" y="5636464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15BFF28-F6D0-03FE-2856-9C2DAEBC214C}"/>
                  </a:ext>
                </a:extLst>
              </p:cNvPr>
              <p:cNvSpPr/>
              <p:nvPr/>
            </p:nvSpPr>
            <p:spPr>
              <a:xfrm>
                <a:off x="2844823" y="5794008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15BFF28-F6D0-03FE-2856-9C2DAEBC2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23" y="5794008"/>
                <a:ext cx="432000" cy="432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EFF2D7-5695-D1D6-DC01-3E98DAA5FCA7}"/>
                  </a:ext>
                </a:extLst>
              </p:cNvPr>
              <p:cNvSpPr/>
              <p:nvPr/>
            </p:nvSpPr>
            <p:spPr>
              <a:xfrm>
                <a:off x="2844823" y="5323948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EFF2D7-5695-D1D6-DC01-3E98DAA5F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23" y="5323948"/>
                <a:ext cx="432000" cy="312516"/>
              </a:xfrm>
              <a:prstGeom prst="rect">
                <a:avLst/>
              </a:prstGeom>
              <a:blipFill>
                <a:blip r:embed="rId8"/>
                <a:stretch>
                  <a:fillRect l="-11111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2F344A-163D-E552-CEB0-DA46FB40C679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flipV="1">
            <a:off x="3060823" y="5636464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14709BD-FC1D-AB6B-CF39-E65333C2F6E4}"/>
                  </a:ext>
                </a:extLst>
              </p:cNvPr>
              <p:cNvSpPr/>
              <p:nvPr/>
            </p:nvSpPr>
            <p:spPr>
              <a:xfrm>
                <a:off x="3668554" y="5794008"/>
                <a:ext cx="432000" cy="43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14709BD-FC1D-AB6B-CF39-E65333C2F6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554" y="5794008"/>
                <a:ext cx="432000" cy="432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B6A7102-9B98-2E4E-9AA4-A5462C1A5BD7}"/>
                  </a:ext>
                </a:extLst>
              </p:cNvPr>
              <p:cNvSpPr/>
              <p:nvPr/>
            </p:nvSpPr>
            <p:spPr>
              <a:xfrm>
                <a:off x="3668554" y="5323948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B6A7102-9B98-2E4E-9AA4-A5462C1A5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554" y="5323948"/>
                <a:ext cx="432000" cy="312516"/>
              </a:xfrm>
              <a:prstGeom prst="rect">
                <a:avLst/>
              </a:prstGeom>
              <a:blipFill>
                <a:blip r:embed="rId10"/>
                <a:stretch>
                  <a:fillRect l="-11111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064DD5-D4E9-CF24-1C30-CC8D335966E2}"/>
              </a:ext>
            </a:extLst>
          </p:cNvPr>
          <p:cNvCxnSpPr>
            <a:stCxn id="16" idx="0"/>
            <a:endCxn id="17" idx="2"/>
          </p:cNvCxnSpPr>
          <p:nvPr/>
        </p:nvCxnSpPr>
        <p:spPr>
          <a:xfrm flipV="1">
            <a:off x="3884554" y="5636464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B6EFDC-C30B-AB68-0FAF-C4076345B4B5}"/>
                  </a:ext>
                </a:extLst>
              </p:cNvPr>
              <p:cNvSpPr/>
              <p:nvPr/>
            </p:nvSpPr>
            <p:spPr>
              <a:xfrm>
                <a:off x="1382550" y="4695097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B6EFDC-C30B-AB68-0FAF-C4076345B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50" y="4695097"/>
                <a:ext cx="432000" cy="312516"/>
              </a:xfrm>
              <a:prstGeom prst="rect">
                <a:avLst/>
              </a:prstGeom>
              <a:blipFill>
                <a:blip r:embed="rId11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43BD36-87C4-4AE5-F9C2-7B7C32557B1D}"/>
                  </a:ext>
                </a:extLst>
              </p:cNvPr>
              <p:cNvSpPr/>
              <p:nvPr/>
            </p:nvSpPr>
            <p:spPr>
              <a:xfrm>
                <a:off x="3240290" y="4695097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43BD36-87C4-4AE5-F9C2-7B7C32557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90" y="4695097"/>
                <a:ext cx="432000" cy="312516"/>
              </a:xfrm>
              <a:prstGeom prst="rect">
                <a:avLst/>
              </a:prstGeom>
              <a:blipFill>
                <a:blip r:embed="rId1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E9CCFF-61AE-26BC-CE90-4EBB4E48EBEA}"/>
              </a:ext>
            </a:extLst>
          </p:cNvPr>
          <p:cNvCxnSpPr>
            <a:stCxn id="8" idx="0"/>
            <a:endCxn id="19" idx="2"/>
          </p:cNvCxnSpPr>
          <p:nvPr/>
        </p:nvCxnSpPr>
        <p:spPr>
          <a:xfrm flipV="1">
            <a:off x="1183733" y="5007613"/>
            <a:ext cx="414817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78347A-8DF4-B61E-AB86-2CE485BBBFFB}"/>
              </a:ext>
            </a:extLst>
          </p:cNvPr>
          <p:cNvCxnSpPr>
            <a:stCxn id="11" idx="0"/>
            <a:endCxn id="19" idx="2"/>
          </p:cNvCxnSpPr>
          <p:nvPr/>
        </p:nvCxnSpPr>
        <p:spPr>
          <a:xfrm flipH="1" flipV="1">
            <a:off x="1598550" y="5007613"/>
            <a:ext cx="408914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FED82C-C3D6-9AD8-829E-80D515661927}"/>
              </a:ext>
            </a:extLst>
          </p:cNvPr>
          <p:cNvCxnSpPr>
            <a:stCxn id="14" idx="0"/>
            <a:endCxn id="20" idx="2"/>
          </p:cNvCxnSpPr>
          <p:nvPr/>
        </p:nvCxnSpPr>
        <p:spPr>
          <a:xfrm flipV="1">
            <a:off x="3060823" y="5007613"/>
            <a:ext cx="395467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6D97DB-C9CA-EEAB-4A78-018787EE04C0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H="1" flipV="1">
            <a:off x="3456290" y="5007613"/>
            <a:ext cx="428264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0C84A4-433E-9B01-B979-0B05385604F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598550" y="4414835"/>
            <a:ext cx="94135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1017F0-7EA3-F62B-13B3-1B67E8E9FEAD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2539900" y="4430962"/>
            <a:ext cx="916390" cy="264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12F1193D-27AB-5884-0E9C-A45DC26B039F}"/>
                  </a:ext>
                </a:extLst>
              </p:cNvPr>
              <p:cNvSpPr/>
              <p:nvPr/>
            </p:nvSpPr>
            <p:spPr>
              <a:xfrm>
                <a:off x="2121220" y="4006530"/>
                <a:ext cx="837359" cy="4083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12F1193D-27AB-5884-0E9C-A45DC26B0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220" y="4006530"/>
                <a:ext cx="837359" cy="40830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E46940A-04B7-1D23-1B5D-7FF43D1E931F}"/>
              </a:ext>
            </a:extLst>
          </p:cNvPr>
          <p:cNvSpPr/>
          <p:nvPr/>
        </p:nvSpPr>
        <p:spPr>
          <a:xfrm>
            <a:off x="6404514" y="5263353"/>
            <a:ext cx="990280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main.db</a:t>
            </a:r>
            <a:endParaRPr lang="en-US" dirty="0">
              <a:latin typeface="+mj-lt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5C0FD22-F2AA-A527-A44B-54EAB88815BC}"/>
              </a:ext>
            </a:extLst>
          </p:cNvPr>
          <p:cNvSpPr/>
          <p:nvPr/>
        </p:nvSpPr>
        <p:spPr>
          <a:xfrm>
            <a:off x="7676788" y="5265096"/>
            <a:ext cx="1274079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journal.log</a:t>
            </a:r>
            <a:endParaRPr lang="en-US" dirty="0">
              <a:latin typeface="+mj-lt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EC405EB-BFF8-EDB7-7D70-8B7104E1740F}"/>
              </a:ext>
            </a:extLst>
          </p:cNvPr>
          <p:cNvSpPr/>
          <p:nvPr/>
        </p:nvSpPr>
        <p:spPr>
          <a:xfrm>
            <a:off x="9232861" y="5243867"/>
            <a:ext cx="1274079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sys.config</a:t>
            </a:r>
            <a:endParaRPr lang="en-US" dirty="0">
              <a:latin typeface="+mj-lt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D721367-412D-4C45-48EB-C64814E087AD}"/>
              </a:ext>
            </a:extLst>
          </p:cNvPr>
          <p:cNvSpPr/>
          <p:nvPr/>
        </p:nvSpPr>
        <p:spPr>
          <a:xfrm>
            <a:off x="7064914" y="4554966"/>
            <a:ext cx="990280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var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6C84D77-91E8-5C79-F0C6-151696ADCE6D}"/>
              </a:ext>
            </a:extLst>
          </p:cNvPr>
          <p:cNvSpPr/>
          <p:nvPr/>
        </p:nvSpPr>
        <p:spPr>
          <a:xfrm>
            <a:off x="8455727" y="4543708"/>
            <a:ext cx="990280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etc</a:t>
            </a:r>
            <a:endParaRPr lang="en-US" dirty="0">
              <a:latin typeface="+mj-lt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7AAE0C2-A167-311C-3A82-C0024C95E6E2}"/>
              </a:ext>
            </a:extLst>
          </p:cNvPr>
          <p:cNvSpPr/>
          <p:nvPr/>
        </p:nvSpPr>
        <p:spPr>
          <a:xfrm>
            <a:off x="7878559" y="3959536"/>
            <a:ext cx="577168" cy="40830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/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0BF90E-3040-E423-2238-09488EC2217A}"/>
              </a:ext>
            </a:extLst>
          </p:cNvPr>
          <p:cNvCxnSpPr>
            <a:cxnSpLocks/>
            <a:stCxn id="33" idx="0"/>
            <a:endCxn id="35" idx="2"/>
          </p:cNvCxnSpPr>
          <p:nvPr/>
        </p:nvCxnSpPr>
        <p:spPr>
          <a:xfrm flipV="1">
            <a:off x="7560054" y="4367841"/>
            <a:ext cx="607089" cy="18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FE1E13-986C-0E47-20E1-68A66992B5B6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H="1" flipV="1">
            <a:off x="8167143" y="4367841"/>
            <a:ext cx="783724" cy="17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3AEBD5-8EF8-D228-DD79-0086E2DBC77E}"/>
              </a:ext>
            </a:extLst>
          </p:cNvPr>
          <p:cNvCxnSpPr>
            <a:cxnSpLocks/>
            <a:stCxn id="30" idx="0"/>
            <a:endCxn id="33" idx="2"/>
          </p:cNvCxnSpPr>
          <p:nvPr/>
        </p:nvCxnSpPr>
        <p:spPr>
          <a:xfrm flipV="1">
            <a:off x="6899654" y="4963271"/>
            <a:ext cx="660400" cy="30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4E3864-7715-8117-DE5A-0A2C0D89F8A9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>
          <a:xfrm>
            <a:off x="7560054" y="4963271"/>
            <a:ext cx="753774" cy="30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84B4C5-251B-E74D-1F7E-0F0DB298A011}"/>
              </a:ext>
            </a:extLst>
          </p:cNvPr>
          <p:cNvCxnSpPr>
            <a:cxnSpLocks/>
            <a:stCxn id="34" idx="2"/>
            <a:endCxn id="32" idx="0"/>
          </p:cNvCxnSpPr>
          <p:nvPr/>
        </p:nvCxnSpPr>
        <p:spPr>
          <a:xfrm>
            <a:off x="8950867" y="4952013"/>
            <a:ext cx="919034" cy="29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E279E6-589D-5C8D-6ABA-9D4423653916}"/>
              </a:ext>
            </a:extLst>
          </p:cNvPr>
          <p:cNvCxnSpPr>
            <a:stCxn id="29" idx="3"/>
            <a:endCxn id="30" idx="2"/>
          </p:cNvCxnSpPr>
          <p:nvPr/>
        </p:nvCxnSpPr>
        <p:spPr>
          <a:xfrm>
            <a:off x="2958579" y="4210683"/>
            <a:ext cx="3941075" cy="1460975"/>
          </a:xfrm>
          <a:prstGeom prst="bentConnector4">
            <a:avLst>
              <a:gd name="adj1" fmla="val 39207"/>
              <a:gd name="adj2" fmla="val 115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le 53">
            <a:extLst>
              <a:ext uri="{FF2B5EF4-FFF2-40B4-BE49-F238E27FC236}">
                <a16:creationId xmlns:a16="http://schemas.microsoft.com/office/drawing/2014/main" id="{DABC4FF6-18E1-31FC-75E4-C9802B14D0B1}"/>
              </a:ext>
            </a:extLst>
          </p:cNvPr>
          <p:cNvSpPr/>
          <p:nvPr/>
        </p:nvSpPr>
        <p:spPr>
          <a:xfrm>
            <a:off x="8084747" y="5715195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3178583B-B06F-BBB5-297C-FD6BD41D7666}"/>
              </a:ext>
            </a:extLst>
          </p:cNvPr>
          <p:cNvSpPr/>
          <p:nvPr/>
        </p:nvSpPr>
        <p:spPr>
          <a:xfrm>
            <a:off x="9646733" y="5671658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49D2AE4-046A-8543-5362-0D997BD9650E}"/>
                  </a:ext>
                </a:extLst>
              </p:cNvPr>
              <p:cNvSpPr txBox="1"/>
              <p:nvPr/>
            </p:nvSpPr>
            <p:spPr>
              <a:xfrm>
                <a:off x="4473676" y="4559314"/>
                <a:ext cx="2699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49D2AE4-046A-8543-5362-0D997BD96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676" y="4559314"/>
                <a:ext cx="2699392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71D78A4-1727-BF51-DC69-6C6EB44182E5}"/>
                  </a:ext>
                </a:extLst>
              </p:cNvPr>
              <p:cNvSpPr txBox="1"/>
              <p:nvPr/>
            </p:nvSpPr>
            <p:spPr>
              <a:xfrm>
                <a:off x="8455727" y="3872585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71D78A4-1727-BF51-DC69-6C6EB4418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727" y="3872585"/>
                <a:ext cx="47314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4C4EC0F-E451-6111-D8C6-08760F86D545}"/>
                  </a:ext>
                </a:extLst>
              </p:cNvPr>
              <p:cNvSpPr txBox="1"/>
              <p:nvPr/>
            </p:nvSpPr>
            <p:spPr>
              <a:xfrm>
                <a:off x="7198860" y="420203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4C4EC0F-E451-6111-D8C6-08760F86D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860" y="4202032"/>
                <a:ext cx="47314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23FEB2-1042-7F8C-5E3E-FC5CCA309667}"/>
                  </a:ext>
                </a:extLst>
              </p:cNvPr>
              <p:cNvSpPr txBox="1"/>
              <p:nvPr/>
            </p:nvSpPr>
            <p:spPr>
              <a:xfrm>
                <a:off x="8837160" y="421473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23FEB2-1042-7F8C-5E3E-FC5CCA309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160" y="4214732"/>
                <a:ext cx="4731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D5410F5-352E-B56A-F64A-2C3713CFDEC0}"/>
                  </a:ext>
                </a:extLst>
              </p:cNvPr>
              <p:cNvSpPr txBox="1"/>
              <p:nvPr/>
            </p:nvSpPr>
            <p:spPr>
              <a:xfrm>
                <a:off x="6566371" y="4926588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D5410F5-352E-B56A-F64A-2C3713CFD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371" y="4926588"/>
                <a:ext cx="47314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1841D93-7A99-4ACE-8B07-32835C8D044A}"/>
                  </a:ext>
                </a:extLst>
              </p:cNvPr>
              <p:cNvSpPr txBox="1"/>
              <p:nvPr/>
            </p:nvSpPr>
            <p:spPr>
              <a:xfrm>
                <a:off x="8159204" y="4939288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1841D93-7A99-4ACE-8B07-32835C8D0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204" y="4939288"/>
                <a:ext cx="47314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7E1627-4388-C747-95CD-9E830F883FAE}"/>
                  </a:ext>
                </a:extLst>
              </p:cNvPr>
              <p:cNvSpPr txBox="1"/>
              <p:nvPr/>
            </p:nvSpPr>
            <p:spPr>
              <a:xfrm>
                <a:off x="9809949" y="4874535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7E1627-4388-C747-95CD-9E830F883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949" y="4874535"/>
                <a:ext cx="47314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953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2007220"/>
            <a:ext cx="6470307" cy="2703357"/>
          </a:xfrm>
        </p:spPr>
        <p:txBody>
          <a:bodyPr/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CI: updates storage layer &amp; generates trusted new ADS root</a:t>
            </a:r>
          </a:p>
          <a:p>
            <a:pPr lvl="1"/>
            <a:r>
              <a:rPr lang="en-US" dirty="0">
                <a:latin typeface="+mj-lt"/>
              </a:rPr>
              <a:t>Employs SGX for secure update</a:t>
            </a:r>
          </a:p>
          <a:p>
            <a:pPr lvl="1"/>
            <a:r>
              <a:rPr lang="en-US" dirty="0">
                <a:latin typeface="+mj-lt"/>
              </a:rPr>
              <a:t>SGX consists of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DB engine </a:t>
            </a:r>
            <a:r>
              <a:rPr lang="en-US" dirty="0">
                <a:latin typeface="+mj-lt"/>
              </a:rPr>
              <a:t>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ADS engine</a:t>
            </a:r>
          </a:p>
          <a:p>
            <a:pPr lvl="1"/>
            <a:r>
              <a:rPr lang="en-US" dirty="0">
                <a:latin typeface="+mj-lt"/>
              </a:rPr>
              <a:t>Storage layer is located outside of SGX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BB54D9-EE68-7F76-F777-D103412BCFBC}"/>
              </a:ext>
            </a:extLst>
          </p:cNvPr>
          <p:cNvSpPr/>
          <p:nvPr/>
        </p:nvSpPr>
        <p:spPr>
          <a:xfrm>
            <a:off x="9241623" y="3263900"/>
            <a:ext cx="12954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ADS Engine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635289-D2F4-B678-121B-F184E77BC91F}"/>
              </a:ext>
            </a:extLst>
          </p:cNvPr>
          <p:cNvSpPr/>
          <p:nvPr/>
        </p:nvSpPr>
        <p:spPr>
          <a:xfrm>
            <a:off x="9241623" y="2438400"/>
            <a:ext cx="12954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DB Engine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26D99F-9CAE-6BDE-4937-DC765755BE42}"/>
              </a:ext>
            </a:extLst>
          </p:cNvPr>
          <p:cNvSpPr/>
          <p:nvPr/>
        </p:nvSpPr>
        <p:spPr>
          <a:xfrm>
            <a:off x="8759024" y="2311400"/>
            <a:ext cx="1926604" cy="1549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D275D-AC34-70BA-6A06-B42580E68FCE}"/>
              </a:ext>
            </a:extLst>
          </p:cNvPr>
          <p:cNvSpPr txBox="1"/>
          <p:nvPr/>
        </p:nvSpPr>
        <p:spPr>
          <a:xfrm>
            <a:off x="8720923" y="225373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SGX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B5372-9D9E-EF4C-86CA-E0826DB763D2}"/>
              </a:ext>
            </a:extLst>
          </p:cNvPr>
          <p:cNvSpPr/>
          <p:nvPr/>
        </p:nvSpPr>
        <p:spPr>
          <a:xfrm>
            <a:off x="8655203" y="4316287"/>
            <a:ext cx="2095500" cy="78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014058B4-0DAD-5331-D7A7-3771AF46A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891" y="4413963"/>
            <a:ext cx="634375" cy="660268"/>
          </a:xfrm>
          <a:prstGeom prst="rect">
            <a:avLst/>
          </a:prstGeom>
        </p:spPr>
      </p:pic>
      <p:sp>
        <p:nvSpPr>
          <p:cNvPr id="24" name="Triangle 23">
            <a:extLst>
              <a:ext uri="{FF2B5EF4-FFF2-40B4-BE49-F238E27FC236}">
                <a16:creationId xmlns:a16="http://schemas.microsoft.com/office/drawing/2014/main" id="{D1714C3E-FB2E-BB90-1A04-CC2CE1543807}"/>
              </a:ext>
            </a:extLst>
          </p:cNvPr>
          <p:cNvSpPr/>
          <p:nvPr/>
        </p:nvSpPr>
        <p:spPr>
          <a:xfrm>
            <a:off x="9480389" y="4361769"/>
            <a:ext cx="1155700" cy="382328"/>
          </a:xfrm>
          <a:prstGeom prst="triangle">
            <a:avLst>
              <a:gd name="adj" fmla="val 478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CE1015-85AB-8FE7-8D50-8B3F6E44720B}"/>
              </a:ext>
            </a:extLst>
          </p:cNvPr>
          <p:cNvSpPr/>
          <p:nvPr/>
        </p:nvSpPr>
        <p:spPr>
          <a:xfrm>
            <a:off x="9518489" y="481877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185945-6AA7-D7D2-3CF0-E3B3DA39FB14}"/>
              </a:ext>
            </a:extLst>
          </p:cNvPr>
          <p:cNvSpPr/>
          <p:nvPr/>
        </p:nvSpPr>
        <p:spPr>
          <a:xfrm>
            <a:off x="9748532" y="481877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FDE888-BDB4-E66F-DCB8-57188D447C71}"/>
              </a:ext>
            </a:extLst>
          </p:cNvPr>
          <p:cNvSpPr/>
          <p:nvPr/>
        </p:nvSpPr>
        <p:spPr>
          <a:xfrm>
            <a:off x="9978575" y="4818770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F9016C-AA54-B20C-280A-0E23E233B60E}"/>
              </a:ext>
            </a:extLst>
          </p:cNvPr>
          <p:cNvSpPr/>
          <p:nvPr/>
        </p:nvSpPr>
        <p:spPr>
          <a:xfrm>
            <a:off x="10208618" y="4818769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14E03B-9EB6-B23E-F526-10E4F50BEA5D}"/>
              </a:ext>
            </a:extLst>
          </p:cNvPr>
          <p:cNvSpPr/>
          <p:nvPr/>
        </p:nvSpPr>
        <p:spPr>
          <a:xfrm>
            <a:off x="10452407" y="4818768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5C922D-8AF6-CCD5-395A-DB441C01480C}"/>
              </a:ext>
            </a:extLst>
          </p:cNvPr>
          <p:cNvSpPr/>
          <p:nvPr/>
        </p:nvSpPr>
        <p:spPr>
          <a:xfrm>
            <a:off x="7522620" y="4245099"/>
            <a:ext cx="3484302" cy="9389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5068F7-D8F8-24E7-7639-963845FD7B1F}"/>
              </a:ext>
            </a:extLst>
          </p:cNvPr>
          <p:cNvSpPr txBox="1"/>
          <p:nvPr/>
        </p:nvSpPr>
        <p:spPr>
          <a:xfrm>
            <a:off x="7384898" y="2339498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Computing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EF33B6-E9AF-6F6F-DC4D-ACFE244BC4A9}"/>
              </a:ext>
            </a:extLst>
          </p:cNvPr>
          <p:cNvSpPr txBox="1"/>
          <p:nvPr/>
        </p:nvSpPr>
        <p:spPr>
          <a:xfrm>
            <a:off x="7384897" y="3340934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V</a:t>
            </a:r>
            <a:r>
              <a:rPr lang="en-US" baseline="30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F0315A-1778-2572-0918-BFDBF7D9624B}"/>
              </a:ext>
            </a:extLst>
          </p:cNvPr>
          <p:cNvSpPr txBox="1"/>
          <p:nvPr/>
        </p:nvSpPr>
        <p:spPr>
          <a:xfrm>
            <a:off x="7405265" y="4407753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+mj-lt"/>
              </a:rPr>
              <a:t>Storage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22430F-91CF-17B6-E96F-461B248A2A3D}"/>
              </a:ext>
            </a:extLst>
          </p:cNvPr>
          <p:cNvSpPr/>
          <p:nvPr/>
        </p:nvSpPr>
        <p:spPr>
          <a:xfrm>
            <a:off x="7509069" y="2261963"/>
            <a:ext cx="3497854" cy="72538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41530-1996-DD73-B9D2-4866F2481190}"/>
              </a:ext>
            </a:extLst>
          </p:cNvPr>
          <p:cNvSpPr/>
          <p:nvPr/>
        </p:nvSpPr>
        <p:spPr>
          <a:xfrm>
            <a:off x="7509070" y="3201143"/>
            <a:ext cx="3484302" cy="728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5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2007220"/>
            <a:ext cx="6768155" cy="3097647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CI: updates storage layer &amp; generates trusted new ADS root</a:t>
            </a:r>
          </a:p>
          <a:p>
            <a:pPr lvl="1"/>
            <a:r>
              <a:rPr lang="en-US" dirty="0">
                <a:latin typeface="+mj-lt"/>
              </a:rPr>
              <a:t>Employs SGX for secure update</a:t>
            </a:r>
          </a:p>
          <a:p>
            <a:pPr lvl="1"/>
            <a:r>
              <a:rPr lang="en-US" dirty="0">
                <a:latin typeface="+mj-lt"/>
              </a:rPr>
              <a:t>SGX consists of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DB engine </a:t>
            </a:r>
            <a:r>
              <a:rPr lang="en-US" dirty="0">
                <a:latin typeface="+mj-lt"/>
              </a:rPr>
              <a:t>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ADS engine</a:t>
            </a:r>
          </a:p>
          <a:p>
            <a:pPr lvl="1"/>
            <a:r>
              <a:rPr lang="en-US" dirty="0">
                <a:latin typeface="+mj-lt"/>
              </a:rPr>
              <a:t>Storage layer is located outside of SGX</a:t>
            </a:r>
          </a:p>
          <a:p>
            <a:pPr lvl="1"/>
            <a:r>
              <a:rPr lang="en-US" dirty="0" err="1">
                <a:latin typeface="+mj-lt"/>
              </a:rPr>
              <a:t>OCalls</a:t>
            </a:r>
            <a:r>
              <a:rPr lang="en-US" dirty="0">
                <a:latin typeface="+mj-lt"/>
              </a:rPr>
              <a:t> are invoked when SGX reads/writes pages from/to outside-SGX storage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52411-90C1-97A8-7EB9-9CE4AB4B2CA9}"/>
              </a:ext>
            </a:extLst>
          </p:cNvPr>
          <p:cNvSpPr/>
          <p:nvPr/>
        </p:nvSpPr>
        <p:spPr>
          <a:xfrm>
            <a:off x="9241623" y="3263900"/>
            <a:ext cx="12954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ADS Engine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21B28-71F8-DCB6-5A6F-0C38BBBF26FC}"/>
              </a:ext>
            </a:extLst>
          </p:cNvPr>
          <p:cNvSpPr/>
          <p:nvPr/>
        </p:nvSpPr>
        <p:spPr>
          <a:xfrm>
            <a:off x="9241623" y="2438400"/>
            <a:ext cx="12954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DB Engine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EDB86D-3E32-B300-C8D3-FA5B792EF5BC}"/>
              </a:ext>
            </a:extLst>
          </p:cNvPr>
          <p:cNvSpPr/>
          <p:nvPr/>
        </p:nvSpPr>
        <p:spPr>
          <a:xfrm>
            <a:off x="8759024" y="2311400"/>
            <a:ext cx="1926604" cy="1549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3C0708-F93A-005E-89CD-22616D3E9C0B}"/>
              </a:ext>
            </a:extLst>
          </p:cNvPr>
          <p:cNvSpPr txBox="1"/>
          <p:nvPr/>
        </p:nvSpPr>
        <p:spPr>
          <a:xfrm>
            <a:off x="8720923" y="225373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SGX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514DCA-776E-1D62-B744-D8D61FEA5247}"/>
              </a:ext>
            </a:extLst>
          </p:cNvPr>
          <p:cNvSpPr/>
          <p:nvPr/>
        </p:nvSpPr>
        <p:spPr>
          <a:xfrm>
            <a:off x="8655203" y="4316287"/>
            <a:ext cx="2095500" cy="78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1EB30760-A42F-3B92-C2FD-9929A464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891" y="4413963"/>
            <a:ext cx="634375" cy="660268"/>
          </a:xfrm>
          <a:prstGeom prst="rect">
            <a:avLst/>
          </a:prstGeom>
        </p:spPr>
      </p:pic>
      <p:sp>
        <p:nvSpPr>
          <p:cNvPr id="16" name="Triangle 15">
            <a:extLst>
              <a:ext uri="{FF2B5EF4-FFF2-40B4-BE49-F238E27FC236}">
                <a16:creationId xmlns:a16="http://schemas.microsoft.com/office/drawing/2014/main" id="{25BD9609-D6D6-5BB0-CFB7-C5AFD8E7C620}"/>
              </a:ext>
            </a:extLst>
          </p:cNvPr>
          <p:cNvSpPr/>
          <p:nvPr/>
        </p:nvSpPr>
        <p:spPr>
          <a:xfrm>
            <a:off x="9480389" y="4361769"/>
            <a:ext cx="1155700" cy="382328"/>
          </a:xfrm>
          <a:prstGeom prst="triangle">
            <a:avLst>
              <a:gd name="adj" fmla="val 478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87B3F4-F190-FB17-508D-9767F043C693}"/>
              </a:ext>
            </a:extLst>
          </p:cNvPr>
          <p:cNvSpPr/>
          <p:nvPr/>
        </p:nvSpPr>
        <p:spPr>
          <a:xfrm>
            <a:off x="9518489" y="481877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D5CECD-44D5-F304-738E-D78674F00C23}"/>
              </a:ext>
            </a:extLst>
          </p:cNvPr>
          <p:cNvSpPr/>
          <p:nvPr/>
        </p:nvSpPr>
        <p:spPr>
          <a:xfrm>
            <a:off x="9748532" y="481877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2D209E-4D2C-7672-F629-A38CA171BE66}"/>
              </a:ext>
            </a:extLst>
          </p:cNvPr>
          <p:cNvSpPr/>
          <p:nvPr/>
        </p:nvSpPr>
        <p:spPr>
          <a:xfrm>
            <a:off x="9978575" y="4818770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4F46DB-D024-73CA-97B2-F8311D7066DE}"/>
              </a:ext>
            </a:extLst>
          </p:cNvPr>
          <p:cNvSpPr/>
          <p:nvPr/>
        </p:nvSpPr>
        <p:spPr>
          <a:xfrm>
            <a:off x="10208618" y="4818769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E13655-9541-6067-6E00-0E4A0BE37EB2}"/>
              </a:ext>
            </a:extLst>
          </p:cNvPr>
          <p:cNvSpPr/>
          <p:nvPr/>
        </p:nvSpPr>
        <p:spPr>
          <a:xfrm>
            <a:off x="10452407" y="4818768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94DE98-72D2-26B2-9C82-E8DE0EECD271}"/>
              </a:ext>
            </a:extLst>
          </p:cNvPr>
          <p:cNvSpPr/>
          <p:nvPr/>
        </p:nvSpPr>
        <p:spPr>
          <a:xfrm>
            <a:off x="7509070" y="3201143"/>
            <a:ext cx="3484302" cy="728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72D69A-780A-5E6A-C28F-7FF80A41F532}"/>
              </a:ext>
            </a:extLst>
          </p:cNvPr>
          <p:cNvSpPr/>
          <p:nvPr/>
        </p:nvSpPr>
        <p:spPr>
          <a:xfrm>
            <a:off x="7509069" y="2261963"/>
            <a:ext cx="3497854" cy="72538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8B4A64-3305-7E39-FEF2-C68F00A699E8}"/>
              </a:ext>
            </a:extLst>
          </p:cNvPr>
          <p:cNvSpPr/>
          <p:nvPr/>
        </p:nvSpPr>
        <p:spPr>
          <a:xfrm>
            <a:off x="7522620" y="4245099"/>
            <a:ext cx="3484302" cy="9389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AB109E-4572-1968-A1AB-F587983AC33F}"/>
              </a:ext>
            </a:extLst>
          </p:cNvPr>
          <p:cNvSpPr txBox="1"/>
          <p:nvPr/>
        </p:nvSpPr>
        <p:spPr>
          <a:xfrm>
            <a:off x="7384898" y="2339498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Computing 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92CA4C-2EFB-7C96-B769-BDEA0F5FE98E}"/>
              </a:ext>
            </a:extLst>
          </p:cNvPr>
          <p:cNvSpPr txBox="1"/>
          <p:nvPr/>
        </p:nvSpPr>
        <p:spPr>
          <a:xfrm>
            <a:off x="7384897" y="3340934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V</a:t>
            </a:r>
            <a:r>
              <a:rPr lang="en-US" baseline="30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0A71D8-3539-586D-71AE-BF5E61CBFD14}"/>
              </a:ext>
            </a:extLst>
          </p:cNvPr>
          <p:cNvSpPr txBox="1"/>
          <p:nvPr/>
        </p:nvSpPr>
        <p:spPr>
          <a:xfrm>
            <a:off x="7405265" y="4407753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+mj-lt"/>
              </a:rPr>
              <a:t>Storage Layer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BB5033-BFDF-3C47-B894-D619C9201608}"/>
              </a:ext>
            </a:extLst>
          </p:cNvPr>
          <p:cNvSpPr txBox="1"/>
          <p:nvPr/>
        </p:nvSpPr>
        <p:spPr>
          <a:xfrm>
            <a:off x="9217168" y="2921000"/>
            <a:ext cx="66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write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BBD676-7D92-7E8A-E6C8-9B52CC5C2BB5}"/>
              </a:ext>
            </a:extLst>
          </p:cNvPr>
          <p:cNvSpPr txBox="1"/>
          <p:nvPr/>
        </p:nvSpPr>
        <p:spPr>
          <a:xfrm>
            <a:off x="9949242" y="2933184"/>
            <a:ext cx="60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read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44AD60-D186-1D02-69BD-1192381A6FD4}"/>
              </a:ext>
            </a:extLst>
          </p:cNvPr>
          <p:cNvCxnSpPr/>
          <p:nvPr/>
        </p:nvCxnSpPr>
        <p:spPr>
          <a:xfrm>
            <a:off x="9826768" y="2946400"/>
            <a:ext cx="0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5744D5-94EB-9EED-043E-00DA9B591556}"/>
              </a:ext>
            </a:extLst>
          </p:cNvPr>
          <p:cNvCxnSpPr>
            <a:cxnSpLocks/>
          </p:cNvCxnSpPr>
          <p:nvPr/>
        </p:nvCxnSpPr>
        <p:spPr>
          <a:xfrm flipV="1">
            <a:off x="9979168" y="2933700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0A71917-1687-138D-70B2-17C5449A9B0B}"/>
              </a:ext>
            </a:extLst>
          </p:cNvPr>
          <p:cNvSpPr txBox="1"/>
          <p:nvPr/>
        </p:nvSpPr>
        <p:spPr>
          <a:xfrm>
            <a:off x="9994200" y="389738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OCall</a:t>
            </a:r>
            <a:endParaRPr lang="en-US" dirty="0">
              <a:latin typeface="+mj-lt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C21CAD-CC56-41D8-29F7-4DBBB39AD520}"/>
              </a:ext>
            </a:extLst>
          </p:cNvPr>
          <p:cNvCxnSpPr>
            <a:cxnSpLocks/>
          </p:cNvCxnSpPr>
          <p:nvPr/>
        </p:nvCxnSpPr>
        <p:spPr>
          <a:xfrm flipV="1">
            <a:off x="9942649" y="3872602"/>
            <a:ext cx="0" cy="44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61E9E1-A70F-B1E4-2103-1083A7E9C991}"/>
              </a:ext>
            </a:extLst>
          </p:cNvPr>
          <p:cNvCxnSpPr>
            <a:cxnSpLocks/>
          </p:cNvCxnSpPr>
          <p:nvPr/>
        </p:nvCxnSpPr>
        <p:spPr>
          <a:xfrm>
            <a:off x="9809422" y="3881655"/>
            <a:ext cx="0" cy="40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7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2007220"/>
            <a:ext cx="7467017" cy="2703357"/>
          </a:xfrm>
        </p:spPr>
        <p:txBody>
          <a:bodyPr/>
          <a:lstStyle/>
          <a:p>
            <a:r>
              <a:rPr lang="en-US" dirty="0">
                <a:latin typeface="+mj-lt"/>
              </a:rPr>
              <a:t>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CI: updates storage layer &amp; generates trusted new ADS root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+mj-lt"/>
              </a:rPr>
              <a:t>Problem</a:t>
            </a:r>
            <a:r>
              <a:rPr lang="en-US" dirty="0">
                <a:latin typeface="+mj-lt"/>
              </a:rPr>
              <a:t>: Outside-SGX storage is distrusted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Solution</a:t>
            </a:r>
            <a:r>
              <a:rPr lang="en-US" dirty="0">
                <a:latin typeface="+mj-lt"/>
              </a:rPr>
              <a:t>: Verifiable computation</a:t>
            </a:r>
          </a:p>
          <a:p>
            <a:pPr lvl="2"/>
            <a:r>
              <a:rPr lang="en-US" dirty="0">
                <a:latin typeface="+mj-lt"/>
              </a:rPr>
              <a:t>V</a:t>
            </a:r>
            <a:r>
              <a:rPr lang="en-US" sz="2000" dirty="0">
                <a:latin typeface="+mj-lt"/>
              </a:rPr>
              <a:t>erify all pages to be read</a:t>
            </a:r>
          </a:p>
          <a:p>
            <a:pPr lvl="2"/>
            <a:r>
              <a:rPr lang="en-US" dirty="0">
                <a:latin typeface="+mj-lt"/>
              </a:rPr>
              <a:t>Verify </a:t>
            </a:r>
            <a:r>
              <a:rPr lang="en-US" sz="2000" dirty="0">
                <a:latin typeface="+mj-lt"/>
              </a:rPr>
              <a:t>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neighboring nodes</a:t>
            </a:r>
            <a:r>
              <a:rPr lang="en-US" sz="2000" dirty="0">
                <a:latin typeface="+mj-lt"/>
              </a:rPr>
              <a:t> related to pages to be written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9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 Maintenance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3734" y="2007221"/>
                <a:ext cx="10580065" cy="1256130"/>
              </a:xfrm>
            </p:spPr>
            <p:txBody>
              <a:bodyPr/>
              <a:lstStyle/>
              <a:p>
                <a:r>
                  <a:rPr lang="en-US" dirty="0">
                    <a:latin typeface="+mj-lt"/>
                  </a:rPr>
                  <a:t>V</a:t>
                </a:r>
                <a:r>
                  <a:rPr lang="en-US" baseline="30000" dirty="0"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FS CI: employs SGX for secure update</a:t>
                </a:r>
              </a:p>
              <a:p>
                <a:pPr lvl="1"/>
                <a:r>
                  <a:rPr lang="en-US" dirty="0">
                    <a:latin typeface="+mj-lt"/>
                  </a:rPr>
                  <a:t>Example: 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3734" y="2007221"/>
                <a:ext cx="10580065" cy="1256130"/>
              </a:xfrm>
              <a:blipFill>
                <a:blip r:embed="rId2"/>
                <a:stretch>
                  <a:fillRect l="-959" t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F867FC0-E3CD-D575-AD11-740E0B7497A1}"/>
                  </a:ext>
                </a:extLst>
              </p:cNvPr>
              <p:cNvSpPr/>
              <p:nvPr/>
            </p:nvSpPr>
            <p:spPr>
              <a:xfrm>
                <a:off x="1388113" y="5252667"/>
                <a:ext cx="432000" cy="432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F867FC0-E3CD-D575-AD11-740E0B749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13" y="5252667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EB7A7E-499D-0261-40A6-2B48ED78BE94}"/>
                  </a:ext>
                </a:extLst>
              </p:cNvPr>
              <p:cNvSpPr/>
              <p:nvPr/>
            </p:nvSpPr>
            <p:spPr>
              <a:xfrm>
                <a:off x="1388113" y="4782607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EB7A7E-499D-0261-40A6-2B48ED78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13" y="4782607"/>
                <a:ext cx="432000" cy="31251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67DF38-B162-D5E4-464E-DE751C731F7E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1604113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C556034-E67D-8F51-F8AC-3685693565F1}"/>
                  </a:ext>
                </a:extLst>
              </p:cNvPr>
              <p:cNvSpPr/>
              <p:nvPr/>
            </p:nvSpPr>
            <p:spPr>
              <a:xfrm>
                <a:off x="1974768" y="525266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C556034-E67D-8F51-F8AC-368569356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68" y="5252667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01EEE6-E4AE-52E5-D37A-087B1E64C94D}"/>
                  </a:ext>
                </a:extLst>
              </p:cNvPr>
              <p:cNvSpPr/>
              <p:nvPr/>
            </p:nvSpPr>
            <p:spPr>
              <a:xfrm>
                <a:off x="1974773" y="4782607"/>
                <a:ext cx="432000" cy="31251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01EEE6-E4AE-52E5-D37A-087B1E64C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73" y="4782607"/>
                <a:ext cx="432000" cy="312516"/>
              </a:xfrm>
              <a:prstGeom prst="rect">
                <a:avLst/>
              </a:prstGeom>
              <a:blipFill>
                <a:blip r:embed="rId6"/>
                <a:stretch>
                  <a:fillRect l="-1388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018F4-774B-8CAC-91B8-387DB5FF5D58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2190768" y="5095123"/>
            <a:ext cx="5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7A2834C-AA2F-8E18-A006-F3F4D6336BD3}"/>
                  </a:ext>
                </a:extLst>
              </p:cNvPr>
              <p:cNvSpPr/>
              <p:nvPr/>
            </p:nvSpPr>
            <p:spPr>
              <a:xfrm>
                <a:off x="2748716" y="525266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7A2834C-AA2F-8E18-A006-F3F4D6336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16" y="5252667"/>
                <a:ext cx="432000" cy="432000"/>
              </a:xfrm>
              <a:prstGeom prst="ellipse">
                <a:avLst/>
              </a:prstGeom>
              <a:blipFill>
                <a:blip r:embed="rId7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92BFCD-1162-610B-5FB0-24261DE758B1}"/>
                  </a:ext>
                </a:extLst>
              </p:cNvPr>
              <p:cNvSpPr/>
              <p:nvPr/>
            </p:nvSpPr>
            <p:spPr>
              <a:xfrm>
                <a:off x="2748716" y="4782607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92BFCD-1162-610B-5FB0-24261DE75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16" y="4782607"/>
                <a:ext cx="432000" cy="312516"/>
              </a:xfrm>
              <a:prstGeom prst="rect">
                <a:avLst/>
              </a:prstGeom>
              <a:blipFill>
                <a:blip r:embed="rId8"/>
                <a:stretch>
                  <a:fillRect l="-1388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7F6095-4E39-3FE4-7F66-07B7069BF550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2964716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8881A5A-9C6C-C0E4-6548-21AC2F36E882}"/>
                  </a:ext>
                </a:extLst>
              </p:cNvPr>
              <p:cNvSpPr/>
              <p:nvPr/>
            </p:nvSpPr>
            <p:spPr>
              <a:xfrm>
                <a:off x="3343838" y="525266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8881A5A-9C6C-C0E4-6548-21AC2F36E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38" y="5252667"/>
                <a:ext cx="432000" cy="432000"/>
              </a:xfrm>
              <a:prstGeom prst="ellipse">
                <a:avLst/>
              </a:prstGeom>
              <a:blipFill>
                <a:blip r:embed="rId9"/>
                <a:stretch>
                  <a:fillRect l="-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7499BE-D342-16E8-8C9F-DB96F752040A}"/>
                  </a:ext>
                </a:extLst>
              </p:cNvPr>
              <p:cNvSpPr/>
              <p:nvPr/>
            </p:nvSpPr>
            <p:spPr>
              <a:xfrm>
                <a:off x="3343838" y="4782607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7499BE-D342-16E8-8C9F-DB96F7520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38" y="4782607"/>
                <a:ext cx="432000" cy="312516"/>
              </a:xfrm>
              <a:prstGeom prst="rect">
                <a:avLst/>
              </a:prstGeom>
              <a:blipFill>
                <a:blip r:embed="rId10"/>
                <a:stretch>
                  <a:fillRect l="-1428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595785-C2D6-1BBD-42F5-F5F8CA7A05D1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3559838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7F9C8C-D23B-E5D1-3583-E2115A46FBED}"/>
                  </a:ext>
                </a:extLst>
              </p:cNvPr>
              <p:cNvSpPr/>
              <p:nvPr/>
            </p:nvSpPr>
            <p:spPr>
              <a:xfrm>
                <a:off x="1692859" y="4153756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7F9C8C-D23B-E5D1-3583-E2115A46F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59" y="4153756"/>
                <a:ext cx="432000" cy="312516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12BBE2-4C5F-80B9-8B96-265F1AC518CA}"/>
                  </a:ext>
                </a:extLst>
              </p:cNvPr>
              <p:cNvSpPr/>
              <p:nvPr/>
            </p:nvSpPr>
            <p:spPr>
              <a:xfrm>
                <a:off x="3042579" y="4153756"/>
                <a:ext cx="432000" cy="31251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12BBE2-4C5F-80B9-8B96-265F1AC51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579" y="4153756"/>
                <a:ext cx="432000" cy="312516"/>
              </a:xfrm>
              <a:prstGeom prst="rect">
                <a:avLst/>
              </a:prstGeom>
              <a:blipFill>
                <a:blip r:embed="rId12"/>
                <a:stretch>
                  <a:fillRect l="-2778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262187-5C09-7867-1192-8B3D4939E7E2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V="1">
            <a:off x="1604113" y="4466272"/>
            <a:ext cx="304746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4AB5DD-975B-FAA8-ED30-E390C0C8ACB5}"/>
              </a:ext>
            </a:extLst>
          </p:cNvPr>
          <p:cNvCxnSpPr>
            <a:cxnSpLocks/>
            <a:stCxn id="10" idx="0"/>
            <a:endCxn id="18" idx="2"/>
          </p:cNvCxnSpPr>
          <p:nvPr/>
        </p:nvCxnSpPr>
        <p:spPr>
          <a:xfrm flipH="1" flipV="1">
            <a:off x="1908859" y="4466272"/>
            <a:ext cx="281914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E05844-2AFB-E843-765E-AD940E1D012D}"/>
              </a:ext>
            </a:extLst>
          </p:cNvPr>
          <p:cNvCxnSpPr>
            <a:stCxn id="13" idx="0"/>
            <a:endCxn id="19" idx="2"/>
          </p:cNvCxnSpPr>
          <p:nvPr/>
        </p:nvCxnSpPr>
        <p:spPr>
          <a:xfrm flipV="1">
            <a:off x="2964716" y="4466272"/>
            <a:ext cx="293863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8D3FBA-C9FF-1B48-342B-DB4422E5A3C5}"/>
              </a:ext>
            </a:extLst>
          </p:cNvPr>
          <p:cNvCxnSpPr>
            <a:stCxn id="16" idx="0"/>
            <a:endCxn id="19" idx="2"/>
          </p:cNvCxnSpPr>
          <p:nvPr/>
        </p:nvCxnSpPr>
        <p:spPr>
          <a:xfrm flipH="1" flipV="1">
            <a:off x="3258579" y="4466272"/>
            <a:ext cx="301259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E9BD2A-5918-0148-DE42-1D0B6056A092}"/>
              </a:ext>
            </a:extLst>
          </p:cNvPr>
          <p:cNvCxnSpPr>
            <a:cxnSpLocks/>
            <a:stCxn id="18" idx="0"/>
            <a:endCxn id="26" idx="2"/>
          </p:cNvCxnSpPr>
          <p:nvPr/>
        </p:nvCxnSpPr>
        <p:spPr>
          <a:xfrm flipV="1">
            <a:off x="1908859" y="3873494"/>
            <a:ext cx="68734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1BE421-F528-F81E-01B2-CE360449A11D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flipH="1" flipV="1">
            <a:off x="2596199" y="3873494"/>
            <a:ext cx="66238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4E19DFE-06EF-D9AC-2346-7175EE80C0EB}"/>
                  </a:ext>
                </a:extLst>
              </p:cNvPr>
              <p:cNvSpPr/>
              <p:nvPr/>
            </p:nvSpPr>
            <p:spPr>
              <a:xfrm>
                <a:off x="2177519" y="3465189"/>
                <a:ext cx="837359" cy="4083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4E19DFE-06EF-D9AC-2346-7175EE80C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19" y="3465189"/>
                <a:ext cx="837359" cy="40830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A2AA155-05FE-E818-DECD-50806BC89A40}"/>
              </a:ext>
            </a:extLst>
          </p:cNvPr>
          <p:cNvSpPr/>
          <p:nvPr/>
        </p:nvSpPr>
        <p:spPr>
          <a:xfrm>
            <a:off x="4153786" y="4730663"/>
            <a:ext cx="990280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main.db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C2BF611-6945-F565-6C39-B07A31FF062E}"/>
              </a:ext>
            </a:extLst>
          </p:cNvPr>
          <p:cNvSpPr/>
          <p:nvPr/>
        </p:nvSpPr>
        <p:spPr>
          <a:xfrm>
            <a:off x="5265187" y="4732406"/>
            <a:ext cx="1274079" cy="4083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journal.log</a:t>
            </a:r>
            <a:endParaRPr lang="en-US" dirty="0">
              <a:latin typeface="+mj-l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A121F35-CF40-3B18-D0DA-28BFD7680377}"/>
              </a:ext>
            </a:extLst>
          </p:cNvPr>
          <p:cNvSpPr/>
          <p:nvPr/>
        </p:nvSpPr>
        <p:spPr>
          <a:xfrm>
            <a:off x="6829727" y="4711177"/>
            <a:ext cx="1274079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sys.config</a:t>
            </a:r>
            <a:endParaRPr lang="en-US" dirty="0">
              <a:latin typeface="+mj-lt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B5C271B-1882-3AE0-3BF4-EB2EC26733DE}"/>
              </a:ext>
            </a:extLst>
          </p:cNvPr>
          <p:cNvSpPr/>
          <p:nvPr/>
        </p:nvSpPr>
        <p:spPr>
          <a:xfrm>
            <a:off x="4805719" y="4022276"/>
            <a:ext cx="990280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var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7D00020-5069-4168-A041-DBA4D3903F85}"/>
              </a:ext>
            </a:extLst>
          </p:cNvPr>
          <p:cNvSpPr/>
          <p:nvPr/>
        </p:nvSpPr>
        <p:spPr>
          <a:xfrm>
            <a:off x="6061060" y="4011018"/>
            <a:ext cx="990280" cy="4083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etc</a:t>
            </a:r>
            <a:endParaRPr lang="en-US" dirty="0">
              <a:latin typeface="+mj-lt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FCF601A-08D2-E553-BF8A-3F8B6194F4C2}"/>
              </a:ext>
            </a:extLst>
          </p:cNvPr>
          <p:cNvSpPr/>
          <p:nvPr/>
        </p:nvSpPr>
        <p:spPr>
          <a:xfrm>
            <a:off x="5551628" y="3426846"/>
            <a:ext cx="577168" cy="40830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/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DEA2BA-603C-C140-D6C5-39CBF5FE1B54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5300859" y="3835151"/>
            <a:ext cx="539353" cy="18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312B5-3EAE-CD82-AAD1-77FECC61AC3A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H="1" flipV="1">
            <a:off x="5840212" y="3835151"/>
            <a:ext cx="715988" cy="17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7B3CEF-CC8C-DBAA-07AD-B414CF1B95CB}"/>
              </a:ext>
            </a:extLst>
          </p:cNvPr>
          <p:cNvCxnSpPr>
            <a:cxnSpLocks/>
            <a:stCxn id="27" idx="0"/>
            <a:endCxn id="30" idx="2"/>
          </p:cNvCxnSpPr>
          <p:nvPr/>
        </p:nvCxnSpPr>
        <p:spPr>
          <a:xfrm flipV="1">
            <a:off x="4648926" y="4430581"/>
            <a:ext cx="651933" cy="30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1C7C5E-85AD-7972-BD5F-4522FDE3030C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>
            <a:off x="5300859" y="4430581"/>
            <a:ext cx="601368" cy="30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667DE32-F71E-508B-9BDF-AF7D327C2ED4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6556200" y="4419323"/>
            <a:ext cx="910567" cy="29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B78D154-F04B-EB1E-9B35-D8CD944186F4}"/>
              </a:ext>
            </a:extLst>
          </p:cNvPr>
          <p:cNvCxnSpPr>
            <a:stCxn id="26" idx="3"/>
            <a:endCxn id="27" idx="2"/>
          </p:cNvCxnSpPr>
          <p:nvPr/>
        </p:nvCxnSpPr>
        <p:spPr>
          <a:xfrm>
            <a:off x="3014878" y="3669342"/>
            <a:ext cx="1634048" cy="1469626"/>
          </a:xfrm>
          <a:prstGeom prst="bentConnector4">
            <a:avLst>
              <a:gd name="adj1" fmla="val 59720"/>
              <a:gd name="adj2" fmla="val 115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angle 38">
            <a:extLst>
              <a:ext uri="{FF2B5EF4-FFF2-40B4-BE49-F238E27FC236}">
                <a16:creationId xmlns:a16="http://schemas.microsoft.com/office/drawing/2014/main" id="{3899F940-91C4-CC31-B0AE-137DFB17579A}"/>
              </a:ext>
            </a:extLst>
          </p:cNvPr>
          <p:cNvSpPr/>
          <p:nvPr/>
        </p:nvSpPr>
        <p:spPr>
          <a:xfrm>
            <a:off x="5707014" y="5157104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2C1FA18C-2327-D517-CF3D-3B62CEDDD140}"/>
              </a:ext>
            </a:extLst>
          </p:cNvPr>
          <p:cNvSpPr/>
          <p:nvPr/>
        </p:nvSpPr>
        <p:spPr>
          <a:xfrm>
            <a:off x="7319802" y="5138968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A72876-DA3F-FB94-BC99-86DE13FCB1CE}"/>
                  </a:ext>
                </a:extLst>
              </p:cNvPr>
              <p:cNvSpPr txBox="1"/>
              <p:nvPr/>
            </p:nvSpPr>
            <p:spPr>
              <a:xfrm>
                <a:off x="6128796" y="3339895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A72876-DA3F-FB94-BC99-86DE13F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796" y="3339895"/>
                <a:ext cx="47314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DDA282-CD09-53FC-F192-87D56DEA1B85}"/>
                  </a:ext>
                </a:extLst>
              </p:cNvPr>
              <p:cNvSpPr txBox="1"/>
              <p:nvPr/>
            </p:nvSpPr>
            <p:spPr>
              <a:xfrm>
                <a:off x="4871929" y="366934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DDA282-CD09-53FC-F192-87D56DEA1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29" y="3669342"/>
                <a:ext cx="47314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3E39F5-AE14-32A4-414A-B30FF14C4C73}"/>
                  </a:ext>
                </a:extLst>
              </p:cNvPr>
              <p:cNvSpPr txBox="1"/>
              <p:nvPr/>
            </p:nvSpPr>
            <p:spPr>
              <a:xfrm>
                <a:off x="6510229" y="368204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3E39F5-AE14-32A4-414A-B30FF14C4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229" y="3682042"/>
                <a:ext cx="47314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10747A-57D0-1360-6F54-0C5870DF1ED4}"/>
                  </a:ext>
                </a:extLst>
              </p:cNvPr>
              <p:cNvSpPr txBox="1"/>
              <p:nvPr/>
            </p:nvSpPr>
            <p:spPr>
              <a:xfrm>
                <a:off x="4239440" y="4393898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10747A-57D0-1360-6F54-0C5870DF1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40" y="4393898"/>
                <a:ext cx="4731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763D54-6530-A734-F6A9-307EB9B1ED85}"/>
                  </a:ext>
                </a:extLst>
              </p:cNvPr>
              <p:cNvSpPr txBox="1"/>
              <p:nvPr/>
            </p:nvSpPr>
            <p:spPr>
              <a:xfrm>
                <a:off x="5769930" y="4387611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763D54-6530-A734-F6A9-307EB9B1E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930" y="4387611"/>
                <a:ext cx="47314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6E473F-37E4-5A52-5A9E-F94678A566BD}"/>
                  </a:ext>
                </a:extLst>
              </p:cNvPr>
              <p:cNvSpPr txBox="1"/>
              <p:nvPr/>
            </p:nvSpPr>
            <p:spPr>
              <a:xfrm>
                <a:off x="7483018" y="4341845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6E473F-37E4-5A52-5A9E-F94678A56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018" y="4341845"/>
                <a:ext cx="47314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A06F8-0E53-D575-1075-8425E15CA58D}"/>
                  </a:ext>
                </a:extLst>
              </p:cNvPr>
              <p:cNvSpPr txBox="1"/>
              <p:nvPr/>
            </p:nvSpPr>
            <p:spPr>
              <a:xfrm>
                <a:off x="8442424" y="3227163"/>
                <a:ext cx="31775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1. Proof for reading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latin typeface="+mj-lt"/>
                </a:endParaRPr>
              </a:p>
              <a:p>
                <a:pPr algn="ctr"/>
                <a:r>
                  <a:rPr lang="en-US" dirty="0">
                    <a:latin typeface="+mj-lt"/>
                  </a:rPr>
                  <a:t>{/,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var,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:r>
                  <a:rPr lang="en-US" dirty="0" err="1">
                    <a:latin typeface="+mj-lt"/>
                  </a:rPr>
                  <a:t>main.db</a:t>
                </a:r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}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A06F8-0E53-D575-1075-8425E15CA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424" y="3227163"/>
                <a:ext cx="3177537" cy="646331"/>
              </a:xfrm>
              <a:prstGeom prst="rect">
                <a:avLst/>
              </a:prstGeom>
              <a:blipFill>
                <a:blip r:embed="rId20"/>
                <a:stretch>
                  <a:fillRect t="-1923" r="-39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412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 Maintenance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3734" y="2007221"/>
                <a:ext cx="10580065" cy="1256130"/>
              </a:xfrm>
            </p:spPr>
            <p:txBody>
              <a:bodyPr/>
              <a:lstStyle/>
              <a:p>
                <a:r>
                  <a:rPr lang="en-US" dirty="0">
                    <a:latin typeface="+mj-lt"/>
                  </a:rPr>
                  <a:t>V</a:t>
                </a:r>
                <a:r>
                  <a:rPr lang="en-US" baseline="30000" dirty="0"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FS CI: employs SGX for secure update</a:t>
                </a:r>
              </a:p>
              <a:p>
                <a:pPr lvl="1"/>
                <a:r>
                  <a:rPr lang="en-US" dirty="0">
                    <a:latin typeface="+mj-lt"/>
                  </a:rPr>
                  <a:t>Example: 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3734" y="2007221"/>
                <a:ext cx="10580065" cy="1256130"/>
              </a:xfrm>
              <a:blipFill>
                <a:blip r:embed="rId2"/>
                <a:stretch>
                  <a:fillRect l="-959" t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F867FC0-E3CD-D575-AD11-740E0B7497A1}"/>
                  </a:ext>
                </a:extLst>
              </p:cNvPr>
              <p:cNvSpPr/>
              <p:nvPr/>
            </p:nvSpPr>
            <p:spPr>
              <a:xfrm>
                <a:off x="1388113" y="5252667"/>
                <a:ext cx="432000" cy="4320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F867FC0-E3CD-D575-AD11-740E0B749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13" y="5252667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EB7A7E-499D-0261-40A6-2B48ED78BE94}"/>
                  </a:ext>
                </a:extLst>
              </p:cNvPr>
              <p:cNvSpPr/>
              <p:nvPr/>
            </p:nvSpPr>
            <p:spPr>
              <a:xfrm>
                <a:off x="1388113" y="4782607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EB7A7E-499D-0261-40A6-2B48ED78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13" y="4782607"/>
                <a:ext cx="432000" cy="31251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67DF38-B162-D5E4-464E-DE751C731F7E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1604113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C556034-E67D-8F51-F8AC-3685693565F1}"/>
                  </a:ext>
                </a:extLst>
              </p:cNvPr>
              <p:cNvSpPr/>
              <p:nvPr/>
            </p:nvSpPr>
            <p:spPr>
              <a:xfrm>
                <a:off x="1974768" y="525266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C556034-E67D-8F51-F8AC-368569356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68" y="5252667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01EEE6-E4AE-52E5-D37A-087B1E64C94D}"/>
                  </a:ext>
                </a:extLst>
              </p:cNvPr>
              <p:cNvSpPr/>
              <p:nvPr/>
            </p:nvSpPr>
            <p:spPr>
              <a:xfrm>
                <a:off x="1974773" y="4782607"/>
                <a:ext cx="432000" cy="3125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01EEE6-E4AE-52E5-D37A-087B1E64C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73" y="4782607"/>
                <a:ext cx="432000" cy="312516"/>
              </a:xfrm>
              <a:prstGeom prst="rect">
                <a:avLst/>
              </a:prstGeom>
              <a:blipFill>
                <a:blip r:embed="rId6"/>
                <a:stretch>
                  <a:fillRect l="-1388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018F4-774B-8CAC-91B8-387DB5FF5D58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2190768" y="5095123"/>
            <a:ext cx="5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7A2834C-AA2F-8E18-A006-F3F4D6336BD3}"/>
                  </a:ext>
                </a:extLst>
              </p:cNvPr>
              <p:cNvSpPr/>
              <p:nvPr/>
            </p:nvSpPr>
            <p:spPr>
              <a:xfrm>
                <a:off x="2748716" y="525266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7A2834C-AA2F-8E18-A006-F3F4D6336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16" y="5252667"/>
                <a:ext cx="432000" cy="432000"/>
              </a:xfrm>
              <a:prstGeom prst="ellipse">
                <a:avLst/>
              </a:prstGeom>
              <a:blipFill>
                <a:blip r:embed="rId7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92BFCD-1162-610B-5FB0-24261DE758B1}"/>
                  </a:ext>
                </a:extLst>
              </p:cNvPr>
              <p:cNvSpPr/>
              <p:nvPr/>
            </p:nvSpPr>
            <p:spPr>
              <a:xfrm>
                <a:off x="2748716" y="4782607"/>
                <a:ext cx="432000" cy="31251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92BFCD-1162-610B-5FB0-24261DE75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16" y="4782607"/>
                <a:ext cx="432000" cy="312516"/>
              </a:xfrm>
              <a:prstGeom prst="rect">
                <a:avLst/>
              </a:prstGeom>
              <a:blipFill>
                <a:blip r:embed="rId8"/>
                <a:stretch>
                  <a:fillRect l="-1388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7F6095-4E39-3FE4-7F66-07B7069BF550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2964716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8881A5A-9C6C-C0E4-6548-21AC2F36E882}"/>
                  </a:ext>
                </a:extLst>
              </p:cNvPr>
              <p:cNvSpPr/>
              <p:nvPr/>
            </p:nvSpPr>
            <p:spPr>
              <a:xfrm>
                <a:off x="3343838" y="5252667"/>
                <a:ext cx="432000" cy="432000"/>
              </a:xfrm>
              <a:prstGeom prst="ellipse">
                <a:avLst/>
              </a:prstGeom>
              <a:solidFill>
                <a:srgbClr val="FF6F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8881A5A-9C6C-C0E4-6548-21AC2F36E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38" y="5252667"/>
                <a:ext cx="432000" cy="432000"/>
              </a:xfrm>
              <a:prstGeom prst="ellipse">
                <a:avLst/>
              </a:prstGeom>
              <a:blipFill>
                <a:blip r:embed="rId9"/>
                <a:stretch>
                  <a:fillRect l="-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7499BE-D342-16E8-8C9F-DB96F752040A}"/>
                  </a:ext>
                </a:extLst>
              </p:cNvPr>
              <p:cNvSpPr/>
              <p:nvPr/>
            </p:nvSpPr>
            <p:spPr>
              <a:xfrm>
                <a:off x="3343838" y="4782607"/>
                <a:ext cx="432000" cy="31251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7499BE-D342-16E8-8C9F-DB96F7520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38" y="4782607"/>
                <a:ext cx="432000" cy="312516"/>
              </a:xfrm>
              <a:prstGeom prst="rect">
                <a:avLst/>
              </a:prstGeom>
              <a:blipFill>
                <a:blip r:embed="rId10"/>
                <a:stretch>
                  <a:fillRect l="-1428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595785-C2D6-1BBD-42F5-F5F8CA7A05D1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3559838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7F9C8C-D23B-E5D1-3583-E2115A46FBED}"/>
                  </a:ext>
                </a:extLst>
              </p:cNvPr>
              <p:cNvSpPr/>
              <p:nvPr/>
            </p:nvSpPr>
            <p:spPr>
              <a:xfrm>
                <a:off x="1692859" y="4153756"/>
                <a:ext cx="432000" cy="31251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7F9C8C-D23B-E5D1-3583-E2115A46F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59" y="4153756"/>
                <a:ext cx="432000" cy="312516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12BBE2-4C5F-80B9-8B96-265F1AC518CA}"/>
                  </a:ext>
                </a:extLst>
              </p:cNvPr>
              <p:cNvSpPr/>
              <p:nvPr/>
            </p:nvSpPr>
            <p:spPr>
              <a:xfrm>
                <a:off x="3042579" y="4153756"/>
                <a:ext cx="432000" cy="3125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12BBE2-4C5F-80B9-8B96-265F1AC51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579" y="4153756"/>
                <a:ext cx="432000" cy="312516"/>
              </a:xfrm>
              <a:prstGeom prst="rect">
                <a:avLst/>
              </a:prstGeom>
              <a:blipFill>
                <a:blip r:embed="rId12"/>
                <a:stretch>
                  <a:fillRect l="-2778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262187-5C09-7867-1192-8B3D4939E7E2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V="1">
            <a:off x="1604113" y="4466272"/>
            <a:ext cx="304746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4AB5DD-975B-FAA8-ED30-E390C0C8ACB5}"/>
              </a:ext>
            </a:extLst>
          </p:cNvPr>
          <p:cNvCxnSpPr>
            <a:cxnSpLocks/>
            <a:stCxn id="10" idx="0"/>
            <a:endCxn id="18" idx="2"/>
          </p:cNvCxnSpPr>
          <p:nvPr/>
        </p:nvCxnSpPr>
        <p:spPr>
          <a:xfrm flipH="1" flipV="1">
            <a:off x="1908859" y="4466272"/>
            <a:ext cx="281914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E05844-2AFB-E843-765E-AD940E1D012D}"/>
              </a:ext>
            </a:extLst>
          </p:cNvPr>
          <p:cNvCxnSpPr>
            <a:stCxn id="13" idx="0"/>
            <a:endCxn id="19" idx="2"/>
          </p:cNvCxnSpPr>
          <p:nvPr/>
        </p:nvCxnSpPr>
        <p:spPr>
          <a:xfrm flipV="1">
            <a:off x="2964716" y="4466272"/>
            <a:ext cx="293863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8D3FBA-C9FF-1B48-342B-DB4422E5A3C5}"/>
              </a:ext>
            </a:extLst>
          </p:cNvPr>
          <p:cNvCxnSpPr>
            <a:stCxn id="16" idx="0"/>
            <a:endCxn id="19" idx="2"/>
          </p:cNvCxnSpPr>
          <p:nvPr/>
        </p:nvCxnSpPr>
        <p:spPr>
          <a:xfrm flipH="1" flipV="1">
            <a:off x="3258579" y="4466272"/>
            <a:ext cx="301259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E9BD2A-5918-0148-DE42-1D0B6056A092}"/>
              </a:ext>
            </a:extLst>
          </p:cNvPr>
          <p:cNvCxnSpPr>
            <a:cxnSpLocks/>
            <a:stCxn id="18" idx="0"/>
            <a:endCxn id="26" idx="2"/>
          </p:cNvCxnSpPr>
          <p:nvPr/>
        </p:nvCxnSpPr>
        <p:spPr>
          <a:xfrm flipV="1">
            <a:off x="1908859" y="3873494"/>
            <a:ext cx="68734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1BE421-F528-F81E-01B2-CE360449A11D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flipH="1" flipV="1">
            <a:off x="2596199" y="3873494"/>
            <a:ext cx="66238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4E19DFE-06EF-D9AC-2346-7175EE80C0EB}"/>
                  </a:ext>
                </a:extLst>
              </p:cNvPr>
              <p:cNvSpPr/>
              <p:nvPr/>
            </p:nvSpPr>
            <p:spPr>
              <a:xfrm>
                <a:off x="2177519" y="3465189"/>
                <a:ext cx="837359" cy="40830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4E19DFE-06EF-D9AC-2346-7175EE80C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19" y="3465189"/>
                <a:ext cx="837359" cy="40830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A2AA155-05FE-E818-DECD-50806BC89A40}"/>
              </a:ext>
            </a:extLst>
          </p:cNvPr>
          <p:cNvSpPr/>
          <p:nvPr/>
        </p:nvSpPr>
        <p:spPr>
          <a:xfrm>
            <a:off x="4153786" y="4730663"/>
            <a:ext cx="990280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main.db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C2BF611-6945-F565-6C39-B07A31FF062E}"/>
              </a:ext>
            </a:extLst>
          </p:cNvPr>
          <p:cNvSpPr/>
          <p:nvPr/>
        </p:nvSpPr>
        <p:spPr>
          <a:xfrm>
            <a:off x="5265187" y="4732406"/>
            <a:ext cx="1274079" cy="408305"/>
          </a:xfrm>
          <a:prstGeom prst="round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journal.log</a:t>
            </a:r>
            <a:endParaRPr lang="en-US" dirty="0">
              <a:latin typeface="+mj-l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A121F35-CF40-3B18-D0DA-28BFD7680377}"/>
              </a:ext>
            </a:extLst>
          </p:cNvPr>
          <p:cNvSpPr/>
          <p:nvPr/>
        </p:nvSpPr>
        <p:spPr>
          <a:xfrm>
            <a:off x="6829727" y="4711177"/>
            <a:ext cx="1274079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sys.config</a:t>
            </a:r>
            <a:endParaRPr lang="en-US" dirty="0">
              <a:latin typeface="+mj-lt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B5C271B-1882-3AE0-3BF4-EB2EC26733DE}"/>
              </a:ext>
            </a:extLst>
          </p:cNvPr>
          <p:cNvSpPr/>
          <p:nvPr/>
        </p:nvSpPr>
        <p:spPr>
          <a:xfrm>
            <a:off x="4805719" y="4022276"/>
            <a:ext cx="990280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var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7D00020-5069-4168-A041-DBA4D3903F85}"/>
              </a:ext>
            </a:extLst>
          </p:cNvPr>
          <p:cNvSpPr/>
          <p:nvPr/>
        </p:nvSpPr>
        <p:spPr>
          <a:xfrm>
            <a:off x="6061060" y="4011018"/>
            <a:ext cx="990280" cy="408305"/>
          </a:xfrm>
          <a:prstGeom prst="round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etc</a:t>
            </a:r>
            <a:endParaRPr lang="en-US" dirty="0">
              <a:latin typeface="+mj-lt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FCF601A-08D2-E553-BF8A-3F8B6194F4C2}"/>
              </a:ext>
            </a:extLst>
          </p:cNvPr>
          <p:cNvSpPr/>
          <p:nvPr/>
        </p:nvSpPr>
        <p:spPr>
          <a:xfrm>
            <a:off x="5551628" y="3426846"/>
            <a:ext cx="577168" cy="40830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/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DEA2BA-603C-C140-D6C5-39CBF5FE1B54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5300859" y="3835151"/>
            <a:ext cx="539353" cy="18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312B5-3EAE-CD82-AAD1-77FECC61AC3A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H="1" flipV="1">
            <a:off x="5840212" y="3835151"/>
            <a:ext cx="715988" cy="17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7B3CEF-CC8C-DBAA-07AD-B414CF1B95CB}"/>
              </a:ext>
            </a:extLst>
          </p:cNvPr>
          <p:cNvCxnSpPr>
            <a:cxnSpLocks/>
            <a:stCxn id="27" idx="0"/>
            <a:endCxn id="30" idx="2"/>
          </p:cNvCxnSpPr>
          <p:nvPr/>
        </p:nvCxnSpPr>
        <p:spPr>
          <a:xfrm flipV="1">
            <a:off x="4648926" y="4430581"/>
            <a:ext cx="651933" cy="30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1C7C5E-85AD-7972-BD5F-4522FDE3030C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>
            <a:off x="5300859" y="4430581"/>
            <a:ext cx="601368" cy="30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667DE32-F71E-508B-9BDF-AF7D327C2ED4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6556200" y="4419323"/>
            <a:ext cx="910567" cy="29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B78D154-F04B-EB1E-9B35-D8CD944186F4}"/>
              </a:ext>
            </a:extLst>
          </p:cNvPr>
          <p:cNvCxnSpPr>
            <a:stCxn id="26" idx="3"/>
            <a:endCxn id="27" idx="2"/>
          </p:cNvCxnSpPr>
          <p:nvPr/>
        </p:nvCxnSpPr>
        <p:spPr>
          <a:xfrm>
            <a:off x="3014878" y="3669342"/>
            <a:ext cx="1634048" cy="1469626"/>
          </a:xfrm>
          <a:prstGeom prst="bentConnector4">
            <a:avLst>
              <a:gd name="adj1" fmla="val 59720"/>
              <a:gd name="adj2" fmla="val 115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angle 38">
            <a:extLst>
              <a:ext uri="{FF2B5EF4-FFF2-40B4-BE49-F238E27FC236}">
                <a16:creationId xmlns:a16="http://schemas.microsoft.com/office/drawing/2014/main" id="{3899F940-91C4-CC31-B0AE-137DFB17579A}"/>
              </a:ext>
            </a:extLst>
          </p:cNvPr>
          <p:cNvSpPr/>
          <p:nvPr/>
        </p:nvSpPr>
        <p:spPr>
          <a:xfrm>
            <a:off x="5707014" y="5157104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2C1FA18C-2327-D517-CF3D-3B62CEDDD140}"/>
              </a:ext>
            </a:extLst>
          </p:cNvPr>
          <p:cNvSpPr/>
          <p:nvPr/>
        </p:nvSpPr>
        <p:spPr>
          <a:xfrm>
            <a:off x="7319802" y="5138968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A72876-DA3F-FB94-BC99-86DE13FCB1CE}"/>
                  </a:ext>
                </a:extLst>
              </p:cNvPr>
              <p:cNvSpPr txBox="1"/>
              <p:nvPr/>
            </p:nvSpPr>
            <p:spPr>
              <a:xfrm>
                <a:off x="6128796" y="3339895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A72876-DA3F-FB94-BC99-86DE13F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796" y="3339895"/>
                <a:ext cx="47314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DDA282-CD09-53FC-F192-87D56DEA1B85}"/>
                  </a:ext>
                </a:extLst>
              </p:cNvPr>
              <p:cNvSpPr txBox="1"/>
              <p:nvPr/>
            </p:nvSpPr>
            <p:spPr>
              <a:xfrm>
                <a:off x="4871929" y="366934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DDA282-CD09-53FC-F192-87D56DEA1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29" y="3669342"/>
                <a:ext cx="47314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3E39F5-AE14-32A4-414A-B30FF14C4C73}"/>
                  </a:ext>
                </a:extLst>
              </p:cNvPr>
              <p:cNvSpPr txBox="1"/>
              <p:nvPr/>
            </p:nvSpPr>
            <p:spPr>
              <a:xfrm>
                <a:off x="6510229" y="368204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3E39F5-AE14-32A4-414A-B30FF14C4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229" y="3682042"/>
                <a:ext cx="47314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10747A-57D0-1360-6F54-0C5870DF1ED4}"/>
                  </a:ext>
                </a:extLst>
              </p:cNvPr>
              <p:cNvSpPr txBox="1"/>
              <p:nvPr/>
            </p:nvSpPr>
            <p:spPr>
              <a:xfrm>
                <a:off x="4239440" y="4393898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10747A-57D0-1360-6F54-0C5870DF1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40" y="4393898"/>
                <a:ext cx="4731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763D54-6530-A734-F6A9-307EB9B1ED85}"/>
                  </a:ext>
                </a:extLst>
              </p:cNvPr>
              <p:cNvSpPr txBox="1"/>
              <p:nvPr/>
            </p:nvSpPr>
            <p:spPr>
              <a:xfrm>
                <a:off x="5769930" y="4387611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763D54-6530-A734-F6A9-307EB9B1E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930" y="4387611"/>
                <a:ext cx="47314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6E473F-37E4-5A52-5A9E-F94678A566BD}"/>
                  </a:ext>
                </a:extLst>
              </p:cNvPr>
              <p:cNvSpPr txBox="1"/>
              <p:nvPr/>
            </p:nvSpPr>
            <p:spPr>
              <a:xfrm>
                <a:off x="7483018" y="4341845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6E473F-37E4-5A52-5A9E-F94678A56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018" y="4341845"/>
                <a:ext cx="47314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A06F8-0E53-D575-1075-8425E15CA58D}"/>
                  </a:ext>
                </a:extLst>
              </p:cNvPr>
              <p:cNvSpPr txBox="1"/>
              <p:nvPr/>
            </p:nvSpPr>
            <p:spPr>
              <a:xfrm>
                <a:off x="7534409" y="3392343"/>
                <a:ext cx="44087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2. Proof for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+mj-lt"/>
                  </a:rPr>
                  <a:t>neighboring nodes related to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latin typeface="+mj-lt"/>
                </a:endParaRPr>
              </a:p>
              <a:p>
                <a:pPr algn="ctr"/>
                <a:r>
                  <a:rPr lang="en-US" dirty="0">
                    <a:latin typeface="+mj-lt"/>
                  </a:rPr>
                  <a:t>{/,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var,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:r>
                  <a:rPr lang="en-US" dirty="0" err="1">
                    <a:latin typeface="+mj-lt"/>
                  </a:rPr>
                  <a:t>main.db</a:t>
                </a:r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}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A06F8-0E53-D575-1075-8425E15CA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409" y="3392343"/>
                <a:ext cx="4408707" cy="646331"/>
              </a:xfrm>
              <a:prstGeom prst="rect">
                <a:avLst/>
              </a:prstGeom>
              <a:blipFill>
                <a:blip r:embed="rId20"/>
                <a:stretch>
                  <a:fillRect l="-1149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276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 Maintenance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3734" y="2007221"/>
                <a:ext cx="10580065" cy="1256130"/>
              </a:xfrm>
            </p:spPr>
            <p:txBody>
              <a:bodyPr/>
              <a:lstStyle/>
              <a:p>
                <a:r>
                  <a:rPr lang="en-US" dirty="0">
                    <a:latin typeface="+mj-lt"/>
                  </a:rPr>
                  <a:t>V</a:t>
                </a:r>
                <a:r>
                  <a:rPr lang="en-US" baseline="30000" dirty="0"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FS CI: employs SGX for secure update</a:t>
                </a:r>
              </a:p>
              <a:p>
                <a:pPr lvl="1"/>
                <a:r>
                  <a:rPr lang="en-US" dirty="0">
                    <a:latin typeface="+mj-lt"/>
                  </a:rPr>
                  <a:t>Example: 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8AC4B-72CE-264C-9E6D-8F9BA467D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3734" y="2007221"/>
                <a:ext cx="10580065" cy="1256130"/>
              </a:xfrm>
              <a:blipFill>
                <a:blip r:embed="rId2"/>
                <a:stretch>
                  <a:fillRect l="-959" t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F867FC0-E3CD-D575-AD11-740E0B7497A1}"/>
                  </a:ext>
                </a:extLst>
              </p:cNvPr>
              <p:cNvSpPr/>
              <p:nvPr/>
            </p:nvSpPr>
            <p:spPr>
              <a:xfrm>
                <a:off x="1388113" y="5252667"/>
                <a:ext cx="432000" cy="4320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F867FC0-E3CD-D575-AD11-740E0B749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13" y="5252667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EB7A7E-499D-0261-40A6-2B48ED78BE94}"/>
                  </a:ext>
                </a:extLst>
              </p:cNvPr>
              <p:cNvSpPr/>
              <p:nvPr/>
            </p:nvSpPr>
            <p:spPr>
              <a:xfrm>
                <a:off x="1388113" y="4782607"/>
                <a:ext cx="432000" cy="3125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EB7A7E-499D-0261-40A6-2B48ED78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13" y="4782607"/>
                <a:ext cx="432000" cy="312516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67DF38-B162-D5E4-464E-DE751C731F7E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1604113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C556034-E67D-8F51-F8AC-3685693565F1}"/>
                  </a:ext>
                </a:extLst>
              </p:cNvPr>
              <p:cNvSpPr/>
              <p:nvPr/>
            </p:nvSpPr>
            <p:spPr>
              <a:xfrm>
                <a:off x="1974768" y="525266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C556034-E67D-8F51-F8AC-368569356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68" y="5252667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01EEE6-E4AE-52E5-D37A-087B1E64C94D}"/>
                  </a:ext>
                </a:extLst>
              </p:cNvPr>
              <p:cNvSpPr/>
              <p:nvPr/>
            </p:nvSpPr>
            <p:spPr>
              <a:xfrm>
                <a:off x="1974773" y="4782607"/>
                <a:ext cx="432000" cy="3125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01EEE6-E4AE-52E5-D37A-087B1E64C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73" y="4782607"/>
                <a:ext cx="432000" cy="312516"/>
              </a:xfrm>
              <a:prstGeom prst="rect">
                <a:avLst/>
              </a:prstGeom>
              <a:blipFill>
                <a:blip r:embed="rId6"/>
                <a:stretch>
                  <a:fillRect l="-1388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018F4-774B-8CAC-91B8-387DB5FF5D58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2190768" y="5095123"/>
            <a:ext cx="5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7A2834C-AA2F-8E18-A006-F3F4D6336BD3}"/>
                  </a:ext>
                </a:extLst>
              </p:cNvPr>
              <p:cNvSpPr/>
              <p:nvPr/>
            </p:nvSpPr>
            <p:spPr>
              <a:xfrm>
                <a:off x="2748716" y="5252667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7A2834C-AA2F-8E18-A006-F3F4D6336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16" y="5252667"/>
                <a:ext cx="432000" cy="432000"/>
              </a:xfrm>
              <a:prstGeom prst="ellipse">
                <a:avLst/>
              </a:prstGeom>
              <a:blipFill>
                <a:blip r:embed="rId7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92BFCD-1162-610B-5FB0-24261DE758B1}"/>
                  </a:ext>
                </a:extLst>
              </p:cNvPr>
              <p:cNvSpPr/>
              <p:nvPr/>
            </p:nvSpPr>
            <p:spPr>
              <a:xfrm>
                <a:off x="2748716" y="4782607"/>
                <a:ext cx="432000" cy="31251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92BFCD-1162-610B-5FB0-24261DE75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16" y="4782607"/>
                <a:ext cx="432000" cy="312516"/>
              </a:xfrm>
              <a:prstGeom prst="rect">
                <a:avLst/>
              </a:prstGeom>
              <a:blipFill>
                <a:blip r:embed="rId8"/>
                <a:stretch>
                  <a:fillRect l="-1388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7F6095-4E39-3FE4-7F66-07B7069BF550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2964716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8881A5A-9C6C-C0E4-6548-21AC2F36E882}"/>
                  </a:ext>
                </a:extLst>
              </p:cNvPr>
              <p:cNvSpPr/>
              <p:nvPr/>
            </p:nvSpPr>
            <p:spPr>
              <a:xfrm>
                <a:off x="3343838" y="5252667"/>
                <a:ext cx="432000" cy="432000"/>
              </a:xfrm>
              <a:prstGeom prst="ellipse">
                <a:avLst/>
              </a:prstGeom>
              <a:solidFill>
                <a:srgbClr val="FF6F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8881A5A-9C6C-C0E4-6548-21AC2F36E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38" y="5252667"/>
                <a:ext cx="432000" cy="432000"/>
              </a:xfrm>
              <a:prstGeom prst="ellipse">
                <a:avLst/>
              </a:prstGeom>
              <a:blipFill>
                <a:blip r:embed="rId9"/>
                <a:stretch>
                  <a:fillRect l="-17143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7499BE-D342-16E8-8C9F-DB96F752040A}"/>
                  </a:ext>
                </a:extLst>
              </p:cNvPr>
              <p:cNvSpPr/>
              <p:nvPr/>
            </p:nvSpPr>
            <p:spPr>
              <a:xfrm>
                <a:off x="3343838" y="4782607"/>
                <a:ext cx="432000" cy="312516"/>
              </a:xfrm>
              <a:prstGeom prst="rect">
                <a:avLst/>
              </a:prstGeom>
              <a:solidFill>
                <a:srgbClr val="FF6F7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7499BE-D342-16E8-8C9F-DB96F7520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38" y="4782607"/>
                <a:ext cx="432000" cy="312516"/>
              </a:xfrm>
              <a:prstGeom prst="rect">
                <a:avLst/>
              </a:prstGeom>
              <a:blipFill>
                <a:blip r:embed="rId10"/>
                <a:stretch>
                  <a:fillRect l="-20000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595785-C2D6-1BBD-42F5-F5F8CA7A05D1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3559838" y="5095123"/>
            <a:ext cx="0" cy="15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7F9C8C-D23B-E5D1-3583-E2115A46FBED}"/>
                  </a:ext>
                </a:extLst>
              </p:cNvPr>
              <p:cNvSpPr/>
              <p:nvPr/>
            </p:nvSpPr>
            <p:spPr>
              <a:xfrm>
                <a:off x="1692859" y="4153756"/>
                <a:ext cx="432000" cy="31251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7F9C8C-D23B-E5D1-3583-E2115A46F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59" y="4153756"/>
                <a:ext cx="432000" cy="312516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12BBE2-4C5F-80B9-8B96-265F1AC518CA}"/>
                  </a:ext>
                </a:extLst>
              </p:cNvPr>
              <p:cNvSpPr/>
              <p:nvPr/>
            </p:nvSpPr>
            <p:spPr>
              <a:xfrm>
                <a:off x="3042579" y="4153756"/>
                <a:ext cx="432000" cy="312516"/>
              </a:xfrm>
              <a:prstGeom prst="rect">
                <a:avLst/>
              </a:prstGeom>
              <a:solidFill>
                <a:srgbClr val="FF6F7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12BBE2-4C5F-80B9-8B96-265F1AC51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579" y="4153756"/>
                <a:ext cx="432000" cy="312516"/>
              </a:xfrm>
              <a:prstGeom prst="rect">
                <a:avLst/>
              </a:prstGeom>
              <a:blipFill>
                <a:blip r:embed="rId12"/>
                <a:stretch>
                  <a:fillRect l="-833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262187-5C09-7867-1192-8B3D4939E7E2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V="1">
            <a:off x="1604113" y="4466272"/>
            <a:ext cx="304746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4AB5DD-975B-FAA8-ED30-E390C0C8ACB5}"/>
              </a:ext>
            </a:extLst>
          </p:cNvPr>
          <p:cNvCxnSpPr>
            <a:cxnSpLocks/>
            <a:stCxn id="10" idx="0"/>
            <a:endCxn id="18" idx="2"/>
          </p:cNvCxnSpPr>
          <p:nvPr/>
        </p:nvCxnSpPr>
        <p:spPr>
          <a:xfrm flipH="1" flipV="1">
            <a:off x="1908859" y="4466272"/>
            <a:ext cx="281914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E05844-2AFB-E843-765E-AD940E1D012D}"/>
              </a:ext>
            </a:extLst>
          </p:cNvPr>
          <p:cNvCxnSpPr>
            <a:stCxn id="13" idx="0"/>
            <a:endCxn id="19" idx="2"/>
          </p:cNvCxnSpPr>
          <p:nvPr/>
        </p:nvCxnSpPr>
        <p:spPr>
          <a:xfrm flipV="1">
            <a:off x="2964716" y="4466272"/>
            <a:ext cx="293863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8D3FBA-C9FF-1B48-342B-DB4422E5A3C5}"/>
              </a:ext>
            </a:extLst>
          </p:cNvPr>
          <p:cNvCxnSpPr>
            <a:stCxn id="16" idx="0"/>
            <a:endCxn id="19" idx="2"/>
          </p:cNvCxnSpPr>
          <p:nvPr/>
        </p:nvCxnSpPr>
        <p:spPr>
          <a:xfrm flipH="1" flipV="1">
            <a:off x="3258579" y="4466272"/>
            <a:ext cx="301259" cy="31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E9BD2A-5918-0148-DE42-1D0B6056A092}"/>
              </a:ext>
            </a:extLst>
          </p:cNvPr>
          <p:cNvCxnSpPr>
            <a:cxnSpLocks/>
            <a:stCxn id="18" idx="0"/>
            <a:endCxn id="26" idx="2"/>
          </p:cNvCxnSpPr>
          <p:nvPr/>
        </p:nvCxnSpPr>
        <p:spPr>
          <a:xfrm flipV="1">
            <a:off x="1908859" y="3873494"/>
            <a:ext cx="68734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1BE421-F528-F81E-01B2-CE360449A11D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flipH="1" flipV="1">
            <a:off x="2596199" y="3873494"/>
            <a:ext cx="662380" cy="28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4E19DFE-06EF-D9AC-2346-7175EE80C0EB}"/>
                  </a:ext>
                </a:extLst>
              </p:cNvPr>
              <p:cNvSpPr/>
              <p:nvPr/>
            </p:nvSpPr>
            <p:spPr>
              <a:xfrm>
                <a:off x="2177519" y="3465189"/>
                <a:ext cx="837359" cy="408305"/>
              </a:xfrm>
              <a:prstGeom prst="roundRect">
                <a:avLst/>
              </a:prstGeom>
              <a:solidFill>
                <a:srgbClr val="FF6F7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54E19DFE-06EF-D9AC-2346-7175EE80C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19" y="3465189"/>
                <a:ext cx="837359" cy="40830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A2AA155-05FE-E818-DECD-50806BC89A40}"/>
              </a:ext>
            </a:extLst>
          </p:cNvPr>
          <p:cNvSpPr/>
          <p:nvPr/>
        </p:nvSpPr>
        <p:spPr>
          <a:xfrm>
            <a:off x="4153786" y="4730663"/>
            <a:ext cx="990280" cy="408305"/>
          </a:xfrm>
          <a:prstGeom prst="roundRect">
            <a:avLst/>
          </a:prstGeom>
          <a:solidFill>
            <a:srgbClr val="FF6F7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main.db</a:t>
            </a:r>
            <a:endParaRPr lang="en-US" dirty="0">
              <a:latin typeface="+mj-lt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C2BF611-6945-F565-6C39-B07A31FF062E}"/>
              </a:ext>
            </a:extLst>
          </p:cNvPr>
          <p:cNvSpPr/>
          <p:nvPr/>
        </p:nvSpPr>
        <p:spPr>
          <a:xfrm>
            <a:off x="5265187" y="4732406"/>
            <a:ext cx="1274079" cy="4083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journal.log</a:t>
            </a:r>
            <a:endParaRPr lang="en-US" dirty="0">
              <a:latin typeface="+mj-l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A121F35-CF40-3B18-D0DA-28BFD7680377}"/>
              </a:ext>
            </a:extLst>
          </p:cNvPr>
          <p:cNvSpPr/>
          <p:nvPr/>
        </p:nvSpPr>
        <p:spPr>
          <a:xfrm>
            <a:off x="6829727" y="4711177"/>
            <a:ext cx="1274079" cy="4083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sys.config</a:t>
            </a:r>
            <a:endParaRPr lang="en-US" dirty="0">
              <a:latin typeface="+mj-lt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B5C271B-1882-3AE0-3BF4-EB2EC26733DE}"/>
              </a:ext>
            </a:extLst>
          </p:cNvPr>
          <p:cNvSpPr/>
          <p:nvPr/>
        </p:nvSpPr>
        <p:spPr>
          <a:xfrm>
            <a:off x="4805719" y="4022276"/>
            <a:ext cx="990280" cy="408305"/>
          </a:xfrm>
          <a:prstGeom prst="roundRect">
            <a:avLst/>
          </a:prstGeom>
          <a:solidFill>
            <a:srgbClr val="FF6F7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var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7D00020-5069-4168-A041-DBA4D3903F85}"/>
              </a:ext>
            </a:extLst>
          </p:cNvPr>
          <p:cNvSpPr/>
          <p:nvPr/>
        </p:nvSpPr>
        <p:spPr>
          <a:xfrm>
            <a:off x="6061060" y="4011018"/>
            <a:ext cx="990280" cy="4083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etc</a:t>
            </a:r>
            <a:endParaRPr lang="en-US" dirty="0">
              <a:latin typeface="+mj-lt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FCF601A-08D2-E553-BF8A-3F8B6194F4C2}"/>
              </a:ext>
            </a:extLst>
          </p:cNvPr>
          <p:cNvSpPr/>
          <p:nvPr/>
        </p:nvSpPr>
        <p:spPr>
          <a:xfrm>
            <a:off x="5551628" y="3426846"/>
            <a:ext cx="577168" cy="408305"/>
          </a:xfrm>
          <a:prstGeom prst="roundRect">
            <a:avLst/>
          </a:prstGeom>
          <a:solidFill>
            <a:srgbClr val="FF6F7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/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DEA2BA-603C-C140-D6C5-39CBF5FE1B54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5300859" y="3835151"/>
            <a:ext cx="539353" cy="18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312B5-3EAE-CD82-AAD1-77FECC61AC3A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H="1" flipV="1">
            <a:off x="5840212" y="3835151"/>
            <a:ext cx="715988" cy="17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7B3CEF-CC8C-DBAA-07AD-B414CF1B95CB}"/>
              </a:ext>
            </a:extLst>
          </p:cNvPr>
          <p:cNvCxnSpPr>
            <a:cxnSpLocks/>
            <a:stCxn id="27" idx="0"/>
            <a:endCxn id="30" idx="2"/>
          </p:cNvCxnSpPr>
          <p:nvPr/>
        </p:nvCxnSpPr>
        <p:spPr>
          <a:xfrm flipV="1">
            <a:off x="4648926" y="4430581"/>
            <a:ext cx="651933" cy="30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1C7C5E-85AD-7972-BD5F-4522FDE3030C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>
            <a:off x="5300859" y="4430581"/>
            <a:ext cx="601368" cy="30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667DE32-F71E-508B-9BDF-AF7D327C2ED4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6556200" y="4419323"/>
            <a:ext cx="910567" cy="29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B78D154-F04B-EB1E-9B35-D8CD944186F4}"/>
              </a:ext>
            </a:extLst>
          </p:cNvPr>
          <p:cNvCxnSpPr>
            <a:stCxn id="26" idx="3"/>
            <a:endCxn id="27" idx="2"/>
          </p:cNvCxnSpPr>
          <p:nvPr/>
        </p:nvCxnSpPr>
        <p:spPr>
          <a:xfrm>
            <a:off x="3014878" y="3669342"/>
            <a:ext cx="1634048" cy="1469626"/>
          </a:xfrm>
          <a:prstGeom prst="bentConnector4">
            <a:avLst>
              <a:gd name="adj1" fmla="val 59720"/>
              <a:gd name="adj2" fmla="val 115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angle 38">
            <a:extLst>
              <a:ext uri="{FF2B5EF4-FFF2-40B4-BE49-F238E27FC236}">
                <a16:creationId xmlns:a16="http://schemas.microsoft.com/office/drawing/2014/main" id="{3899F940-91C4-CC31-B0AE-137DFB17579A}"/>
              </a:ext>
            </a:extLst>
          </p:cNvPr>
          <p:cNvSpPr/>
          <p:nvPr/>
        </p:nvSpPr>
        <p:spPr>
          <a:xfrm>
            <a:off x="5707014" y="5157104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2C1FA18C-2327-D517-CF3D-3B62CEDDD140}"/>
              </a:ext>
            </a:extLst>
          </p:cNvPr>
          <p:cNvSpPr/>
          <p:nvPr/>
        </p:nvSpPr>
        <p:spPr>
          <a:xfrm>
            <a:off x="7319802" y="5138968"/>
            <a:ext cx="520700" cy="46921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A72876-DA3F-FB94-BC99-86DE13FCB1CE}"/>
                  </a:ext>
                </a:extLst>
              </p:cNvPr>
              <p:cNvSpPr txBox="1"/>
              <p:nvPr/>
            </p:nvSpPr>
            <p:spPr>
              <a:xfrm>
                <a:off x="6128796" y="3339895"/>
                <a:ext cx="532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A72876-DA3F-FB94-BC99-86DE13F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796" y="3339895"/>
                <a:ext cx="53245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DDA282-CD09-53FC-F192-87D56DEA1B85}"/>
                  </a:ext>
                </a:extLst>
              </p:cNvPr>
              <p:cNvSpPr txBox="1"/>
              <p:nvPr/>
            </p:nvSpPr>
            <p:spPr>
              <a:xfrm>
                <a:off x="4871929" y="366934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DDA282-CD09-53FC-F192-87D56DEA1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29" y="3669342"/>
                <a:ext cx="47314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3E39F5-AE14-32A4-414A-B30FF14C4C73}"/>
                  </a:ext>
                </a:extLst>
              </p:cNvPr>
              <p:cNvSpPr txBox="1"/>
              <p:nvPr/>
            </p:nvSpPr>
            <p:spPr>
              <a:xfrm>
                <a:off x="6510229" y="3682042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3E39F5-AE14-32A4-414A-B30FF14C4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229" y="3682042"/>
                <a:ext cx="47314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10747A-57D0-1360-6F54-0C5870DF1ED4}"/>
                  </a:ext>
                </a:extLst>
              </p:cNvPr>
              <p:cNvSpPr txBox="1"/>
              <p:nvPr/>
            </p:nvSpPr>
            <p:spPr>
              <a:xfrm>
                <a:off x="4239440" y="4393898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6F7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10747A-57D0-1360-6F54-0C5870DF1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40" y="4393898"/>
                <a:ext cx="4731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763D54-6530-A734-F6A9-307EB9B1ED85}"/>
                  </a:ext>
                </a:extLst>
              </p:cNvPr>
              <p:cNvSpPr txBox="1"/>
              <p:nvPr/>
            </p:nvSpPr>
            <p:spPr>
              <a:xfrm>
                <a:off x="5769930" y="4387611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763D54-6530-A734-F6A9-307EB9B1E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930" y="4387611"/>
                <a:ext cx="47314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6E473F-37E4-5A52-5A9E-F94678A566BD}"/>
                  </a:ext>
                </a:extLst>
              </p:cNvPr>
              <p:cNvSpPr txBox="1"/>
              <p:nvPr/>
            </p:nvSpPr>
            <p:spPr>
              <a:xfrm>
                <a:off x="7483018" y="4341845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6E473F-37E4-5A52-5A9E-F94678A56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018" y="4341845"/>
                <a:ext cx="47314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A06F8-0E53-D575-1075-8425E15CA58D}"/>
                  </a:ext>
                </a:extLst>
              </p:cNvPr>
              <p:cNvSpPr txBox="1"/>
              <p:nvPr/>
            </p:nvSpPr>
            <p:spPr>
              <a:xfrm>
                <a:off x="8765870" y="3339221"/>
                <a:ext cx="24972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3. Calculate new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     Encode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𝐹𝑆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A06F8-0E53-D575-1075-8425E15CA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870" y="3339221"/>
                <a:ext cx="2497222" cy="646331"/>
              </a:xfrm>
              <a:prstGeom prst="rect">
                <a:avLst/>
              </a:prstGeom>
              <a:blipFill>
                <a:blip r:embed="rId20"/>
                <a:stretch>
                  <a:fillRect l="-2020" t="-588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498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Design—V</a:t>
            </a:r>
            <a:r>
              <a:rPr lang="en-US" baseline="30000" dirty="0"/>
              <a:t>2</a:t>
            </a:r>
            <a:r>
              <a:rPr lang="en-US" dirty="0"/>
              <a:t>FS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2007220"/>
            <a:ext cx="10580065" cy="921447"/>
          </a:xfrm>
        </p:spPr>
        <p:txBody>
          <a:bodyPr/>
          <a:lstStyle/>
          <a:p>
            <a:r>
              <a:rPr lang="en-US" dirty="0">
                <a:latin typeface="+mj-lt"/>
              </a:rPr>
              <a:t>ISP: same update but without SGX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B6955-C78D-EEA5-0173-C808781BF07E}"/>
              </a:ext>
            </a:extLst>
          </p:cNvPr>
          <p:cNvSpPr txBox="1"/>
          <p:nvPr/>
        </p:nvSpPr>
        <p:spPr>
          <a:xfrm>
            <a:off x="3398510" y="3612483"/>
            <a:ext cx="66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write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7A47B-B419-0126-29F4-E986A3FB4B1D}"/>
              </a:ext>
            </a:extLst>
          </p:cNvPr>
          <p:cNvSpPr txBox="1"/>
          <p:nvPr/>
        </p:nvSpPr>
        <p:spPr>
          <a:xfrm>
            <a:off x="4130584" y="3624667"/>
            <a:ext cx="60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E5350-0161-2479-8959-ACFAA8DE9A5E}"/>
              </a:ext>
            </a:extLst>
          </p:cNvPr>
          <p:cNvSpPr/>
          <p:nvPr/>
        </p:nvSpPr>
        <p:spPr>
          <a:xfrm>
            <a:off x="3436610" y="3955383"/>
            <a:ext cx="12954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ADS Engine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8AF7D-47C4-F88C-A465-B169769C310E}"/>
              </a:ext>
            </a:extLst>
          </p:cNvPr>
          <p:cNvSpPr/>
          <p:nvPr/>
        </p:nvSpPr>
        <p:spPr>
          <a:xfrm>
            <a:off x="3436610" y="3129883"/>
            <a:ext cx="1295400" cy="50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DB Engine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E7313-6629-6883-15AA-A4E7001874A0}"/>
              </a:ext>
            </a:extLst>
          </p:cNvPr>
          <p:cNvCxnSpPr/>
          <p:nvPr/>
        </p:nvCxnSpPr>
        <p:spPr>
          <a:xfrm>
            <a:off x="4008110" y="3637883"/>
            <a:ext cx="0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5FEC36-E33B-C334-6C49-D771657561C1}"/>
              </a:ext>
            </a:extLst>
          </p:cNvPr>
          <p:cNvCxnSpPr>
            <a:cxnSpLocks/>
          </p:cNvCxnSpPr>
          <p:nvPr/>
        </p:nvCxnSpPr>
        <p:spPr>
          <a:xfrm flipV="1">
            <a:off x="4160510" y="3625183"/>
            <a:ext cx="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8EFC20E-7B9E-1F1C-F8FF-69E1BFD33179}"/>
              </a:ext>
            </a:extLst>
          </p:cNvPr>
          <p:cNvSpPr/>
          <p:nvPr/>
        </p:nvSpPr>
        <p:spPr>
          <a:xfrm>
            <a:off x="3067904" y="4931568"/>
            <a:ext cx="2095500" cy="78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DFBFA684-13DC-1AE2-523A-5C6BF8CD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592" y="5029244"/>
            <a:ext cx="634375" cy="660268"/>
          </a:xfrm>
          <a:prstGeom prst="rect">
            <a:avLst/>
          </a:prstGeom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13C69C8C-02D6-01CC-0713-1F2E070E7A4F}"/>
              </a:ext>
            </a:extLst>
          </p:cNvPr>
          <p:cNvSpPr/>
          <p:nvPr/>
        </p:nvSpPr>
        <p:spPr>
          <a:xfrm>
            <a:off x="3893090" y="4977050"/>
            <a:ext cx="1155700" cy="382328"/>
          </a:xfrm>
          <a:prstGeom prst="triangle">
            <a:avLst>
              <a:gd name="adj" fmla="val 478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E0F47B-A999-5532-4687-C4469600E795}"/>
              </a:ext>
            </a:extLst>
          </p:cNvPr>
          <p:cNvSpPr/>
          <p:nvPr/>
        </p:nvSpPr>
        <p:spPr>
          <a:xfrm>
            <a:off x="3931190" y="5434052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0DE3B9-C4F5-3E94-79F8-14250C061320}"/>
              </a:ext>
            </a:extLst>
          </p:cNvPr>
          <p:cNvSpPr/>
          <p:nvPr/>
        </p:nvSpPr>
        <p:spPr>
          <a:xfrm>
            <a:off x="4161233" y="5434052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69E73F-B261-1E21-4C3E-567B894B4258}"/>
              </a:ext>
            </a:extLst>
          </p:cNvPr>
          <p:cNvSpPr/>
          <p:nvPr/>
        </p:nvSpPr>
        <p:spPr>
          <a:xfrm>
            <a:off x="4391276" y="543405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6CFE48-6411-A7BA-DC27-33AC1FFB42D4}"/>
              </a:ext>
            </a:extLst>
          </p:cNvPr>
          <p:cNvSpPr/>
          <p:nvPr/>
        </p:nvSpPr>
        <p:spPr>
          <a:xfrm>
            <a:off x="4621319" y="5434050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78E2C3-A47A-28FB-1E4F-3E13FD9592A4}"/>
              </a:ext>
            </a:extLst>
          </p:cNvPr>
          <p:cNvSpPr/>
          <p:nvPr/>
        </p:nvSpPr>
        <p:spPr>
          <a:xfrm>
            <a:off x="4865108" y="5434049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B76455-3477-2D16-B600-1A916DFB68BD}"/>
              </a:ext>
            </a:extLst>
          </p:cNvPr>
          <p:cNvCxnSpPr>
            <a:cxnSpLocks/>
          </p:cNvCxnSpPr>
          <p:nvPr/>
        </p:nvCxnSpPr>
        <p:spPr>
          <a:xfrm flipV="1">
            <a:off x="4161848" y="4487883"/>
            <a:ext cx="0" cy="44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4DA9EA-60CD-B9BC-378B-016C1D715136}"/>
              </a:ext>
            </a:extLst>
          </p:cNvPr>
          <p:cNvCxnSpPr>
            <a:cxnSpLocks/>
          </p:cNvCxnSpPr>
          <p:nvPr/>
        </p:nvCxnSpPr>
        <p:spPr>
          <a:xfrm>
            <a:off x="4028621" y="4496936"/>
            <a:ext cx="0" cy="40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906E5D5-10E7-9360-06F2-C1BC628E080E}"/>
              </a:ext>
            </a:extLst>
          </p:cNvPr>
          <p:cNvSpPr txBox="1"/>
          <p:nvPr/>
        </p:nvSpPr>
        <p:spPr>
          <a:xfrm>
            <a:off x="4185013" y="4473753"/>
            <a:ext cx="60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6E81AC-5782-33C9-BB8C-6F1EC7D3E82C}"/>
              </a:ext>
            </a:extLst>
          </p:cNvPr>
          <p:cNvSpPr txBox="1"/>
          <p:nvPr/>
        </p:nvSpPr>
        <p:spPr>
          <a:xfrm>
            <a:off x="3420284" y="4526883"/>
            <a:ext cx="66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write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F9A95-817F-3711-65A2-76BE9B4C1B11}"/>
              </a:ext>
            </a:extLst>
          </p:cNvPr>
          <p:cNvSpPr/>
          <p:nvPr/>
        </p:nvSpPr>
        <p:spPr>
          <a:xfrm>
            <a:off x="1817631" y="2960501"/>
            <a:ext cx="3497854" cy="72538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3738B1-ACD1-CDC5-E085-F33E55DB004E}"/>
              </a:ext>
            </a:extLst>
          </p:cNvPr>
          <p:cNvSpPr/>
          <p:nvPr/>
        </p:nvSpPr>
        <p:spPr>
          <a:xfrm>
            <a:off x="1817857" y="3907378"/>
            <a:ext cx="3484302" cy="6182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2966A9-3D92-83A3-73CE-D00515EE30B6}"/>
              </a:ext>
            </a:extLst>
          </p:cNvPr>
          <p:cNvSpPr/>
          <p:nvPr/>
        </p:nvSpPr>
        <p:spPr>
          <a:xfrm>
            <a:off x="1817857" y="4843085"/>
            <a:ext cx="3484302" cy="9389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B68B4F-74EC-820D-B117-A7728320B7AF}"/>
              </a:ext>
            </a:extLst>
          </p:cNvPr>
          <p:cNvSpPr txBox="1"/>
          <p:nvPr/>
        </p:nvSpPr>
        <p:spPr>
          <a:xfrm>
            <a:off x="1757685" y="3017150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Computing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E4E553-0CAE-B46C-2CBC-05B6EE76B362}"/>
              </a:ext>
            </a:extLst>
          </p:cNvPr>
          <p:cNvSpPr txBox="1"/>
          <p:nvPr/>
        </p:nvSpPr>
        <p:spPr>
          <a:xfrm>
            <a:off x="1712829" y="4031841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V</a:t>
            </a:r>
            <a:r>
              <a:rPr lang="en-US" baseline="30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4599A6-4D61-3C98-D5D6-85E04990A9D7}"/>
              </a:ext>
            </a:extLst>
          </p:cNvPr>
          <p:cNvSpPr txBox="1"/>
          <p:nvPr/>
        </p:nvSpPr>
        <p:spPr>
          <a:xfrm>
            <a:off x="1666003" y="5029244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+mj-lt"/>
              </a:rPr>
              <a:t>Storage Layer</a:t>
            </a:r>
          </a:p>
        </p:txBody>
      </p:sp>
    </p:spTree>
    <p:extLst>
      <p:ext uri="{BB962C8B-B14F-4D97-AF65-F5344CB8AC3E}">
        <p14:creationId xmlns:p14="http://schemas.microsoft.com/office/powerpoint/2010/main" val="3377767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2007221"/>
            <a:ext cx="6667252" cy="3842434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Client evaluates the query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locally</a:t>
            </a:r>
            <a:r>
              <a:rPr lang="en-US" sz="2400" dirty="0">
                <a:latin typeface="+mj-lt"/>
              </a:rPr>
              <a:t> and requests data pages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on-demand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C9190-7B5D-543E-917D-2680F2815872}"/>
              </a:ext>
            </a:extLst>
          </p:cNvPr>
          <p:cNvSpPr/>
          <p:nvPr/>
        </p:nvSpPr>
        <p:spPr>
          <a:xfrm>
            <a:off x="8745001" y="4839559"/>
            <a:ext cx="2158259" cy="11847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C2F78-2AC9-148F-91A4-817BB93E956B}"/>
              </a:ext>
            </a:extLst>
          </p:cNvPr>
          <p:cNvSpPr/>
          <p:nvPr/>
        </p:nvSpPr>
        <p:spPr>
          <a:xfrm>
            <a:off x="8853862" y="2375486"/>
            <a:ext cx="1980886" cy="175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D1E998-C3F1-19D1-F19C-E452E98D673C}"/>
              </a:ext>
            </a:extLst>
          </p:cNvPr>
          <p:cNvSpPr/>
          <p:nvPr/>
        </p:nvSpPr>
        <p:spPr>
          <a:xfrm>
            <a:off x="9222568" y="3555013"/>
            <a:ext cx="12954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Verification Engine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49F91B-CF45-8D91-F1F3-9281AFA6AC52}"/>
              </a:ext>
            </a:extLst>
          </p:cNvPr>
          <p:cNvSpPr/>
          <p:nvPr/>
        </p:nvSpPr>
        <p:spPr>
          <a:xfrm>
            <a:off x="9222568" y="2729513"/>
            <a:ext cx="12954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DB Engine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8C973E-B366-77E3-0288-2F7AC61E4D71}"/>
              </a:ext>
            </a:extLst>
          </p:cNvPr>
          <p:cNvSpPr/>
          <p:nvPr/>
        </p:nvSpPr>
        <p:spPr>
          <a:xfrm>
            <a:off x="8821204" y="5153777"/>
            <a:ext cx="1980886" cy="788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E5AAB88F-22BA-2FC0-17C4-0A88F917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892" y="5251453"/>
            <a:ext cx="634375" cy="660268"/>
          </a:xfrm>
          <a:prstGeom prst="rect">
            <a:avLst/>
          </a:prstGeom>
        </p:spPr>
      </p:pic>
      <p:sp>
        <p:nvSpPr>
          <p:cNvPr id="24" name="Triangle 23">
            <a:extLst>
              <a:ext uri="{FF2B5EF4-FFF2-40B4-BE49-F238E27FC236}">
                <a16:creationId xmlns:a16="http://schemas.microsoft.com/office/drawing/2014/main" id="{90EB3253-A853-5DDA-885E-F87C4E4B9657}"/>
              </a:ext>
            </a:extLst>
          </p:cNvPr>
          <p:cNvSpPr/>
          <p:nvPr/>
        </p:nvSpPr>
        <p:spPr>
          <a:xfrm>
            <a:off x="9559302" y="5199259"/>
            <a:ext cx="1155700" cy="382328"/>
          </a:xfrm>
          <a:prstGeom prst="triangle">
            <a:avLst>
              <a:gd name="adj" fmla="val 478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B56CF4-10B9-DB67-F6D0-63A099E5CACC}"/>
              </a:ext>
            </a:extLst>
          </p:cNvPr>
          <p:cNvSpPr/>
          <p:nvPr/>
        </p:nvSpPr>
        <p:spPr>
          <a:xfrm>
            <a:off x="9597402" y="565626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C8D114-89B7-25E7-E660-4B04CD5777B2}"/>
              </a:ext>
            </a:extLst>
          </p:cNvPr>
          <p:cNvSpPr/>
          <p:nvPr/>
        </p:nvSpPr>
        <p:spPr>
          <a:xfrm>
            <a:off x="9827445" y="565626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A4A572-0BE6-51CE-061F-F70CFFF1A624}"/>
              </a:ext>
            </a:extLst>
          </p:cNvPr>
          <p:cNvSpPr/>
          <p:nvPr/>
        </p:nvSpPr>
        <p:spPr>
          <a:xfrm>
            <a:off x="10057488" y="5656260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DAADE5-A08A-3EAA-DA42-A3E06B034FD8}"/>
              </a:ext>
            </a:extLst>
          </p:cNvPr>
          <p:cNvSpPr/>
          <p:nvPr/>
        </p:nvSpPr>
        <p:spPr>
          <a:xfrm>
            <a:off x="10287531" y="5656259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C9CFED-589A-2827-B27C-3356E5213C03}"/>
              </a:ext>
            </a:extLst>
          </p:cNvPr>
          <p:cNvSpPr/>
          <p:nvPr/>
        </p:nvSpPr>
        <p:spPr>
          <a:xfrm>
            <a:off x="10531320" y="5656258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63FD56-4BD1-9418-0279-0A0F50FFB6A9}"/>
              </a:ext>
            </a:extLst>
          </p:cNvPr>
          <p:cNvSpPr txBox="1"/>
          <p:nvPr/>
        </p:nvSpPr>
        <p:spPr>
          <a:xfrm>
            <a:off x="9188733" y="2362203"/>
            <a:ext cx="135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Query Client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35E338-BA4A-8AA9-C783-4AD97D9C359D}"/>
              </a:ext>
            </a:extLst>
          </p:cNvPr>
          <p:cNvSpPr txBox="1"/>
          <p:nvPr/>
        </p:nvSpPr>
        <p:spPr>
          <a:xfrm>
            <a:off x="9591961" y="4814887"/>
            <a:ext cx="49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ISP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68E085-16F8-6A34-C069-BC7E37A182AD}"/>
              </a:ext>
            </a:extLst>
          </p:cNvPr>
          <p:cNvSpPr/>
          <p:nvPr/>
        </p:nvSpPr>
        <p:spPr>
          <a:xfrm>
            <a:off x="7445798" y="2287001"/>
            <a:ext cx="3497854" cy="9960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63B409-EFC5-9B17-ED18-D8DAD56CFE86}"/>
              </a:ext>
            </a:extLst>
          </p:cNvPr>
          <p:cNvSpPr/>
          <p:nvPr/>
        </p:nvSpPr>
        <p:spPr>
          <a:xfrm>
            <a:off x="7443035" y="3503930"/>
            <a:ext cx="3484302" cy="6899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CC7C7D-E52D-6B88-D895-115E26910A3C}"/>
              </a:ext>
            </a:extLst>
          </p:cNvPr>
          <p:cNvSpPr/>
          <p:nvPr/>
        </p:nvSpPr>
        <p:spPr>
          <a:xfrm>
            <a:off x="7459349" y="4766153"/>
            <a:ext cx="3484302" cy="13634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59C723-4954-1BB9-0690-353953E5E2E0}"/>
              </a:ext>
            </a:extLst>
          </p:cNvPr>
          <p:cNvSpPr txBox="1"/>
          <p:nvPr/>
        </p:nvSpPr>
        <p:spPr>
          <a:xfrm>
            <a:off x="7468855" y="5185931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+mj-lt"/>
              </a:rPr>
              <a:t>Storage Layer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85C142-E69B-BB3A-585B-37FCC3D6C483}"/>
              </a:ext>
            </a:extLst>
          </p:cNvPr>
          <p:cNvSpPr txBox="1"/>
          <p:nvPr/>
        </p:nvSpPr>
        <p:spPr>
          <a:xfrm>
            <a:off x="7462587" y="3637995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V</a:t>
            </a:r>
            <a:r>
              <a:rPr lang="en-US" baseline="30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C38B9F-3E9F-E931-0B07-AF30961CD172}"/>
              </a:ext>
            </a:extLst>
          </p:cNvPr>
          <p:cNvSpPr txBox="1"/>
          <p:nvPr/>
        </p:nvSpPr>
        <p:spPr>
          <a:xfrm>
            <a:off x="7410639" y="2536831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Computing Layer</a:t>
            </a:r>
          </a:p>
        </p:txBody>
      </p:sp>
    </p:spTree>
    <p:extLst>
      <p:ext uri="{BB962C8B-B14F-4D97-AF65-F5344CB8AC3E}">
        <p14:creationId xmlns:p14="http://schemas.microsoft.com/office/powerpoint/2010/main" val="351591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bitcoin&#10;&#10;Description automatically generated">
            <a:extLst>
              <a:ext uri="{FF2B5EF4-FFF2-40B4-BE49-F238E27FC236}">
                <a16:creationId xmlns:a16="http://schemas.microsoft.com/office/drawing/2014/main" id="{CEDFF48D-F244-6091-D4A5-00C3145A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260" y="2074011"/>
            <a:ext cx="3326532" cy="15593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94624"/>
            <a:ext cx="10165198" cy="441106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Increasing demand to query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multi-chain data</a:t>
            </a:r>
          </a:p>
          <a:p>
            <a:pPr lvl="1"/>
            <a:r>
              <a:rPr lang="en-US" dirty="0">
                <a:latin typeface="+mj-lt"/>
              </a:rPr>
              <a:t>E.g., </a:t>
            </a:r>
            <a:r>
              <a:rPr lang="en-US" dirty="0" err="1">
                <a:latin typeface="+mj-lt"/>
              </a:rPr>
              <a:t>DeFi</a:t>
            </a:r>
            <a:r>
              <a:rPr lang="en-US" dirty="0">
                <a:latin typeface="+mj-lt"/>
              </a:rPr>
              <a:t> application uses blockchain data to</a:t>
            </a:r>
          </a:p>
          <a:p>
            <a:pPr lvl="2"/>
            <a:r>
              <a:rPr lang="en-US" dirty="0">
                <a:latin typeface="+mj-lt"/>
              </a:rPr>
              <a:t>Evaluate risk</a:t>
            </a:r>
          </a:p>
          <a:p>
            <a:pPr lvl="2"/>
            <a:r>
              <a:rPr lang="en-US" dirty="0">
                <a:latin typeface="+mj-lt"/>
              </a:rPr>
              <a:t>Optimize trading strategies</a:t>
            </a:r>
          </a:p>
          <a:p>
            <a:pPr lvl="2"/>
            <a:r>
              <a:rPr lang="en-US" dirty="0">
                <a:latin typeface="+mj-lt"/>
              </a:rPr>
              <a:t>Monitor liquidity</a:t>
            </a:r>
          </a:p>
          <a:p>
            <a:pPr lvl="2"/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AA62253-62B4-FF28-C1E7-C908AE6EB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888" y="4063055"/>
            <a:ext cx="2650029" cy="2293295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2292766-9BE7-264D-9640-E46606084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78" y="4046739"/>
            <a:ext cx="2874493" cy="232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17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05C8D8-1C1C-12A0-886E-F9BF20FB6EC8}"/>
              </a:ext>
            </a:extLst>
          </p:cNvPr>
          <p:cNvCxnSpPr>
            <a:cxnSpLocks/>
          </p:cNvCxnSpPr>
          <p:nvPr/>
        </p:nvCxnSpPr>
        <p:spPr>
          <a:xfrm flipV="1">
            <a:off x="9899211" y="4149359"/>
            <a:ext cx="0" cy="80165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C71C81-F7A3-BB52-BE0D-382E5ECF7BC9}"/>
                  </a:ext>
                </a:extLst>
              </p:cNvPr>
              <p:cNvSpPr txBox="1"/>
              <p:nvPr/>
            </p:nvSpPr>
            <p:spPr>
              <a:xfrm>
                <a:off x="9893429" y="4124307"/>
                <a:ext cx="1069011" cy="689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C71C81-F7A3-BB52-BE0D-382E5ECF7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429" y="4124307"/>
                <a:ext cx="1069011" cy="689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6D664EEC-C873-F97C-8345-E55EE192482B}"/>
              </a:ext>
            </a:extLst>
          </p:cNvPr>
          <p:cNvSpPr/>
          <p:nvPr/>
        </p:nvSpPr>
        <p:spPr>
          <a:xfrm>
            <a:off x="8745001" y="4839559"/>
            <a:ext cx="2158259" cy="11847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EA7DDB-B5F5-D839-77D4-607A46CADDB8}"/>
              </a:ext>
            </a:extLst>
          </p:cNvPr>
          <p:cNvSpPr/>
          <p:nvPr/>
        </p:nvSpPr>
        <p:spPr>
          <a:xfrm>
            <a:off x="8853862" y="2375486"/>
            <a:ext cx="1980886" cy="175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11058869" cy="921447"/>
          </a:xfrm>
        </p:spPr>
        <p:txBody>
          <a:bodyPr>
            <a:normAutofit/>
          </a:bodyPr>
          <a:lstStyle/>
          <a:p>
            <a:r>
              <a:rPr lang="en-US" dirty="0"/>
              <a:t>System Design—Query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30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E5132E-3E32-9B69-52C7-37A9AAF4E031}"/>
              </a:ext>
            </a:extLst>
          </p:cNvPr>
          <p:cNvSpPr/>
          <p:nvPr/>
        </p:nvSpPr>
        <p:spPr>
          <a:xfrm>
            <a:off x="9222568" y="3555013"/>
            <a:ext cx="12954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Verification Engine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95C89-1636-FC48-64BC-BE15FE56D9FB}"/>
              </a:ext>
            </a:extLst>
          </p:cNvPr>
          <p:cNvSpPr/>
          <p:nvPr/>
        </p:nvSpPr>
        <p:spPr>
          <a:xfrm>
            <a:off x="9222568" y="2729513"/>
            <a:ext cx="12954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DB Engine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484125-0310-86EF-4365-48859F06C5F0}"/>
              </a:ext>
            </a:extLst>
          </p:cNvPr>
          <p:cNvSpPr/>
          <p:nvPr/>
        </p:nvSpPr>
        <p:spPr>
          <a:xfrm>
            <a:off x="8821204" y="5153777"/>
            <a:ext cx="1980886" cy="788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C9F7BA47-FCFB-091B-4E01-26ABAD50CCE9}"/>
              </a:ext>
            </a:extLst>
          </p:cNvPr>
          <p:cNvSpPr/>
          <p:nvPr/>
        </p:nvSpPr>
        <p:spPr>
          <a:xfrm>
            <a:off x="9559302" y="5199259"/>
            <a:ext cx="1155700" cy="382328"/>
          </a:xfrm>
          <a:prstGeom prst="triangle">
            <a:avLst>
              <a:gd name="adj" fmla="val 478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FC5CB1-9B57-795A-806E-01649E719009}"/>
              </a:ext>
            </a:extLst>
          </p:cNvPr>
          <p:cNvSpPr/>
          <p:nvPr/>
        </p:nvSpPr>
        <p:spPr>
          <a:xfrm>
            <a:off x="9597402" y="565626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361D10-FA21-21D2-8F4B-4DB9DF8EEE8E}"/>
              </a:ext>
            </a:extLst>
          </p:cNvPr>
          <p:cNvSpPr/>
          <p:nvPr/>
        </p:nvSpPr>
        <p:spPr>
          <a:xfrm>
            <a:off x="9827445" y="5656261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3514AB-C348-2D1B-3547-C8356954852A}"/>
              </a:ext>
            </a:extLst>
          </p:cNvPr>
          <p:cNvSpPr/>
          <p:nvPr/>
        </p:nvSpPr>
        <p:spPr>
          <a:xfrm>
            <a:off x="10057488" y="5656260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F6B8EA-4C3F-9240-3EF3-49C5C45CC3CC}"/>
              </a:ext>
            </a:extLst>
          </p:cNvPr>
          <p:cNvSpPr/>
          <p:nvPr/>
        </p:nvSpPr>
        <p:spPr>
          <a:xfrm>
            <a:off x="10287531" y="5656259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53C1D-3EE0-4FDC-A666-9613F4E94624}"/>
              </a:ext>
            </a:extLst>
          </p:cNvPr>
          <p:cNvSpPr/>
          <p:nvPr/>
        </p:nvSpPr>
        <p:spPr>
          <a:xfrm>
            <a:off x="10531320" y="5656258"/>
            <a:ext cx="150137" cy="197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A0EEB7-76A1-5241-A701-C32A1B9861D9}"/>
              </a:ext>
            </a:extLst>
          </p:cNvPr>
          <p:cNvSpPr txBox="1"/>
          <p:nvPr/>
        </p:nvSpPr>
        <p:spPr>
          <a:xfrm>
            <a:off x="9188733" y="2362203"/>
            <a:ext cx="135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Query Client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BCE099-7280-0A28-0E93-6AC147BA8D62}"/>
              </a:ext>
            </a:extLst>
          </p:cNvPr>
          <p:cNvSpPr txBox="1"/>
          <p:nvPr/>
        </p:nvSpPr>
        <p:spPr>
          <a:xfrm>
            <a:off x="9591961" y="4814887"/>
            <a:ext cx="49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ISP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22051-4E8F-DFB1-07AF-E9BA06D989EC}"/>
              </a:ext>
            </a:extLst>
          </p:cNvPr>
          <p:cNvSpPr txBox="1"/>
          <p:nvPr/>
        </p:nvSpPr>
        <p:spPr>
          <a:xfrm>
            <a:off x="9868085" y="3231744"/>
            <a:ext cx="60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8E9EE7-D1DA-F757-9E7F-F1EE9D73176B}"/>
              </a:ext>
            </a:extLst>
          </p:cNvPr>
          <p:cNvCxnSpPr>
            <a:cxnSpLocks/>
          </p:cNvCxnSpPr>
          <p:nvPr/>
        </p:nvCxnSpPr>
        <p:spPr>
          <a:xfrm flipV="1">
            <a:off x="9898011" y="3232260"/>
            <a:ext cx="0" cy="3302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50C8C88-F4A7-FE7D-3B4F-E6F048E3141D}"/>
              </a:ext>
            </a:extLst>
          </p:cNvPr>
          <p:cNvSpPr txBox="1">
            <a:spLocks/>
          </p:cNvSpPr>
          <p:nvPr/>
        </p:nvSpPr>
        <p:spPr>
          <a:xfrm>
            <a:off x="773734" y="2007221"/>
            <a:ext cx="6574809" cy="3842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j-lt"/>
              </a:rPr>
              <a:t>Client evaluates the query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locally</a:t>
            </a:r>
            <a:r>
              <a:rPr lang="en-US" sz="2400" dirty="0">
                <a:latin typeface="+mj-lt"/>
              </a:rPr>
              <a:t> and requests data pages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on-demand</a:t>
            </a:r>
          </a:p>
          <a:p>
            <a:r>
              <a:rPr lang="en-US" sz="2400" dirty="0">
                <a:latin typeface="+mj-lt"/>
              </a:rPr>
              <a:t>ISP returns required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data pages </a:t>
            </a:r>
            <a:r>
              <a:rPr lang="en-US" sz="2400" dirty="0">
                <a:latin typeface="+mj-lt"/>
              </a:rPr>
              <a:t>with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Merkle proof</a:t>
            </a:r>
          </a:p>
          <a:p>
            <a:r>
              <a:rPr lang="en-US" sz="2400" dirty="0">
                <a:latin typeface="+mj-lt"/>
              </a:rPr>
              <a:t>Client computes the query result &amp;&amp; verifies data integrity using the Merkle proof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3FAA7E-1DA3-D5D4-37FF-873744DB1C85}"/>
              </a:ext>
            </a:extLst>
          </p:cNvPr>
          <p:cNvSpPr/>
          <p:nvPr/>
        </p:nvSpPr>
        <p:spPr>
          <a:xfrm>
            <a:off x="7445798" y="2287001"/>
            <a:ext cx="3497854" cy="9960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0B2FA-122E-2EDA-8058-A1F581577D3D}"/>
              </a:ext>
            </a:extLst>
          </p:cNvPr>
          <p:cNvSpPr/>
          <p:nvPr/>
        </p:nvSpPr>
        <p:spPr>
          <a:xfrm>
            <a:off x="7443035" y="3503930"/>
            <a:ext cx="3484302" cy="6899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180C47-B38D-C93A-DE06-9C754A68088D}"/>
              </a:ext>
            </a:extLst>
          </p:cNvPr>
          <p:cNvSpPr/>
          <p:nvPr/>
        </p:nvSpPr>
        <p:spPr>
          <a:xfrm>
            <a:off x="7459349" y="4766153"/>
            <a:ext cx="3484302" cy="13634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695F05-AD53-ADC1-17A7-33A625FC1F74}"/>
              </a:ext>
            </a:extLst>
          </p:cNvPr>
          <p:cNvSpPr txBox="1"/>
          <p:nvPr/>
        </p:nvSpPr>
        <p:spPr>
          <a:xfrm>
            <a:off x="7468855" y="5185931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+mj-lt"/>
              </a:rPr>
              <a:t>Storage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FB9EC-2AFD-9861-F09C-CFFC66E7FB80}"/>
              </a:ext>
            </a:extLst>
          </p:cNvPr>
          <p:cNvSpPr txBox="1"/>
          <p:nvPr/>
        </p:nvSpPr>
        <p:spPr>
          <a:xfrm>
            <a:off x="7462587" y="3637995"/>
            <a:ext cx="13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V</a:t>
            </a:r>
            <a:r>
              <a:rPr lang="en-US" baseline="300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352117-814D-62CF-BDFB-553005ED87CD}"/>
              </a:ext>
            </a:extLst>
          </p:cNvPr>
          <p:cNvSpPr txBox="1"/>
          <p:nvPr/>
        </p:nvSpPr>
        <p:spPr>
          <a:xfrm>
            <a:off x="7410639" y="2536831"/>
            <a:ext cx="135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Computing Layer</a:t>
            </a:r>
          </a:p>
        </p:txBody>
      </p:sp>
      <p:pic>
        <p:nvPicPr>
          <p:cNvPr id="26" name="Picture 25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FBB8F22A-7F0F-BD9A-B60F-5E0CF0626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892" y="5251453"/>
            <a:ext cx="634375" cy="66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74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Query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1878904"/>
            <a:ext cx="10580065" cy="348223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Intra-query cache</a:t>
            </a:r>
          </a:p>
          <a:p>
            <a:pPr lvl="1"/>
            <a:r>
              <a:rPr lang="en-US" dirty="0">
                <a:latin typeface="+mj-lt"/>
              </a:rPr>
              <a:t>Cache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frequently visited pages within a single query</a:t>
            </a:r>
          </a:p>
          <a:p>
            <a:r>
              <a:rPr lang="en-US" dirty="0">
                <a:latin typeface="+mj-lt"/>
              </a:rPr>
              <a:t>Inter-query cache</a:t>
            </a:r>
          </a:p>
          <a:p>
            <a:pPr lvl="1"/>
            <a:r>
              <a:rPr lang="en-US" dirty="0">
                <a:latin typeface="+mj-lt"/>
              </a:rPr>
              <a:t>Cache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frequently visited pages among queries</a:t>
            </a:r>
          </a:p>
          <a:p>
            <a:r>
              <a:rPr lang="en-US" dirty="0">
                <a:latin typeface="+mj-lt"/>
              </a:rPr>
              <a:t>Bloom filter integrated validation</a:t>
            </a:r>
          </a:p>
          <a:p>
            <a:pPr lvl="1"/>
            <a:r>
              <a:rPr lang="en-US" dirty="0">
                <a:latin typeface="+mj-lt"/>
              </a:rPr>
              <a:t>Utilize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page update information</a:t>
            </a:r>
            <a:r>
              <a:rPr lang="en-US" dirty="0">
                <a:latin typeface="+mj-lt"/>
              </a:rPr>
              <a:t> to validate pages in inter-query cache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E040-CE65-0580-E453-6A2146C1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48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254512"/>
            <a:ext cx="10165198" cy="4858189"/>
          </a:xfrm>
        </p:spPr>
        <p:txBody>
          <a:bodyPr/>
          <a:lstStyle/>
          <a:p>
            <a:r>
              <a:rPr lang="en-US" dirty="0">
                <a:latin typeface="+mj-lt"/>
              </a:rPr>
              <a:t>Implementation</a:t>
            </a:r>
          </a:p>
          <a:p>
            <a:pPr lvl="1"/>
            <a:r>
              <a:rPr lang="en-US" dirty="0">
                <a:latin typeface="+mj-lt"/>
              </a:rPr>
              <a:t>Integrate V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FS with SQLite database</a:t>
            </a:r>
          </a:p>
          <a:p>
            <a:pPr lvl="1"/>
            <a:r>
              <a:rPr lang="en-US" dirty="0">
                <a:latin typeface="+mj-lt"/>
              </a:rPr>
              <a:t>In Rust program language</a:t>
            </a:r>
          </a:p>
          <a:p>
            <a:r>
              <a:rPr lang="en-US" dirty="0">
                <a:latin typeface="+mj-lt"/>
              </a:rPr>
              <a:t>Dataset</a:t>
            </a:r>
          </a:p>
          <a:p>
            <a:pPr lvl="1"/>
            <a:r>
              <a:rPr lang="en-US" dirty="0">
                <a:latin typeface="+mj-lt"/>
              </a:rPr>
              <a:t>Data extracted from Ethereum and Bitcoin covering the period from May 12, 2023, to May 18, 2023</a:t>
            </a:r>
          </a:p>
          <a:p>
            <a:pPr lvl="1"/>
            <a:r>
              <a:rPr lang="en-US" dirty="0">
                <a:latin typeface="+mj-lt"/>
              </a:rPr>
              <a:t>16 tables with over 70 million records</a:t>
            </a:r>
          </a:p>
          <a:p>
            <a:r>
              <a:rPr lang="en-US" dirty="0">
                <a:latin typeface="+mj-lt"/>
              </a:rPr>
              <a:t>Query</a:t>
            </a:r>
          </a:p>
          <a:p>
            <a:pPr lvl="1"/>
            <a:r>
              <a:rPr lang="en-US" dirty="0">
                <a:latin typeface="+mj-lt"/>
              </a:rPr>
              <a:t>Awesome </a:t>
            </a:r>
            <a:r>
              <a:rPr lang="en-US" dirty="0" err="1">
                <a:latin typeface="+mj-lt"/>
              </a:rPr>
              <a:t>BigQuery</a:t>
            </a:r>
            <a:r>
              <a:rPr lang="en-US" dirty="0">
                <a:latin typeface="+mj-lt"/>
              </a:rPr>
              <a:t> View Project</a:t>
            </a:r>
          </a:p>
          <a:p>
            <a:pPr lvl="1"/>
            <a:r>
              <a:rPr lang="en-US" dirty="0">
                <a:latin typeface="+mj-lt"/>
              </a:rPr>
              <a:t>Available at </a:t>
            </a:r>
            <a:r>
              <a:rPr lang="en-US" dirty="0">
                <a:latin typeface="+mj-lt"/>
                <a:hlinkClick r:id="rId2"/>
              </a:rPr>
              <a:t>https://github.com/blockchain-etl/awesome-bigquery-views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2004164"/>
            <a:ext cx="5414123" cy="2706413"/>
          </a:xfrm>
        </p:spPr>
        <p:txBody>
          <a:bodyPr/>
          <a:lstStyle/>
          <a:p>
            <a:r>
              <a:rPr lang="en-US" dirty="0">
                <a:latin typeface="+mj-lt"/>
              </a:rPr>
              <a:t>Query Performance</a:t>
            </a:r>
          </a:p>
          <a:p>
            <a:pPr lvl="1"/>
            <a:r>
              <a:rPr lang="en-US" dirty="0">
                <a:latin typeface="+mj-lt"/>
              </a:rPr>
              <a:t>Optimization improves the query performance by up to 6.1x</a:t>
            </a:r>
          </a:p>
          <a:p>
            <a:pPr lvl="1"/>
            <a:r>
              <a:rPr lang="en-US" dirty="0">
                <a:latin typeface="+mj-lt"/>
              </a:rPr>
              <a:t>Network transmission time takes up 82.8% of query latency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9919304F-77F9-06EC-56BB-0996CFC71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853" y="1736594"/>
            <a:ext cx="5676900" cy="2032000"/>
          </a:xfrm>
          <a:prstGeom prst="rect">
            <a:avLst/>
          </a:prstGeom>
        </p:spPr>
      </p:pic>
      <p:pic>
        <p:nvPicPr>
          <p:cNvPr id="9" name="Picture 8" descr="A graph of different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32D6B41F-E05D-327E-B9AD-1A5898A1A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567" y="3940435"/>
            <a:ext cx="5676900" cy="20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72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998740"/>
            <a:ext cx="6767977" cy="2493470"/>
          </a:xfrm>
        </p:spPr>
        <p:txBody>
          <a:bodyPr/>
          <a:lstStyle/>
          <a:p>
            <a:r>
              <a:rPr lang="en-US" dirty="0">
                <a:latin typeface="+mj-lt"/>
              </a:rPr>
              <a:t>Compare with SQLite</a:t>
            </a:r>
          </a:p>
          <a:p>
            <a:pPr lvl="1"/>
            <a:r>
              <a:rPr lang="en-US" dirty="0">
                <a:latin typeface="+mj-lt"/>
              </a:rPr>
              <a:t>2.9x to 3.9x slower than SQLite</a:t>
            </a:r>
          </a:p>
          <a:p>
            <a:pPr lvl="1"/>
            <a:r>
              <a:rPr lang="en-US" dirty="0">
                <a:latin typeface="+mj-lt"/>
              </a:rPr>
              <a:t>Acceptable for the additional integrity guarantee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7" descr="A graph of time window&#10;&#10;Description automatically generated">
            <a:extLst>
              <a:ext uri="{FF2B5EF4-FFF2-40B4-BE49-F238E27FC236}">
                <a16:creationId xmlns:a16="http://schemas.microsoft.com/office/drawing/2014/main" id="{B9DE8AF2-40BE-8C8E-DB91-0A298EE55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711" y="2843408"/>
            <a:ext cx="3416505" cy="203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67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94FCEF-2E8E-9E49-AFA4-741CA45FEA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Thank</a:t>
            </a:r>
            <a:r>
              <a:rPr lang="zh-CN" altLang="en-US" sz="5400" b="1" dirty="0">
                <a:solidFill>
                  <a:schemeClr val="bg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EC8CC3-D032-9FDF-AA42-4A22FA36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4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94624"/>
            <a:ext cx="10165198" cy="4411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Requirements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+mj-lt"/>
              </a:rPr>
              <a:t>Compatible</a:t>
            </a:r>
            <a:r>
              <a:rPr lang="en-US" dirty="0">
                <a:latin typeface="+mj-lt"/>
              </a:rPr>
              <a:t> with existing blockchains</a:t>
            </a:r>
          </a:p>
          <a:p>
            <a:pPr lvl="1"/>
            <a:r>
              <a:rPr lang="en-US" dirty="0">
                <a:latin typeface="+mj-lt"/>
              </a:rPr>
              <a:t>Support 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various</a:t>
            </a:r>
            <a:r>
              <a:rPr lang="en-US" dirty="0">
                <a:latin typeface="+mj-lt"/>
              </a:rPr>
              <a:t> query types</a:t>
            </a:r>
          </a:p>
          <a:p>
            <a:pPr lvl="1"/>
            <a:r>
              <a:rPr lang="en-US" dirty="0">
                <a:latin typeface="+mj-lt"/>
              </a:rPr>
              <a:t>Ensure query 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integrity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7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urple circle with text&#10;&#10;Description automatically generated">
            <a:extLst>
              <a:ext uri="{FF2B5EF4-FFF2-40B4-BE49-F238E27FC236}">
                <a16:creationId xmlns:a16="http://schemas.microsoft.com/office/drawing/2014/main" id="{B2D3D289-99D8-4BE0-1AA0-9CE659202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538" y="1532285"/>
            <a:ext cx="1877420" cy="7089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582389"/>
            <a:ext cx="9318532" cy="3128188"/>
          </a:xfrm>
        </p:spPr>
        <p:txBody>
          <a:bodyPr/>
          <a:lstStyle/>
          <a:p>
            <a:r>
              <a:rPr lang="en-US" dirty="0">
                <a:latin typeface="+mj-lt"/>
              </a:rPr>
              <a:t>The Graph</a:t>
            </a:r>
          </a:p>
          <a:p>
            <a:pPr lvl="1"/>
            <a:r>
              <a:rPr lang="en-US" dirty="0">
                <a:latin typeface="+mj-lt"/>
              </a:rPr>
              <a:t>A decentralized protocol for blockchain data indexing and querying</a:t>
            </a:r>
          </a:p>
          <a:p>
            <a:pPr lvl="1"/>
            <a:r>
              <a:rPr lang="en-US" dirty="0">
                <a:latin typeface="+mj-lt"/>
              </a:rPr>
              <a:t>Rely on a set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indexers</a:t>
            </a:r>
            <a:r>
              <a:rPr lang="en-US" dirty="0">
                <a:latin typeface="+mj-lt"/>
              </a:rPr>
              <a:t> to index blockchain data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8514F-40F1-C7AB-AB26-D7E00CA3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5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409404-A8C3-907F-086D-890FE34D8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171" y="3024598"/>
            <a:ext cx="4705959" cy="332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3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605929"/>
            <a:ext cx="9318532" cy="3311912"/>
          </a:xfrm>
        </p:spPr>
        <p:txBody>
          <a:bodyPr/>
          <a:lstStyle/>
          <a:p>
            <a:r>
              <a:rPr lang="en-US" dirty="0">
                <a:latin typeface="+mj-lt"/>
              </a:rPr>
              <a:t>The Graph</a:t>
            </a:r>
          </a:p>
          <a:p>
            <a:pPr lvl="1"/>
            <a:r>
              <a:rPr lang="en-US" dirty="0">
                <a:latin typeface="+mj-lt"/>
              </a:rPr>
              <a:t>A decentralized protocol for blockchain data indexing and querying</a:t>
            </a:r>
          </a:p>
          <a:p>
            <a:pPr lvl="1"/>
            <a:r>
              <a:rPr lang="en-US" dirty="0">
                <a:latin typeface="+mj-lt"/>
              </a:rPr>
              <a:t>Rely on a set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indexers</a:t>
            </a:r>
            <a:r>
              <a:rPr lang="en-US" dirty="0">
                <a:latin typeface="+mj-lt"/>
              </a:rPr>
              <a:t> to index blockchain data</a:t>
            </a:r>
          </a:p>
          <a:p>
            <a:pPr lvl="1"/>
            <a:r>
              <a:rPr lang="en-US" dirty="0">
                <a:latin typeface="+mj-lt"/>
              </a:rPr>
              <a:t>Integrity issue</a:t>
            </a:r>
          </a:p>
          <a:p>
            <a:pPr lvl="2"/>
            <a:r>
              <a:rPr lang="en-US" dirty="0">
                <a:latin typeface="+mj-lt"/>
              </a:rPr>
              <a:t>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dispute mechanism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to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incentivize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indexers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behave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honestly</a:t>
            </a:r>
            <a:endParaRPr lang="en-US" dirty="0">
              <a:latin typeface="+mj-lt"/>
            </a:endParaRPr>
          </a:p>
          <a:p>
            <a:pPr lvl="2"/>
            <a:r>
              <a:rPr lang="en-US" dirty="0">
                <a:solidFill>
                  <a:srgbClr val="7030A0"/>
                </a:solidFill>
                <a:latin typeface="+mj-lt"/>
              </a:rPr>
              <a:t>Weak integrity guarantee</a:t>
            </a:r>
          </a:p>
          <a:p>
            <a:pPr lvl="3"/>
            <a:r>
              <a:rPr lang="en-US" altLang="zh-CN" dirty="0">
                <a:latin typeface="+mj-lt"/>
              </a:rPr>
              <a:t>Client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may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not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challenge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indexer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due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to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lack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of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knowledge</a:t>
            </a:r>
            <a:endParaRPr lang="en-US" dirty="0">
              <a:latin typeface="+mj-lt"/>
            </a:endParaRPr>
          </a:p>
          <a:p>
            <a:pPr lvl="2"/>
            <a:r>
              <a:rPr lang="en-US" dirty="0">
                <a:solidFill>
                  <a:srgbClr val="7030A0"/>
                </a:solidFill>
                <a:latin typeface="+mj-lt"/>
              </a:rPr>
              <a:t>Long dispute period</a:t>
            </a:r>
            <a:r>
              <a:rPr lang="en-US" dirty="0">
                <a:latin typeface="+mj-lt"/>
              </a:rPr>
              <a:t> (e.g., up to 7 days)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8514F-40F1-C7AB-AB26-D7E00CA3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55DE24C-46E5-3C1A-E6B1-26C1E83E8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343" y="4165420"/>
            <a:ext cx="607082" cy="50207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FC9AFC1-0E46-5D66-0C23-D6DCF7D1D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274" y="3648915"/>
            <a:ext cx="1099652" cy="105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1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5" y="1624107"/>
            <a:ext cx="8269904" cy="3512634"/>
          </a:xfrm>
        </p:spPr>
        <p:txBody>
          <a:bodyPr/>
          <a:lstStyle/>
          <a:p>
            <a:r>
              <a:rPr lang="en-US" dirty="0">
                <a:latin typeface="+mj-lt"/>
              </a:rPr>
              <a:t>Strong integrity guarantee: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verifiable computation </a:t>
            </a:r>
            <a:r>
              <a:rPr lang="en-US" dirty="0">
                <a:latin typeface="+mj-lt"/>
              </a:rPr>
              <a:t>(VC)</a:t>
            </a:r>
          </a:p>
          <a:p>
            <a:pPr lvl="1"/>
            <a:r>
              <a:rPr lang="en-US" dirty="0">
                <a:latin typeface="+mj-lt"/>
              </a:rPr>
              <a:t>Use authenticated data structure (ADS)</a:t>
            </a:r>
          </a:p>
          <a:p>
            <a:pPr lvl="2"/>
            <a:r>
              <a:rPr lang="en-US" sz="2400" dirty="0">
                <a:latin typeface="+mj-lt"/>
              </a:rPr>
              <a:t>Support 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specific query type </a:t>
            </a:r>
            <a:r>
              <a:rPr lang="en-US" sz="2400" dirty="0">
                <a:latin typeface="+mj-lt"/>
              </a:rPr>
              <a:t>with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efficiency</a:t>
            </a:r>
          </a:p>
          <a:p>
            <a:pPr lvl="1"/>
            <a:r>
              <a:rPr lang="en-US" dirty="0">
                <a:latin typeface="+mj-lt"/>
              </a:rPr>
              <a:t>Use general VC schemes</a:t>
            </a:r>
          </a:p>
          <a:p>
            <a:pPr lvl="2"/>
            <a:r>
              <a:rPr lang="en-US" sz="2400" dirty="0">
                <a:latin typeface="+mj-lt"/>
              </a:rPr>
              <a:t>Support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general query types</a:t>
            </a:r>
          </a:p>
          <a:p>
            <a:pPr lvl="2"/>
            <a:r>
              <a:rPr lang="en-US" sz="2400" dirty="0">
                <a:latin typeface="+mj-lt"/>
              </a:rPr>
              <a:t>Suffer from 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high computation overhead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  <a:latin typeface="+mj-lt"/>
              </a:rPr>
              <a:t>Challenging to implement </a:t>
            </a:r>
            <a:r>
              <a:rPr lang="en-US" sz="2400" dirty="0">
                <a:latin typeface="+mj-lt"/>
              </a:rPr>
              <a:t>with various database engines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D35FD-C630-9309-D17E-AC2B6EE3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A4C467-0137-8F02-9AB4-85887212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55" y="4649151"/>
            <a:ext cx="2910712" cy="102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8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1614330"/>
            <a:ext cx="10812841" cy="297098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Our solution—verifiable virtual filesystem (V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FS)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+mj-lt"/>
              </a:rPr>
              <a:t>Verifying computation </a:t>
            </a:r>
            <a:r>
              <a:rPr lang="en-US" dirty="0">
                <a:solidFill>
                  <a:srgbClr val="7030A0"/>
                </a:solidFill>
                <a:latin typeface="+mj-lt"/>
                <a:sym typeface="Wingdings" pitchFamily="2" charset="2"/>
              </a:rPr>
              <a:t>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verifying data</a:t>
            </a:r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6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AC4B-72CE-264C-9E6D-8F9BA467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34" y="1614330"/>
            <a:ext cx="10812841" cy="104698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Our solution—verifiable virtual filesystem (V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FS)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+mj-lt"/>
              </a:rPr>
              <a:t>Verifying computation </a:t>
            </a:r>
            <a:r>
              <a:rPr lang="en-US" dirty="0">
                <a:solidFill>
                  <a:srgbClr val="7030A0"/>
                </a:solidFill>
                <a:latin typeface="+mj-lt"/>
                <a:sym typeface="Wingdings" pitchFamily="2" charset="2"/>
              </a:rPr>
              <a:t>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verifying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1B5A7-C382-704D-BD5B-95F10A347366}"/>
              </a:ext>
            </a:extLst>
          </p:cNvPr>
          <p:cNvSpPr/>
          <p:nvPr/>
        </p:nvSpPr>
        <p:spPr>
          <a:xfrm>
            <a:off x="0" y="-11151"/>
            <a:ext cx="12192000" cy="921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DBE9-F1C0-4C44-B1F6-4F8574A8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2" y="0"/>
            <a:ext cx="9115419" cy="921447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5DBC-32BE-129C-9684-CE7CF916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5F47-B710-BB41-A4BD-9947F02D9401}" type="slidenum">
              <a:rPr lang="en-US" smtClean="0"/>
              <a:t>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9879DF-931E-B9BC-41EE-4204684FD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531" y="3870921"/>
            <a:ext cx="3475630" cy="2628523"/>
          </a:xfrm>
          <a:prstGeom prst="rect">
            <a:avLst/>
          </a:prstGeom>
        </p:spPr>
      </p:pic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830B83-0839-1A13-5C17-E3341B07D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868" y="4648706"/>
            <a:ext cx="454924" cy="45492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386DAC-A2DE-06DC-7977-8BEF01156872}"/>
              </a:ext>
            </a:extLst>
          </p:cNvPr>
          <p:cNvCxnSpPr/>
          <p:nvPr/>
        </p:nvCxnSpPr>
        <p:spPr>
          <a:xfrm flipV="1">
            <a:off x="4221346" y="4582741"/>
            <a:ext cx="0" cy="58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29AA7E6-5638-FED6-6954-D1D767F5EB27}"/>
              </a:ext>
            </a:extLst>
          </p:cNvPr>
          <p:cNvSpPr/>
          <p:nvPr/>
        </p:nvSpPr>
        <p:spPr>
          <a:xfrm>
            <a:off x="3632344" y="2832497"/>
            <a:ext cx="1230448" cy="7088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E30425-A352-DC5F-2339-7B965929E25C}"/>
              </a:ext>
            </a:extLst>
          </p:cNvPr>
          <p:cNvCxnSpPr/>
          <p:nvPr/>
        </p:nvCxnSpPr>
        <p:spPr>
          <a:xfrm>
            <a:off x="4207698" y="3541356"/>
            <a:ext cx="0" cy="32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1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93510</TotalTime>
  <Words>1385</Words>
  <Application>Microsoft Macintosh PowerPoint</Application>
  <PresentationFormat>Widescreen</PresentationFormat>
  <Paragraphs>412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Courier New</vt:lpstr>
      <vt:lpstr>Dreaming Outloud Pro</vt:lpstr>
      <vt:lpstr>Office Theme</vt:lpstr>
      <vt:lpstr>V2FS: A Verifiable Virtual Filesystem for Multi-Chain Query Authentication</vt:lpstr>
      <vt:lpstr>Background</vt:lpstr>
      <vt:lpstr>Background</vt:lpstr>
      <vt:lpstr>Background</vt:lpstr>
      <vt:lpstr>Existing Solutions</vt:lpstr>
      <vt:lpstr>Existing Solutions</vt:lpstr>
      <vt:lpstr>Existing Solutions</vt:lpstr>
      <vt:lpstr>Our Solution</vt:lpstr>
      <vt:lpstr>Our Solution</vt:lpstr>
      <vt:lpstr>Our Solution</vt:lpstr>
      <vt:lpstr>System Overview</vt:lpstr>
      <vt:lpstr>System Overview</vt:lpstr>
      <vt:lpstr>System Overview</vt:lpstr>
      <vt:lpstr>System Overview</vt:lpstr>
      <vt:lpstr>System Overview</vt:lpstr>
      <vt:lpstr>System Design—Verifiable Virtual Filesystem (V2FS)</vt:lpstr>
      <vt:lpstr>System Design—Verifiable Virtual Filesystem (V2FS)</vt:lpstr>
      <vt:lpstr>System Design—Verifiable Virtual Filesystem (V2FS)</vt:lpstr>
      <vt:lpstr>System Design—V2FS</vt:lpstr>
      <vt:lpstr>System Design—V2FS</vt:lpstr>
      <vt:lpstr>System Design—V2FS</vt:lpstr>
      <vt:lpstr>System Design—V2FS Maintenance</vt:lpstr>
      <vt:lpstr>System Design—V2FS Maintenance</vt:lpstr>
      <vt:lpstr>System Design—V2FS Maintenance</vt:lpstr>
      <vt:lpstr>System Design—V2FS Maintenance</vt:lpstr>
      <vt:lpstr>System Design—V2FS Maintenance</vt:lpstr>
      <vt:lpstr>System Design—V2FS Maintenance</vt:lpstr>
      <vt:lpstr>System Design—V2FS Maintenance</vt:lpstr>
      <vt:lpstr>System Design—Query Processing</vt:lpstr>
      <vt:lpstr>System Design—Query Processing</vt:lpstr>
      <vt:lpstr>Query Optimizations</vt:lpstr>
      <vt:lpstr>Performance Evaluation</vt:lpstr>
      <vt:lpstr>Performance Evaluation</vt:lpstr>
      <vt:lpstr>Performance 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vChain+: Optimizing Verifiable Blockchain Boolean Range Queries</dc:title>
  <dc:creator>WANG Haixin</dc:creator>
  <cp:lastModifiedBy>WANG Haixin</cp:lastModifiedBy>
  <cp:revision>188</cp:revision>
  <dcterms:created xsi:type="dcterms:W3CDTF">2022-04-04T08:05:23Z</dcterms:created>
  <dcterms:modified xsi:type="dcterms:W3CDTF">2024-05-11T13:37:45Z</dcterms:modified>
</cp:coreProperties>
</file>