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4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BAE-FBBE-4BA9-9451-648F3B7FA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416AF-F955-422C-92C3-99631672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1DF8-F011-42B4-AB43-B090E722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17DF-5B18-4029-9AA4-6A49CEE2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E12D4-1AD4-4A90-AD7D-D982A3F1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5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BCFE-896D-4C0A-86EE-9D1032C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55ACB-3804-41EF-A26F-32B25810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7F2D-B92E-4B6C-96EE-32A256AD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D4CCB-5794-499D-A7F2-7CE170DA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D6F4-324E-4FBF-A91F-AD6D3ED5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4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DCF8A-A508-449B-AD0A-89261F14B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39F0B-8DEC-4FBD-B630-84FFEDA1D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70F9-02BB-4BE7-BA4A-43204459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D5837-7BA8-4199-BC83-70E23723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2EA5-148A-4341-B962-F35B9304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3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ADB8-7289-41A6-BE47-1954C8BF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343B-3BA2-4B83-B984-AA244D41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4838-E513-439A-883E-F48CD4B6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941C-68C3-4A61-BB65-6DB3CE61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2C70-61AF-4C6C-A9D5-BD502D21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8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B53D-D146-47FC-AA31-E80EA8DA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0A48B-3343-4A61-9E9C-7E1CA2CD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34DA-2090-44AC-8AF8-10E2B42D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3EC7-56F0-48CB-B6AC-AD6BB8B3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086F-27CD-4239-8223-55C8514B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54E4-30A6-4942-892C-1618B2F0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364C-848C-4915-9044-DEF7DD278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08B52-C2B6-45FD-A9E8-3F2C851A2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882DF-315F-4C04-9303-D461DD2E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E942D-8A26-4ED8-8D84-1F0B45ED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49A6B-7A63-4D0D-9FD5-864337D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65E2-E89A-426A-8584-E21B1977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E6BEF-2281-49F1-BBBD-8C8D1421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22730-E5B0-4408-9B6F-0036F480B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1732D-6493-409B-ACB7-F59A82A4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B0974-8958-4793-8418-E1416B56D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00257-68E1-4419-B4F3-A7C4CA83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323B5-EA88-4F4A-B28F-659E8E0C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FCA69-B0EE-4E38-87BF-12C2A9B4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6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83A7-57D3-44C3-9770-61FF8C47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C3A7A-E240-4DC3-9C17-3F87C4A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DE11A-C5C5-48D3-8B76-D6825BBD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27D00-43A0-4742-96EE-997883F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37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5A6D7-2C6A-483E-AED5-79E511CC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DECAE-EDC9-4117-8427-12500572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7AD36-AEDB-45DD-8386-A4E0315E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1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0014-B9BB-47AD-9494-5FC7ABA0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ACFA-3322-4FEE-A397-C23A24CC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6CB2-510B-43B1-AC6B-A9605FCA9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D8E6-981C-4D96-91F9-DCAF612B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355C-275C-4644-8E45-60BD13A5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18F64-33AC-4127-9133-730B983B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0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1F21-A34E-41ED-96BD-B9CA401A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C621A-FE78-4771-B233-471E7950F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93BE9-6950-4BEF-B0C6-49EB4CB5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4B6EC-6A29-432F-B02F-0D7821CB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C40D9-B5DE-4694-B375-4343F7FD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9DB8-BB98-48B8-8F69-263C5247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30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3E103-8763-4537-90C4-44A1D631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D294-A65C-4D4B-89E2-00EEB3B4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784E-7991-4759-B0C1-1B2B38D4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FBEC-560E-437C-BC8A-7F855BDA1790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690C-420A-48B5-AD5A-9AF6CF10D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5C28-7702-4016-9F42-2FC8C8E6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03E9-3CA8-4D9D-85B9-D1759351CE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B959EE-03ED-4C6D-82BE-7016AD63F494}"/>
              </a:ext>
            </a:extLst>
          </p:cNvPr>
          <p:cNvSpPr/>
          <p:nvPr/>
        </p:nvSpPr>
        <p:spPr>
          <a:xfrm>
            <a:off x="60269" y="1308457"/>
            <a:ext cx="1241947" cy="858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8E3759-F0A8-4893-A5A4-6AFC5A026DC2}"/>
              </a:ext>
            </a:extLst>
          </p:cNvPr>
          <p:cNvSpPr/>
          <p:nvPr/>
        </p:nvSpPr>
        <p:spPr>
          <a:xfrm>
            <a:off x="999080" y="58313"/>
            <a:ext cx="2184400" cy="787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Question</a:t>
            </a:r>
          </a:p>
          <a:p>
            <a:pPr algn="ctr"/>
            <a:r>
              <a:rPr lang="de-DE" dirty="0"/>
              <a:t>Understanding (QU)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8C1DC1-7D4B-499E-B60C-78B8E6AAA064}"/>
              </a:ext>
            </a:extLst>
          </p:cNvPr>
          <p:cNvSpPr/>
          <p:nvPr/>
        </p:nvSpPr>
        <p:spPr>
          <a:xfrm>
            <a:off x="3988948" y="58313"/>
            <a:ext cx="1714499" cy="787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Evidence</a:t>
            </a:r>
            <a:endParaRPr lang="de-DE" dirty="0"/>
          </a:p>
          <a:p>
            <a:pPr algn="ctr"/>
            <a:r>
              <a:rPr lang="de-DE" dirty="0"/>
              <a:t>Retrieval (ER)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242065-2930-4A1B-81A6-C1A2BD676046}"/>
              </a:ext>
            </a:extLst>
          </p:cNvPr>
          <p:cNvSpPr/>
          <p:nvPr/>
        </p:nvSpPr>
        <p:spPr>
          <a:xfrm>
            <a:off x="6421000" y="61396"/>
            <a:ext cx="1936750" cy="787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Re-Ranking &amp;</a:t>
            </a:r>
          </a:p>
          <a:p>
            <a:pPr algn="ctr"/>
            <a:r>
              <a:rPr lang="de-DE" dirty="0" err="1"/>
              <a:t>Filtering</a:t>
            </a:r>
            <a:r>
              <a:rPr lang="de-DE" dirty="0"/>
              <a:t> (RF)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9B0A81-745F-4983-AD5B-D2545CCDB8F9}"/>
              </a:ext>
            </a:extLst>
          </p:cNvPr>
          <p:cNvSpPr/>
          <p:nvPr/>
        </p:nvSpPr>
        <p:spPr>
          <a:xfrm>
            <a:off x="9172371" y="59173"/>
            <a:ext cx="1776470" cy="787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Answer</a:t>
            </a:r>
            <a:r>
              <a:rPr lang="de-DE" dirty="0"/>
              <a:t> Generation (AG)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CEF1F-0421-4D4C-8A66-E66F9BD57237}"/>
              </a:ext>
            </a:extLst>
          </p:cNvPr>
          <p:cNvSpPr/>
          <p:nvPr/>
        </p:nvSpPr>
        <p:spPr>
          <a:xfrm>
            <a:off x="2113350" y="1308457"/>
            <a:ext cx="2905098" cy="1879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1B1C0-00E8-410F-BB40-663CD34F2A64}"/>
              </a:ext>
            </a:extLst>
          </p:cNvPr>
          <p:cNvSpPr txBox="1"/>
          <p:nvPr/>
        </p:nvSpPr>
        <p:spPr>
          <a:xfrm>
            <a:off x="2199076" y="1327150"/>
            <a:ext cx="2101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Structured </a:t>
            </a:r>
            <a:r>
              <a:rPr lang="de-DE" sz="1600" dirty="0" err="1"/>
              <a:t>Intent</a:t>
            </a:r>
            <a:r>
              <a:rPr lang="de-DE" sz="1600" dirty="0"/>
              <a:t> (SI):</a:t>
            </a:r>
          </a:p>
        </p:txBody>
      </p:sp>
      <p:sp>
        <p:nvSpPr>
          <p:cNvPr id="22" name="Flussdiagramm: Dokument 168">
            <a:extLst>
              <a:ext uri="{FF2B5EF4-FFF2-40B4-BE49-F238E27FC236}">
                <a16:creationId xmlns:a16="http://schemas.microsoft.com/office/drawing/2014/main" id="{9956286D-1E80-4C34-8D57-295D5F7AEEDA}"/>
              </a:ext>
            </a:extLst>
          </p:cNvPr>
          <p:cNvSpPr/>
          <p:nvPr/>
        </p:nvSpPr>
        <p:spPr>
          <a:xfrm>
            <a:off x="5365739" y="1270000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66CCFF"/>
              </a:gs>
              <a:gs pos="0">
                <a:srgbClr val="0099FF"/>
              </a:gs>
              <a:gs pos="66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ussdiagramm: Dokument 168">
            <a:extLst>
              <a:ext uri="{FF2B5EF4-FFF2-40B4-BE49-F238E27FC236}">
                <a16:creationId xmlns:a16="http://schemas.microsoft.com/office/drawing/2014/main" id="{3E4957C7-1675-429C-ADCB-5292F77FADB6}"/>
              </a:ext>
            </a:extLst>
          </p:cNvPr>
          <p:cNvSpPr/>
          <p:nvPr/>
        </p:nvSpPr>
        <p:spPr>
          <a:xfrm>
            <a:off x="5431739" y="1488286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00B050"/>
              </a:gs>
              <a:gs pos="0">
                <a:srgbClr val="009900"/>
              </a:gs>
              <a:gs pos="66000">
                <a:srgbClr val="92D050"/>
              </a:gs>
              <a:gs pos="100000">
                <a:srgbClr val="CCFF33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ussdiagramm: Dokument 168">
            <a:extLst>
              <a:ext uri="{FF2B5EF4-FFF2-40B4-BE49-F238E27FC236}">
                <a16:creationId xmlns:a16="http://schemas.microsoft.com/office/drawing/2014/main" id="{E49CD0AA-A31B-4537-9C61-DC01AA3EF11C}"/>
              </a:ext>
            </a:extLst>
          </p:cNvPr>
          <p:cNvSpPr/>
          <p:nvPr/>
        </p:nvSpPr>
        <p:spPr>
          <a:xfrm>
            <a:off x="5493879" y="1693046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66CCFF"/>
              </a:gs>
              <a:gs pos="0">
                <a:srgbClr val="0099FF"/>
              </a:gs>
              <a:gs pos="66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Dokument 168">
            <a:extLst>
              <a:ext uri="{FF2B5EF4-FFF2-40B4-BE49-F238E27FC236}">
                <a16:creationId xmlns:a16="http://schemas.microsoft.com/office/drawing/2014/main" id="{D698FDFC-E8E9-41AC-8045-D5590A104AA0}"/>
              </a:ext>
            </a:extLst>
          </p:cNvPr>
          <p:cNvSpPr/>
          <p:nvPr/>
        </p:nvSpPr>
        <p:spPr>
          <a:xfrm>
            <a:off x="5561141" y="1885827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FFC000"/>
              </a:gs>
              <a:gs pos="0">
                <a:schemeClr val="accent2"/>
              </a:gs>
              <a:gs pos="66000">
                <a:srgbClr val="FFFF00"/>
              </a:gs>
              <a:gs pos="100000">
                <a:srgbClr val="FFFFFF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Dokument 168">
            <a:extLst>
              <a:ext uri="{FF2B5EF4-FFF2-40B4-BE49-F238E27FC236}">
                <a16:creationId xmlns:a16="http://schemas.microsoft.com/office/drawing/2014/main" id="{4D17DE8E-CF4F-43E8-B3F9-C80B20DF4137}"/>
              </a:ext>
            </a:extLst>
          </p:cNvPr>
          <p:cNvSpPr/>
          <p:nvPr/>
        </p:nvSpPr>
        <p:spPr>
          <a:xfrm>
            <a:off x="5798602" y="2511596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66CCFF"/>
              </a:gs>
              <a:gs pos="0">
                <a:srgbClr val="0099FF"/>
              </a:gs>
              <a:gs pos="66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Dokument 168">
            <a:extLst>
              <a:ext uri="{FF2B5EF4-FFF2-40B4-BE49-F238E27FC236}">
                <a16:creationId xmlns:a16="http://schemas.microsoft.com/office/drawing/2014/main" id="{35E17BEB-7952-4F97-A20F-076C5488C370}"/>
              </a:ext>
            </a:extLst>
          </p:cNvPr>
          <p:cNvSpPr/>
          <p:nvPr/>
        </p:nvSpPr>
        <p:spPr>
          <a:xfrm>
            <a:off x="5885081" y="2713507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66CCFF"/>
              </a:gs>
              <a:gs pos="0">
                <a:srgbClr val="0099FF"/>
              </a:gs>
              <a:gs pos="66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C50D87-569B-48C5-BC77-B0D988F3A617}"/>
              </a:ext>
            </a:extLst>
          </p:cNvPr>
          <p:cNvSpPr txBox="1"/>
          <p:nvPr/>
        </p:nvSpPr>
        <p:spPr>
          <a:xfrm rot="5400000">
            <a:off x="6194569" y="2858694"/>
            <a:ext cx="45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...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C1C9FB-6D84-4048-94F9-B4E43B49DF42}"/>
              </a:ext>
            </a:extLst>
          </p:cNvPr>
          <p:cNvSpPr/>
          <p:nvPr/>
        </p:nvSpPr>
        <p:spPr>
          <a:xfrm>
            <a:off x="9466676" y="1316883"/>
            <a:ext cx="2691740" cy="1521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Dokument 168">
            <a:extLst>
              <a:ext uri="{FF2B5EF4-FFF2-40B4-BE49-F238E27FC236}">
                <a16:creationId xmlns:a16="http://schemas.microsoft.com/office/drawing/2014/main" id="{F5B3B2FF-BEBA-456F-AEBC-2E54486FA3D5}"/>
              </a:ext>
            </a:extLst>
          </p:cNvPr>
          <p:cNvSpPr/>
          <p:nvPr/>
        </p:nvSpPr>
        <p:spPr>
          <a:xfrm>
            <a:off x="5618736" y="2097786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00B050"/>
              </a:gs>
              <a:gs pos="0">
                <a:srgbClr val="009900"/>
              </a:gs>
              <a:gs pos="66000">
                <a:srgbClr val="92D050"/>
              </a:gs>
              <a:gs pos="100000">
                <a:srgbClr val="CCFF33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Dokument 168">
            <a:extLst>
              <a:ext uri="{FF2B5EF4-FFF2-40B4-BE49-F238E27FC236}">
                <a16:creationId xmlns:a16="http://schemas.microsoft.com/office/drawing/2014/main" id="{2DB79262-7980-42EC-B945-77F8993C586E}"/>
              </a:ext>
            </a:extLst>
          </p:cNvPr>
          <p:cNvSpPr/>
          <p:nvPr/>
        </p:nvSpPr>
        <p:spPr>
          <a:xfrm>
            <a:off x="5703448" y="2299637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00B050"/>
              </a:gs>
              <a:gs pos="0">
                <a:srgbClr val="009900"/>
              </a:gs>
              <a:gs pos="66000">
                <a:srgbClr val="92D050"/>
              </a:gs>
              <a:gs pos="100000">
                <a:srgbClr val="CCFF33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6D36370-ACAB-4670-B2E8-527D04100B7A}"/>
              </a:ext>
            </a:extLst>
          </p:cNvPr>
          <p:cNvSpPr/>
          <p:nvPr/>
        </p:nvSpPr>
        <p:spPr>
          <a:xfrm>
            <a:off x="3178675" y="328140"/>
            <a:ext cx="806449" cy="25859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CD5161C-94AF-4517-B6A4-5BAEA98FE0A8}"/>
              </a:ext>
            </a:extLst>
          </p:cNvPr>
          <p:cNvSpPr/>
          <p:nvPr/>
        </p:nvSpPr>
        <p:spPr>
          <a:xfrm>
            <a:off x="5703447" y="325585"/>
            <a:ext cx="717553" cy="25859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19D10F8-567E-4FA5-A943-E5080BBB1886}"/>
              </a:ext>
            </a:extLst>
          </p:cNvPr>
          <p:cNvSpPr/>
          <p:nvPr/>
        </p:nvSpPr>
        <p:spPr>
          <a:xfrm>
            <a:off x="8357750" y="315440"/>
            <a:ext cx="818663" cy="25859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1FCB7CC-EF2F-43B9-B6EA-9B08B93469F8}"/>
              </a:ext>
            </a:extLst>
          </p:cNvPr>
          <p:cNvSpPr/>
          <p:nvPr/>
        </p:nvSpPr>
        <p:spPr>
          <a:xfrm rot="19125121">
            <a:off x="1202860" y="1126624"/>
            <a:ext cx="915863" cy="109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A69C413-E33F-4F82-B4AE-22B8DB786B98}"/>
              </a:ext>
            </a:extLst>
          </p:cNvPr>
          <p:cNvSpPr/>
          <p:nvPr/>
        </p:nvSpPr>
        <p:spPr>
          <a:xfrm rot="2104569">
            <a:off x="2226891" y="1069890"/>
            <a:ext cx="808836" cy="109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52E876D-9CF3-4575-A459-FB8945266C66}"/>
              </a:ext>
            </a:extLst>
          </p:cNvPr>
          <p:cNvSpPr/>
          <p:nvPr/>
        </p:nvSpPr>
        <p:spPr>
          <a:xfrm rot="19125121">
            <a:off x="4017785" y="1118172"/>
            <a:ext cx="862521" cy="109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37AE18E-D073-4CE5-8B6C-BAC0280FCB68}"/>
              </a:ext>
            </a:extLst>
          </p:cNvPr>
          <p:cNvSpPr/>
          <p:nvPr/>
        </p:nvSpPr>
        <p:spPr>
          <a:xfrm rot="2104569">
            <a:off x="5286299" y="979956"/>
            <a:ext cx="527619" cy="109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579BBF76-59A1-4063-AE1D-42F74E06DA3B}"/>
              </a:ext>
            </a:extLst>
          </p:cNvPr>
          <p:cNvSpPr/>
          <p:nvPr/>
        </p:nvSpPr>
        <p:spPr>
          <a:xfrm rot="19125121">
            <a:off x="6353812" y="1161139"/>
            <a:ext cx="958290" cy="109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CAE5AA-4506-402C-A42B-99B312C41BE4}"/>
              </a:ext>
            </a:extLst>
          </p:cNvPr>
          <p:cNvSpPr/>
          <p:nvPr/>
        </p:nvSpPr>
        <p:spPr>
          <a:xfrm rot="2104569">
            <a:off x="7433339" y="1040490"/>
            <a:ext cx="597158" cy="109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F2BC4F6-3080-489F-9C8C-4B4C0224B34F}"/>
              </a:ext>
            </a:extLst>
          </p:cNvPr>
          <p:cNvSpPr/>
          <p:nvPr/>
        </p:nvSpPr>
        <p:spPr>
          <a:xfrm rot="19125121">
            <a:off x="9084657" y="1087486"/>
            <a:ext cx="741531" cy="109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1565BD1-FA70-4480-8718-D25949292E92}"/>
              </a:ext>
            </a:extLst>
          </p:cNvPr>
          <p:cNvSpPr/>
          <p:nvPr/>
        </p:nvSpPr>
        <p:spPr>
          <a:xfrm rot="2104569">
            <a:off x="10195961" y="1013248"/>
            <a:ext cx="643488" cy="1097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0D31C0-814D-4FFF-8388-0496677C9A31}"/>
              </a:ext>
            </a:extLst>
          </p:cNvPr>
          <p:cNvSpPr/>
          <p:nvPr/>
        </p:nvSpPr>
        <p:spPr>
          <a:xfrm>
            <a:off x="110222" y="1591015"/>
            <a:ext cx="1119717" cy="498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F038-DEA5-4F3E-920A-8AC997BBEBC5}"/>
              </a:ext>
            </a:extLst>
          </p:cNvPr>
          <p:cNvSpPr txBox="1"/>
          <p:nvPr/>
        </p:nvSpPr>
        <p:spPr>
          <a:xfrm>
            <a:off x="76200" y="1298575"/>
            <a:ext cx="171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Question:</a:t>
            </a:r>
          </a:p>
          <a:p>
            <a:r>
              <a:rPr lang="de-DE" sz="1600" i="1" dirty="0" err="1"/>
              <a:t>first</a:t>
            </a:r>
            <a:r>
              <a:rPr lang="de-DE" sz="1600" i="1" dirty="0"/>
              <a:t> Chinese </a:t>
            </a:r>
          </a:p>
          <a:p>
            <a:r>
              <a:rPr lang="de-DE" sz="1600" i="1" dirty="0"/>
              <a:t>NBA </a:t>
            </a:r>
            <a:r>
              <a:rPr lang="de-DE" sz="1600" i="1" dirty="0" err="1"/>
              <a:t>player</a:t>
            </a:r>
            <a:endParaRPr lang="de-DE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B3DD8-9D22-4AD4-826C-7A1771BADA73}"/>
              </a:ext>
            </a:extLst>
          </p:cNvPr>
          <p:cNvSpPr/>
          <p:nvPr/>
        </p:nvSpPr>
        <p:spPr>
          <a:xfrm>
            <a:off x="10291201" y="1359984"/>
            <a:ext cx="1151447" cy="24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0C178-2014-4237-8E61-95499100F28C}"/>
              </a:ext>
            </a:extLst>
          </p:cNvPr>
          <p:cNvSpPr/>
          <p:nvPr/>
        </p:nvSpPr>
        <p:spPr>
          <a:xfrm>
            <a:off x="9515405" y="1974018"/>
            <a:ext cx="2604568" cy="50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EE7518-4DA1-4D86-A731-6B945065D75A}"/>
              </a:ext>
            </a:extLst>
          </p:cNvPr>
          <p:cNvSpPr/>
          <p:nvPr/>
        </p:nvSpPr>
        <p:spPr>
          <a:xfrm>
            <a:off x="9515405" y="2515530"/>
            <a:ext cx="2604568" cy="271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C9EC27-EC10-4FB9-84EB-20E73ADD4D6E}"/>
              </a:ext>
            </a:extLst>
          </p:cNvPr>
          <p:cNvSpPr txBox="1"/>
          <p:nvPr/>
        </p:nvSpPr>
        <p:spPr>
          <a:xfrm>
            <a:off x="9459961" y="1310563"/>
            <a:ext cx="29006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DE" sz="1600" dirty="0" err="1"/>
              <a:t>Answer</a:t>
            </a:r>
            <a:r>
              <a:rPr lang="de-DE" sz="1600" dirty="0"/>
              <a:t>:   Wang </a:t>
            </a:r>
            <a:r>
              <a:rPr lang="de-DE" sz="1600" dirty="0" err="1"/>
              <a:t>Zhizhi</a:t>
            </a:r>
            <a:endParaRPr lang="de-DE" sz="1600" dirty="0"/>
          </a:p>
          <a:p>
            <a:pPr>
              <a:spcBef>
                <a:spcPts val="600"/>
              </a:spcBef>
            </a:pPr>
            <a:r>
              <a:rPr lang="de-DE" sz="1600" dirty="0" err="1"/>
              <a:t>Evidence</a:t>
            </a:r>
            <a:r>
              <a:rPr lang="de-DE" sz="1600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6E440-F1AD-5622-32F6-0B9E350C31D9}"/>
              </a:ext>
            </a:extLst>
          </p:cNvPr>
          <p:cNvSpPr txBox="1"/>
          <p:nvPr/>
        </p:nvSpPr>
        <p:spPr>
          <a:xfrm>
            <a:off x="9455040" y="1953363"/>
            <a:ext cx="248839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de-DE" sz="1600" dirty="0"/>
              <a:t>[1] </a:t>
            </a:r>
            <a:r>
              <a:rPr lang="de-DE" sz="1600" i="1" dirty="0"/>
              <a:t>Wang </a:t>
            </a:r>
            <a:r>
              <a:rPr lang="de-DE" sz="1600" i="1" dirty="0" err="1"/>
              <a:t>Zhizhi</a:t>
            </a:r>
            <a:r>
              <a:rPr lang="de-DE" sz="1600" i="1" dirty="0"/>
              <a:t> </a:t>
            </a:r>
            <a:r>
              <a:rPr lang="de-DE" sz="1600" i="1" dirty="0" err="1"/>
              <a:t>joined</a:t>
            </a:r>
            <a:r>
              <a:rPr lang="de-DE" sz="1600" i="1" dirty="0"/>
              <a:t> </a:t>
            </a:r>
            <a:r>
              <a:rPr lang="de-DE" sz="1600" i="1" dirty="0" err="1"/>
              <a:t>the</a:t>
            </a:r>
            <a:endParaRPr lang="de-DE" sz="1600" i="1" dirty="0"/>
          </a:p>
          <a:p>
            <a:r>
              <a:rPr lang="de-DE" sz="1600" i="1" dirty="0"/>
              <a:t>     Dallas Mavericks in 2001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E3C09-3757-32DE-CC34-DACEA785A68C}"/>
              </a:ext>
            </a:extLst>
          </p:cNvPr>
          <p:cNvSpPr txBox="1"/>
          <p:nvPr/>
        </p:nvSpPr>
        <p:spPr>
          <a:xfrm>
            <a:off x="9455040" y="2485033"/>
            <a:ext cx="3184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de-DE" sz="1600" dirty="0"/>
              <a:t>[2] </a:t>
            </a:r>
            <a:r>
              <a:rPr lang="de-DE" sz="1600" i="1" dirty="0"/>
              <a:t>Wang </a:t>
            </a:r>
            <a:r>
              <a:rPr lang="de-DE" sz="1600" i="1" dirty="0" err="1"/>
              <a:t>Zhizhi</a:t>
            </a:r>
            <a:r>
              <a:rPr lang="de-DE" sz="1600" i="1" dirty="0"/>
              <a:t> </a:t>
            </a:r>
            <a:r>
              <a:rPr lang="de-DE" sz="1600" i="1" dirty="0" err="1"/>
              <a:t>born</a:t>
            </a:r>
            <a:r>
              <a:rPr lang="de-DE" sz="1600" i="1" dirty="0"/>
              <a:t> in Beijing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EFA851-B92B-8B58-E3EA-630774389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06796"/>
              </p:ext>
            </p:extLst>
          </p:nvPr>
        </p:nvGraphicFramePr>
        <p:xfrm>
          <a:off x="2215590" y="1653996"/>
          <a:ext cx="27186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027">
                  <a:extLst>
                    <a:ext uri="{9D8B030D-6E8A-4147-A177-3AD203B41FA5}">
                      <a16:colId xmlns:a16="http://schemas.microsoft.com/office/drawing/2014/main" val="4156947502"/>
                    </a:ext>
                  </a:extLst>
                </a:gridCol>
                <a:gridCol w="1790631">
                  <a:extLst>
                    <a:ext uri="{9D8B030D-6E8A-4147-A177-3AD203B41FA5}">
                      <a16:colId xmlns:a16="http://schemas.microsoft.com/office/drawing/2014/main" val="3064148606"/>
                    </a:ext>
                  </a:extLst>
                </a:gridCol>
              </a:tblGrid>
              <a:tr h="2544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>
                          <a:solidFill>
                            <a:schemeClr val="tx1"/>
                          </a:solidFill>
                        </a:rPr>
                        <a:t>Q: </a:t>
                      </a:r>
                      <a:r>
                        <a:rPr lang="de-DE" sz="1500" b="0" i="1" dirty="0" err="1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de-DE" sz="1500" b="0" i="1" dirty="0">
                          <a:solidFill>
                            <a:schemeClr val="tx1"/>
                          </a:solidFill>
                        </a:rPr>
                        <a:t> Chinese NBA </a:t>
                      </a:r>
                      <a:r>
                        <a:rPr lang="de-DE" sz="1500" b="0" i="1" dirty="0" err="1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de-DE" sz="15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285978"/>
                  </a:ext>
                </a:extLst>
              </a:tr>
              <a:tr h="181770">
                <a:tc>
                  <a:txBody>
                    <a:bodyPr/>
                    <a:lstStyle/>
                    <a:p>
                      <a:r>
                        <a:rPr lang="en-US" sz="1500" dirty="0"/>
                        <a:t> Ans-Type: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 </a:t>
                      </a:r>
                      <a:r>
                        <a:rPr lang="de-DE" sz="1500" i="1" dirty="0" err="1"/>
                        <a:t>person</a:t>
                      </a:r>
                      <a:r>
                        <a:rPr lang="de-DE" sz="1500" i="1" dirty="0"/>
                        <a:t>, </a:t>
                      </a:r>
                      <a:r>
                        <a:rPr lang="de-DE" sz="1500" i="1" dirty="0" err="1"/>
                        <a:t>basketballer</a:t>
                      </a:r>
                      <a:endParaRPr lang="en-US" sz="1500" i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66775"/>
                  </a:ext>
                </a:extLst>
              </a:tr>
              <a:tr h="181770">
                <a:tc>
                  <a:txBody>
                    <a:bodyPr/>
                    <a:lstStyle/>
                    <a:p>
                      <a:r>
                        <a:rPr lang="en-US" sz="1500" dirty="0"/>
                        <a:t> Entities: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</a:t>
                      </a:r>
                      <a:r>
                        <a:rPr lang="en-US" sz="1500" i="1" dirty="0"/>
                        <a:t>China, NBA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30935"/>
                  </a:ext>
                </a:extLst>
              </a:tr>
              <a:tr h="181770">
                <a:tc>
                  <a:txBody>
                    <a:bodyPr/>
                    <a:lstStyle/>
                    <a:p>
                      <a:r>
                        <a:rPr lang="en-US" sz="1500" dirty="0"/>
                        <a:t> Time: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</a:t>
                      </a:r>
                      <a:r>
                        <a:rPr lang="en-US" sz="1500" i="1" dirty="0"/>
                        <a:t>first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52737"/>
                  </a:ext>
                </a:extLst>
              </a:tr>
              <a:tr h="181770">
                <a:tc>
                  <a:txBody>
                    <a:bodyPr/>
                    <a:lstStyle/>
                    <a:p>
                      <a:r>
                        <a:rPr lang="en-US" sz="1500" dirty="0"/>
                        <a:t> Location: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 dirty="0"/>
                        <a:t> China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00527"/>
                  </a:ext>
                </a:extLst>
              </a:tr>
              <a:tr h="181770">
                <a:tc>
                  <a:txBody>
                    <a:bodyPr/>
                    <a:lstStyle/>
                    <a:p>
                      <a:r>
                        <a:rPr lang="en-US" sz="1500" dirty="0"/>
                        <a:t> Relation: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 dirty="0"/>
                        <a:t> plays for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366440"/>
                  </a:ext>
                </a:extLst>
              </a:tr>
            </a:tbl>
          </a:graphicData>
        </a:graphic>
      </p:graphicFrame>
      <p:sp>
        <p:nvSpPr>
          <p:cNvPr id="26" name="Flussdiagramm: Dokument 168">
            <a:extLst>
              <a:ext uri="{FF2B5EF4-FFF2-40B4-BE49-F238E27FC236}">
                <a16:creationId xmlns:a16="http://schemas.microsoft.com/office/drawing/2014/main" id="{89EF3511-3D6F-2E2E-F911-B33F1FC29B56}"/>
              </a:ext>
            </a:extLst>
          </p:cNvPr>
          <p:cNvSpPr/>
          <p:nvPr/>
        </p:nvSpPr>
        <p:spPr>
          <a:xfrm>
            <a:off x="8096754" y="1269123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00B050"/>
              </a:gs>
              <a:gs pos="0">
                <a:srgbClr val="009900"/>
              </a:gs>
              <a:gs pos="66000">
                <a:srgbClr val="92D050"/>
              </a:gs>
              <a:gs pos="100000">
                <a:srgbClr val="CCFF33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Dokument 168">
            <a:extLst>
              <a:ext uri="{FF2B5EF4-FFF2-40B4-BE49-F238E27FC236}">
                <a16:creationId xmlns:a16="http://schemas.microsoft.com/office/drawing/2014/main" id="{C607494F-5F5E-E404-FD7C-C97DF47ECE61}"/>
              </a:ext>
            </a:extLst>
          </p:cNvPr>
          <p:cNvSpPr/>
          <p:nvPr/>
        </p:nvSpPr>
        <p:spPr>
          <a:xfrm>
            <a:off x="8209620" y="1479602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00B050"/>
              </a:gs>
              <a:gs pos="0">
                <a:srgbClr val="009900"/>
              </a:gs>
              <a:gs pos="66000">
                <a:srgbClr val="92D050"/>
              </a:gs>
              <a:gs pos="100000">
                <a:srgbClr val="CCFF33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Dokument 168">
            <a:extLst>
              <a:ext uri="{FF2B5EF4-FFF2-40B4-BE49-F238E27FC236}">
                <a16:creationId xmlns:a16="http://schemas.microsoft.com/office/drawing/2014/main" id="{7466DFA7-4442-221E-6A6A-1F15BBC61339}"/>
              </a:ext>
            </a:extLst>
          </p:cNvPr>
          <p:cNvSpPr/>
          <p:nvPr/>
        </p:nvSpPr>
        <p:spPr>
          <a:xfrm>
            <a:off x="8340879" y="1704700"/>
            <a:ext cx="927121" cy="163923"/>
          </a:xfrm>
          <a:prstGeom prst="flowChartDocument">
            <a:avLst/>
          </a:prstGeom>
          <a:gradFill flip="none" rotWithShape="1">
            <a:gsLst>
              <a:gs pos="34000">
                <a:srgbClr val="66CCFF"/>
              </a:gs>
              <a:gs pos="0">
                <a:srgbClr val="0099FF"/>
              </a:gs>
              <a:gs pos="66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07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weikum</dc:creator>
  <cp:lastModifiedBy>weikum</cp:lastModifiedBy>
  <cp:revision>57</cp:revision>
  <cp:lastPrinted>2024-11-07T09:03:38Z</cp:lastPrinted>
  <dcterms:created xsi:type="dcterms:W3CDTF">2024-11-06T11:07:14Z</dcterms:created>
  <dcterms:modified xsi:type="dcterms:W3CDTF">2024-11-11T09:47:04Z</dcterms:modified>
</cp:coreProperties>
</file>