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256" r:id="rId2"/>
    <p:sldId id="257" r:id="rId3"/>
    <p:sldId id="303" r:id="rId4"/>
    <p:sldId id="258" r:id="rId5"/>
    <p:sldId id="277" r:id="rId6"/>
    <p:sldId id="313" r:id="rId7"/>
    <p:sldId id="270" r:id="rId8"/>
    <p:sldId id="312" r:id="rId9"/>
    <p:sldId id="271" r:id="rId10"/>
    <p:sldId id="314" r:id="rId11"/>
    <p:sldId id="273" r:id="rId12"/>
    <p:sldId id="315" r:id="rId13"/>
    <p:sldId id="275" r:id="rId14"/>
    <p:sldId id="279" r:id="rId15"/>
    <p:sldId id="261" r:id="rId16"/>
    <p:sldId id="280" r:id="rId17"/>
    <p:sldId id="281" r:id="rId18"/>
    <p:sldId id="304" r:id="rId19"/>
    <p:sldId id="283" r:id="rId20"/>
    <p:sldId id="282" r:id="rId21"/>
    <p:sldId id="288" r:id="rId22"/>
    <p:sldId id="263" r:id="rId23"/>
    <p:sldId id="308" r:id="rId24"/>
    <p:sldId id="309" r:id="rId25"/>
    <p:sldId id="290" r:id="rId26"/>
    <p:sldId id="291" r:id="rId27"/>
    <p:sldId id="305" r:id="rId28"/>
    <p:sldId id="292" r:id="rId29"/>
    <p:sldId id="294" r:id="rId30"/>
    <p:sldId id="293" r:id="rId31"/>
    <p:sldId id="286" r:id="rId32"/>
    <p:sldId id="310" r:id="rId33"/>
    <p:sldId id="311" r:id="rId34"/>
    <p:sldId id="298" r:id="rId35"/>
    <p:sldId id="299" r:id="rId36"/>
    <p:sldId id="267" r:id="rId37"/>
    <p:sldId id="300" r:id="rId38"/>
    <p:sldId id="301"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CFC98-B648-B74E-82C4-8C28375625A8}">
          <p14:sldIdLst>
            <p14:sldId id="256"/>
            <p14:sldId id="257"/>
            <p14:sldId id="303"/>
          </p14:sldIdLst>
        </p14:section>
        <p14:section name="LLM History" id="{6C66FCFE-CEB6-9740-B652-31F2EE66DA56}">
          <p14:sldIdLst>
            <p14:sldId id="258"/>
            <p14:sldId id="277"/>
            <p14:sldId id="313"/>
            <p14:sldId id="270"/>
            <p14:sldId id="312"/>
            <p14:sldId id="271"/>
            <p14:sldId id="314"/>
            <p14:sldId id="273"/>
            <p14:sldId id="315"/>
            <p14:sldId id="275"/>
            <p14:sldId id="279"/>
            <p14:sldId id="261"/>
            <p14:sldId id="280"/>
            <p14:sldId id="281"/>
            <p14:sldId id="304"/>
            <p14:sldId id="283"/>
            <p14:sldId id="282"/>
            <p14:sldId id="288"/>
            <p14:sldId id="263"/>
            <p14:sldId id="308"/>
            <p14:sldId id="309"/>
            <p14:sldId id="290"/>
            <p14:sldId id="291"/>
            <p14:sldId id="305"/>
            <p14:sldId id="292"/>
            <p14:sldId id="294"/>
            <p14:sldId id="293"/>
            <p14:sldId id="286"/>
            <p14:sldId id="310"/>
            <p14:sldId id="311"/>
            <p14:sldId id="298"/>
            <p14:sldId id="299"/>
            <p14:sldId id="267"/>
            <p14:sldId id="300"/>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C8DFA-FC49-9A4A-B8AC-1EA05711313A}" v="1010" dt="2023-09-01T07:06:01.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79420"/>
  </p:normalViewPr>
  <p:slideViewPr>
    <p:cSldViewPr snapToGrid="0">
      <p:cViewPr varScale="1">
        <p:scale>
          <a:sx n="99" d="100"/>
          <a:sy n="99" d="100"/>
        </p:scale>
        <p:origin x="1296" y="168"/>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84DA3-95B6-2848-9CE9-8A5C382A1E30}" type="datetimeFigureOut">
              <a:rPr lang="en-US" smtClean="0"/>
              <a:t>9/1/23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53CFF-A145-C346-A0D8-A8F970C47649}" type="slidenum">
              <a:rPr lang="en-US" smtClean="0"/>
              <a:t>‹#›</a:t>
            </a:fld>
            <a:endParaRPr lang="en-US"/>
          </a:p>
        </p:txBody>
      </p:sp>
    </p:spTree>
    <p:extLst>
      <p:ext uri="{BB962C8B-B14F-4D97-AF65-F5344CB8AC3E}">
        <p14:creationId xmlns:p14="http://schemas.microsoft.com/office/powerpoint/2010/main" val="3467881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intro about myself.</a:t>
            </a:r>
          </a:p>
          <a:p>
            <a:r>
              <a:rPr lang="en-US" dirty="0"/>
              <a:t>- Principal engineer and researcher at a startup out of the Hazy Research Labs at Stanford called NS</a:t>
            </a:r>
          </a:p>
          <a:p>
            <a:r>
              <a:rPr lang="en-US" dirty="0"/>
              <a:t>- First question that really matters for this talk is what is a Numbers Station. It’s a radio station believed to transmit private messages to intelligence officers in foreign countries</a:t>
            </a:r>
          </a:p>
          <a:p>
            <a:r>
              <a:rPr lang="en-US" dirty="0"/>
              <a:t>- It is, at best, tangentially related to the startup I work for which leads to asking [CLICK]</a:t>
            </a:r>
          </a:p>
        </p:txBody>
      </p:sp>
      <p:sp>
        <p:nvSpPr>
          <p:cNvPr id="4" name="Slide Number Placeholder 3"/>
          <p:cNvSpPr>
            <a:spLocks noGrp="1"/>
          </p:cNvSpPr>
          <p:nvPr>
            <p:ph type="sldNum" sz="quarter" idx="5"/>
          </p:nvPr>
        </p:nvSpPr>
        <p:spPr/>
        <p:txBody>
          <a:bodyPr/>
          <a:lstStyle/>
          <a:p>
            <a:fld id="{BA353CFF-A145-C346-A0D8-A8F970C47649}" type="slidenum">
              <a:rPr lang="en-US" smtClean="0"/>
              <a:t>2</a:t>
            </a:fld>
            <a:endParaRPr lang="en-US"/>
          </a:p>
        </p:txBody>
      </p:sp>
    </p:spTree>
    <p:extLst>
      <p:ext uri="{BB962C8B-B14F-4D97-AF65-F5344CB8AC3E}">
        <p14:creationId xmlns:p14="http://schemas.microsoft.com/office/powerpoint/2010/main" val="527998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last era is the Camelid Era and is the one I’d say we’re currently in. This is the rise of Open Source models</a:t>
            </a:r>
          </a:p>
        </p:txBody>
      </p:sp>
      <p:sp>
        <p:nvSpPr>
          <p:cNvPr id="4" name="Slide Number Placeholder 3"/>
          <p:cNvSpPr>
            <a:spLocks noGrp="1"/>
          </p:cNvSpPr>
          <p:nvPr>
            <p:ph type="sldNum" sz="quarter" idx="5"/>
          </p:nvPr>
        </p:nvSpPr>
        <p:spPr/>
        <p:txBody>
          <a:bodyPr/>
          <a:lstStyle/>
          <a:p>
            <a:fld id="{BA353CFF-A145-C346-A0D8-A8F970C47649}" type="slidenum">
              <a:rPr lang="en-US" smtClean="0"/>
              <a:t>12</a:t>
            </a:fld>
            <a:endParaRPr lang="en-US"/>
          </a:p>
        </p:txBody>
      </p:sp>
    </p:spTree>
    <p:extLst>
      <p:ext uri="{BB962C8B-B14F-4D97-AF65-F5344CB8AC3E}">
        <p14:creationId xmlns:p14="http://schemas.microsoft.com/office/powerpoint/2010/main" val="213000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focus on data quality didn’t end with </a:t>
            </a:r>
            <a:r>
              <a:rPr lang="en-US" dirty="0" err="1"/>
              <a:t>ChatGPT</a:t>
            </a:r>
            <a:r>
              <a:rPr lang="en-US" dirty="0"/>
              <a:t>. The open source community picked up on the fact that with higher quality data (and more training), not only was quality better, but you didn’t need as large of a model.</a:t>
            </a:r>
          </a:p>
          <a:p>
            <a:r>
              <a:rPr lang="en-US" dirty="0"/>
              <a:t>- We saw the release of Llama and recently Llama2. Models a fraction of the size of </a:t>
            </a:r>
            <a:r>
              <a:rPr lang="en-US" dirty="0" err="1"/>
              <a:t>OpenAI</a:t>
            </a:r>
            <a:r>
              <a:rPr lang="en-US" dirty="0"/>
              <a:t> and competitive. Some of these models can run on your MacBook!</a:t>
            </a:r>
          </a:p>
          <a:p>
            <a:r>
              <a:rPr lang="en-US" dirty="0"/>
              <a:t>- For lack of a better word, the open source community started catching up</a:t>
            </a:r>
          </a:p>
        </p:txBody>
      </p:sp>
      <p:sp>
        <p:nvSpPr>
          <p:cNvPr id="4" name="Slide Number Placeholder 3"/>
          <p:cNvSpPr>
            <a:spLocks noGrp="1"/>
          </p:cNvSpPr>
          <p:nvPr>
            <p:ph type="sldNum" sz="quarter" idx="5"/>
          </p:nvPr>
        </p:nvSpPr>
        <p:spPr/>
        <p:txBody>
          <a:bodyPr/>
          <a:lstStyle/>
          <a:p>
            <a:fld id="{BA353CFF-A145-C346-A0D8-A8F970C47649}" type="slidenum">
              <a:rPr lang="en-US" smtClean="0"/>
              <a:t>13</a:t>
            </a:fld>
            <a:endParaRPr lang="en-US"/>
          </a:p>
        </p:txBody>
      </p:sp>
    </p:spTree>
    <p:extLst>
      <p:ext uri="{BB962C8B-B14F-4D97-AF65-F5344CB8AC3E}">
        <p14:creationId xmlns:p14="http://schemas.microsoft.com/office/powerpoint/2010/main" val="4072335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does this explosion of LLMs, small and large, mean for the DB community and building applications</a:t>
            </a:r>
          </a:p>
          <a:p>
            <a:r>
              <a:rPr lang="en-US" dirty="0"/>
              <a:t>- With LLMs, traditional ML pipelines become dramatically simpler because you only have one model. These models are taskless and do not need to be trained per task</a:t>
            </a:r>
          </a:p>
          <a:p>
            <a:r>
              <a:rPr lang="en-US" dirty="0"/>
              <a:t>- Further, this also means you don’t need expensive data labelling pipelines to curate data for training. All you need is prompts and a very small set of examples</a:t>
            </a:r>
          </a:p>
          <a:p>
            <a:r>
              <a:rPr lang="en-US" dirty="0"/>
              <a:t>- Lastly, these models contain a massive amount of general encoded knowledge – </a:t>
            </a:r>
            <a:r>
              <a:rPr lang="en-US" dirty="0" err="1"/>
              <a:t>e.g</a:t>
            </a:r>
            <a:r>
              <a:rPr lang="en-US" dirty="0"/>
              <a:t> how to write SQL queries. This alleviates the burden on engineers to manual inject this knowledge themselves.</a:t>
            </a:r>
          </a:p>
        </p:txBody>
      </p:sp>
      <p:sp>
        <p:nvSpPr>
          <p:cNvPr id="4" name="Slide Number Placeholder 3"/>
          <p:cNvSpPr>
            <a:spLocks noGrp="1"/>
          </p:cNvSpPr>
          <p:nvPr>
            <p:ph type="sldNum" sz="quarter" idx="5"/>
          </p:nvPr>
        </p:nvSpPr>
        <p:spPr/>
        <p:txBody>
          <a:bodyPr/>
          <a:lstStyle/>
          <a:p>
            <a:fld id="{BA353CFF-A145-C346-A0D8-A8F970C47649}" type="slidenum">
              <a:rPr lang="en-US" smtClean="0"/>
              <a:t>14</a:t>
            </a:fld>
            <a:endParaRPr lang="en-US"/>
          </a:p>
        </p:txBody>
      </p:sp>
    </p:spTree>
    <p:extLst>
      <p:ext uri="{BB962C8B-B14F-4D97-AF65-F5344CB8AC3E}">
        <p14:creationId xmlns:p14="http://schemas.microsoft.com/office/powerpoint/2010/main" val="3808175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I’ve just talked about the incredible rise of LLMs</a:t>
            </a:r>
          </a:p>
          <a:p>
            <a:r>
              <a:rPr lang="en-US" dirty="0"/>
              <a:t>- We now need to ask if LLMs can benefit classically hard structured data tasks</a:t>
            </a:r>
          </a:p>
        </p:txBody>
      </p:sp>
      <p:sp>
        <p:nvSpPr>
          <p:cNvPr id="4" name="Slide Number Placeholder 3"/>
          <p:cNvSpPr>
            <a:spLocks noGrp="1"/>
          </p:cNvSpPr>
          <p:nvPr>
            <p:ph type="sldNum" sz="quarter" idx="5"/>
          </p:nvPr>
        </p:nvSpPr>
        <p:spPr/>
        <p:txBody>
          <a:bodyPr/>
          <a:lstStyle/>
          <a:p>
            <a:fld id="{BA353CFF-A145-C346-A0D8-A8F970C47649}" type="slidenum">
              <a:rPr lang="en-US" smtClean="0"/>
              <a:t>15</a:t>
            </a:fld>
            <a:endParaRPr lang="en-US"/>
          </a:p>
        </p:txBody>
      </p:sp>
    </p:spTree>
    <p:extLst>
      <p:ext uri="{BB962C8B-B14F-4D97-AF65-F5344CB8AC3E}">
        <p14:creationId xmlns:p14="http://schemas.microsoft.com/office/powerpoint/2010/main" val="285552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make sure we’re all on the same page, I’m classifying a structured data task as any wrangling task that transforms raw data into usable structured data downstream.</a:t>
            </a:r>
          </a:p>
          <a:p>
            <a:r>
              <a:rPr lang="en-US" dirty="0"/>
              <a:t>- This includes extraction, integration, and cleaning.</a:t>
            </a:r>
          </a:p>
        </p:txBody>
      </p:sp>
      <p:sp>
        <p:nvSpPr>
          <p:cNvPr id="4" name="Slide Number Placeholder 3"/>
          <p:cNvSpPr>
            <a:spLocks noGrp="1"/>
          </p:cNvSpPr>
          <p:nvPr>
            <p:ph type="sldNum" sz="quarter" idx="5"/>
          </p:nvPr>
        </p:nvSpPr>
        <p:spPr/>
        <p:txBody>
          <a:bodyPr/>
          <a:lstStyle/>
          <a:p>
            <a:fld id="{BA353CFF-A145-C346-A0D8-A8F970C47649}" type="slidenum">
              <a:rPr lang="en-US" smtClean="0"/>
              <a:t>16</a:t>
            </a:fld>
            <a:endParaRPr lang="en-US"/>
          </a:p>
        </p:txBody>
      </p:sp>
    </p:spTree>
    <p:extLst>
      <p:ext uri="{BB962C8B-B14F-4D97-AF65-F5344CB8AC3E}">
        <p14:creationId xmlns:p14="http://schemas.microsoft.com/office/powerpoint/2010/main" val="2097967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How were traditional wrangling pipelines built</a:t>
            </a:r>
          </a:p>
          <a:p>
            <a:r>
              <a:rPr lang="en-US" dirty="0"/>
              <a:t>- for one, task specific architectures. You needed one model per dataset and per task. Pipelines were independent and siloed.</a:t>
            </a:r>
          </a:p>
          <a:p>
            <a:r>
              <a:rPr lang="en-US" dirty="0"/>
              <a:t>- Second, each model needed to be trained which required expensive labelled data</a:t>
            </a:r>
          </a:p>
          <a:p>
            <a:r>
              <a:rPr lang="en-US" dirty="0"/>
              <a:t>- Lastly, many pipelines still relies on some amount of engineer heuristics and encoded knowledge. For example, matching rules or labelling heuristics.</a:t>
            </a:r>
          </a:p>
        </p:txBody>
      </p:sp>
      <p:sp>
        <p:nvSpPr>
          <p:cNvPr id="4" name="Slide Number Placeholder 3"/>
          <p:cNvSpPr>
            <a:spLocks noGrp="1"/>
          </p:cNvSpPr>
          <p:nvPr>
            <p:ph type="sldNum" sz="quarter" idx="5"/>
          </p:nvPr>
        </p:nvSpPr>
        <p:spPr/>
        <p:txBody>
          <a:bodyPr/>
          <a:lstStyle/>
          <a:p>
            <a:fld id="{BA353CFF-A145-C346-A0D8-A8F970C47649}" type="slidenum">
              <a:rPr lang="en-US" smtClean="0"/>
              <a:t>17</a:t>
            </a:fld>
            <a:endParaRPr lang="en-US"/>
          </a:p>
        </p:txBody>
      </p:sp>
    </p:spTree>
    <p:extLst>
      <p:ext uri="{BB962C8B-B14F-4D97-AF65-F5344CB8AC3E}">
        <p14:creationId xmlns:p14="http://schemas.microsoft.com/office/powerpoint/2010/main" val="739766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Recall all the benefits of LLMs</a:t>
            </a:r>
          </a:p>
          <a:p>
            <a:r>
              <a:rPr lang="en-US" dirty="0"/>
              <a:t>- LLMs have natural solutions to these challenge (what a coincidence that they align so well visually)</a:t>
            </a:r>
          </a:p>
          <a:p>
            <a:r>
              <a:rPr lang="en-US" dirty="0"/>
              <a:t>- It’s worth asking if we can use them</a:t>
            </a:r>
          </a:p>
        </p:txBody>
      </p:sp>
      <p:sp>
        <p:nvSpPr>
          <p:cNvPr id="4" name="Slide Number Placeholder 3"/>
          <p:cNvSpPr>
            <a:spLocks noGrp="1"/>
          </p:cNvSpPr>
          <p:nvPr>
            <p:ph type="sldNum" sz="quarter" idx="5"/>
          </p:nvPr>
        </p:nvSpPr>
        <p:spPr/>
        <p:txBody>
          <a:bodyPr/>
          <a:lstStyle/>
          <a:p>
            <a:fld id="{BA353CFF-A145-C346-A0D8-A8F970C47649}" type="slidenum">
              <a:rPr lang="en-US" smtClean="0"/>
              <a:t>18</a:t>
            </a:fld>
            <a:endParaRPr lang="en-US"/>
          </a:p>
        </p:txBody>
      </p:sp>
    </p:spTree>
    <p:extLst>
      <p:ext uri="{BB962C8B-B14F-4D97-AF65-F5344CB8AC3E}">
        <p14:creationId xmlns:p14="http://schemas.microsoft.com/office/powerpoint/2010/main" val="2314322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 remember, LLMs are trained over unstructured data and, at the time of this work, were largely applied to unstructured tasks.</a:t>
            </a:r>
          </a:p>
          <a:p>
            <a:r>
              <a:rPr lang="en-US" dirty="0"/>
              <a:t>- Despite the fact that 20% of data is structured, we haven’t seen these models applied to LLMs.</a:t>
            </a:r>
          </a:p>
          <a:p>
            <a:r>
              <a:rPr lang="en-US" dirty="0"/>
              <a:t>- Is it even possible that LLMs can understand and work over structured data</a:t>
            </a:r>
          </a:p>
        </p:txBody>
      </p:sp>
      <p:sp>
        <p:nvSpPr>
          <p:cNvPr id="4" name="Slide Number Placeholder 3"/>
          <p:cNvSpPr>
            <a:spLocks noGrp="1"/>
          </p:cNvSpPr>
          <p:nvPr>
            <p:ph type="sldNum" sz="quarter" idx="5"/>
          </p:nvPr>
        </p:nvSpPr>
        <p:spPr/>
        <p:txBody>
          <a:bodyPr/>
          <a:lstStyle/>
          <a:p>
            <a:fld id="{BA353CFF-A145-C346-A0D8-A8F970C47649}" type="slidenum">
              <a:rPr lang="en-US" smtClean="0"/>
              <a:t>19</a:t>
            </a:fld>
            <a:endParaRPr lang="en-US"/>
          </a:p>
        </p:txBody>
      </p:sp>
    </p:spTree>
    <p:extLst>
      <p:ext uri="{BB962C8B-B14F-4D97-AF65-F5344CB8AC3E}">
        <p14:creationId xmlns:p14="http://schemas.microsoft.com/office/powerpoint/2010/main" val="3303573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were some of the first to show that you could, in fact, use LLMs for data wrangling tasks</a:t>
            </a:r>
          </a:p>
          <a:p>
            <a:r>
              <a:rPr lang="en-US" dirty="0"/>
              <a:t>- At a high level, our method was to serialize rows as text inputs, craft a few in context examples of the task, and feed to the model.</a:t>
            </a:r>
          </a:p>
          <a:p>
            <a:r>
              <a:rPr lang="en-US" dirty="0"/>
              <a:t>– For matching, for example, we literally just asked the model if two rows are matching or now and it would output Yes or No. </a:t>
            </a:r>
          </a:p>
        </p:txBody>
      </p:sp>
      <p:sp>
        <p:nvSpPr>
          <p:cNvPr id="4" name="Slide Number Placeholder 3"/>
          <p:cNvSpPr>
            <a:spLocks noGrp="1"/>
          </p:cNvSpPr>
          <p:nvPr>
            <p:ph type="sldNum" sz="quarter" idx="5"/>
          </p:nvPr>
        </p:nvSpPr>
        <p:spPr/>
        <p:txBody>
          <a:bodyPr/>
          <a:lstStyle/>
          <a:p>
            <a:fld id="{BA353CFF-A145-C346-A0D8-A8F970C47649}" type="slidenum">
              <a:rPr lang="en-US" smtClean="0"/>
              <a:t>20</a:t>
            </a:fld>
            <a:endParaRPr lang="en-US"/>
          </a:p>
        </p:txBody>
      </p:sp>
    </p:spTree>
    <p:extLst>
      <p:ext uri="{BB962C8B-B14F-4D97-AF65-F5344CB8AC3E}">
        <p14:creationId xmlns:p14="http://schemas.microsoft.com/office/powerpoint/2010/main" val="3999975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showed that with LLMs, you can achieve state of the art quality across a variety of data wrangling tasks</a:t>
            </a:r>
          </a:p>
          <a:p>
            <a:r>
              <a:rPr lang="en-US" dirty="0"/>
              <a:t>- For matching, for example, we surpass even traditionally fine-tuned BERT models on 4 out of 7 tasks</a:t>
            </a:r>
          </a:p>
        </p:txBody>
      </p:sp>
      <p:sp>
        <p:nvSpPr>
          <p:cNvPr id="4" name="Slide Number Placeholder 3"/>
          <p:cNvSpPr>
            <a:spLocks noGrp="1"/>
          </p:cNvSpPr>
          <p:nvPr>
            <p:ph type="sldNum" sz="quarter" idx="5"/>
          </p:nvPr>
        </p:nvSpPr>
        <p:spPr/>
        <p:txBody>
          <a:bodyPr/>
          <a:lstStyle/>
          <a:p>
            <a:fld id="{BA353CFF-A145-C346-A0D8-A8F970C47649}" type="slidenum">
              <a:rPr lang="en-US" smtClean="0"/>
              <a:t>21</a:t>
            </a:fld>
            <a:endParaRPr lang="en-US"/>
          </a:p>
        </p:txBody>
      </p:sp>
    </p:spTree>
    <p:extLst>
      <p:ext uri="{BB962C8B-B14F-4D97-AF65-F5344CB8AC3E}">
        <p14:creationId xmlns:p14="http://schemas.microsoft.com/office/powerpoint/2010/main" val="238898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Numbers Station</a:t>
            </a:r>
          </a:p>
          <a:p>
            <a:r>
              <a:rPr lang="en-US" dirty="0"/>
              <a:t>We are a LLM company using generative AI to help solve structured data tasks, which I’ll talk a lot more about later. </a:t>
            </a:r>
          </a:p>
          <a:p>
            <a:r>
              <a:rPr lang="en-US" dirty="0"/>
              <a:t>Over the past </a:t>
            </a:r>
            <a:r>
              <a:rPr lang="en-US" dirty="0" err="1"/>
              <a:t>yearish</a:t>
            </a:r>
            <a:r>
              <a:rPr lang="en-US" dirty="0"/>
              <a:t> I’ve spent much of my time battling with the challenges it takes to take that spark of </a:t>
            </a:r>
            <a:r>
              <a:rPr lang="en-US" dirty="0" err="1"/>
              <a:t>demoable</a:t>
            </a:r>
            <a:r>
              <a:rPr lang="en-US" dirty="0"/>
              <a:t> amazement from using an LLM for a task and turning it into a functioning deployed product.</a:t>
            </a:r>
          </a:p>
          <a:p>
            <a:r>
              <a:rPr lang="en-US" dirty="0"/>
              <a:t>In this talk I’m going to give some of the high level challenges and solutions to some of the tricky challenges I’ve faced when it comes to deploying LLMs on customer data because let me tell you, it is a lot harder than the twitter sphere would have you believe</a:t>
            </a:r>
          </a:p>
        </p:txBody>
      </p:sp>
      <p:sp>
        <p:nvSpPr>
          <p:cNvPr id="4" name="Slide Number Placeholder 3"/>
          <p:cNvSpPr>
            <a:spLocks noGrp="1"/>
          </p:cNvSpPr>
          <p:nvPr>
            <p:ph type="sldNum" sz="quarter" idx="5"/>
          </p:nvPr>
        </p:nvSpPr>
        <p:spPr/>
        <p:txBody>
          <a:bodyPr/>
          <a:lstStyle/>
          <a:p>
            <a:fld id="{BA353CFF-A145-C346-A0D8-A8F970C47649}" type="slidenum">
              <a:rPr lang="en-US" smtClean="0"/>
              <a:t>3</a:t>
            </a:fld>
            <a:endParaRPr lang="en-US"/>
          </a:p>
        </p:txBody>
      </p:sp>
    </p:spTree>
    <p:extLst>
      <p:ext uri="{BB962C8B-B14F-4D97-AF65-F5344CB8AC3E}">
        <p14:creationId xmlns:p14="http://schemas.microsoft.com/office/powerpoint/2010/main" val="4132447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just showed these amazing results of using LLMs on structured data</a:t>
            </a:r>
          </a:p>
          <a:p>
            <a:r>
              <a:rPr lang="en-US" dirty="0"/>
              <a:t>- But prototyping and showing a POC is much easier that actually putting these models in production</a:t>
            </a:r>
          </a:p>
          <a:p>
            <a:r>
              <a:rPr lang="en-US" dirty="0"/>
              <a:t>- I’m now going to dive into what it takes to actually deploy LLMs over structured data and basically condense my life over the last 9 months into 15 minutes</a:t>
            </a:r>
          </a:p>
        </p:txBody>
      </p:sp>
      <p:sp>
        <p:nvSpPr>
          <p:cNvPr id="4" name="Slide Number Placeholder 3"/>
          <p:cNvSpPr>
            <a:spLocks noGrp="1"/>
          </p:cNvSpPr>
          <p:nvPr>
            <p:ph type="sldNum" sz="quarter" idx="5"/>
          </p:nvPr>
        </p:nvSpPr>
        <p:spPr/>
        <p:txBody>
          <a:bodyPr/>
          <a:lstStyle/>
          <a:p>
            <a:fld id="{BA353CFF-A145-C346-A0D8-A8F970C47649}" type="slidenum">
              <a:rPr lang="en-US" smtClean="0"/>
              <a:t>22</a:t>
            </a:fld>
            <a:endParaRPr lang="en-US"/>
          </a:p>
        </p:txBody>
      </p:sp>
    </p:spTree>
    <p:extLst>
      <p:ext uri="{BB962C8B-B14F-4D97-AF65-F5344CB8AC3E}">
        <p14:creationId xmlns:p14="http://schemas.microsoft.com/office/powerpoint/2010/main" val="359610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 me just first add the size of these structured dataset</a:t>
            </a:r>
          </a:p>
          <a:p>
            <a:r>
              <a:rPr lang="en-US" dirty="0"/>
              <a:t>- Academic benchmarks are on the order of 100s of rows. In the real world, if you were doing this over all of Wikipedia for example, you’re looking at XXX</a:t>
            </a:r>
          </a:p>
          <a:p>
            <a:endParaRPr lang="en-US" dirty="0"/>
          </a:p>
        </p:txBody>
      </p:sp>
      <p:sp>
        <p:nvSpPr>
          <p:cNvPr id="4" name="Slide Number Placeholder 3"/>
          <p:cNvSpPr>
            <a:spLocks noGrp="1"/>
          </p:cNvSpPr>
          <p:nvPr>
            <p:ph type="sldNum" sz="quarter" idx="5"/>
          </p:nvPr>
        </p:nvSpPr>
        <p:spPr/>
        <p:txBody>
          <a:bodyPr/>
          <a:lstStyle/>
          <a:p>
            <a:fld id="{BA353CFF-A145-C346-A0D8-A8F970C47649}" type="slidenum">
              <a:rPr lang="en-US" smtClean="0"/>
              <a:t>23</a:t>
            </a:fld>
            <a:endParaRPr lang="en-US"/>
          </a:p>
        </p:txBody>
      </p:sp>
    </p:spTree>
    <p:extLst>
      <p:ext uri="{BB962C8B-B14F-4D97-AF65-F5344CB8AC3E}">
        <p14:creationId xmlns:p14="http://schemas.microsoft.com/office/powerpoint/2010/main" val="3880258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real proof that this stuff can get very pricey, this is a screen shot of a developer at Numbers Station a few months ago who was testing a cleaning task</a:t>
            </a:r>
          </a:p>
          <a:p>
            <a:r>
              <a:rPr lang="en-US" dirty="0"/>
              <a:t>- DON’T worry, he was using a fake model for testing</a:t>
            </a:r>
          </a:p>
          <a:p>
            <a:r>
              <a:rPr lang="en-US" dirty="0"/>
              <a:t>- But due to a large dataset size and some amount of retry logic, we spent an estimated 30K dollars in the span of an hour</a:t>
            </a:r>
          </a:p>
          <a:p>
            <a:r>
              <a:rPr lang="en-US" dirty="0"/>
              <a:t>- And you see that we also at this time let users go over budget – our product was in pre-alpha phrase if that is even a thing. Even better!</a:t>
            </a:r>
          </a:p>
        </p:txBody>
      </p:sp>
      <p:sp>
        <p:nvSpPr>
          <p:cNvPr id="4" name="Slide Number Placeholder 3"/>
          <p:cNvSpPr>
            <a:spLocks noGrp="1"/>
          </p:cNvSpPr>
          <p:nvPr>
            <p:ph type="sldNum" sz="quarter" idx="5"/>
          </p:nvPr>
        </p:nvSpPr>
        <p:spPr/>
        <p:txBody>
          <a:bodyPr/>
          <a:lstStyle/>
          <a:p>
            <a:fld id="{BA353CFF-A145-C346-A0D8-A8F970C47649}" type="slidenum">
              <a:rPr lang="en-US" smtClean="0"/>
              <a:t>24</a:t>
            </a:fld>
            <a:endParaRPr lang="en-US"/>
          </a:p>
        </p:txBody>
      </p:sp>
    </p:spTree>
    <p:extLst>
      <p:ext uri="{BB962C8B-B14F-4D97-AF65-F5344CB8AC3E}">
        <p14:creationId xmlns:p14="http://schemas.microsoft.com/office/powerpoint/2010/main" val="1994250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a few possible solutions to handle the high cost issue, but some super exciting work from collaborators at Stanford is to use a model to generate code that performs the task rather than having the model do the task itself</a:t>
            </a:r>
          </a:p>
          <a:p>
            <a:endParaRPr lang="en-US" dirty="0"/>
          </a:p>
        </p:txBody>
      </p:sp>
      <p:sp>
        <p:nvSpPr>
          <p:cNvPr id="4" name="Slide Number Placeholder 3"/>
          <p:cNvSpPr>
            <a:spLocks noGrp="1"/>
          </p:cNvSpPr>
          <p:nvPr>
            <p:ph type="sldNum" sz="quarter" idx="5"/>
          </p:nvPr>
        </p:nvSpPr>
        <p:spPr/>
        <p:txBody>
          <a:bodyPr/>
          <a:lstStyle/>
          <a:p>
            <a:fld id="{BA353CFF-A145-C346-A0D8-A8F970C47649}" type="slidenum">
              <a:rPr lang="en-US" smtClean="0"/>
              <a:t>25</a:t>
            </a:fld>
            <a:endParaRPr lang="en-US"/>
          </a:p>
        </p:txBody>
      </p:sp>
    </p:spTree>
    <p:extLst>
      <p:ext uri="{BB962C8B-B14F-4D97-AF65-F5344CB8AC3E}">
        <p14:creationId xmlns:p14="http://schemas.microsoft.com/office/powerpoint/2010/main" val="1615823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results]</a:t>
            </a:r>
          </a:p>
        </p:txBody>
      </p:sp>
      <p:sp>
        <p:nvSpPr>
          <p:cNvPr id="4" name="Slide Number Placeholder 3"/>
          <p:cNvSpPr>
            <a:spLocks noGrp="1"/>
          </p:cNvSpPr>
          <p:nvPr>
            <p:ph type="sldNum" sz="quarter" idx="5"/>
          </p:nvPr>
        </p:nvSpPr>
        <p:spPr/>
        <p:txBody>
          <a:bodyPr/>
          <a:lstStyle/>
          <a:p>
            <a:fld id="{BA353CFF-A145-C346-A0D8-A8F970C47649}" type="slidenum">
              <a:rPr lang="en-US" smtClean="0"/>
              <a:t>26</a:t>
            </a:fld>
            <a:endParaRPr lang="en-US"/>
          </a:p>
        </p:txBody>
      </p:sp>
    </p:spTree>
    <p:extLst>
      <p:ext uri="{BB962C8B-B14F-4D97-AF65-F5344CB8AC3E}">
        <p14:creationId xmlns:p14="http://schemas.microsoft.com/office/powerpoint/2010/main" val="632903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can use this generate code paradigm to also generate SQL queries which can be used for matching, cleaning, and general business analytics queries, too</a:t>
            </a:r>
          </a:p>
          <a:p>
            <a:r>
              <a:rPr lang="en-US" dirty="0"/>
              <a:t>- For example, …</a:t>
            </a:r>
          </a:p>
        </p:txBody>
      </p:sp>
      <p:sp>
        <p:nvSpPr>
          <p:cNvPr id="4" name="Slide Number Placeholder 3"/>
          <p:cNvSpPr>
            <a:spLocks noGrp="1"/>
          </p:cNvSpPr>
          <p:nvPr>
            <p:ph type="sldNum" sz="quarter" idx="5"/>
          </p:nvPr>
        </p:nvSpPr>
        <p:spPr/>
        <p:txBody>
          <a:bodyPr/>
          <a:lstStyle/>
          <a:p>
            <a:fld id="{BA353CFF-A145-C346-A0D8-A8F970C47649}" type="slidenum">
              <a:rPr lang="en-US" smtClean="0"/>
              <a:t>27</a:t>
            </a:fld>
            <a:endParaRPr lang="en-US"/>
          </a:p>
        </p:txBody>
      </p:sp>
    </p:spTree>
    <p:extLst>
      <p:ext uri="{BB962C8B-B14F-4D97-AF65-F5344CB8AC3E}">
        <p14:creationId xmlns:p14="http://schemas.microsoft.com/office/powerpoint/2010/main" val="3774933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Even if you address the scale issue, an immediate next challenge is personalization</a:t>
            </a:r>
          </a:p>
          <a:p>
            <a:r>
              <a:rPr lang="en-US" dirty="0"/>
              <a:t>- Continuing with this data cleaning example, suppose you have an engineer asking for …</a:t>
            </a:r>
          </a:p>
          <a:p>
            <a:r>
              <a:rPr lang="en-US" dirty="0"/>
              <a:t>- And this is inspired by a customer query we saw at Numbers Station</a:t>
            </a:r>
          </a:p>
          <a:p>
            <a:r>
              <a:rPr lang="en-US" dirty="0"/>
              <a:t>- You go and ask this of </a:t>
            </a:r>
            <a:r>
              <a:rPr lang="en-US" dirty="0" err="1"/>
              <a:t>ChatGPT</a:t>
            </a:r>
            <a:r>
              <a:rPr lang="en-US" dirty="0"/>
              <a:t>, you get …</a:t>
            </a:r>
          </a:p>
          <a:p>
            <a:r>
              <a:rPr lang="en-US" dirty="0"/>
              <a:t>- This makes a lot of natural sense but is actually wrong</a:t>
            </a:r>
          </a:p>
          <a:p>
            <a:r>
              <a:rPr lang="en-US" dirty="0"/>
              <a:t>- A data engineer would know that XXX</a:t>
            </a:r>
          </a:p>
          <a:p>
            <a:r>
              <a:rPr lang="en-US" dirty="0"/>
              <a:t>- These models are jack of all trades and master of none. They don’t know or have seen this idiosyncratic business logic for this specific enterprise.</a:t>
            </a:r>
          </a:p>
        </p:txBody>
      </p:sp>
      <p:sp>
        <p:nvSpPr>
          <p:cNvPr id="4" name="Slide Number Placeholder 3"/>
          <p:cNvSpPr>
            <a:spLocks noGrp="1"/>
          </p:cNvSpPr>
          <p:nvPr>
            <p:ph type="sldNum" sz="quarter" idx="5"/>
          </p:nvPr>
        </p:nvSpPr>
        <p:spPr/>
        <p:txBody>
          <a:bodyPr/>
          <a:lstStyle/>
          <a:p>
            <a:fld id="{BA353CFF-A145-C346-A0D8-A8F970C47649}" type="slidenum">
              <a:rPr lang="en-US" smtClean="0"/>
              <a:t>28</a:t>
            </a:fld>
            <a:endParaRPr lang="en-US"/>
          </a:p>
        </p:txBody>
      </p:sp>
    </p:spTree>
    <p:extLst>
      <p:ext uri="{BB962C8B-B14F-4D97-AF65-F5344CB8AC3E}">
        <p14:creationId xmlns:p14="http://schemas.microsoft.com/office/powerpoint/2010/main" val="4195037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One solution to personalize models is to lean into the fact that we do have strong open source LLMS models that can be used and customized over relevant enterprise data</a:t>
            </a:r>
          </a:p>
          <a:p>
            <a:r>
              <a:rPr lang="en-US" dirty="0"/>
              <a:t>- Some recent work at Numbers Station wanted to pave the way for customized SQL generation models to be used for cleaning and analytics tasks.</a:t>
            </a:r>
          </a:p>
          <a:p>
            <a:r>
              <a:rPr lang="en-US" dirty="0"/>
              <a:t>- If you recall the “</a:t>
            </a:r>
            <a:r>
              <a:rPr lang="en-US" dirty="0" err="1"/>
              <a:t>simon</a:t>
            </a:r>
            <a:r>
              <a:rPr lang="en-US" dirty="0"/>
              <a:t> says” era, we took those insights into data curation for instruction tuned models and created a large set of instruction to SQL pairs and finetuned a text to SQL open source model over this data</a:t>
            </a:r>
          </a:p>
          <a:p>
            <a:r>
              <a:rPr lang="en-US" dirty="0"/>
              <a:t>- We recently released a suite of models over this data, even one of Llama2, that is now on </a:t>
            </a:r>
            <a:r>
              <a:rPr lang="en-US" dirty="0" err="1"/>
              <a:t>HuggingFace</a:t>
            </a:r>
            <a:r>
              <a:rPr lang="en-US" dirty="0"/>
              <a:t>.</a:t>
            </a:r>
          </a:p>
        </p:txBody>
      </p:sp>
      <p:sp>
        <p:nvSpPr>
          <p:cNvPr id="4" name="Slide Number Placeholder 3"/>
          <p:cNvSpPr>
            <a:spLocks noGrp="1"/>
          </p:cNvSpPr>
          <p:nvPr>
            <p:ph type="sldNum" sz="quarter" idx="5"/>
          </p:nvPr>
        </p:nvSpPr>
        <p:spPr/>
        <p:txBody>
          <a:bodyPr/>
          <a:lstStyle/>
          <a:p>
            <a:fld id="{BA353CFF-A145-C346-A0D8-A8F970C47649}" type="slidenum">
              <a:rPr lang="en-US" smtClean="0"/>
              <a:t>29</a:t>
            </a:fld>
            <a:endParaRPr lang="en-US"/>
          </a:p>
        </p:txBody>
      </p:sp>
    </p:spTree>
    <p:extLst>
      <p:ext uri="{BB962C8B-B14F-4D97-AF65-F5344CB8AC3E}">
        <p14:creationId xmlns:p14="http://schemas.microsoft.com/office/powerpoint/2010/main" val="3254358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this model doesn’t fully solve the enterprise personalization yet. The model knows SQL but it doesn’t know a specific enterprise’s SQL and business logic</a:t>
            </a:r>
          </a:p>
          <a:p>
            <a:r>
              <a:rPr lang="en-US" dirty="0"/>
              <a:t>- The second step for this solution is to further customize the model over enterprise log data</a:t>
            </a:r>
          </a:p>
          <a:p>
            <a:r>
              <a:rPr lang="en-US" dirty="0"/>
              <a:t>- Specifically, we tap into the fact that LLMs (both open and closed source) are great text generators. It was what they were trained to do</a:t>
            </a:r>
          </a:p>
          <a:p>
            <a:r>
              <a:rPr lang="en-US" dirty="0"/>
              <a:t>- We can feed SQL queries from logs to get them labeled by an LLM to generate an instruction</a:t>
            </a:r>
          </a:p>
          <a:p>
            <a:r>
              <a:rPr lang="en-US" dirty="0"/>
              <a:t>- The enterprise specific instruction to SQL data is then used to finetune the SQL model for the enterprise</a:t>
            </a:r>
          </a:p>
          <a:p>
            <a:r>
              <a:rPr lang="en-US" dirty="0"/>
              <a:t>- We saw this model-labelled data approach result in a model that was within 1 F1 point of training over gold labeled data on the Spider text to SQL benchmark</a:t>
            </a:r>
          </a:p>
          <a:p>
            <a:r>
              <a:rPr lang="en-US" dirty="0"/>
              <a:t>- I want to highlight one aspect here which is that we actually finetune these models to use in-context examples – demonstrations. I’m going to dive into what this is important next.</a:t>
            </a:r>
          </a:p>
        </p:txBody>
      </p:sp>
      <p:sp>
        <p:nvSpPr>
          <p:cNvPr id="4" name="Slide Number Placeholder 3"/>
          <p:cNvSpPr>
            <a:spLocks noGrp="1"/>
          </p:cNvSpPr>
          <p:nvPr>
            <p:ph type="sldNum" sz="quarter" idx="5"/>
          </p:nvPr>
        </p:nvSpPr>
        <p:spPr/>
        <p:txBody>
          <a:bodyPr/>
          <a:lstStyle/>
          <a:p>
            <a:fld id="{BA353CFF-A145-C346-A0D8-A8F970C47649}" type="slidenum">
              <a:rPr lang="en-US" smtClean="0"/>
              <a:t>30</a:t>
            </a:fld>
            <a:endParaRPr lang="en-US"/>
          </a:p>
        </p:txBody>
      </p:sp>
    </p:spTree>
    <p:extLst>
      <p:ext uri="{BB962C8B-B14F-4D97-AF65-F5344CB8AC3E}">
        <p14:creationId xmlns:p14="http://schemas.microsoft.com/office/powerpoint/2010/main" val="3696402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in context demonstration bit is important because it’s a key mechanism through which you can continuously adapt and customize a model over time without retraining.</a:t>
            </a:r>
          </a:p>
          <a:p>
            <a:r>
              <a:rPr lang="en-US" dirty="0"/>
              <a:t>- Training can be expensive.</a:t>
            </a:r>
          </a:p>
          <a:p>
            <a:r>
              <a:rPr lang="en-US" dirty="0"/>
              <a:t>- These models are in-context learners (and you can train them to be so).</a:t>
            </a:r>
          </a:p>
          <a:p>
            <a:r>
              <a:rPr lang="en-US" dirty="0"/>
              <a:t>- This means as data and schema changes over time, you can allow the model to see updated examples in the prompt to maintain accuracy with its predictions</a:t>
            </a:r>
          </a:p>
        </p:txBody>
      </p:sp>
      <p:sp>
        <p:nvSpPr>
          <p:cNvPr id="4" name="Slide Number Placeholder 3"/>
          <p:cNvSpPr>
            <a:spLocks noGrp="1"/>
          </p:cNvSpPr>
          <p:nvPr>
            <p:ph type="sldNum" sz="quarter" idx="5"/>
          </p:nvPr>
        </p:nvSpPr>
        <p:spPr/>
        <p:txBody>
          <a:bodyPr/>
          <a:lstStyle/>
          <a:p>
            <a:fld id="{BA353CFF-A145-C346-A0D8-A8F970C47649}" type="slidenum">
              <a:rPr lang="en-US" smtClean="0"/>
              <a:t>31</a:t>
            </a:fld>
            <a:endParaRPr lang="en-US"/>
          </a:p>
        </p:txBody>
      </p:sp>
    </p:spTree>
    <p:extLst>
      <p:ext uri="{BB962C8B-B14F-4D97-AF65-F5344CB8AC3E}">
        <p14:creationId xmlns:p14="http://schemas.microsoft.com/office/powerpoint/2010/main" val="16291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give a quick recap of the history of LLMs and how we got here because although the LLM world exploded with </a:t>
            </a:r>
            <a:r>
              <a:rPr lang="en-US" dirty="0" err="1"/>
              <a:t>ChatGPT</a:t>
            </a:r>
            <a:r>
              <a:rPr lang="en-US" dirty="0"/>
              <a:t>, LLMs have been around for and deployed long before </a:t>
            </a:r>
            <a:r>
              <a:rPr lang="en-US" dirty="0" err="1"/>
              <a:t>ChatGPT</a:t>
            </a:r>
            <a:r>
              <a:rPr lang="en-US" dirty="0"/>
              <a:t>.</a:t>
            </a:r>
          </a:p>
          <a:p>
            <a:endParaRPr lang="en-US" dirty="0"/>
          </a:p>
          <a:p>
            <a:r>
              <a:rPr lang="en-US" dirty="0"/>
              <a:t>The first era circa 2018 is what I’m glibly calling the Sesame Street Character Era with models like Elmo, BERT, and Ernie. [Click]</a:t>
            </a:r>
          </a:p>
        </p:txBody>
      </p:sp>
      <p:sp>
        <p:nvSpPr>
          <p:cNvPr id="4" name="Slide Number Placeholder 3"/>
          <p:cNvSpPr>
            <a:spLocks noGrp="1"/>
          </p:cNvSpPr>
          <p:nvPr>
            <p:ph type="sldNum" sz="quarter" idx="5"/>
          </p:nvPr>
        </p:nvSpPr>
        <p:spPr/>
        <p:txBody>
          <a:bodyPr/>
          <a:lstStyle/>
          <a:p>
            <a:fld id="{BA353CFF-A145-C346-A0D8-A8F970C47649}" type="slidenum">
              <a:rPr lang="en-US" smtClean="0"/>
              <a:t>5</a:t>
            </a:fld>
            <a:endParaRPr lang="en-US"/>
          </a:p>
        </p:txBody>
      </p:sp>
    </p:spTree>
    <p:extLst>
      <p:ext uri="{BB962C8B-B14F-4D97-AF65-F5344CB8AC3E}">
        <p14:creationId xmlns:p14="http://schemas.microsoft.com/office/powerpoint/2010/main" val="1764308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real challenge with this approach is that models have limited context length</a:t>
            </a:r>
          </a:p>
          <a:p>
            <a:r>
              <a:rPr lang="en-US" dirty="0"/>
              <a:t>- Llama supports 4k tokens, which feels like a lot, but you’re over the context length window with a small number of demonstrations</a:t>
            </a:r>
          </a:p>
          <a:p>
            <a:r>
              <a:rPr lang="en-US" dirty="0"/>
              <a:t>- And if your data has hundreds of columns (as happens in enterprise settings), you may not fit any examples or even fit the entire schema! Which will degrade performance.</a:t>
            </a:r>
          </a:p>
        </p:txBody>
      </p:sp>
      <p:sp>
        <p:nvSpPr>
          <p:cNvPr id="4" name="Slide Number Placeholder 3"/>
          <p:cNvSpPr>
            <a:spLocks noGrp="1"/>
          </p:cNvSpPr>
          <p:nvPr>
            <p:ph type="sldNum" sz="quarter" idx="5"/>
          </p:nvPr>
        </p:nvSpPr>
        <p:spPr/>
        <p:txBody>
          <a:bodyPr/>
          <a:lstStyle/>
          <a:p>
            <a:fld id="{BA353CFF-A145-C346-A0D8-A8F970C47649}" type="slidenum">
              <a:rPr lang="en-US" smtClean="0"/>
              <a:t>32</a:t>
            </a:fld>
            <a:endParaRPr lang="en-US"/>
          </a:p>
        </p:txBody>
      </p:sp>
    </p:spTree>
    <p:extLst>
      <p:ext uri="{BB962C8B-B14F-4D97-AF65-F5344CB8AC3E}">
        <p14:creationId xmlns:p14="http://schemas.microsoft.com/office/powerpoint/2010/main" val="2306011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Just as proof it does happen in production</a:t>
            </a:r>
          </a:p>
        </p:txBody>
      </p:sp>
      <p:sp>
        <p:nvSpPr>
          <p:cNvPr id="4" name="Slide Number Placeholder 3"/>
          <p:cNvSpPr>
            <a:spLocks noGrp="1"/>
          </p:cNvSpPr>
          <p:nvPr>
            <p:ph type="sldNum" sz="quarter" idx="5"/>
          </p:nvPr>
        </p:nvSpPr>
        <p:spPr/>
        <p:txBody>
          <a:bodyPr/>
          <a:lstStyle/>
          <a:p>
            <a:fld id="{BA353CFF-A145-C346-A0D8-A8F970C47649}" type="slidenum">
              <a:rPr lang="en-US" smtClean="0"/>
              <a:t>33</a:t>
            </a:fld>
            <a:endParaRPr lang="en-US"/>
          </a:p>
        </p:txBody>
      </p:sp>
    </p:spTree>
    <p:extLst>
      <p:ext uri="{BB962C8B-B14F-4D97-AF65-F5344CB8AC3E}">
        <p14:creationId xmlns:p14="http://schemas.microsoft.com/office/powerpoint/2010/main" val="3582699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Luckily, we’ve seen a massive improvement in long context models. Models that can handle up to 100K tokens of input</a:t>
            </a:r>
          </a:p>
          <a:p>
            <a:r>
              <a:rPr lang="en-US" dirty="0"/>
              <a:t>- Even more impressive, these models can parameter match their smaller context counterparts meaning they remain at a small, manageable size</a:t>
            </a:r>
          </a:p>
          <a:p>
            <a:r>
              <a:rPr lang="en-US" dirty="0"/>
              <a:t>- Specifically, we’ve seen the recent work of Code-Llama 2 come out that uses embedding based memory to expand the context</a:t>
            </a:r>
          </a:p>
        </p:txBody>
      </p:sp>
      <p:sp>
        <p:nvSpPr>
          <p:cNvPr id="4" name="Slide Number Placeholder 3"/>
          <p:cNvSpPr>
            <a:spLocks noGrp="1"/>
          </p:cNvSpPr>
          <p:nvPr>
            <p:ph type="sldNum" sz="quarter" idx="5"/>
          </p:nvPr>
        </p:nvSpPr>
        <p:spPr/>
        <p:txBody>
          <a:bodyPr/>
          <a:lstStyle/>
          <a:p>
            <a:fld id="{BA353CFF-A145-C346-A0D8-A8F970C47649}" type="slidenum">
              <a:rPr lang="en-US" smtClean="0"/>
              <a:t>34</a:t>
            </a:fld>
            <a:endParaRPr lang="en-US"/>
          </a:p>
        </p:txBody>
      </p:sp>
    </p:spTree>
    <p:extLst>
      <p:ext uri="{BB962C8B-B14F-4D97-AF65-F5344CB8AC3E}">
        <p14:creationId xmlns:p14="http://schemas.microsoft.com/office/powerpoint/2010/main" val="2200618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53CFF-A145-C346-A0D8-A8F970C47649}" type="slidenum">
              <a:rPr lang="en-US" smtClean="0"/>
              <a:t>35</a:t>
            </a:fld>
            <a:endParaRPr lang="en-US"/>
          </a:p>
        </p:txBody>
      </p:sp>
    </p:spTree>
    <p:extLst>
      <p:ext uri="{BB962C8B-B14F-4D97-AF65-F5344CB8AC3E}">
        <p14:creationId xmlns:p14="http://schemas.microsoft.com/office/powerpoint/2010/main" val="1683655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just recapped three critical problems around cost to scale, personalization, and context length.</a:t>
            </a:r>
          </a:p>
          <a:p>
            <a:r>
              <a:rPr lang="en-US" dirty="0"/>
              <a:t>- Now I admit, this is not the complete problem space and everything is not solved</a:t>
            </a:r>
          </a:p>
          <a:p>
            <a:r>
              <a:rPr lang="en-US" dirty="0"/>
              <a:t>- But I want to end on some exciting future ideas that are only going to make the world a bit more crazy</a:t>
            </a:r>
          </a:p>
        </p:txBody>
      </p:sp>
      <p:sp>
        <p:nvSpPr>
          <p:cNvPr id="4" name="Slide Number Placeholder 3"/>
          <p:cNvSpPr>
            <a:spLocks noGrp="1"/>
          </p:cNvSpPr>
          <p:nvPr>
            <p:ph type="sldNum" sz="quarter" idx="5"/>
          </p:nvPr>
        </p:nvSpPr>
        <p:spPr/>
        <p:txBody>
          <a:bodyPr/>
          <a:lstStyle/>
          <a:p>
            <a:fld id="{BA353CFF-A145-C346-A0D8-A8F970C47649}" type="slidenum">
              <a:rPr lang="en-US" smtClean="0"/>
              <a:t>36</a:t>
            </a:fld>
            <a:endParaRPr lang="en-US"/>
          </a:p>
        </p:txBody>
      </p:sp>
    </p:spTree>
    <p:extLst>
      <p:ext uri="{BB962C8B-B14F-4D97-AF65-F5344CB8AC3E}">
        <p14:creationId xmlns:p14="http://schemas.microsoft.com/office/powerpoint/2010/main" val="3691969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remember this Sesame Street character era I talked about earlier</a:t>
            </a:r>
          </a:p>
          <a:p>
            <a:r>
              <a:rPr lang="en-US" dirty="0"/>
              <a:t>- Well, what goes around comes around</a:t>
            </a:r>
          </a:p>
        </p:txBody>
      </p:sp>
      <p:sp>
        <p:nvSpPr>
          <p:cNvPr id="4" name="Slide Number Placeholder 3"/>
          <p:cNvSpPr>
            <a:spLocks noGrp="1"/>
          </p:cNvSpPr>
          <p:nvPr>
            <p:ph type="sldNum" sz="quarter" idx="5"/>
          </p:nvPr>
        </p:nvSpPr>
        <p:spPr/>
        <p:txBody>
          <a:bodyPr/>
          <a:lstStyle/>
          <a:p>
            <a:fld id="{BA353CFF-A145-C346-A0D8-A8F970C47649}" type="slidenum">
              <a:rPr lang="en-US" smtClean="0"/>
              <a:t>37</a:t>
            </a:fld>
            <a:endParaRPr lang="en-US"/>
          </a:p>
        </p:txBody>
      </p:sp>
    </p:spTree>
    <p:extLst>
      <p:ext uri="{BB962C8B-B14F-4D97-AF65-F5344CB8AC3E}">
        <p14:creationId xmlns:p14="http://schemas.microsoft.com/office/powerpoint/2010/main" val="3136251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very recent work from Stanford is looking at how to extend the context length and efficiency of BERT models</a:t>
            </a:r>
          </a:p>
          <a:p>
            <a:r>
              <a:rPr lang="en-US" dirty="0"/>
              <a:t>- This method, called Monarch Matrices…</a:t>
            </a:r>
          </a:p>
          <a:p>
            <a:r>
              <a:rPr lang="en-US" dirty="0"/>
              <a:t>- </a:t>
            </a:r>
          </a:p>
        </p:txBody>
      </p:sp>
      <p:sp>
        <p:nvSpPr>
          <p:cNvPr id="4" name="Slide Number Placeholder 3"/>
          <p:cNvSpPr>
            <a:spLocks noGrp="1"/>
          </p:cNvSpPr>
          <p:nvPr>
            <p:ph type="sldNum" sz="quarter" idx="5"/>
          </p:nvPr>
        </p:nvSpPr>
        <p:spPr/>
        <p:txBody>
          <a:bodyPr/>
          <a:lstStyle/>
          <a:p>
            <a:fld id="{BA353CFF-A145-C346-A0D8-A8F970C47649}" type="slidenum">
              <a:rPr lang="en-US" smtClean="0"/>
              <a:t>38</a:t>
            </a:fld>
            <a:endParaRPr lang="en-US"/>
          </a:p>
        </p:txBody>
      </p:sp>
    </p:spTree>
    <p:extLst>
      <p:ext uri="{BB962C8B-B14F-4D97-AF65-F5344CB8AC3E}">
        <p14:creationId xmlns:p14="http://schemas.microsoft.com/office/powerpoint/2010/main" val="3324591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want to end with a quick recap on the story of LLMs and Structured Data</a:t>
            </a:r>
          </a:p>
          <a:p>
            <a:r>
              <a:rPr lang="en-US" dirty="0"/>
              <a:t>- I’ve shown how, although LLMs are trained on a simple text task, they can be valuable tools for performing data wrangling tasks.</a:t>
            </a:r>
          </a:p>
          <a:p>
            <a:r>
              <a:rPr lang="en-US" dirty="0"/>
              <a:t>- Deploying them is hard and you need to manage challenges of scale, personalization, and context length</a:t>
            </a:r>
          </a:p>
          <a:p>
            <a:r>
              <a:rPr lang="en-US" dirty="0"/>
              <a:t>- But all I can say, is it is a very exciting time to be in this field, and I can’t emphasize enough the importance of high quality data for getting the best performance out of these models. It’s all in the data.</a:t>
            </a:r>
          </a:p>
          <a:p>
            <a:r>
              <a:rPr lang="en-US" dirty="0"/>
              <a:t>- On that note, thank you so much and please let me know what questions you have</a:t>
            </a:r>
          </a:p>
        </p:txBody>
      </p:sp>
      <p:sp>
        <p:nvSpPr>
          <p:cNvPr id="4" name="Slide Number Placeholder 3"/>
          <p:cNvSpPr>
            <a:spLocks noGrp="1"/>
          </p:cNvSpPr>
          <p:nvPr>
            <p:ph type="sldNum" sz="quarter" idx="5"/>
          </p:nvPr>
        </p:nvSpPr>
        <p:spPr/>
        <p:txBody>
          <a:bodyPr/>
          <a:lstStyle/>
          <a:p>
            <a:fld id="{BA353CFF-A145-C346-A0D8-A8F970C47649}" type="slidenum">
              <a:rPr lang="en-US" smtClean="0"/>
              <a:t>39</a:t>
            </a:fld>
            <a:endParaRPr lang="en-US"/>
          </a:p>
        </p:txBody>
      </p:sp>
    </p:spTree>
    <p:extLst>
      <p:ext uri="{BB962C8B-B14F-4D97-AF65-F5344CB8AC3E}">
        <p14:creationId xmlns:p14="http://schemas.microsoft.com/office/powerpoint/2010/main" val="342003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give a quick recap of the history of LLMs and how we got here because although the LLM world exploded with </a:t>
            </a:r>
            <a:r>
              <a:rPr lang="en-US" dirty="0" err="1"/>
              <a:t>ChatGPT</a:t>
            </a:r>
            <a:r>
              <a:rPr lang="en-US" dirty="0"/>
              <a:t>, LLMs have been around for and deployed long before </a:t>
            </a:r>
            <a:r>
              <a:rPr lang="en-US" dirty="0" err="1"/>
              <a:t>ChatGPT</a:t>
            </a:r>
            <a:r>
              <a:rPr lang="en-US" dirty="0"/>
              <a:t>.</a:t>
            </a:r>
          </a:p>
          <a:p>
            <a:endParaRPr lang="en-US" dirty="0"/>
          </a:p>
          <a:p>
            <a:r>
              <a:rPr lang="en-US" dirty="0"/>
              <a:t>The first era circa 2018 is what I’m glibly calling the Sesame Street Character Era with models like Elmo, BERT, and Ernie. [Click]</a:t>
            </a:r>
          </a:p>
        </p:txBody>
      </p:sp>
      <p:sp>
        <p:nvSpPr>
          <p:cNvPr id="4" name="Slide Number Placeholder 3"/>
          <p:cNvSpPr>
            <a:spLocks noGrp="1"/>
          </p:cNvSpPr>
          <p:nvPr>
            <p:ph type="sldNum" sz="quarter" idx="5"/>
          </p:nvPr>
        </p:nvSpPr>
        <p:spPr/>
        <p:txBody>
          <a:bodyPr/>
          <a:lstStyle/>
          <a:p>
            <a:fld id="{BA353CFF-A145-C346-A0D8-A8F970C47649}" type="slidenum">
              <a:rPr lang="en-US" smtClean="0"/>
              <a:t>6</a:t>
            </a:fld>
            <a:endParaRPr lang="en-US"/>
          </a:p>
        </p:txBody>
      </p:sp>
    </p:spTree>
    <p:extLst>
      <p:ext uri="{BB962C8B-B14F-4D97-AF65-F5344CB8AC3E}">
        <p14:creationId xmlns:p14="http://schemas.microsoft.com/office/powerpoint/2010/main" val="69718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Around this time is when self-supervised learning turned on. Self-supervised learning is a paradigm where the models are trained over data that is inherently labeled.</a:t>
            </a:r>
          </a:p>
          <a:p>
            <a:r>
              <a:rPr lang="en-US" dirty="0"/>
              <a:t>- The most classic example of this is next work prediction where …</a:t>
            </a:r>
          </a:p>
          <a:p>
            <a:r>
              <a:rPr lang="en-US" dirty="0"/>
              <a:t>- Critically, this meant engineers did not need to manual label data. You could pull from a massive corpus of text data and </a:t>
            </a:r>
            <a:r>
              <a:rPr lang="en-US" dirty="0" err="1"/>
              <a:t>pretraintrain</a:t>
            </a:r>
            <a:r>
              <a:rPr lang="en-US" dirty="0"/>
              <a:t> over it without significant effort.</a:t>
            </a:r>
          </a:p>
          <a:p>
            <a:r>
              <a:rPr lang="en-US" dirty="0"/>
              <a:t>- The result was the BERT explosion and the ability to easily transfer a pretrained model to your task. The output representations from these models were also critical in things like search, retrieval, and even data wrangling tasks.</a:t>
            </a:r>
          </a:p>
          <a:p>
            <a:endParaRPr lang="en-US" dirty="0"/>
          </a:p>
        </p:txBody>
      </p:sp>
      <p:sp>
        <p:nvSpPr>
          <p:cNvPr id="4" name="Slide Number Placeholder 3"/>
          <p:cNvSpPr>
            <a:spLocks noGrp="1"/>
          </p:cNvSpPr>
          <p:nvPr>
            <p:ph type="sldNum" sz="quarter" idx="5"/>
          </p:nvPr>
        </p:nvSpPr>
        <p:spPr/>
        <p:txBody>
          <a:bodyPr/>
          <a:lstStyle/>
          <a:p>
            <a:fld id="{BA353CFF-A145-C346-A0D8-A8F970C47649}" type="slidenum">
              <a:rPr lang="en-US" smtClean="0"/>
              <a:t>7</a:t>
            </a:fld>
            <a:endParaRPr lang="en-US"/>
          </a:p>
        </p:txBody>
      </p:sp>
    </p:spTree>
    <p:extLst>
      <p:ext uri="{BB962C8B-B14F-4D97-AF65-F5344CB8AC3E}">
        <p14:creationId xmlns:p14="http://schemas.microsoft.com/office/powerpoint/2010/main" val="241367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53CFF-A145-C346-A0D8-A8F970C47649}" type="slidenum">
              <a:rPr lang="en-US" smtClean="0"/>
              <a:t>8</a:t>
            </a:fld>
            <a:endParaRPr lang="en-US"/>
          </a:p>
        </p:txBody>
      </p:sp>
    </p:spTree>
    <p:extLst>
      <p:ext uri="{BB962C8B-B14F-4D97-AF65-F5344CB8AC3E}">
        <p14:creationId xmlns:p14="http://schemas.microsoft.com/office/powerpoint/2010/main" val="188994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Then we get the Simon Says where the game is to scale up and go big. Advancements in hardware and architecture and training opened the door for even larger scale training.</a:t>
            </a:r>
          </a:p>
          <a:p>
            <a:r>
              <a:rPr lang="en-US" dirty="0"/>
              <a:t>- With ease of getting data we saw a massive increase in scale</a:t>
            </a:r>
          </a:p>
          <a:p>
            <a:r>
              <a:rPr lang="en-US" dirty="0"/>
              <a:t>- The result was the first GPT-3 model by </a:t>
            </a:r>
            <a:r>
              <a:rPr lang="en-US" dirty="0" err="1"/>
              <a:t>OpenAI</a:t>
            </a:r>
            <a:r>
              <a:rPr lang="en-US" dirty="0"/>
              <a:t> which, if you remember from the paper, had this incredibly ability to continue text provided by a user and write poems, code, and documents.</a:t>
            </a:r>
          </a:p>
        </p:txBody>
      </p:sp>
      <p:sp>
        <p:nvSpPr>
          <p:cNvPr id="4" name="Slide Number Placeholder 3"/>
          <p:cNvSpPr>
            <a:spLocks noGrp="1"/>
          </p:cNvSpPr>
          <p:nvPr>
            <p:ph type="sldNum" sz="quarter" idx="5"/>
          </p:nvPr>
        </p:nvSpPr>
        <p:spPr/>
        <p:txBody>
          <a:bodyPr/>
          <a:lstStyle/>
          <a:p>
            <a:fld id="{BA353CFF-A145-C346-A0D8-A8F970C47649}" type="slidenum">
              <a:rPr lang="en-US" smtClean="0"/>
              <a:t>9</a:t>
            </a:fld>
            <a:endParaRPr lang="en-US"/>
          </a:p>
        </p:txBody>
      </p:sp>
    </p:spTree>
    <p:extLst>
      <p:ext uri="{BB962C8B-B14F-4D97-AF65-F5344CB8AC3E}">
        <p14:creationId xmlns:p14="http://schemas.microsoft.com/office/powerpoint/2010/main" val="2314937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53CFF-A145-C346-A0D8-A8F970C47649}" type="slidenum">
              <a:rPr lang="en-US" smtClean="0"/>
              <a:t>10</a:t>
            </a:fld>
            <a:endParaRPr lang="en-US"/>
          </a:p>
        </p:txBody>
      </p:sp>
    </p:spTree>
    <p:extLst>
      <p:ext uri="{BB962C8B-B14F-4D97-AF65-F5344CB8AC3E}">
        <p14:creationId xmlns:p14="http://schemas.microsoft.com/office/powerpoint/2010/main" val="396870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But we weren’t at the chat era quiet yet. What happened next is the Simon Says era where researchers realized that they key to making these models really follow user instructions and perform tasks was less about the scale and more about the quality of data.</a:t>
            </a:r>
          </a:p>
          <a:p>
            <a:r>
              <a:rPr lang="en-US" dirty="0"/>
              <a:t>- As I’m sure you saw in the news, companies started focusing on curated instruction rich datasets for training</a:t>
            </a:r>
          </a:p>
          <a:p>
            <a:r>
              <a:rPr lang="en-US" dirty="0"/>
              <a:t>– The result was this incredible in context learning phenomena where the same model could perform wildly different tasks just by changing the instruction and example shown to the model. They were becoming taskless. No training required!</a:t>
            </a:r>
          </a:p>
        </p:txBody>
      </p:sp>
      <p:sp>
        <p:nvSpPr>
          <p:cNvPr id="4" name="Slide Number Placeholder 3"/>
          <p:cNvSpPr>
            <a:spLocks noGrp="1"/>
          </p:cNvSpPr>
          <p:nvPr>
            <p:ph type="sldNum" sz="quarter" idx="5"/>
          </p:nvPr>
        </p:nvSpPr>
        <p:spPr/>
        <p:txBody>
          <a:bodyPr/>
          <a:lstStyle/>
          <a:p>
            <a:fld id="{BA353CFF-A145-C346-A0D8-A8F970C47649}" type="slidenum">
              <a:rPr lang="en-US" smtClean="0"/>
              <a:t>11</a:t>
            </a:fld>
            <a:endParaRPr lang="en-US"/>
          </a:p>
        </p:txBody>
      </p:sp>
    </p:spTree>
    <p:extLst>
      <p:ext uri="{BB962C8B-B14F-4D97-AF65-F5344CB8AC3E}">
        <p14:creationId xmlns:p14="http://schemas.microsoft.com/office/powerpoint/2010/main" val="328626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5C8D-E148-D621-3ED5-6E989948F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F699A6-75E6-C6BC-C24C-ECC55E993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CDB5F-CC47-238D-0027-FF67827BF661}"/>
              </a:ext>
            </a:extLst>
          </p:cNvPr>
          <p:cNvSpPr>
            <a:spLocks noGrp="1"/>
          </p:cNvSpPr>
          <p:nvPr>
            <p:ph type="dt" sz="half" idx="10"/>
          </p:nvPr>
        </p:nvSpPr>
        <p:spPr/>
        <p:txBody>
          <a:bodyPr/>
          <a:lstStyle/>
          <a:p>
            <a:fld id="{0C7101E3-A303-924A-A4E8-44E1CD3CA6FF}" type="datetime1">
              <a:rPr lang="en-US" smtClean="0"/>
              <a:t>9/1/23</a:t>
            </a:fld>
            <a:endParaRPr lang="en-US"/>
          </a:p>
        </p:txBody>
      </p:sp>
      <p:sp>
        <p:nvSpPr>
          <p:cNvPr id="5" name="Footer Placeholder 4">
            <a:extLst>
              <a:ext uri="{FF2B5EF4-FFF2-40B4-BE49-F238E27FC236}">
                <a16:creationId xmlns:a16="http://schemas.microsoft.com/office/drawing/2014/main" id="{27DEB6CF-5938-D645-B1E0-F25542452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DC4C9-E7E4-8494-FF47-8AB968169C07}"/>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200259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5A95-C53F-C099-586C-620446F02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43BBC-FBFB-E8F1-A990-21A3D3271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BC4FA-8DFF-AECC-3B6A-2516CAF39343}"/>
              </a:ext>
            </a:extLst>
          </p:cNvPr>
          <p:cNvSpPr>
            <a:spLocks noGrp="1"/>
          </p:cNvSpPr>
          <p:nvPr>
            <p:ph type="dt" sz="half" idx="10"/>
          </p:nvPr>
        </p:nvSpPr>
        <p:spPr/>
        <p:txBody>
          <a:bodyPr/>
          <a:lstStyle/>
          <a:p>
            <a:fld id="{B2C66913-2DE6-474D-A159-356819316023}" type="datetime1">
              <a:rPr lang="en-US" smtClean="0"/>
              <a:t>9/1/23</a:t>
            </a:fld>
            <a:endParaRPr lang="en-US"/>
          </a:p>
        </p:txBody>
      </p:sp>
      <p:sp>
        <p:nvSpPr>
          <p:cNvPr id="5" name="Footer Placeholder 4">
            <a:extLst>
              <a:ext uri="{FF2B5EF4-FFF2-40B4-BE49-F238E27FC236}">
                <a16:creationId xmlns:a16="http://schemas.microsoft.com/office/drawing/2014/main" id="{7FF699E3-CBAA-EA25-AC7C-6D64B0737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BE657-9FDF-EB57-B9D5-02BB821F7433}"/>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299244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9365A-7F5F-1EA9-FC20-3BC7B0A57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7B4C0C-08B2-02D6-D931-EEFDFF9497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574B5-D10A-40CA-4D28-157729329DCE}"/>
              </a:ext>
            </a:extLst>
          </p:cNvPr>
          <p:cNvSpPr>
            <a:spLocks noGrp="1"/>
          </p:cNvSpPr>
          <p:nvPr>
            <p:ph type="dt" sz="half" idx="10"/>
          </p:nvPr>
        </p:nvSpPr>
        <p:spPr/>
        <p:txBody>
          <a:bodyPr/>
          <a:lstStyle/>
          <a:p>
            <a:fld id="{507ED7F3-8634-FB4F-AA01-48C96B9D750D}" type="datetime1">
              <a:rPr lang="en-US" smtClean="0"/>
              <a:t>9/1/23</a:t>
            </a:fld>
            <a:endParaRPr lang="en-US"/>
          </a:p>
        </p:txBody>
      </p:sp>
      <p:sp>
        <p:nvSpPr>
          <p:cNvPr id="5" name="Footer Placeholder 4">
            <a:extLst>
              <a:ext uri="{FF2B5EF4-FFF2-40B4-BE49-F238E27FC236}">
                <a16:creationId xmlns:a16="http://schemas.microsoft.com/office/drawing/2014/main" id="{7F1C0244-E60E-1FCC-3E41-386391BD8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E31F5-FE38-50E5-E9ED-0F34A21DE242}"/>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334437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3CD6-2D21-3C68-BB8B-32F820098E2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76BD3C1-FF5F-0ECB-4750-1ED3D29E532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A075AE-8EBF-CB99-4594-4D9F2CBFA83E}"/>
              </a:ext>
            </a:extLst>
          </p:cNvPr>
          <p:cNvSpPr>
            <a:spLocks noGrp="1"/>
          </p:cNvSpPr>
          <p:nvPr>
            <p:ph type="dt" sz="half" idx="10"/>
          </p:nvPr>
        </p:nvSpPr>
        <p:spPr/>
        <p:txBody>
          <a:bodyPr/>
          <a:lstStyle/>
          <a:p>
            <a:fld id="{19DCE654-A4DB-3348-B836-2F8B9A904619}" type="datetime1">
              <a:rPr lang="en-US" smtClean="0"/>
              <a:t>9/1/23</a:t>
            </a:fld>
            <a:endParaRPr lang="en-US"/>
          </a:p>
        </p:txBody>
      </p:sp>
      <p:sp>
        <p:nvSpPr>
          <p:cNvPr id="5" name="Footer Placeholder 4">
            <a:extLst>
              <a:ext uri="{FF2B5EF4-FFF2-40B4-BE49-F238E27FC236}">
                <a16:creationId xmlns:a16="http://schemas.microsoft.com/office/drawing/2014/main" id="{17ABC119-8F02-8464-2FA7-7FCF4E49B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0F962-C1B1-0135-6647-B251CD46BDD1}"/>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385811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CB3E-8B2B-7DAA-3FAD-972C0CB5E8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9B9C5-139E-255C-7F2A-A6A5058D5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3BEFA3-F95D-B6F4-1282-613D08840C38}"/>
              </a:ext>
            </a:extLst>
          </p:cNvPr>
          <p:cNvSpPr>
            <a:spLocks noGrp="1"/>
          </p:cNvSpPr>
          <p:nvPr>
            <p:ph type="dt" sz="half" idx="10"/>
          </p:nvPr>
        </p:nvSpPr>
        <p:spPr/>
        <p:txBody>
          <a:bodyPr/>
          <a:lstStyle/>
          <a:p>
            <a:fld id="{F323ACC9-F0C6-234B-99B1-F6595549A5EF}" type="datetime1">
              <a:rPr lang="en-US" smtClean="0"/>
              <a:t>9/1/23</a:t>
            </a:fld>
            <a:endParaRPr lang="en-US"/>
          </a:p>
        </p:txBody>
      </p:sp>
      <p:sp>
        <p:nvSpPr>
          <p:cNvPr id="5" name="Footer Placeholder 4">
            <a:extLst>
              <a:ext uri="{FF2B5EF4-FFF2-40B4-BE49-F238E27FC236}">
                <a16:creationId xmlns:a16="http://schemas.microsoft.com/office/drawing/2014/main" id="{B265B2DA-2517-9BA7-AB10-BC3C816EC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C6871-12BC-F00C-618C-FA262BFA3CEA}"/>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35232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EEA-CA00-5EE8-28E9-D76896AB2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46E7F-7A70-607C-A84D-FDB6AA52A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1E13B1-F1DD-3449-92F0-8DE0DD2F2B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5794E-99A6-C499-5B49-414528A9A563}"/>
              </a:ext>
            </a:extLst>
          </p:cNvPr>
          <p:cNvSpPr>
            <a:spLocks noGrp="1"/>
          </p:cNvSpPr>
          <p:nvPr>
            <p:ph type="dt" sz="half" idx="10"/>
          </p:nvPr>
        </p:nvSpPr>
        <p:spPr/>
        <p:txBody>
          <a:bodyPr/>
          <a:lstStyle/>
          <a:p>
            <a:fld id="{2A38A0D7-ABBC-434F-926A-453AEA46519D}" type="datetime1">
              <a:rPr lang="en-US" smtClean="0"/>
              <a:t>9/1/23</a:t>
            </a:fld>
            <a:endParaRPr lang="en-US"/>
          </a:p>
        </p:txBody>
      </p:sp>
      <p:sp>
        <p:nvSpPr>
          <p:cNvPr id="6" name="Footer Placeholder 5">
            <a:extLst>
              <a:ext uri="{FF2B5EF4-FFF2-40B4-BE49-F238E27FC236}">
                <a16:creationId xmlns:a16="http://schemas.microsoft.com/office/drawing/2014/main" id="{4CE282BF-7B85-1307-012E-A39D798EA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17E80-8E3C-3F2D-087F-CCE8D72CA958}"/>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252588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E27-3327-8B2C-6831-1D8C83B8A8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DFB128-174D-C003-ED60-34B308D77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80AD2-E0B5-9964-3E52-3CC54EC48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499E9F-8129-D0C8-C488-F32028F7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3ED3B7-D8F5-2BE4-EB03-AD4DD08A02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0FE6EB-1E1A-F079-0A62-658C700FA8F9}"/>
              </a:ext>
            </a:extLst>
          </p:cNvPr>
          <p:cNvSpPr>
            <a:spLocks noGrp="1"/>
          </p:cNvSpPr>
          <p:nvPr>
            <p:ph type="dt" sz="half" idx="10"/>
          </p:nvPr>
        </p:nvSpPr>
        <p:spPr/>
        <p:txBody>
          <a:bodyPr/>
          <a:lstStyle/>
          <a:p>
            <a:fld id="{A247FC3A-8019-A94C-A094-8F585DDF7032}" type="datetime1">
              <a:rPr lang="en-US" smtClean="0"/>
              <a:t>9/1/23</a:t>
            </a:fld>
            <a:endParaRPr lang="en-US"/>
          </a:p>
        </p:txBody>
      </p:sp>
      <p:sp>
        <p:nvSpPr>
          <p:cNvPr id="8" name="Footer Placeholder 7">
            <a:extLst>
              <a:ext uri="{FF2B5EF4-FFF2-40B4-BE49-F238E27FC236}">
                <a16:creationId xmlns:a16="http://schemas.microsoft.com/office/drawing/2014/main" id="{061A2667-F204-91CF-0429-8070306365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C893C0-2C51-473B-87FB-E5CED9BA1C89}"/>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159267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5502-F443-ADC4-A1C4-9A7B742EA6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893CE9-7D9A-F5A0-3D75-D6AF21593CCF}"/>
              </a:ext>
            </a:extLst>
          </p:cNvPr>
          <p:cNvSpPr>
            <a:spLocks noGrp="1"/>
          </p:cNvSpPr>
          <p:nvPr>
            <p:ph type="dt" sz="half" idx="10"/>
          </p:nvPr>
        </p:nvSpPr>
        <p:spPr/>
        <p:txBody>
          <a:bodyPr/>
          <a:lstStyle/>
          <a:p>
            <a:fld id="{79B298E4-6FBD-DB4C-BAC0-22E147E10176}" type="datetime1">
              <a:rPr lang="en-US" smtClean="0"/>
              <a:t>9/1/23</a:t>
            </a:fld>
            <a:endParaRPr lang="en-US"/>
          </a:p>
        </p:txBody>
      </p:sp>
      <p:sp>
        <p:nvSpPr>
          <p:cNvPr id="4" name="Footer Placeholder 3">
            <a:extLst>
              <a:ext uri="{FF2B5EF4-FFF2-40B4-BE49-F238E27FC236}">
                <a16:creationId xmlns:a16="http://schemas.microsoft.com/office/drawing/2014/main" id="{2E885661-ECBE-EF25-EA00-25F0B8BAB7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DDDDB-CD3F-1BCF-1A78-BE4DE4BD988A}"/>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117597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6FE19-5FB1-0329-7E9E-D7B827635ACC}"/>
              </a:ext>
            </a:extLst>
          </p:cNvPr>
          <p:cNvSpPr>
            <a:spLocks noGrp="1"/>
          </p:cNvSpPr>
          <p:nvPr>
            <p:ph type="dt" sz="half" idx="10"/>
          </p:nvPr>
        </p:nvSpPr>
        <p:spPr/>
        <p:txBody>
          <a:bodyPr/>
          <a:lstStyle/>
          <a:p>
            <a:fld id="{D0864292-2E49-624E-93D9-0B2B24434C4A}" type="datetime1">
              <a:rPr lang="en-US" smtClean="0"/>
              <a:t>9/1/23</a:t>
            </a:fld>
            <a:endParaRPr lang="en-US"/>
          </a:p>
        </p:txBody>
      </p:sp>
      <p:sp>
        <p:nvSpPr>
          <p:cNvPr id="3" name="Footer Placeholder 2">
            <a:extLst>
              <a:ext uri="{FF2B5EF4-FFF2-40B4-BE49-F238E27FC236}">
                <a16:creationId xmlns:a16="http://schemas.microsoft.com/office/drawing/2014/main" id="{56CF0CA4-87D0-1440-2857-8EF85CA52D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D0E66E-6ABB-2A1A-6936-83A96BE83DA2}"/>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215338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6943-5934-063A-62C3-CF9672204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AE57F5-8864-FC33-5006-24C86B20C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AEA8C2-F6BD-E08B-8645-9AC5A0614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CDAE0-66F1-ACEE-E4B5-2C9F3D9179AC}"/>
              </a:ext>
            </a:extLst>
          </p:cNvPr>
          <p:cNvSpPr>
            <a:spLocks noGrp="1"/>
          </p:cNvSpPr>
          <p:nvPr>
            <p:ph type="dt" sz="half" idx="10"/>
          </p:nvPr>
        </p:nvSpPr>
        <p:spPr/>
        <p:txBody>
          <a:bodyPr/>
          <a:lstStyle/>
          <a:p>
            <a:fld id="{356FC8CD-123F-7143-8304-F0A231666466}" type="datetime1">
              <a:rPr lang="en-US" smtClean="0"/>
              <a:t>9/1/23</a:t>
            </a:fld>
            <a:endParaRPr lang="en-US"/>
          </a:p>
        </p:txBody>
      </p:sp>
      <p:sp>
        <p:nvSpPr>
          <p:cNvPr id="6" name="Footer Placeholder 5">
            <a:extLst>
              <a:ext uri="{FF2B5EF4-FFF2-40B4-BE49-F238E27FC236}">
                <a16:creationId xmlns:a16="http://schemas.microsoft.com/office/drawing/2014/main" id="{87BE510A-1B94-3EF0-A389-35E23FF84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EF495-7AF7-B105-EDED-04C049FF9DF0}"/>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17034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87E2-779C-3C85-D97F-2441C301E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CB6B7D-710D-4BB2-93C5-B5218C2216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4F280-71F7-9641-8C8D-0D1B361F1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E14B9-C452-7F5A-7FA1-2BFC7BB0D0E9}"/>
              </a:ext>
            </a:extLst>
          </p:cNvPr>
          <p:cNvSpPr>
            <a:spLocks noGrp="1"/>
          </p:cNvSpPr>
          <p:nvPr>
            <p:ph type="dt" sz="half" idx="10"/>
          </p:nvPr>
        </p:nvSpPr>
        <p:spPr/>
        <p:txBody>
          <a:bodyPr/>
          <a:lstStyle/>
          <a:p>
            <a:fld id="{558216E2-4EF7-E64C-B3A2-F6885BAD05C7}" type="datetime1">
              <a:rPr lang="en-US" smtClean="0"/>
              <a:t>9/1/23</a:t>
            </a:fld>
            <a:endParaRPr lang="en-US"/>
          </a:p>
        </p:txBody>
      </p:sp>
      <p:sp>
        <p:nvSpPr>
          <p:cNvPr id="6" name="Footer Placeholder 5">
            <a:extLst>
              <a:ext uri="{FF2B5EF4-FFF2-40B4-BE49-F238E27FC236}">
                <a16:creationId xmlns:a16="http://schemas.microsoft.com/office/drawing/2014/main" id="{7D7B5995-F53F-4EEC-1286-DF79407AF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54B65-26F0-37F5-1EE7-D615608457BD}"/>
              </a:ext>
            </a:extLst>
          </p:cNvPr>
          <p:cNvSpPr>
            <a:spLocks noGrp="1"/>
          </p:cNvSpPr>
          <p:nvPr>
            <p:ph type="sldNum" sz="quarter" idx="12"/>
          </p:nvPr>
        </p:nvSpPr>
        <p:spPr/>
        <p:txBody>
          <a:bodyPr/>
          <a:lstStyle/>
          <a:p>
            <a:fld id="{828DFE35-EFF4-0747-8BFD-E564752681F3}" type="slidenum">
              <a:rPr lang="en-US" smtClean="0"/>
              <a:t>‹#›</a:t>
            </a:fld>
            <a:endParaRPr lang="en-US"/>
          </a:p>
        </p:txBody>
      </p:sp>
    </p:spTree>
    <p:extLst>
      <p:ext uri="{BB962C8B-B14F-4D97-AF65-F5344CB8AC3E}">
        <p14:creationId xmlns:p14="http://schemas.microsoft.com/office/powerpoint/2010/main" val="417192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90BE1-89F3-4550-B47D-15C597F8A29C}"/>
              </a:ext>
            </a:extLst>
          </p:cNvPr>
          <p:cNvSpPr>
            <a:spLocks noGrp="1"/>
          </p:cNvSpPr>
          <p:nvPr>
            <p:ph type="title"/>
          </p:nvPr>
        </p:nvSpPr>
        <p:spPr>
          <a:xfrm>
            <a:off x="838200" y="365126"/>
            <a:ext cx="10515600" cy="80327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65CBD82-161A-55F5-990B-C18B8C4ACB4E}"/>
              </a:ext>
            </a:extLst>
          </p:cNvPr>
          <p:cNvSpPr>
            <a:spLocks noGrp="1"/>
          </p:cNvSpPr>
          <p:nvPr>
            <p:ph type="body" idx="1"/>
          </p:nvPr>
        </p:nvSpPr>
        <p:spPr>
          <a:xfrm>
            <a:off x="838200" y="1397000"/>
            <a:ext cx="10515600" cy="477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A38C2-ABFE-6F1F-696D-43C9015F2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Nunito" pitchFamily="2" charset="77"/>
              </a:defRPr>
            </a:lvl1pPr>
          </a:lstStyle>
          <a:p>
            <a:fld id="{4822CEAB-BDD6-044B-91BF-54C973B95FED}" type="datetime1">
              <a:rPr lang="en-US" smtClean="0"/>
              <a:t>9/1/23</a:t>
            </a:fld>
            <a:endParaRPr lang="en-US"/>
          </a:p>
        </p:txBody>
      </p:sp>
      <p:sp>
        <p:nvSpPr>
          <p:cNvPr id="5" name="Footer Placeholder 4">
            <a:extLst>
              <a:ext uri="{FF2B5EF4-FFF2-40B4-BE49-F238E27FC236}">
                <a16:creationId xmlns:a16="http://schemas.microsoft.com/office/drawing/2014/main" id="{889CCB42-D051-CC60-FBC6-119ED98B0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Nunito" pitchFamily="2" charset="77"/>
              </a:defRPr>
            </a:lvl1pPr>
          </a:lstStyle>
          <a:p>
            <a:endParaRPr lang="en-US"/>
          </a:p>
        </p:txBody>
      </p:sp>
      <p:sp>
        <p:nvSpPr>
          <p:cNvPr id="6" name="Slide Number Placeholder 5">
            <a:extLst>
              <a:ext uri="{FF2B5EF4-FFF2-40B4-BE49-F238E27FC236}">
                <a16:creationId xmlns:a16="http://schemas.microsoft.com/office/drawing/2014/main" id="{10809809-7AD9-DBDD-97A4-81D8FB00C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Nunito" pitchFamily="2" charset="77"/>
              </a:defRPr>
            </a:lvl1pPr>
          </a:lstStyle>
          <a:p>
            <a:fld id="{828DFE35-EFF4-0747-8BFD-E564752681F3}" type="slidenum">
              <a:rPr lang="en-US" smtClean="0"/>
              <a:pPr/>
              <a:t>‹#›</a:t>
            </a:fld>
            <a:endParaRPr lang="en-US" dirty="0"/>
          </a:p>
        </p:txBody>
      </p:sp>
    </p:spTree>
    <p:extLst>
      <p:ext uri="{BB962C8B-B14F-4D97-AF65-F5344CB8AC3E}">
        <p14:creationId xmlns:p14="http://schemas.microsoft.com/office/powerpoint/2010/main" val="2962549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Nunito"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5.jpe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5" Type="http://schemas.openxmlformats.org/officeDocument/2006/relationships/image" Target="../media/image21.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hyperlink" Target="https://github.com/HazyResearch/evaporate/blob/main/technical-report.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hyperlink" Target="https://huggingface.co/NumbersStatio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1.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1.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crfm.stanford.edu/2023/07/17/flash2.html" TargetMode="External"/><Relationship Id="rId4" Type="http://schemas.openxmlformats.org/officeDocument/2006/relationships/hyperlink" Target="https://arxiv.org/abs/2205.1413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rxiv.org/pdf/2306.15595.pd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hyperlink" Target="https://ai.meta.com/research/publications/code-llama-open-foundation-models-for-cod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hazyresearch.stanford.edu/blog/2023-07-25-m2-bert"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png"/><Relationship Id="rId7" Type="http://schemas.openxmlformats.org/officeDocument/2006/relationships/hyperlink" Target="https://arxiv.org/abs/2205.09911"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www.numbersstation.ai/blog" TargetMode="External"/><Relationship Id="rId5" Type="http://schemas.openxmlformats.org/officeDocument/2006/relationships/hyperlink" Target="mailto:laurel.orr@numbersstation.ai"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AEEA-FF66-FBD9-C35D-CD9808E80FF4}"/>
              </a:ext>
            </a:extLst>
          </p:cNvPr>
          <p:cNvSpPr>
            <a:spLocks noGrp="1"/>
          </p:cNvSpPr>
          <p:nvPr>
            <p:ph type="ctrTitle"/>
          </p:nvPr>
        </p:nvSpPr>
        <p:spPr/>
        <p:txBody>
          <a:bodyPr>
            <a:normAutofit fontScale="90000"/>
          </a:bodyPr>
          <a:lstStyle/>
          <a:p>
            <a:r>
              <a:rPr lang="en-US" b="0" i="0" u="none" strike="noStrike" dirty="0">
                <a:solidFill>
                  <a:srgbClr val="000000"/>
                </a:solidFill>
                <a:effectLst/>
              </a:rPr>
              <a:t>Deploying LLMs on Structured Data Tasks: Lessons from the Trenches</a:t>
            </a:r>
            <a:endParaRPr lang="en-US" dirty="0"/>
          </a:p>
        </p:txBody>
      </p:sp>
      <p:sp>
        <p:nvSpPr>
          <p:cNvPr id="3" name="Subtitle 2">
            <a:extLst>
              <a:ext uri="{FF2B5EF4-FFF2-40B4-BE49-F238E27FC236}">
                <a16:creationId xmlns:a16="http://schemas.microsoft.com/office/drawing/2014/main" id="{07F1493B-FE9F-C4C3-D597-E9AAAEF6F41C}"/>
              </a:ext>
            </a:extLst>
          </p:cNvPr>
          <p:cNvSpPr>
            <a:spLocks noGrp="1"/>
          </p:cNvSpPr>
          <p:nvPr>
            <p:ph type="subTitle" idx="1"/>
          </p:nvPr>
        </p:nvSpPr>
        <p:spPr/>
        <p:txBody>
          <a:bodyPr/>
          <a:lstStyle/>
          <a:p>
            <a:r>
              <a:rPr lang="en-US" dirty="0"/>
              <a:t>Laurel Orr</a:t>
            </a:r>
          </a:p>
          <a:p>
            <a:r>
              <a:rPr lang="en-US" dirty="0"/>
              <a:t>Numbers Station</a:t>
            </a:r>
          </a:p>
        </p:txBody>
      </p:sp>
      <p:pic>
        <p:nvPicPr>
          <p:cNvPr id="5" name="Picture 4" descr="A black background with purple letters&#10;&#10;Description automatically generated">
            <a:extLst>
              <a:ext uri="{FF2B5EF4-FFF2-40B4-BE49-F238E27FC236}">
                <a16:creationId xmlns:a16="http://schemas.microsoft.com/office/drawing/2014/main" id="{17921F8B-E994-6A96-370E-687A06846A8A}"/>
              </a:ext>
            </a:extLst>
          </p:cNvPr>
          <p:cNvPicPr>
            <a:picLocks noChangeAspect="1"/>
          </p:cNvPicPr>
          <p:nvPr/>
        </p:nvPicPr>
        <p:blipFill>
          <a:blip r:embed="rId2"/>
          <a:stretch>
            <a:fillRect/>
          </a:stretch>
        </p:blipFill>
        <p:spPr>
          <a:xfrm>
            <a:off x="8832028" y="6166410"/>
            <a:ext cx="3071308" cy="557530"/>
          </a:xfrm>
          <a:prstGeom prst="rect">
            <a:avLst/>
          </a:prstGeom>
        </p:spPr>
      </p:pic>
      <p:pic>
        <p:nvPicPr>
          <p:cNvPr id="1026" name="Picture 2" descr="Hazy Research">
            <a:extLst>
              <a:ext uri="{FF2B5EF4-FFF2-40B4-BE49-F238E27FC236}">
                <a16:creationId xmlns:a16="http://schemas.microsoft.com/office/drawing/2014/main" id="{BBC396B7-7C81-BCE2-F41B-0B25F60B4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64" y="5850479"/>
            <a:ext cx="873461" cy="87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57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B398-D5AC-2359-920D-6DB36E405CD0}"/>
              </a:ext>
            </a:extLst>
          </p:cNvPr>
          <p:cNvSpPr>
            <a:spLocks noGrp="1"/>
          </p:cNvSpPr>
          <p:nvPr>
            <p:ph type="title"/>
          </p:nvPr>
        </p:nvSpPr>
        <p:spPr/>
        <p:txBody>
          <a:bodyPr/>
          <a:lstStyle/>
          <a:p>
            <a:r>
              <a:rPr lang="en-US" dirty="0"/>
              <a:t>The “Eras” of LLMs</a:t>
            </a:r>
          </a:p>
        </p:txBody>
      </p:sp>
      <p:sp>
        <p:nvSpPr>
          <p:cNvPr id="4" name="Slide Number Placeholder 3">
            <a:extLst>
              <a:ext uri="{FF2B5EF4-FFF2-40B4-BE49-F238E27FC236}">
                <a16:creationId xmlns:a16="http://schemas.microsoft.com/office/drawing/2014/main" id="{1DBEDE92-4AE5-F042-2D04-E12B1262AFF4}"/>
              </a:ext>
            </a:extLst>
          </p:cNvPr>
          <p:cNvSpPr>
            <a:spLocks noGrp="1"/>
          </p:cNvSpPr>
          <p:nvPr>
            <p:ph type="sldNum" sz="quarter" idx="12"/>
          </p:nvPr>
        </p:nvSpPr>
        <p:spPr/>
        <p:txBody>
          <a:bodyPr/>
          <a:lstStyle/>
          <a:p>
            <a:fld id="{828DFE35-EFF4-0747-8BFD-E564752681F3}" type="slidenum">
              <a:rPr lang="en-US" smtClean="0"/>
              <a:t>10</a:t>
            </a:fld>
            <a:endParaRPr lang="en-US"/>
          </a:p>
        </p:txBody>
      </p:sp>
      <p:sp>
        <p:nvSpPr>
          <p:cNvPr id="5" name="Rectangle 4">
            <a:extLst>
              <a:ext uri="{FF2B5EF4-FFF2-40B4-BE49-F238E27FC236}">
                <a16:creationId xmlns:a16="http://schemas.microsoft.com/office/drawing/2014/main" id="{3671C986-6989-4353-2266-019DBA954723}"/>
              </a:ext>
            </a:extLst>
          </p:cNvPr>
          <p:cNvSpPr/>
          <p:nvPr/>
        </p:nvSpPr>
        <p:spPr>
          <a:xfrm>
            <a:off x="546999"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9" name="TextBox 8">
            <a:extLst>
              <a:ext uri="{FF2B5EF4-FFF2-40B4-BE49-F238E27FC236}">
                <a16:creationId xmlns:a16="http://schemas.microsoft.com/office/drawing/2014/main" id="{2356F566-C544-CE3F-5AE4-9C11610D6289}"/>
              </a:ext>
            </a:extLst>
          </p:cNvPr>
          <p:cNvSpPr txBox="1"/>
          <p:nvPr/>
        </p:nvSpPr>
        <p:spPr>
          <a:xfrm>
            <a:off x="546999" y="5636189"/>
            <a:ext cx="2331170" cy="646331"/>
          </a:xfrm>
          <a:prstGeom prst="rect">
            <a:avLst/>
          </a:prstGeom>
          <a:noFill/>
        </p:spPr>
        <p:txBody>
          <a:bodyPr wrap="square" rtlCol="0">
            <a:spAutoFit/>
          </a:bodyPr>
          <a:lstStyle/>
          <a:p>
            <a:pPr algn="ctr"/>
            <a:r>
              <a:rPr lang="en-US" dirty="0">
                <a:latin typeface="Nunito" pitchFamily="2" charset="77"/>
              </a:rPr>
              <a:t>Text to Embedding Representation</a:t>
            </a:r>
          </a:p>
        </p:txBody>
      </p:sp>
      <p:sp>
        <p:nvSpPr>
          <p:cNvPr id="14" name="TextBox 13">
            <a:extLst>
              <a:ext uri="{FF2B5EF4-FFF2-40B4-BE49-F238E27FC236}">
                <a16:creationId xmlns:a16="http://schemas.microsoft.com/office/drawing/2014/main" id="{A098B176-C270-2087-0B43-8E790779D016}"/>
              </a:ext>
            </a:extLst>
          </p:cNvPr>
          <p:cNvSpPr txBox="1"/>
          <p:nvPr/>
        </p:nvSpPr>
        <p:spPr>
          <a:xfrm>
            <a:off x="546999" y="1598230"/>
            <a:ext cx="2331170" cy="461665"/>
          </a:xfrm>
          <a:prstGeom prst="rect">
            <a:avLst/>
          </a:prstGeom>
          <a:noFill/>
        </p:spPr>
        <p:txBody>
          <a:bodyPr wrap="square" rtlCol="0">
            <a:spAutoFit/>
          </a:bodyPr>
          <a:lstStyle/>
          <a:p>
            <a:pPr algn="ctr"/>
            <a:r>
              <a:rPr lang="en-US" sz="2400" dirty="0">
                <a:latin typeface="Nunito" pitchFamily="2" charset="77"/>
              </a:rPr>
              <a:t>Sesame Street</a:t>
            </a:r>
          </a:p>
        </p:txBody>
      </p:sp>
      <p:sp>
        <p:nvSpPr>
          <p:cNvPr id="17" name="Rectangle 16">
            <a:extLst>
              <a:ext uri="{FF2B5EF4-FFF2-40B4-BE49-F238E27FC236}">
                <a16:creationId xmlns:a16="http://schemas.microsoft.com/office/drawing/2014/main" id="{AF3751A1-5DCE-CB73-90E7-A6D261564EFD}"/>
              </a:ext>
            </a:extLst>
          </p:cNvPr>
          <p:cNvSpPr/>
          <p:nvPr/>
        </p:nvSpPr>
        <p:spPr>
          <a:xfrm>
            <a:off x="3374291"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18" name="TextBox 17">
            <a:extLst>
              <a:ext uri="{FF2B5EF4-FFF2-40B4-BE49-F238E27FC236}">
                <a16:creationId xmlns:a16="http://schemas.microsoft.com/office/drawing/2014/main" id="{000DAC0A-21CF-8001-6F7C-07335848CA4F}"/>
              </a:ext>
            </a:extLst>
          </p:cNvPr>
          <p:cNvSpPr txBox="1"/>
          <p:nvPr/>
        </p:nvSpPr>
        <p:spPr>
          <a:xfrm>
            <a:off x="3374291" y="5636189"/>
            <a:ext cx="2331170" cy="369332"/>
          </a:xfrm>
          <a:prstGeom prst="rect">
            <a:avLst/>
          </a:prstGeom>
          <a:noFill/>
        </p:spPr>
        <p:txBody>
          <a:bodyPr wrap="square" rtlCol="0">
            <a:spAutoFit/>
          </a:bodyPr>
          <a:lstStyle/>
          <a:p>
            <a:pPr algn="ctr"/>
            <a:r>
              <a:rPr lang="en-US" dirty="0">
                <a:latin typeface="Nunito" pitchFamily="2" charset="77"/>
              </a:rPr>
              <a:t>Text to Text</a:t>
            </a:r>
          </a:p>
        </p:txBody>
      </p:sp>
      <p:sp>
        <p:nvSpPr>
          <p:cNvPr id="19" name="TextBox 18">
            <a:extLst>
              <a:ext uri="{FF2B5EF4-FFF2-40B4-BE49-F238E27FC236}">
                <a16:creationId xmlns:a16="http://schemas.microsoft.com/office/drawing/2014/main" id="{A3DC8596-F9C1-D5D9-8FB0-C8B07D2A3601}"/>
              </a:ext>
            </a:extLst>
          </p:cNvPr>
          <p:cNvSpPr txBox="1"/>
          <p:nvPr/>
        </p:nvSpPr>
        <p:spPr>
          <a:xfrm>
            <a:off x="3374291" y="1598230"/>
            <a:ext cx="2331170" cy="461665"/>
          </a:xfrm>
          <a:prstGeom prst="rect">
            <a:avLst/>
          </a:prstGeom>
          <a:noFill/>
        </p:spPr>
        <p:txBody>
          <a:bodyPr wrap="square" rtlCol="0">
            <a:spAutoFit/>
          </a:bodyPr>
          <a:lstStyle/>
          <a:p>
            <a:pPr algn="ctr"/>
            <a:r>
              <a:rPr lang="en-US" sz="2400" dirty="0">
                <a:latin typeface="Nunito" pitchFamily="2" charset="77"/>
              </a:rPr>
              <a:t>Bigger is Better</a:t>
            </a:r>
          </a:p>
        </p:txBody>
      </p:sp>
      <p:sp>
        <p:nvSpPr>
          <p:cNvPr id="20" name="Rectangle 19">
            <a:extLst>
              <a:ext uri="{FF2B5EF4-FFF2-40B4-BE49-F238E27FC236}">
                <a16:creationId xmlns:a16="http://schemas.microsoft.com/office/drawing/2014/main" id="{88B4B2F3-BFE8-ED9E-497A-7B9C50FB31F8}"/>
              </a:ext>
            </a:extLst>
          </p:cNvPr>
          <p:cNvSpPr/>
          <p:nvPr/>
        </p:nvSpPr>
        <p:spPr>
          <a:xfrm>
            <a:off x="6201583"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22" name="TextBox 21">
            <a:extLst>
              <a:ext uri="{FF2B5EF4-FFF2-40B4-BE49-F238E27FC236}">
                <a16:creationId xmlns:a16="http://schemas.microsoft.com/office/drawing/2014/main" id="{753966C6-7DFA-5CA5-D42B-0DC1043A6309}"/>
              </a:ext>
            </a:extLst>
          </p:cNvPr>
          <p:cNvSpPr txBox="1"/>
          <p:nvPr/>
        </p:nvSpPr>
        <p:spPr>
          <a:xfrm>
            <a:off x="6201582" y="5636189"/>
            <a:ext cx="2331170" cy="369332"/>
          </a:xfrm>
          <a:prstGeom prst="rect">
            <a:avLst/>
          </a:prstGeom>
          <a:noFill/>
        </p:spPr>
        <p:txBody>
          <a:bodyPr wrap="square" rtlCol="0">
            <a:spAutoFit/>
          </a:bodyPr>
          <a:lstStyle/>
          <a:p>
            <a:pPr algn="ctr"/>
            <a:r>
              <a:rPr lang="en-US" dirty="0">
                <a:latin typeface="Nunito" pitchFamily="2" charset="77"/>
              </a:rPr>
              <a:t>Text to ”Task”</a:t>
            </a:r>
          </a:p>
        </p:txBody>
      </p:sp>
      <p:sp>
        <p:nvSpPr>
          <p:cNvPr id="24" name="TextBox 23">
            <a:extLst>
              <a:ext uri="{FF2B5EF4-FFF2-40B4-BE49-F238E27FC236}">
                <a16:creationId xmlns:a16="http://schemas.microsoft.com/office/drawing/2014/main" id="{0C6C5E8F-6562-91A4-22BF-F6776A1EEEA9}"/>
              </a:ext>
            </a:extLst>
          </p:cNvPr>
          <p:cNvSpPr txBox="1"/>
          <p:nvPr/>
        </p:nvSpPr>
        <p:spPr>
          <a:xfrm>
            <a:off x="6201582" y="1598230"/>
            <a:ext cx="2331170" cy="461665"/>
          </a:xfrm>
          <a:prstGeom prst="rect">
            <a:avLst/>
          </a:prstGeom>
          <a:noFill/>
        </p:spPr>
        <p:txBody>
          <a:bodyPr wrap="square" rtlCol="0">
            <a:spAutoFit/>
          </a:bodyPr>
          <a:lstStyle/>
          <a:p>
            <a:pPr algn="ctr"/>
            <a:r>
              <a:rPr lang="en-US" sz="2400" dirty="0">
                <a:latin typeface="Nunito" pitchFamily="2" charset="77"/>
              </a:rPr>
              <a:t>Simon Says</a:t>
            </a:r>
          </a:p>
        </p:txBody>
      </p:sp>
      <p:pic>
        <p:nvPicPr>
          <p:cNvPr id="21506" name="Picture 2" descr="Bert (@bertsesame) / X">
            <a:extLst>
              <a:ext uri="{FF2B5EF4-FFF2-40B4-BE49-F238E27FC236}">
                <a16:creationId xmlns:a16="http://schemas.microsoft.com/office/drawing/2014/main" id="{711D3CCA-0F07-85DA-944E-1861AF1D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71" y="222551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Ernie | Muppet Wiki | Fandom">
            <a:extLst>
              <a:ext uri="{FF2B5EF4-FFF2-40B4-BE49-F238E27FC236}">
                <a16:creationId xmlns:a16="http://schemas.microsoft.com/office/drawing/2014/main" id="{23D91B5A-3A4A-B5FF-799C-242A7066E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70" y="3759658"/>
            <a:ext cx="1174229" cy="1689131"/>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Can You Believe Elmo Is 30?! - E! Online - CA">
            <a:extLst>
              <a:ext uri="{FF2B5EF4-FFF2-40B4-BE49-F238E27FC236}">
                <a16:creationId xmlns:a16="http://schemas.microsoft.com/office/drawing/2014/main" id="{4A7A0095-C8BD-5367-B9B9-F7A6D8BB63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554" y="3216705"/>
            <a:ext cx="1352718" cy="1000286"/>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How to build a GPT3-powered app on WordPress without code">
            <a:extLst>
              <a:ext uri="{FF2B5EF4-FFF2-40B4-BE49-F238E27FC236}">
                <a16:creationId xmlns:a16="http://schemas.microsoft.com/office/drawing/2014/main" id="{F42BE2A9-01EF-727D-7BF7-473B25AC79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016" r="5208"/>
          <a:stretch/>
        </p:blipFill>
        <p:spPr bwMode="auto">
          <a:xfrm>
            <a:off x="3554133" y="2320123"/>
            <a:ext cx="1154242" cy="1629833"/>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a:extLst>
              <a:ext uri="{FF2B5EF4-FFF2-40B4-BE49-F238E27FC236}">
                <a16:creationId xmlns:a16="http://schemas.microsoft.com/office/drawing/2014/main" id="{482FD88E-A4A9-86BF-FD8C-5F8F5D00535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28" t="18593" r="50000" b="63674"/>
          <a:stretch/>
        </p:blipFill>
        <p:spPr bwMode="auto">
          <a:xfrm>
            <a:off x="3440700" y="3900302"/>
            <a:ext cx="1465033" cy="532282"/>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descr="How Google PaLM 2 betters predecessor and rivals OpenAI's GPT-4">
            <a:extLst>
              <a:ext uri="{FF2B5EF4-FFF2-40B4-BE49-F238E27FC236}">
                <a16:creationId xmlns:a16="http://schemas.microsoft.com/office/drawing/2014/main" id="{0C2E7451-54CE-EABE-B310-64808D883BD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8685" t="20782" r="21408" b="11700"/>
          <a:stretch/>
        </p:blipFill>
        <p:spPr bwMode="auto">
          <a:xfrm>
            <a:off x="4131254" y="4472051"/>
            <a:ext cx="1474442" cy="10390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LOOM">
            <a:extLst>
              <a:ext uri="{FF2B5EF4-FFF2-40B4-BE49-F238E27FC236}">
                <a16:creationId xmlns:a16="http://schemas.microsoft.com/office/drawing/2014/main" id="{D820243D-B63B-6431-D7B8-0342BDC6DB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1554" y="2138807"/>
            <a:ext cx="1653641" cy="7018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PNG Images With Transparent Background">
            <a:extLst>
              <a:ext uri="{FF2B5EF4-FFF2-40B4-BE49-F238E27FC236}">
                <a16:creationId xmlns:a16="http://schemas.microsoft.com/office/drawing/2014/main" id="{BA88A631-35F2-DECE-E7E4-5762051461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663" y="2922241"/>
            <a:ext cx="2015007" cy="5889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tGenie Adopts Advanced Text-DaVinci-003 by OpenAI-GetGenie">
            <a:extLst>
              <a:ext uri="{FF2B5EF4-FFF2-40B4-BE49-F238E27FC236}">
                <a16:creationId xmlns:a16="http://schemas.microsoft.com/office/drawing/2014/main" id="{FB79DC6D-1740-3747-DA17-C62DD6404EC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34802" r="43010" b="29195"/>
          <a:stretch/>
        </p:blipFill>
        <p:spPr bwMode="auto">
          <a:xfrm>
            <a:off x="6292359" y="3972833"/>
            <a:ext cx="2149613" cy="7773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A30D20-B3FE-BA02-2440-DB927D2F2193}"/>
              </a:ext>
            </a:extLst>
          </p:cNvPr>
          <p:cNvSpPr txBox="1"/>
          <p:nvPr/>
        </p:nvSpPr>
        <p:spPr>
          <a:xfrm>
            <a:off x="546999" y="6368140"/>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2018</a:t>
            </a:r>
          </a:p>
        </p:txBody>
      </p:sp>
      <p:sp>
        <p:nvSpPr>
          <p:cNvPr id="6" name="TextBox 5">
            <a:extLst>
              <a:ext uri="{FF2B5EF4-FFF2-40B4-BE49-F238E27FC236}">
                <a16:creationId xmlns:a16="http://schemas.microsoft.com/office/drawing/2014/main" id="{D4F5A234-1C27-7904-D960-739CEE2410AD}"/>
              </a:ext>
            </a:extLst>
          </p:cNvPr>
          <p:cNvSpPr txBox="1"/>
          <p:nvPr/>
        </p:nvSpPr>
        <p:spPr>
          <a:xfrm>
            <a:off x="3374291"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2020</a:t>
            </a:r>
          </a:p>
        </p:txBody>
      </p:sp>
      <p:sp>
        <p:nvSpPr>
          <p:cNvPr id="7" name="TextBox 6">
            <a:extLst>
              <a:ext uri="{FF2B5EF4-FFF2-40B4-BE49-F238E27FC236}">
                <a16:creationId xmlns:a16="http://schemas.microsoft.com/office/drawing/2014/main" id="{761341B6-AB94-4BFC-64A9-DF7F9906E2FB}"/>
              </a:ext>
            </a:extLst>
          </p:cNvPr>
          <p:cNvSpPr txBox="1"/>
          <p:nvPr/>
        </p:nvSpPr>
        <p:spPr>
          <a:xfrm>
            <a:off x="6201580"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2022</a:t>
            </a:r>
          </a:p>
        </p:txBody>
      </p:sp>
    </p:spTree>
    <p:extLst>
      <p:ext uri="{BB962C8B-B14F-4D97-AF65-F5344CB8AC3E}">
        <p14:creationId xmlns:p14="http://schemas.microsoft.com/office/powerpoint/2010/main" val="278578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94C-79FA-28C8-675E-B81624CF4E2D}"/>
              </a:ext>
            </a:extLst>
          </p:cNvPr>
          <p:cNvSpPr>
            <a:spLocks noGrp="1"/>
          </p:cNvSpPr>
          <p:nvPr>
            <p:ph type="title"/>
          </p:nvPr>
        </p:nvSpPr>
        <p:spPr/>
        <p:txBody>
          <a:bodyPr/>
          <a:lstStyle/>
          <a:p>
            <a:r>
              <a:rPr lang="en-US" dirty="0"/>
              <a:t>High Quality Instruction Data</a:t>
            </a:r>
          </a:p>
        </p:txBody>
      </p:sp>
      <p:sp>
        <p:nvSpPr>
          <p:cNvPr id="3" name="Content Placeholder 2">
            <a:extLst>
              <a:ext uri="{FF2B5EF4-FFF2-40B4-BE49-F238E27FC236}">
                <a16:creationId xmlns:a16="http://schemas.microsoft.com/office/drawing/2014/main" id="{0132A71F-0172-0C32-4122-3EC4AE279A17}"/>
              </a:ext>
            </a:extLst>
          </p:cNvPr>
          <p:cNvSpPr>
            <a:spLocks noGrp="1"/>
          </p:cNvSpPr>
          <p:nvPr>
            <p:ph idx="1"/>
          </p:nvPr>
        </p:nvSpPr>
        <p:spPr>
          <a:xfrm>
            <a:off x="838200" y="1517301"/>
            <a:ext cx="6134724" cy="1483476"/>
          </a:xfrm>
        </p:spPr>
        <p:txBody>
          <a:bodyPr>
            <a:normAutofit/>
          </a:bodyPr>
          <a:lstStyle/>
          <a:p>
            <a:pPr marL="0" indent="0">
              <a:buNone/>
            </a:pPr>
            <a:r>
              <a:rPr lang="en-US" dirty="0"/>
              <a:t>Generalize to new tasks with no additional training!</a:t>
            </a:r>
            <a:r>
              <a:rPr lang="en-US" dirty="0">
                <a:cs typeface="Calibri"/>
              </a:rPr>
              <a:t> All you need is an instruction.</a:t>
            </a:r>
            <a:endParaRPr lang="en-US" sz="2800" dirty="0">
              <a:cs typeface="Calibri"/>
            </a:endParaRPr>
          </a:p>
        </p:txBody>
      </p:sp>
      <p:sp>
        <p:nvSpPr>
          <p:cNvPr id="4" name="Slide Number Placeholder 3">
            <a:extLst>
              <a:ext uri="{FF2B5EF4-FFF2-40B4-BE49-F238E27FC236}">
                <a16:creationId xmlns:a16="http://schemas.microsoft.com/office/drawing/2014/main" id="{2C6B9A81-F9B6-606F-5218-9645456F4C44}"/>
              </a:ext>
            </a:extLst>
          </p:cNvPr>
          <p:cNvSpPr>
            <a:spLocks noGrp="1"/>
          </p:cNvSpPr>
          <p:nvPr>
            <p:ph type="sldNum" sz="quarter" idx="12"/>
          </p:nvPr>
        </p:nvSpPr>
        <p:spPr/>
        <p:txBody>
          <a:bodyPr/>
          <a:lstStyle/>
          <a:p>
            <a:fld id="{828DFE35-EFF4-0747-8BFD-E564752681F3}" type="slidenum">
              <a:rPr lang="en-US" smtClean="0"/>
              <a:t>11</a:t>
            </a:fld>
            <a:endParaRPr lang="en-US"/>
          </a:p>
        </p:txBody>
      </p:sp>
      <p:pic>
        <p:nvPicPr>
          <p:cNvPr id="13" name="Picture 12" descr="A white sign with black text&#10;&#10;Description automatically generated">
            <a:extLst>
              <a:ext uri="{FF2B5EF4-FFF2-40B4-BE49-F238E27FC236}">
                <a16:creationId xmlns:a16="http://schemas.microsoft.com/office/drawing/2014/main" id="{8E0D85FF-F403-577E-16F8-BF35E3B4E352}"/>
              </a:ext>
            </a:extLst>
          </p:cNvPr>
          <p:cNvPicPr>
            <a:picLocks noChangeAspect="1"/>
          </p:cNvPicPr>
          <p:nvPr/>
        </p:nvPicPr>
        <p:blipFill rotWithShape="1">
          <a:blip r:embed="rId3"/>
          <a:srcRect b="10465"/>
          <a:stretch/>
        </p:blipFill>
        <p:spPr>
          <a:xfrm>
            <a:off x="7616234" y="1232306"/>
            <a:ext cx="3788427" cy="2131742"/>
          </a:xfrm>
          <a:prstGeom prst="rect">
            <a:avLst/>
          </a:prstGeom>
        </p:spPr>
      </p:pic>
      <p:grpSp>
        <p:nvGrpSpPr>
          <p:cNvPr id="40" name="Group 39">
            <a:extLst>
              <a:ext uri="{FF2B5EF4-FFF2-40B4-BE49-F238E27FC236}">
                <a16:creationId xmlns:a16="http://schemas.microsoft.com/office/drawing/2014/main" id="{6549FF81-DCBC-7E3D-E0C7-A9DAFD55C2B4}"/>
              </a:ext>
            </a:extLst>
          </p:cNvPr>
          <p:cNvGrpSpPr/>
          <p:nvPr/>
        </p:nvGrpSpPr>
        <p:grpSpPr>
          <a:xfrm>
            <a:off x="1145586" y="3774970"/>
            <a:ext cx="9648583" cy="2375999"/>
            <a:chOff x="1145586" y="3774970"/>
            <a:chExt cx="9648583" cy="2375999"/>
          </a:xfrm>
        </p:grpSpPr>
        <p:sp>
          <p:nvSpPr>
            <p:cNvPr id="10" name="Rectangle 9">
              <a:extLst>
                <a:ext uri="{FF2B5EF4-FFF2-40B4-BE49-F238E27FC236}">
                  <a16:creationId xmlns:a16="http://schemas.microsoft.com/office/drawing/2014/main" id="{F1C2A3A4-E256-E735-56AB-78BB0979E821}"/>
                </a:ext>
              </a:extLst>
            </p:cNvPr>
            <p:cNvSpPr/>
            <p:nvPr/>
          </p:nvSpPr>
          <p:spPr>
            <a:xfrm>
              <a:off x="1721801" y="3774970"/>
              <a:ext cx="2840019" cy="58486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a:t>
              </a:r>
              <a:r>
                <a:rPr lang="en-US" b="1" u="sng" dirty="0">
                  <a:solidFill>
                    <a:srgbClr val="000000"/>
                  </a:solidFill>
                  <a:effectLst/>
                  <a:latin typeface="Nunito" pitchFamily="2" charset="77"/>
                </a:rPr>
                <a:t>Translate</a:t>
              </a:r>
              <a:r>
                <a:rPr lang="en-US" dirty="0">
                  <a:solidFill>
                    <a:srgbClr val="000000"/>
                  </a:solidFill>
                  <a:effectLst/>
                  <a:latin typeface="Nunito" pitchFamily="2" charset="77"/>
                </a:rPr>
                <a:t> English to German: That is good.”</a:t>
              </a:r>
            </a:p>
          </p:txBody>
        </p:sp>
        <p:sp>
          <p:nvSpPr>
            <p:cNvPr id="8" name="Rectangle 7">
              <a:extLst>
                <a:ext uri="{FF2B5EF4-FFF2-40B4-BE49-F238E27FC236}">
                  <a16:creationId xmlns:a16="http://schemas.microsoft.com/office/drawing/2014/main" id="{5B3AA04A-2865-8005-B912-27BE38A35FE5}"/>
                </a:ext>
              </a:extLst>
            </p:cNvPr>
            <p:cNvSpPr/>
            <p:nvPr/>
          </p:nvSpPr>
          <p:spPr>
            <a:xfrm>
              <a:off x="5862385" y="4373039"/>
              <a:ext cx="1753849" cy="8207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Nunito" pitchFamily="2" charset="77"/>
                </a:rPr>
                <a:t>LLM</a:t>
              </a:r>
            </a:p>
          </p:txBody>
        </p:sp>
        <p:sp>
          <p:nvSpPr>
            <p:cNvPr id="12" name="Rectangle 11">
              <a:extLst>
                <a:ext uri="{FF2B5EF4-FFF2-40B4-BE49-F238E27FC236}">
                  <a16:creationId xmlns:a16="http://schemas.microsoft.com/office/drawing/2014/main" id="{5808FA1A-D88A-37BB-3BB8-4E7813B15988}"/>
                </a:ext>
              </a:extLst>
            </p:cNvPr>
            <p:cNvSpPr/>
            <p:nvPr/>
          </p:nvSpPr>
          <p:spPr>
            <a:xfrm>
              <a:off x="1530252" y="4638151"/>
              <a:ext cx="3377531" cy="449705"/>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a:t>
              </a:r>
              <a:r>
                <a:rPr lang="en-US" b="1" u="sng" dirty="0">
                  <a:solidFill>
                    <a:srgbClr val="000000"/>
                  </a:solidFill>
                  <a:effectLst/>
                  <a:latin typeface="Nunito" pitchFamily="2" charset="77"/>
                </a:rPr>
                <a:t>Sum</a:t>
              </a:r>
              <a:r>
                <a:rPr lang="en-US" dirty="0">
                  <a:solidFill>
                    <a:srgbClr val="000000"/>
                  </a:solidFill>
                  <a:effectLst/>
                  <a:latin typeface="Nunito" pitchFamily="2" charset="77"/>
                </a:rPr>
                <a:t> the two numbers: 4 + 5”</a:t>
              </a:r>
            </a:p>
          </p:txBody>
        </p:sp>
        <p:sp>
          <p:nvSpPr>
            <p:cNvPr id="14" name="Rectangle 13">
              <a:extLst>
                <a:ext uri="{FF2B5EF4-FFF2-40B4-BE49-F238E27FC236}">
                  <a16:creationId xmlns:a16="http://schemas.microsoft.com/office/drawing/2014/main" id="{5CDFF5A1-8DD7-A3F4-D2D3-84EC3BE605BD}"/>
                </a:ext>
              </a:extLst>
            </p:cNvPr>
            <p:cNvSpPr/>
            <p:nvPr/>
          </p:nvSpPr>
          <p:spPr>
            <a:xfrm>
              <a:off x="1145586" y="5283931"/>
              <a:ext cx="3992451" cy="86703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a:t>
              </a:r>
              <a:r>
                <a:rPr lang="en-US" b="1" u="sng" dirty="0">
                  <a:solidFill>
                    <a:srgbClr val="000000"/>
                  </a:solidFill>
                  <a:effectLst/>
                  <a:latin typeface="Nunito" pitchFamily="2" charset="77"/>
                </a:rPr>
                <a:t>Classify</a:t>
              </a:r>
              <a:r>
                <a:rPr lang="en-US" dirty="0">
                  <a:solidFill>
                    <a:srgbClr val="000000"/>
                  </a:solidFill>
                  <a:effectLst/>
                  <a:latin typeface="Nunito" pitchFamily="2" charset="77"/>
                </a:rPr>
                <a:t> the sentence as positive or negative: the move was fantastic”</a:t>
              </a:r>
            </a:p>
          </p:txBody>
        </p:sp>
        <p:sp>
          <p:nvSpPr>
            <p:cNvPr id="15" name="Rectangle 14">
              <a:extLst>
                <a:ext uri="{FF2B5EF4-FFF2-40B4-BE49-F238E27FC236}">
                  <a16:creationId xmlns:a16="http://schemas.microsoft.com/office/drawing/2014/main" id="{6AAE5D1A-74CF-FB77-0247-366E5E4BF212}"/>
                </a:ext>
              </a:extLst>
            </p:cNvPr>
            <p:cNvSpPr/>
            <p:nvPr/>
          </p:nvSpPr>
          <p:spPr>
            <a:xfrm>
              <a:off x="8595917" y="3866528"/>
              <a:ext cx="2198252" cy="58486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“Das </a:t>
              </a:r>
              <a:r>
                <a:rPr lang="en-US" dirty="0" err="1">
                  <a:solidFill>
                    <a:srgbClr val="000000"/>
                  </a:solidFill>
                  <a:effectLst/>
                  <a:latin typeface="Nunito" pitchFamily="2" charset="77"/>
                </a:rPr>
                <a:t>ist</a:t>
              </a:r>
              <a:r>
                <a:rPr lang="en-US" dirty="0">
                  <a:solidFill>
                    <a:srgbClr val="000000"/>
                  </a:solidFill>
                  <a:effectLst/>
                  <a:latin typeface="Nunito" pitchFamily="2" charset="77"/>
                </a:rPr>
                <a:t> gut.”</a:t>
              </a:r>
            </a:p>
          </p:txBody>
        </p:sp>
        <p:sp>
          <p:nvSpPr>
            <p:cNvPr id="16" name="Rectangle 15">
              <a:extLst>
                <a:ext uri="{FF2B5EF4-FFF2-40B4-BE49-F238E27FC236}">
                  <a16:creationId xmlns:a16="http://schemas.microsoft.com/office/drawing/2014/main" id="{A494A684-7943-48C4-9709-10C043B8036B}"/>
                </a:ext>
              </a:extLst>
            </p:cNvPr>
            <p:cNvSpPr/>
            <p:nvPr/>
          </p:nvSpPr>
          <p:spPr>
            <a:xfrm>
              <a:off x="9283193" y="4636897"/>
              <a:ext cx="823701" cy="449705"/>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“9”</a:t>
              </a:r>
            </a:p>
          </p:txBody>
        </p:sp>
        <p:sp>
          <p:nvSpPr>
            <p:cNvPr id="17" name="Rectangle 16">
              <a:extLst>
                <a:ext uri="{FF2B5EF4-FFF2-40B4-BE49-F238E27FC236}">
                  <a16:creationId xmlns:a16="http://schemas.microsoft.com/office/drawing/2014/main" id="{DEA548EC-EC69-6585-6594-0A700F723E20}"/>
                </a:ext>
              </a:extLst>
            </p:cNvPr>
            <p:cNvSpPr/>
            <p:nvPr/>
          </p:nvSpPr>
          <p:spPr>
            <a:xfrm>
              <a:off x="8902854" y="5447107"/>
              <a:ext cx="1584377" cy="50191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“Positive”</a:t>
              </a:r>
            </a:p>
          </p:txBody>
        </p:sp>
        <p:cxnSp>
          <p:nvCxnSpPr>
            <p:cNvPr id="19" name="Straight Arrow Connector 18">
              <a:extLst>
                <a:ext uri="{FF2B5EF4-FFF2-40B4-BE49-F238E27FC236}">
                  <a16:creationId xmlns:a16="http://schemas.microsoft.com/office/drawing/2014/main" id="{EBB021AE-E836-2581-D81C-E48EBB986941}"/>
                </a:ext>
              </a:extLst>
            </p:cNvPr>
            <p:cNvCxnSpPr>
              <a:cxnSpLocks/>
              <a:stCxn id="10" idx="3"/>
            </p:cNvCxnSpPr>
            <p:nvPr/>
          </p:nvCxnSpPr>
          <p:spPr>
            <a:xfrm>
              <a:off x="4561820" y="4067404"/>
              <a:ext cx="1300565" cy="7027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CECE004-85EF-421D-2955-1DDB86D40E73}"/>
                </a:ext>
              </a:extLst>
            </p:cNvPr>
            <p:cNvCxnSpPr>
              <a:cxnSpLocks/>
              <a:stCxn id="12" idx="3"/>
              <a:endCxn id="8" idx="1"/>
            </p:cNvCxnSpPr>
            <p:nvPr/>
          </p:nvCxnSpPr>
          <p:spPr>
            <a:xfrm flipV="1">
              <a:off x="4907783" y="4783395"/>
              <a:ext cx="954602" cy="796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433DBB1-3779-4829-CCED-C25D908BADBE}"/>
                </a:ext>
              </a:extLst>
            </p:cNvPr>
            <p:cNvCxnSpPr>
              <a:cxnSpLocks/>
              <a:stCxn id="14" idx="3"/>
              <a:endCxn id="8" idx="1"/>
            </p:cNvCxnSpPr>
            <p:nvPr/>
          </p:nvCxnSpPr>
          <p:spPr>
            <a:xfrm flipV="1">
              <a:off x="5138037" y="4783395"/>
              <a:ext cx="724348" cy="9340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A7B1703-12C3-E87D-8E0D-4423B34B7C27}"/>
                </a:ext>
              </a:extLst>
            </p:cNvPr>
            <p:cNvCxnSpPr>
              <a:cxnSpLocks/>
              <a:stCxn id="8" idx="3"/>
              <a:endCxn id="17" idx="1"/>
            </p:cNvCxnSpPr>
            <p:nvPr/>
          </p:nvCxnSpPr>
          <p:spPr>
            <a:xfrm>
              <a:off x="7616234" y="4783395"/>
              <a:ext cx="1286620" cy="9146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DD5E25B-23A4-420C-5352-8E2F896F5EB4}"/>
                </a:ext>
              </a:extLst>
            </p:cNvPr>
            <p:cNvCxnSpPr>
              <a:cxnSpLocks/>
              <a:stCxn id="8" idx="3"/>
              <a:endCxn id="16" idx="1"/>
            </p:cNvCxnSpPr>
            <p:nvPr/>
          </p:nvCxnSpPr>
          <p:spPr>
            <a:xfrm>
              <a:off x="7616234" y="4783395"/>
              <a:ext cx="1666959" cy="783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3CBFB17-29AA-6394-A07A-EA3BAA74A6F9}"/>
                </a:ext>
              </a:extLst>
            </p:cNvPr>
            <p:cNvCxnSpPr>
              <a:cxnSpLocks/>
              <a:stCxn id="8" idx="3"/>
              <a:endCxn id="15" idx="1"/>
            </p:cNvCxnSpPr>
            <p:nvPr/>
          </p:nvCxnSpPr>
          <p:spPr>
            <a:xfrm flipV="1">
              <a:off x="7616234" y="4158962"/>
              <a:ext cx="979683" cy="6244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3562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B398-D5AC-2359-920D-6DB36E405CD0}"/>
              </a:ext>
            </a:extLst>
          </p:cNvPr>
          <p:cNvSpPr>
            <a:spLocks noGrp="1"/>
          </p:cNvSpPr>
          <p:nvPr>
            <p:ph type="title"/>
          </p:nvPr>
        </p:nvSpPr>
        <p:spPr/>
        <p:txBody>
          <a:bodyPr/>
          <a:lstStyle/>
          <a:p>
            <a:r>
              <a:rPr lang="en-US" dirty="0"/>
              <a:t>The “Eras” of LLMs</a:t>
            </a:r>
          </a:p>
        </p:txBody>
      </p:sp>
      <p:sp>
        <p:nvSpPr>
          <p:cNvPr id="4" name="Slide Number Placeholder 3">
            <a:extLst>
              <a:ext uri="{FF2B5EF4-FFF2-40B4-BE49-F238E27FC236}">
                <a16:creationId xmlns:a16="http://schemas.microsoft.com/office/drawing/2014/main" id="{1DBEDE92-4AE5-F042-2D04-E12B1262AFF4}"/>
              </a:ext>
            </a:extLst>
          </p:cNvPr>
          <p:cNvSpPr>
            <a:spLocks noGrp="1"/>
          </p:cNvSpPr>
          <p:nvPr>
            <p:ph type="sldNum" sz="quarter" idx="12"/>
          </p:nvPr>
        </p:nvSpPr>
        <p:spPr/>
        <p:txBody>
          <a:bodyPr/>
          <a:lstStyle/>
          <a:p>
            <a:fld id="{828DFE35-EFF4-0747-8BFD-E564752681F3}" type="slidenum">
              <a:rPr lang="en-US" smtClean="0"/>
              <a:t>12</a:t>
            </a:fld>
            <a:endParaRPr lang="en-US"/>
          </a:p>
        </p:txBody>
      </p:sp>
      <p:sp>
        <p:nvSpPr>
          <p:cNvPr id="5" name="Rectangle 4">
            <a:extLst>
              <a:ext uri="{FF2B5EF4-FFF2-40B4-BE49-F238E27FC236}">
                <a16:creationId xmlns:a16="http://schemas.microsoft.com/office/drawing/2014/main" id="{3671C986-6989-4353-2266-019DBA954723}"/>
              </a:ext>
            </a:extLst>
          </p:cNvPr>
          <p:cNvSpPr/>
          <p:nvPr/>
        </p:nvSpPr>
        <p:spPr>
          <a:xfrm>
            <a:off x="546999"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9" name="TextBox 8">
            <a:extLst>
              <a:ext uri="{FF2B5EF4-FFF2-40B4-BE49-F238E27FC236}">
                <a16:creationId xmlns:a16="http://schemas.microsoft.com/office/drawing/2014/main" id="{2356F566-C544-CE3F-5AE4-9C11610D6289}"/>
              </a:ext>
            </a:extLst>
          </p:cNvPr>
          <p:cNvSpPr txBox="1"/>
          <p:nvPr/>
        </p:nvSpPr>
        <p:spPr>
          <a:xfrm>
            <a:off x="546999" y="5636189"/>
            <a:ext cx="2331170" cy="646331"/>
          </a:xfrm>
          <a:prstGeom prst="rect">
            <a:avLst/>
          </a:prstGeom>
          <a:noFill/>
        </p:spPr>
        <p:txBody>
          <a:bodyPr wrap="square" rtlCol="0">
            <a:spAutoFit/>
          </a:bodyPr>
          <a:lstStyle/>
          <a:p>
            <a:pPr algn="ctr"/>
            <a:r>
              <a:rPr lang="en-US" dirty="0">
                <a:latin typeface="Nunito" pitchFamily="2" charset="77"/>
              </a:rPr>
              <a:t>Text to Embedding Representation</a:t>
            </a:r>
          </a:p>
        </p:txBody>
      </p:sp>
      <p:sp>
        <p:nvSpPr>
          <p:cNvPr id="14" name="TextBox 13">
            <a:extLst>
              <a:ext uri="{FF2B5EF4-FFF2-40B4-BE49-F238E27FC236}">
                <a16:creationId xmlns:a16="http://schemas.microsoft.com/office/drawing/2014/main" id="{A098B176-C270-2087-0B43-8E790779D016}"/>
              </a:ext>
            </a:extLst>
          </p:cNvPr>
          <p:cNvSpPr txBox="1"/>
          <p:nvPr/>
        </p:nvSpPr>
        <p:spPr>
          <a:xfrm>
            <a:off x="546999" y="1598230"/>
            <a:ext cx="2331170" cy="461665"/>
          </a:xfrm>
          <a:prstGeom prst="rect">
            <a:avLst/>
          </a:prstGeom>
          <a:noFill/>
        </p:spPr>
        <p:txBody>
          <a:bodyPr wrap="square" rtlCol="0">
            <a:spAutoFit/>
          </a:bodyPr>
          <a:lstStyle/>
          <a:p>
            <a:pPr algn="ctr"/>
            <a:r>
              <a:rPr lang="en-US" sz="2400" dirty="0">
                <a:latin typeface="Nunito" pitchFamily="2" charset="77"/>
              </a:rPr>
              <a:t>Sesame Street</a:t>
            </a:r>
          </a:p>
        </p:txBody>
      </p:sp>
      <p:sp>
        <p:nvSpPr>
          <p:cNvPr id="17" name="Rectangle 16">
            <a:extLst>
              <a:ext uri="{FF2B5EF4-FFF2-40B4-BE49-F238E27FC236}">
                <a16:creationId xmlns:a16="http://schemas.microsoft.com/office/drawing/2014/main" id="{AF3751A1-5DCE-CB73-90E7-A6D261564EFD}"/>
              </a:ext>
            </a:extLst>
          </p:cNvPr>
          <p:cNvSpPr/>
          <p:nvPr/>
        </p:nvSpPr>
        <p:spPr>
          <a:xfrm>
            <a:off x="3374291"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18" name="TextBox 17">
            <a:extLst>
              <a:ext uri="{FF2B5EF4-FFF2-40B4-BE49-F238E27FC236}">
                <a16:creationId xmlns:a16="http://schemas.microsoft.com/office/drawing/2014/main" id="{000DAC0A-21CF-8001-6F7C-07335848CA4F}"/>
              </a:ext>
            </a:extLst>
          </p:cNvPr>
          <p:cNvSpPr txBox="1"/>
          <p:nvPr/>
        </p:nvSpPr>
        <p:spPr>
          <a:xfrm>
            <a:off x="3374291" y="5636189"/>
            <a:ext cx="2331170" cy="369332"/>
          </a:xfrm>
          <a:prstGeom prst="rect">
            <a:avLst/>
          </a:prstGeom>
          <a:noFill/>
        </p:spPr>
        <p:txBody>
          <a:bodyPr wrap="square" rtlCol="0">
            <a:spAutoFit/>
          </a:bodyPr>
          <a:lstStyle/>
          <a:p>
            <a:pPr algn="ctr"/>
            <a:r>
              <a:rPr lang="en-US" dirty="0">
                <a:latin typeface="Nunito" pitchFamily="2" charset="77"/>
              </a:rPr>
              <a:t>Text to Text</a:t>
            </a:r>
          </a:p>
        </p:txBody>
      </p:sp>
      <p:sp>
        <p:nvSpPr>
          <p:cNvPr id="19" name="TextBox 18">
            <a:extLst>
              <a:ext uri="{FF2B5EF4-FFF2-40B4-BE49-F238E27FC236}">
                <a16:creationId xmlns:a16="http://schemas.microsoft.com/office/drawing/2014/main" id="{A3DC8596-F9C1-D5D9-8FB0-C8B07D2A3601}"/>
              </a:ext>
            </a:extLst>
          </p:cNvPr>
          <p:cNvSpPr txBox="1"/>
          <p:nvPr/>
        </p:nvSpPr>
        <p:spPr>
          <a:xfrm>
            <a:off x="3374291" y="1598230"/>
            <a:ext cx="2331170" cy="461665"/>
          </a:xfrm>
          <a:prstGeom prst="rect">
            <a:avLst/>
          </a:prstGeom>
          <a:noFill/>
        </p:spPr>
        <p:txBody>
          <a:bodyPr wrap="square" rtlCol="0">
            <a:spAutoFit/>
          </a:bodyPr>
          <a:lstStyle/>
          <a:p>
            <a:pPr algn="ctr"/>
            <a:r>
              <a:rPr lang="en-US" sz="2400" dirty="0">
                <a:latin typeface="Nunito" pitchFamily="2" charset="77"/>
              </a:rPr>
              <a:t>Bigger is Better</a:t>
            </a:r>
          </a:p>
        </p:txBody>
      </p:sp>
      <p:sp>
        <p:nvSpPr>
          <p:cNvPr id="20" name="Rectangle 19">
            <a:extLst>
              <a:ext uri="{FF2B5EF4-FFF2-40B4-BE49-F238E27FC236}">
                <a16:creationId xmlns:a16="http://schemas.microsoft.com/office/drawing/2014/main" id="{88B4B2F3-BFE8-ED9E-497A-7B9C50FB31F8}"/>
              </a:ext>
            </a:extLst>
          </p:cNvPr>
          <p:cNvSpPr/>
          <p:nvPr/>
        </p:nvSpPr>
        <p:spPr>
          <a:xfrm>
            <a:off x="6201583"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21" name="Rectangle 20">
            <a:extLst>
              <a:ext uri="{FF2B5EF4-FFF2-40B4-BE49-F238E27FC236}">
                <a16:creationId xmlns:a16="http://schemas.microsoft.com/office/drawing/2014/main" id="{833C7579-1EB6-06B7-3C8C-CFFEFF64F36B}"/>
              </a:ext>
            </a:extLst>
          </p:cNvPr>
          <p:cNvSpPr/>
          <p:nvPr/>
        </p:nvSpPr>
        <p:spPr>
          <a:xfrm>
            <a:off x="9028876"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22" name="TextBox 21">
            <a:extLst>
              <a:ext uri="{FF2B5EF4-FFF2-40B4-BE49-F238E27FC236}">
                <a16:creationId xmlns:a16="http://schemas.microsoft.com/office/drawing/2014/main" id="{753966C6-7DFA-5CA5-D42B-0DC1043A6309}"/>
              </a:ext>
            </a:extLst>
          </p:cNvPr>
          <p:cNvSpPr txBox="1"/>
          <p:nvPr/>
        </p:nvSpPr>
        <p:spPr>
          <a:xfrm>
            <a:off x="6201582" y="5636189"/>
            <a:ext cx="2331170" cy="369332"/>
          </a:xfrm>
          <a:prstGeom prst="rect">
            <a:avLst/>
          </a:prstGeom>
          <a:noFill/>
        </p:spPr>
        <p:txBody>
          <a:bodyPr wrap="square" rtlCol="0">
            <a:spAutoFit/>
          </a:bodyPr>
          <a:lstStyle/>
          <a:p>
            <a:pPr algn="ctr"/>
            <a:r>
              <a:rPr lang="en-US" dirty="0">
                <a:latin typeface="Nunito" pitchFamily="2" charset="77"/>
              </a:rPr>
              <a:t>Text to ”Task”</a:t>
            </a:r>
          </a:p>
        </p:txBody>
      </p:sp>
      <p:sp>
        <p:nvSpPr>
          <p:cNvPr id="23" name="TextBox 22">
            <a:extLst>
              <a:ext uri="{FF2B5EF4-FFF2-40B4-BE49-F238E27FC236}">
                <a16:creationId xmlns:a16="http://schemas.microsoft.com/office/drawing/2014/main" id="{A91E4AB8-F00F-1508-CE30-C7590F952713}"/>
              </a:ext>
            </a:extLst>
          </p:cNvPr>
          <p:cNvSpPr txBox="1"/>
          <p:nvPr/>
        </p:nvSpPr>
        <p:spPr>
          <a:xfrm>
            <a:off x="9022630" y="5636189"/>
            <a:ext cx="2331170" cy="646331"/>
          </a:xfrm>
          <a:prstGeom prst="rect">
            <a:avLst/>
          </a:prstGeom>
          <a:noFill/>
        </p:spPr>
        <p:txBody>
          <a:bodyPr wrap="square" rtlCol="0">
            <a:spAutoFit/>
          </a:bodyPr>
          <a:lstStyle/>
          <a:p>
            <a:pPr algn="ctr"/>
            <a:r>
              <a:rPr lang="en-US" dirty="0">
                <a:latin typeface="Nunito" pitchFamily="2" charset="77"/>
              </a:rPr>
              <a:t>Open-source Text to ”Task”</a:t>
            </a:r>
          </a:p>
        </p:txBody>
      </p:sp>
      <p:sp>
        <p:nvSpPr>
          <p:cNvPr id="24" name="TextBox 23">
            <a:extLst>
              <a:ext uri="{FF2B5EF4-FFF2-40B4-BE49-F238E27FC236}">
                <a16:creationId xmlns:a16="http://schemas.microsoft.com/office/drawing/2014/main" id="{0C6C5E8F-6562-91A4-22BF-F6776A1EEEA9}"/>
              </a:ext>
            </a:extLst>
          </p:cNvPr>
          <p:cNvSpPr txBox="1"/>
          <p:nvPr/>
        </p:nvSpPr>
        <p:spPr>
          <a:xfrm>
            <a:off x="6201582" y="1598230"/>
            <a:ext cx="2331170" cy="461665"/>
          </a:xfrm>
          <a:prstGeom prst="rect">
            <a:avLst/>
          </a:prstGeom>
          <a:noFill/>
        </p:spPr>
        <p:txBody>
          <a:bodyPr wrap="square" rtlCol="0">
            <a:spAutoFit/>
          </a:bodyPr>
          <a:lstStyle/>
          <a:p>
            <a:pPr algn="ctr"/>
            <a:r>
              <a:rPr lang="en-US" sz="2400" dirty="0">
                <a:latin typeface="Nunito" pitchFamily="2" charset="77"/>
              </a:rPr>
              <a:t>Simon Says</a:t>
            </a:r>
          </a:p>
        </p:txBody>
      </p:sp>
      <p:sp>
        <p:nvSpPr>
          <p:cNvPr id="25" name="TextBox 24">
            <a:extLst>
              <a:ext uri="{FF2B5EF4-FFF2-40B4-BE49-F238E27FC236}">
                <a16:creationId xmlns:a16="http://schemas.microsoft.com/office/drawing/2014/main" id="{12D04548-74D6-F370-D700-487CAE72A471}"/>
              </a:ext>
            </a:extLst>
          </p:cNvPr>
          <p:cNvSpPr txBox="1"/>
          <p:nvPr/>
        </p:nvSpPr>
        <p:spPr>
          <a:xfrm>
            <a:off x="9022630" y="1598230"/>
            <a:ext cx="2331170" cy="461665"/>
          </a:xfrm>
          <a:prstGeom prst="rect">
            <a:avLst/>
          </a:prstGeom>
          <a:noFill/>
        </p:spPr>
        <p:txBody>
          <a:bodyPr wrap="square" rtlCol="0">
            <a:spAutoFit/>
          </a:bodyPr>
          <a:lstStyle/>
          <a:p>
            <a:pPr algn="ctr"/>
            <a:r>
              <a:rPr lang="en-US" sz="2400" dirty="0">
                <a:latin typeface="Nunito" pitchFamily="2" charset="77"/>
              </a:rPr>
              <a:t>Camelid</a:t>
            </a:r>
          </a:p>
        </p:txBody>
      </p:sp>
      <p:pic>
        <p:nvPicPr>
          <p:cNvPr id="21506" name="Picture 2" descr="Bert (@bertsesame) / X">
            <a:extLst>
              <a:ext uri="{FF2B5EF4-FFF2-40B4-BE49-F238E27FC236}">
                <a16:creationId xmlns:a16="http://schemas.microsoft.com/office/drawing/2014/main" id="{711D3CCA-0F07-85DA-944E-1861AF1D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71" y="222551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Ernie | Muppet Wiki | Fandom">
            <a:extLst>
              <a:ext uri="{FF2B5EF4-FFF2-40B4-BE49-F238E27FC236}">
                <a16:creationId xmlns:a16="http://schemas.microsoft.com/office/drawing/2014/main" id="{23D91B5A-3A4A-B5FF-799C-242A7066E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70" y="3759658"/>
            <a:ext cx="1174229" cy="1689131"/>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Can You Believe Elmo Is 30?! - E! Online - CA">
            <a:extLst>
              <a:ext uri="{FF2B5EF4-FFF2-40B4-BE49-F238E27FC236}">
                <a16:creationId xmlns:a16="http://schemas.microsoft.com/office/drawing/2014/main" id="{4A7A0095-C8BD-5367-B9B9-F7A6D8BB63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554" y="3216705"/>
            <a:ext cx="1352718" cy="1000286"/>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How to build a GPT3-powered app on WordPress without code">
            <a:extLst>
              <a:ext uri="{FF2B5EF4-FFF2-40B4-BE49-F238E27FC236}">
                <a16:creationId xmlns:a16="http://schemas.microsoft.com/office/drawing/2014/main" id="{F42BE2A9-01EF-727D-7BF7-473B25AC79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016" r="5208"/>
          <a:stretch/>
        </p:blipFill>
        <p:spPr bwMode="auto">
          <a:xfrm>
            <a:off x="3554133" y="2320123"/>
            <a:ext cx="1154242" cy="1629833"/>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a:extLst>
              <a:ext uri="{FF2B5EF4-FFF2-40B4-BE49-F238E27FC236}">
                <a16:creationId xmlns:a16="http://schemas.microsoft.com/office/drawing/2014/main" id="{482FD88E-A4A9-86BF-FD8C-5F8F5D00535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28" t="18593" r="50000" b="63674"/>
          <a:stretch/>
        </p:blipFill>
        <p:spPr bwMode="auto">
          <a:xfrm>
            <a:off x="3440700" y="3900302"/>
            <a:ext cx="1465033" cy="532282"/>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descr="How Google PaLM 2 betters predecessor and rivals OpenAI's GPT-4">
            <a:extLst>
              <a:ext uri="{FF2B5EF4-FFF2-40B4-BE49-F238E27FC236}">
                <a16:creationId xmlns:a16="http://schemas.microsoft.com/office/drawing/2014/main" id="{0C2E7451-54CE-EABE-B310-64808D883BD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8685" t="20782" r="21408" b="11700"/>
          <a:stretch/>
        </p:blipFill>
        <p:spPr bwMode="auto">
          <a:xfrm>
            <a:off x="4131254" y="4472051"/>
            <a:ext cx="1474442" cy="10390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LOOM">
            <a:extLst>
              <a:ext uri="{FF2B5EF4-FFF2-40B4-BE49-F238E27FC236}">
                <a16:creationId xmlns:a16="http://schemas.microsoft.com/office/drawing/2014/main" id="{D820243D-B63B-6431-D7B8-0342BDC6DB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1554" y="2138807"/>
            <a:ext cx="1653641" cy="7018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PNG Images With Transparent Background">
            <a:extLst>
              <a:ext uri="{FF2B5EF4-FFF2-40B4-BE49-F238E27FC236}">
                <a16:creationId xmlns:a16="http://schemas.microsoft.com/office/drawing/2014/main" id="{BA88A631-35F2-DECE-E7E4-5762051461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663" y="2922241"/>
            <a:ext cx="2015007" cy="5889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Dolly: Introducing the World's First Open and Commercially Viable  Instruction-Tuned LLM - The Databricks Blog">
            <a:extLst>
              <a:ext uri="{FF2B5EF4-FFF2-40B4-BE49-F238E27FC236}">
                <a16:creationId xmlns:a16="http://schemas.microsoft.com/office/drawing/2014/main" id="{41F998E0-0AA1-A0E9-68E3-C4C4F7A8EB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62705" y="2215232"/>
            <a:ext cx="1451020" cy="8163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tGenie Adopts Advanced Text-DaVinci-003 by OpenAI-GetGenie">
            <a:extLst>
              <a:ext uri="{FF2B5EF4-FFF2-40B4-BE49-F238E27FC236}">
                <a16:creationId xmlns:a16="http://schemas.microsoft.com/office/drawing/2014/main" id="{FB79DC6D-1740-3747-DA17-C62DD6404EC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34802" r="43010" b="29195"/>
          <a:stretch/>
        </p:blipFill>
        <p:spPr bwMode="auto">
          <a:xfrm>
            <a:off x="6292359" y="3972833"/>
            <a:ext cx="2149613" cy="777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eta heats up the tech giants' fight with the launch of LLaMA, an AI  language model three times bigger than GPT-3">
            <a:extLst>
              <a:ext uri="{FF2B5EF4-FFF2-40B4-BE49-F238E27FC236}">
                <a16:creationId xmlns:a16="http://schemas.microsoft.com/office/drawing/2014/main" id="{06B8780F-B7DE-AE5D-798E-9CB06C78B6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7394" y="3228611"/>
            <a:ext cx="1919042" cy="912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nford Closes Meta LLaMA-Based Alpaca Generative AI Demo Over Safety and  Cost Problems - Voicebot.ai">
            <a:extLst>
              <a:ext uri="{FF2B5EF4-FFF2-40B4-BE49-F238E27FC236}">
                <a16:creationId xmlns:a16="http://schemas.microsoft.com/office/drawing/2014/main" id="{B429BCC4-B84D-1736-5104-1883ACA294A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3790" y="4214869"/>
            <a:ext cx="1746250" cy="1162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A30D20-B3FE-BA02-2440-DB927D2F2193}"/>
              </a:ext>
            </a:extLst>
          </p:cNvPr>
          <p:cNvSpPr txBox="1"/>
          <p:nvPr/>
        </p:nvSpPr>
        <p:spPr>
          <a:xfrm>
            <a:off x="546999" y="6368140"/>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2018</a:t>
            </a:r>
          </a:p>
        </p:txBody>
      </p:sp>
      <p:sp>
        <p:nvSpPr>
          <p:cNvPr id="6" name="TextBox 5">
            <a:extLst>
              <a:ext uri="{FF2B5EF4-FFF2-40B4-BE49-F238E27FC236}">
                <a16:creationId xmlns:a16="http://schemas.microsoft.com/office/drawing/2014/main" id="{D4F5A234-1C27-7904-D960-739CEE2410AD}"/>
              </a:ext>
            </a:extLst>
          </p:cNvPr>
          <p:cNvSpPr txBox="1"/>
          <p:nvPr/>
        </p:nvSpPr>
        <p:spPr>
          <a:xfrm>
            <a:off x="3374291"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2020</a:t>
            </a:r>
          </a:p>
        </p:txBody>
      </p:sp>
      <p:sp>
        <p:nvSpPr>
          <p:cNvPr id="7" name="TextBox 6">
            <a:extLst>
              <a:ext uri="{FF2B5EF4-FFF2-40B4-BE49-F238E27FC236}">
                <a16:creationId xmlns:a16="http://schemas.microsoft.com/office/drawing/2014/main" id="{761341B6-AB94-4BFC-64A9-DF7F9906E2FB}"/>
              </a:ext>
            </a:extLst>
          </p:cNvPr>
          <p:cNvSpPr txBox="1"/>
          <p:nvPr/>
        </p:nvSpPr>
        <p:spPr>
          <a:xfrm>
            <a:off x="6201580"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2022</a:t>
            </a:r>
          </a:p>
        </p:txBody>
      </p:sp>
      <p:sp>
        <p:nvSpPr>
          <p:cNvPr id="8" name="TextBox 7">
            <a:extLst>
              <a:ext uri="{FF2B5EF4-FFF2-40B4-BE49-F238E27FC236}">
                <a16:creationId xmlns:a16="http://schemas.microsoft.com/office/drawing/2014/main" id="{A6EDE157-2F2D-A063-F06A-3C478F4AB408}"/>
              </a:ext>
            </a:extLst>
          </p:cNvPr>
          <p:cNvSpPr txBox="1"/>
          <p:nvPr/>
        </p:nvSpPr>
        <p:spPr>
          <a:xfrm>
            <a:off x="9022630" y="634995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2023</a:t>
            </a:r>
          </a:p>
        </p:txBody>
      </p:sp>
      <p:pic>
        <p:nvPicPr>
          <p:cNvPr id="13" name="Picture 12" descr="A diagram of a family tree&#10;&#10;Description automatically generated">
            <a:extLst>
              <a:ext uri="{FF2B5EF4-FFF2-40B4-BE49-F238E27FC236}">
                <a16:creationId xmlns:a16="http://schemas.microsoft.com/office/drawing/2014/main" id="{8B9A5EA1-358D-1F88-45B4-0A95D6DC56C8}"/>
              </a:ext>
            </a:extLst>
          </p:cNvPr>
          <p:cNvPicPr>
            <a:picLocks noChangeAspect="1"/>
          </p:cNvPicPr>
          <p:nvPr/>
        </p:nvPicPr>
        <p:blipFill>
          <a:blip r:embed="rId15"/>
          <a:stretch>
            <a:fillRect/>
          </a:stretch>
        </p:blipFill>
        <p:spPr>
          <a:xfrm>
            <a:off x="3494242" y="1802878"/>
            <a:ext cx="4738595" cy="3833311"/>
          </a:xfrm>
          <a:prstGeom prst="rect">
            <a:avLst/>
          </a:prstGeom>
        </p:spPr>
      </p:pic>
    </p:spTree>
    <p:extLst>
      <p:ext uri="{BB962C8B-B14F-4D97-AF65-F5344CB8AC3E}">
        <p14:creationId xmlns:p14="http://schemas.microsoft.com/office/powerpoint/2010/main" val="25604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94C-79FA-28C8-675E-B81624CF4E2D}"/>
              </a:ext>
            </a:extLst>
          </p:cNvPr>
          <p:cNvSpPr>
            <a:spLocks noGrp="1"/>
          </p:cNvSpPr>
          <p:nvPr>
            <p:ph type="title"/>
          </p:nvPr>
        </p:nvSpPr>
        <p:spPr/>
        <p:txBody>
          <a:bodyPr/>
          <a:lstStyle/>
          <a:p>
            <a:r>
              <a:rPr lang="en-US" dirty="0"/>
              <a:t>Open Source Is Catching Up</a:t>
            </a:r>
          </a:p>
        </p:txBody>
      </p:sp>
      <p:sp>
        <p:nvSpPr>
          <p:cNvPr id="3" name="Content Placeholder 2">
            <a:extLst>
              <a:ext uri="{FF2B5EF4-FFF2-40B4-BE49-F238E27FC236}">
                <a16:creationId xmlns:a16="http://schemas.microsoft.com/office/drawing/2014/main" id="{0132A71F-0172-0C32-4122-3EC4AE279A17}"/>
              </a:ext>
            </a:extLst>
          </p:cNvPr>
          <p:cNvSpPr>
            <a:spLocks noGrp="1"/>
          </p:cNvSpPr>
          <p:nvPr>
            <p:ph idx="1"/>
          </p:nvPr>
        </p:nvSpPr>
        <p:spPr>
          <a:xfrm>
            <a:off x="838200" y="1258921"/>
            <a:ext cx="10758544" cy="981354"/>
          </a:xfrm>
        </p:spPr>
        <p:txBody>
          <a:bodyPr>
            <a:normAutofit/>
          </a:bodyPr>
          <a:lstStyle/>
          <a:p>
            <a:pPr marL="0" indent="0">
              <a:buNone/>
            </a:pPr>
            <a:r>
              <a:rPr lang="en-US" sz="2800" dirty="0">
                <a:cs typeface="Calibri"/>
              </a:rPr>
              <a:t>Better data (and more training) </a:t>
            </a:r>
            <a:r>
              <a:rPr lang="en-US" dirty="0">
                <a:cs typeface="Calibri"/>
              </a:rPr>
              <a:t>can result in smaller, cheaper models surpassing larger ones.</a:t>
            </a:r>
            <a:endParaRPr lang="en-US" sz="2800" dirty="0">
              <a:cs typeface="Calibri"/>
            </a:endParaRPr>
          </a:p>
        </p:txBody>
      </p:sp>
      <p:sp>
        <p:nvSpPr>
          <p:cNvPr id="4" name="Slide Number Placeholder 3">
            <a:extLst>
              <a:ext uri="{FF2B5EF4-FFF2-40B4-BE49-F238E27FC236}">
                <a16:creationId xmlns:a16="http://schemas.microsoft.com/office/drawing/2014/main" id="{2C6B9A81-F9B6-606F-5218-9645456F4C44}"/>
              </a:ext>
            </a:extLst>
          </p:cNvPr>
          <p:cNvSpPr>
            <a:spLocks noGrp="1"/>
          </p:cNvSpPr>
          <p:nvPr>
            <p:ph type="sldNum" sz="quarter" idx="12"/>
          </p:nvPr>
        </p:nvSpPr>
        <p:spPr/>
        <p:txBody>
          <a:bodyPr/>
          <a:lstStyle/>
          <a:p>
            <a:fld id="{828DFE35-EFF4-0747-8BFD-E564752681F3}" type="slidenum">
              <a:rPr lang="en-US" smtClean="0"/>
              <a:t>13</a:t>
            </a:fld>
            <a:endParaRPr lang="en-US"/>
          </a:p>
        </p:txBody>
      </p:sp>
      <p:pic>
        <p:nvPicPr>
          <p:cNvPr id="2050" name="Picture 2">
            <a:extLst>
              <a:ext uri="{FF2B5EF4-FFF2-40B4-BE49-F238E27FC236}">
                <a16:creationId xmlns:a16="http://schemas.microsoft.com/office/drawing/2014/main" id="{EACEC40D-E026-D746-094B-E1864283B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515" y="2300526"/>
            <a:ext cx="8701825" cy="37458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CF0AF6-725A-4636-0B10-F78B069921DD}"/>
              </a:ext>
            </a:extLst>
          </p:cNvPr>
          <p:cNvSpPr txBox="1"/>
          <p:nvPr/>
        </p:nvSpPr>
        <p:spPr>
          <a:xfrm>
            <a:off x="0" y="6606059"/>
            <a:ext cx="8075054" cy="246221"/>
          </a:xfrm>
          <a:prstGeom prst="rect">
            <a:avLst/>
          </a:prstGeom>
          <a:noFill/>
        </p:spPr>
        <p:txBody>
          <a:bodyPr wrap="square" rtlCol="0">
            <a:spAutoFit/>
          </a:bodyPr>
          <a:lstStyle/>
          <a:p>
            <a:pPr rtl="0">
              <a:spcBef>
                <a:spcPts val="0"/>
              </a:spcBef>
              <a:spcAft>
                <a:spcPts val="0"/>
              </a:spcAft>
            </a:pPr>
            <a:r>
              <a:rPr lang="en-US" sz="1000" b="0" i="0" u="none" strike="noStrike" dirty="0">
                <a:solidFill>
                  <a:srgbClr val="000000"/>
                </a:solidFill>
                <a:effectLst/>
                <a:latin typeface="Nunito" pitchFamily="2" charset="77"/>
              </a:rPr>
              <a:t>Infamous Google’s leaked memo “We have no moat, and neither does </a:t>
            </a:r>
            <a:r>
              <a:rPr lang="en-US" sz="1000" b="0" i="0" u="none" strike="noStrike" dirty="0" err="1">
                <a:solidFill>
                  <a:srgbClr val="000000"/>
                </a:solidFill>
                <a:effectLst/>
                <a:latin typeface="Nunito" pitchFamily="2" charset="77"/>
              </a:rPr>
              <a:t>OpenAI</a:t>
            </a:r>
            <a:r>
              <a:rPr lang="en-US" sz="1000" b="0" i="0" u="none" strike="noStrike" dirty="0">
                <a:solidFill>
                  <a:srgbClr val="000000"/>
                </a:solidFill>
                <a:effectLst/>
                <a:latin typeface="Nunito" pitchFamily="2" charset="77"/>
              </a:rPr>
              <a:t>”</a:t>
            </a:r>
            <a:endParaRPr lang="en-US" sz="1000" b="0" dirty="0">
              <a:effectLst/>
            </a:endParaRPr>
          </a:p>
        </p:txBody>
      </p:sp>
      <p:sp>
        <p:nvSpPr>
          <p:cNvPr id="5" name="TextBox 4">
            <a:extLst>
              <a:ext uri="{FF2B5EF4-FFF2-40B4-BE49-F238E27FC236}">
                <a16:creationId xmlns:a16="http://schemas.microsoft.com/office/drawing/2014/main" id="{3A2411EA-575F-62DA-DE34-090C0E37D2F3}"/>
              </a:ext>
            </a:extLst>
          </p:cNvPr>
          <p:cNvSpPr txBox="1"/>
          <p:nvPr/>
        </p:nvSpPr>
        <p:spPr>
          <a:xfrm>
            <a:off x="0" y="5534184"/>
            <a:ext cx="3309871" cy="707886"/>
          </a:xfrm>
          <a:prstGeom prst="rect">
            <a:avLst/>
          </a:prstGeom>
          <a:noFill/>
        </p:spPr>
        <p:txBody>
          <a:bodyPr wrap="square" rtlCol="0">
            <a:spAutoFit/>
          </a:bodyPr>
          <a:lstStyle/>
          <a:p>
            <a:pPr algn="ctr"/>
            <a:r>
              <a:rPr lang="en-US" sz="2000" dirty="0">
                <a:solidFill>
                  <a:schemeClr val="accent1"/>
                </a:solidFill>
                <a:latin typeface="Nunito" pitchFamily="2" charset="77"/>
              </a:rPr>
              <a:t>“We have no moat, and neither does </a:t>
            </a:r>
            <a:r>
              <a:rPr lang="en-US" sz="2000" dirty="0" err="1">
                <a:solidFill>
                  <a:schemeClr val="accent1"/>
                </a:solidFill>
                <a:latin typeface="Nunito" pitchFamily="2" charset="77"/>
              </a:rPr>
              <a:t>OpenAI</a:t>
            </a:r>
            <a:r>
              <a:rPr lang="en-US" sz="2000" dirty="0">
                <a:solidFill>
                  <a:schemeClr val="accent1"/>
                </a:solidFill>
                <a:latin typeface="Nunito" pitchFamily="2" charset="77"/>
              </a:rPr>
              <a:t>”</a:t>
            </a:r>
          </a:p>
        </p:txBody>
      </p:sp>
    </p:spTree>
    <p:extLst>
      <p:ext uri="{BB962C8B-B14F-4D97-AF65-F5344CB8AC3E}">
        <p14:creationId xmlns:p14="http://schemas.microsoft.com/office/powerpoint/2010/main" val="105193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4512-2E9A-EFDB-885D-B778EB3F8030}"/>
              </a:ext>
            </a:extLst>
          </p:cNvPr>
          <p:cNvSpPr>
            <a:spLocks noGrp="1"/>
          </p:cNvSpPr>
          <p:nvPr>
            <p:ph type="title"/>
          </p:nvPr>
        </p:nvSpPr>
        <p:spPr/>
        <p:txBody>
          <a:bodyPr/>
          <a:lstStyle/>
          <a:p>
            <a:r>
              <a:rPr lang="en-US" dirty="0"/>
              <a:t>What Do LLMs Mean for Applications</a:t>
            </a:r>
          </a:p>
        </p:txBody>
      </p:sp>
      <p:sp>
        <p:nvSpPr>
          <p:cNvPr id="4" name="Slide Number Placeholder 3">
            <a:extLst>
              <a:ext uri="{FF2B5EF4-FFF2-40B4-BE49-F238E27FC236}">
                <a16:creationId xmlns:a16="http://schemas.microsoft.com/office/drawing/2014/main" id="{542F6831-CA74-CA69-789D-6750AF4866F9}"/>
              </a:ext>
            </a:extLst>
          </p:cNvPr>
          <p:cNvSpPr>
            <a:spLocks noGrp="1"/>
          </p:cNvSpPr>
          <p:nvPr>
            <p:ph type="sldNum" sz="quarter" idx="12"/>
          </p:nvPr>
        </p:nvSpPr>
        <p:spPr/>
        <p:txBody>
          <a:bodyPr/>
          <a:lstStyle/>
          <a:p>
            <a:fld id="{828DFE35-EFF4-0747-8BFD-E564752681F3}" type="slidenum">
              <a:rPr lang="en-US" smtClean="0"/>
              <a:t>14</a:t>
            </a:fld>
            <a:endParaRPr lang="en-US"/>
          </a:p>
        </p:txBody>
      </p:sp>
      <p:sp>
        <p:nvSpPr>
          <p:cNvPr id="6" name="Text 12">
            <a:extLst>
              <a:ext uri="{FF2B5EF4-FFF2-40B4-BE49-F238E27FC236}">
                <a16:creationId xmlns:a16="http://schemas.microsoft.com/office/drawing/2014/main" id="{F89EDEF3-4A8B-82AC-3719-A1F4FB906E97}"/>
              </a:ext>
            </a:extLst>
          </p:cNvPr>
          <p:cNvSpPr/>
          <p:nvPr/>
        </p:nvSpPr>
        <p:spPr>
          <a:xfrm>
            <a:off x="12944114" y="313637"/>
            <a:ext cx="11219736" cy="700621"/>
          </a:xfrm>
          <a:prstGeom prst="rect">
            <a:avLst/>
          </a:prstGeom>
          <a:noFill/>
          <a:ln/>
        </p:spPr>
        <p:txBody>
          <a:bodyPr wrap="square" lIns="0" tIns="0" rIns="0" bIns="0" rtlCol="0" anchor="ctr"/>
          <a:lstStyle/>
          <a:p>
            <a:pPr>
              <a:lnSpc>
                <a:spcPts val="6700"/>
              </a:lnSpc>
            </a:pPr>
            <a:r>
              <a:rPr lang="en-US" sz="3200" dirty="0">
                <a:solidFill>
                  <a:srgbClr val="ADA2F4">
                    <a:alpha val="100000"/>
                  </a:srgbClr>
                </a:solidFill>
                <a:latin typeface="Darker Grotesque-Bold"/>
                <a:ea typeface="Darker Grotesque-Bold"/>
                <a:cs typeface="Darker Grotesque-Bold" pitchFamily="34" charset="-120"/>
              </a:rPr>
              <a:t>No Task</a:t>
            </a:r>
            <a:endParaRPr lang="en-US" sz="3200" dirty="0"/>
          </a:p>
        </p:txBody>
      </p:sp>
      <p:sp>
        <p:nvSpPr>
          <p:cNvPr id="11" name="TextBox 10">
            <a:extLst>
              <a:ext uri="{FF2B5EF4-FFF2-40B4-BE49-F238E27FC236}">
                <a16:creationId xmlns:a16="http://schemas.microsoft.com/office/drawing/2014/main" id="{185C41A6-9457-A764-10B5-D209CB8CD770}"/>
              </a:ext>
            </a:extLst>
          </p:cNvPr>
          <p:cNvSpPr txBox="1"/>
          <p:nvPr/>
        </p:nvSpPr>
        <p:spPr>
          <a:xfrm>
            <a:off x="6096000" y="1681590"/>
            <a:ext cx="5522259" cy="4339650"/>
          </a:xfrm>
          <a:prstGeom prst="rect">
            <a:avLst/>
          </a:prstGeom>
          <a:noFill/>
        </p:spPr>
        <p:txBody>
          <a:bodyPr wrap="square" rtlCol="0">
            <a:spAutoFit/>
          </a:bodyPr>
          <a:lstStyle/>
          <a:p>
            <a:r>
              <a:rPr lang="en-US" sz="2800" dirty="0">
                <a:solidFill>
                  <a:schemeClr val="accent1"/>
                </a:solidFill>
                <a:latin typeface="Nunito" pitchFamily="2" charset="77"/>
              </a:rPr>
              <a:t>Taskless</a:t>
            </a:r>
          </a:p>
          <a:p>
            <a:r>
              <a:rPr lang="en-US" sz="2400" dirty="0">
                <a:latin typeface="Nunito" pitchFamily="2" charset="77"/>
              </a:rPr>
              <a:t>Simplify pipelines – single model for multiple tasks</a:t>
            </a:r>
          </a:p>
          <a:p>
            <a:endParaRPr lang="en-US" sz="2400" dirty="0">
              <a:latin typeface="Nunito" pitchFamily="2" charset="77"/>
            </a:endParaRPr>
          </a:p>
          <a:p>
            <a:r>
              <a:rPr lang="en-US" sz="2800" dirty="0">
                <a:solidFill>
                  <a:schemeClr val="accent1"/>
                </a:solidFill>
                <a:latin typeface="Nunito" pitchFamily="2" charset="77"/>
              </a:rPr>
              <a:t>No Labelled Data</a:t>
            </a:r>
          </a:p>
          <a:p>
            <a:r>
              <a:rPr lang="en-US" sz="2400" dirty="0">
                <a:latin typeface="Nunito" pitchFamily="2" charset="77"/>
              </a:rPr>
              <a:t>Removes cold-start problem. No task specific training.</a:t>
            </a:r>
          </a:p>
          <a:p>
            <a:endParaRPr lang="en-US" sz="2400" dirty="0">
              <a:latin typeface="Nunito" pitchFamily="2" charset="77"/>
            </a:endParaRPr>
          </a:p>
          <a:p>
            <a:r>
              <a:rPr lang="en-US" sz="2800" dirty="0">
                <a:solidFill>
                  <a:schemeClr val="accent1"/>
                </a:solidFill>
                <a:latin typeface="Nunito" pitchFamily="2" charset="77"/>
              </a:rPr>
              <a:t>Encoded Knowledge</a:t>
            </a:r>
          </a:p>
          <a:p>
            <a:r>
              <a:rPr lang="en-US" sz="2400" dirty="0">
                <a:latin typeface="Nunito" pitchFamily="2" charset="77"/>
              </a:rPr>
              <a:t>Captures vast amount of stored knowledge</a:t>
            </a:r>
          </a:p>
        </p:txBody>
      </p:sp>
      <p:sp>
        <p:nvSpPr>
          <p:cNvPr id="3" name="Rectangle 2">
            <a:extLst>
              <a:ext uri="{FF2B5EF4-FFF2-40B4-BE49-F238E27FC236}">
                <a16:creationId xmlns:a16="http://schemas.microsoft.com/office/drawing/2014/main" id="{9B983024-F0B8-4506-B733-D2CDFDBF369B}"/>
              </a:ext>
            </a:extLst>
          </p:cNvPr>
          <p:cNvSpPr/>
          <p:nvPr/>
        </p:nvSpPr>
        <p:spPr>
          <a:xfrm>
            <a:off x="1915812" y="3427203"/>
            <a:ext cx="1753849" cy="8207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Nunito" pitchFamily="2" charset="77"/>
              </a:rPr>
              <a:t>LLM</a:t>
            </a:r>
          </a:p>
        </p:txBody>
      </p:sp>
      <p:sp>
        <p:nvSpPr>
          <p:cNvPr id="5" name="Rectangle 4">
            <a:extLst>
              <a:ext uri="{FF2B5EF4-FFF2-40B4-BE49-F238E27FC236}">
                <a16:creationId xmlns:a16="http://schemas.microsoft.com/office/drawing/2014/main" id="{146D345C-5C60-1220-BE0F-1CEA512636E3}"/>
              </a:ext>
            </a:extLst>
          </p:cNvPr>
          <p:cNvSpPr/>
          <p:nvPr/>
        </p:nvSpPr>
        <p:spPr>
          <a:xfrm>
            <a:off x="1447641" y="2138115"/>
            <a:ext cx="1163295" cy="58486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Task 1</a:t>
            </a:r>
          </a:p>
        </p:txBody>
      </p:sp>
      <p:sp>
        <p:nvSpPr>
          <p:cNvPr id="7" name="Rectangle 6">
            <a:extLst>
              <a:ext uri="{FF2B5EF4-FFF2-40B4-BE49-F238E27FC236}">
                <a16:creationId xmlns:a16="http://schemas.microsoft.com/office/drawing/2014/main" id="{926C2F76-388D-B29D-B268-43A17DBEEF43}"/>
              </a:ext>
            </a:extLst>
          </p:cNvPr>
          <p:cNvSpPr/>
          <p:nvPr/>
        </p:nvSpPr>
        <p:spPr>
          <a:xfrm>
            <a:off x="2792737" y="2138114"/>
            <a:ext cx="1163295" cy="584867"/>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Task 2</a:t>
            </a:r>
          </a:p>
        </p:txBody>
      </p:sp>
      <p:sp>
        <p:nvSpPr>
          <p:cNvPr id="9" name="Rectangle 8">
            <a:extLst>
              <a:ext uri="{FF2B5EF4-FFF2-40B4-BE49-F238E27FC236}">
                <a16:creationId xmlns:a16="http://schemas.microsoft.com/office/drawing/2014/main" id="{22B6B7AE-1486-50D0-012D-DA72EDFE3863}"/>
              </a:ext>
            </a:extLst>
          </p:cNvPr>
          <p:cNvSpPr/>
          <p:nvPr/>
        </p:nvSpPr>
        <p:spPr>
          <a:xfrm>
            <a:off x="1447641" y="4904512"/>
            <a:ext cx="1163295" cy="58486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Nunito" pitchFamily="2" charset="77"/>
              </a:rPr>
              <a:t>O</a:t>
            </a:r>
            <a:r>
              <a:rPr lang="en-US" dirty="0">
                <a:solidFill>
                  <a:srgbClr val="000000"/>
                </a:solidFill>
                <a:effectLst/>
                <a:latin typeface="Nunito" pitchFamily="2" charset="77"/>
              </a:rPr>
              <a:t>utput 1</a:t>
            </a:r>
          </a:p>
        </p:txBody>
      </p:sp>
      <p:sp>
        <p:nvSpPr>
          <p:cNvPr id="10" name="Rectangle 9">
            <a:extLst>
              <a:ext uri="{FF2B5EF4-FFF2-40B4-BE49-F238E27FC236}">
                <a16:creationId xmlns:a16="http://schemas.microsoft.com/office/drawing/2014/main" id="{FC46539B-88CB-7853-DA1E-A172B3803B44}"/>
              </a:ext>
            </a:extLst>
          </p:cNvPr>
          <p:cNvSpPr/>
          <p:nvPr/>
        </p:nvSpPr>
        <p:spPr>
          <a:xfrm>
            <a:off x="2792737" y="4904511"/>
            <a:ext cx="1163295" cy="584867"/>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Nunito" pitchFamily="2" charset="77"/>
              </a:rPr>
              <a:t>O</a:t>
            </a:r>
            <a:r>
              <a:rPr lang="en-US" dirty="0">
                <a:solidFill>
                  <a:srgbClr val="000000"/>
                </a:solidFill>
                <a:effectLst/>
                <a:latin typeface="Nunito" pitchFamily="2" charset="77"/>
              </a:rPr>
              <a:t>utput 2</a:t>
            </a:r>
          </a:p>
        </p:txBody>
      </p:sp>
      <p:sp>
        <p:nvSpPr>
          <p:cNvPr id="13" name="TextBox 12">
            <a:extLst>
              <a:ext uri="{FF2B5EF4-FFF2-40B4-BE49-F238E27FC236}">
                <a16:creationId xmlns:a16="http://schemas.microsoft.com/office/drawing/2014/main" id="{1DB3490F-19EC-BE75-B78F-2A5A182A3E20}"/>
              </a:ext>
            </a:extLst>
          </p:cNvPr>
          <p:cNvSpPr txBox="1"/>
          <p:nvPr/>
        </p:nvSpPr>
        <p:spPr>
          <a:xfrm>
            <a:off x="4020179" y="2337591"/>
            <a:ext cx="940158" cy="461665"/>
          </a:xfrm>
          <a:prstGeom prst="rect">
            <a:avLst/>
          </a:prstGeom>
          <a:noFill/>
        </p:spPr>
        <p:txBody>
          <a:bodyPr wrap="square" rtlCol="0">
            <a:spAutoFit/>
          </a:bodyPr>
          <a:lstStyle/>
          <a:p>
            <a:r>
              <a:rPr lang="en-US" sz="2400" dirty="0">
                <a:latin typeface="Nunito" pitchFamily="2" charset="77"/>
              </a:rPr>
              <a:t>…</a:t>
            </a:r>
          </a:p>
        </p:txBody>
      </p:sp>
      <p:sp>
        <p:nvSpPr>
          <p:cNvPr id="14" name="TextBox 13">
            <a:extLst>
              <a:ext uri="{FF2B5EF4-FFF2-40B4-BE49-F238E27FC236}">
                <a16:creationId xmlns:a16="http://schemas.microsoft.com/office/drawing/2014/main" id="{80D420EF-33F8-B896-AFBC-F479CC0A3FE1}"/>
              </a:ext>
            </a:extLst>
          </p:cNvPr>
          <p:cNvSpPr txBox="1"/>
          <p:nvPr/>
        </p:nvSpPr>
        <p:spPr>
          <a:xfrm>
            <a:off x="4020179" y="5117674"/>
            <a:ext cx="940158" cy="461665"/>
          </a:xfrm>
          <a:prstGeom prst="rect">
            <a:avLst/>
          </a:prstGeom>
          <a:noFill/>
        </p:spPr>
        <p:txBody>
          <a:bodyPr wrap="square" rtlCol="0">
            <a:spAutoFit/>
          </a:bodyPr>
          <a:lstStyle/>
          <a:p>
            <a:r>
              <a:rPr lang="en-US" sz="2400" dirty="0">
                <a:latin typeface="Nunito" pitchFamily="2" charset="77"/>
              </a:rPr>
              <a:t>…</a:t>
            </a:r>
          </a:p>
        </p:txBody>
      </p:sp>
      <p:cxnSp>
        <p:nvCxnSpPr>
          <p:cNvPr id="15" name="Straight Arrow Connector 14">
            <a:extLst>
              <a:ext uri="{FF2B5EF4-FFF2-40B4-BE49-F238E27FC236}">
                <a16:creationId xmlns:a16="http://schemas.microsoft.com/office/drawing/2014/main" id="{8F51DF91-72EC-23E2-8097-BD88DE93F8BC}"/>
              </a:ext>
            </a:extLst>
          </p:cNvPr>
          <p:cNvCxnSpPr>
            <a:cxnSpLocks/>
            <a:stCxn id="5" idx="2"/>
            <a:endCxn id="3" idx="0"/>
          </p:cNvCxnSpPr>
          <p:nvPr/>
        </p:nvCxnSpPr>
        <p:spPr>
          <a:xfrm>
            <a:off x="2029289" y="2722982"/>
            <a:ext cx="763448" cy="704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97110D2-5502-0D19-6B98-7D5477AD9CB8}"/>
              </a:ext>
            </a:extLst>
          </p:cNvPr>
          <p:cNvCxnSpPr>
            <a:cxnSpLocks/>
            <a:stCxn id="7" idx="2"/>
            <a:endCxn id="3" idx="0"/>
          </p:cNvCxnSpPr>
          <p:nvPr/>
        </p:nvCxnSpPr>
        <p:spPr>
          <a:xfrm flipH="1">
            <a:off x="2792737" y="2722981"/>
            <a:ext cx="581648" cy="7042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0D94BC6-4E10-9CA1-CBE2-6865F595125A}"/>
              </a:ext>
            </a:extLst>
          </p:cNvPr>
          <p:cNvCxnSpPr>
            <a:cxnSpLocks/>
            <a:stCxn id="3" idx="2"/>
            <a:endCxn id="10" idx="0"/>
          </p:cNvCxnSpPr>
          <p:nvPr/>
        </p:nvCxnSpPr>
        <p:spPr>
          <a:xfrm>
            <a:off x="2792737" y="4247914"/>
            <a:ext cx="581648" cy="6565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F1956E4-6ECD-1DBC-4A26-357713B97CD8}"/>
              </a:ext>
            </a:extLst>
          </p:cNvPr>
          <p:cNvCxnSpPr>
            <a:cxnSpLocks/>
            <a:stCxn id="3" idx="2"/>
            <a:endCxn id="9" idx="0"/>
          </p:cNvCxnSpPr>
          <p:nvPr/>
        </p:nvCxnSpPr>
        <p:spPr>
          <a:xfrm flipH="1">
            <a:off x="2029289" y="4247914"/>
            <a:ext cx="763448" cy="6565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730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BB4E-3664-6160-1EBB-AA5531764B4F}"/>
              </a:ext>
            </a:extLst>
          </p:cNvPr>
          <p:cNvSpPr>
            <a:spLocks noGrp="1"/>
          </p:cNvSpPr>
          <p:nvPr>
            <p:ph type="title"/>
          </p:nvPr>
        </p:nvSpPr>
        <p:spPr/>
        <p:txBody>
          <a:bodyPr/>
          <a:lstStyle/>
          <a:p>
            <a:r>
              <a:rPr lang="en-US" dirty="0"/>
              <a:t>LLMs for Data Wrangling</a:t>
            </a:r>
          </a:p>
        </p:txBody>
      </p:sp>
      <p:sp>
        <p:nvSpPr>
          <p:cNvPr id="3" name="Text Placeholder 2">
            <a:extLst>
              <a:ext uri="{FF2B5EF4-FFF2-40B4-BE49-F238E27FC236}">
                <a16:creationId xmlns:a16="http://schemas.microsoft.com/office/drawing/2014/main" id="{4851DA28-B147-1401-281E-788AB9FA58CB}"/>
              </a:ext>
            </a:extLst>
          </p:cNvPr>
          <p:cNvSpPr>
            <a:spLocks noGrp="1"/>
          </p:cNvSpPr>
          <p:nvPr>
            <p:ph type="body" idx="1"/>
          </p:nvPr>
        </p:nvSpPr>
        <p:spPr/>
        <p:txBody>
          <a:bodyPr/>
          <a:lstStyle/>
          <a:p>
            <a:r>
              <a:rPr lang="en-US" dirty="0"/>
              <a:t>How can LLMs benefit structured data tasks?</a:t>
            </a:r>
          </a:p>
        </p:txBody>
      </p:sp>
      <p:sp>
        <p:nvSpPr>
          <p:cNvPr id="4" name="Slide Number Placeholder 3">
            <a:extLst>
              <a:ext uri="{FF2B5EF4-FFF2-40B4-BE49-F238E27FC236}">
                <a16:creationId xmlns:a16="http://schemas.microsoft.com/office/drawing/2014/main" id="{A0A6BD96-9A6D-4BC1-D842-F7034B8CE926}"/>
              </a:ext>
            </a:extLst>
          </p:cNvPr>
          <p:cNvSpPr>
            <a:spLocks noGrp="1"/>
          </p:cNvSpPr>
          <p:nvPr>
            <p:ph type="sldNum" sz="quarter" idx="12"/>
          </p:nvPr>
        </p:nvSpPr>
        <p:spPr/>
        <p:txBody>
          <a:bodyPr/>
          <a:lstStyle/>
          <a:p>
            <a:fld id="{828DFE35-EFF4-0747-8BFD-E564752681F3}" type="slidenum">
              <a:rPr lang="en-US" smtClean="0"/>
              <a:t>15</a:t>
            </a:fld>
            <a:endParaRPr lang="en-US"/>
          </a:p>
        </p:txBody>
      </p:sp>
    </p:spTree>
    <p:extLst>
      <p:ext uri="{BB962C8B-B14F-4D97-AF65-F5344CB8AC3E}">
        <p14:creationId xmlns:p14="http://schemas.microsoft.com/office/powerpoint/2010/main" val="194840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a:extLst>
              <a:ext uri="{FF2B5EF4-FFF2-40B4-BE49-F238E27FC236}">
                <a16:creationId xmlns:a16="http://schemas.microsoft.com/office/drawing/2014/main" id="{A9DE6F91-C9D5-EB16-3346-1C4D3CEF3470}"/>
              </a:ext>
            </a:extLst>
          </p:cNvPr>
          <p:cNvCxnSpPr>
            <a:cxnSpLocks/>
            <a:endCxn id="11" idx="1"/>
          </p:cNvCxnSpPr>
          <p:nvPr/>
        </p:nvCxnSpPr>
        <p:spPr>
          <a:xfrm flipV="1">
            <a:off x="5048516" y="4256677"/>
            <a:ext cx="293459" cy="8397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BC6FAB40-5980-A8FF-96A9-16281038A691}"/>
              </a:ext>
            </a:extLst>
          </p:cNvPr>
          <p:cNvSpPr>
            <a:spLocks noGrp="1"/>
          </p:cNvSpPr>
          <p:nvPr>
            <p:ph type="title"/>
          </p:nvPr>
        </p:nvSpPr>
        <p:spPr/>
        <p:txBody>
          <a:bodyPr/>
          <a:lstStyle/>
          <a:p>
            <a:r>
              <a:rPr lang="en-US" dirty="0"/>
              <a:t>The Age Old Problem of Data Wrangling</a:t>
            </a:r>
          </a:p>
        </p:txBody>
      </p:sp>
      <p:sp>
        <p:nvSpPr>
          <p:cNvPr id="3" name="Content Placeholder 2">
            <a:extLst>
              <a:ext uri="{FF2B5EF4-FFF2-40B4-BE49-F238E27FC236}">
                <a16:creationId xmlns:a16="http://schemas.microsoft.com/office/drawing/2014/main" id="{83435468-A364-910E-B07D-EA3ADF368A55}"/>
              </a:ext>
            </a:extLst>
          </p:cNvPr>
          <p:cNvSpPr>
            <a:spLocks noGrp="1"/>
          </p:cNvSpPr>
          <p:nvPr>
            <p:ph idx="1"/>
          </p:nvPr>
        </p:nvSpPr>
        <p:spPr>
          <a:xfrm>
            <a:off x="838200" y="1163850"/>
            <a:ext cx="10515600" cy="981354"/>
          </a:xfrm>
        </p:spPr>
        <p:txBody>
          <a:bodyPr/>
          <a:lstStyle/>
          <a:p>
            <a:pPr marL="0" indent="0">
              <a:buNone/>
            </a:pPr>
            <a:r>
              <a:rPr lang="en-US" dirty="0"/>
              <a:t>Data wrangling is the task of transforming and preparing (typically) structured data for use downstream.</a:t>
            </a:r>
          </a:p>
        </p:txBody>
      </p:sp>
      <p:sp>
        <p:nvSpPr>
          <p:cNvPr id="4" name="Slide Number Placeholder 3">
            <a:extLst>
              <a:ext uri="{FF2B5EF4-FFF2-40B4-BE49-F238E27FC236}">
                <a16:creationId xmlns:a16="http://schemas.microsoft.com/office/drawing/2014/main" id="{71841164-4C63-8A47-05EA-2880B9B35109}"/>
              </a:ext>
            </a:extLst>
          </p:cNvPr>
          <p:cNvSpPr>
            <a:spLocks noGrp="1"/>
          </p:cNvSpPr>
          <p:nvPr>
            <p:ph type="sldNum" sz="quarter" idx="12"/>
          </p:nvPr>
        </p:nvSpPr>
        <p:spPr/>
        <p:txBody>
          <a:bodyPr/>
          <a:lstStyle/>
          <a:p>
            <a:fld id="{828DFE35-EFF4-0747-8BFD-E564752681F3}" type="slidenum">
              <a:rPr lang="en-US" smtClean="0"/>
              <a:t>16</a:t>
            </a:fld>
            <a:endParaRPr lang="en-US"/>
          </a:p>
        </p:txBody>
      </p:sp>
      <p:graphicFrame>
        <p:nvGraphicFramePr>
          <p:cNvPr id="6" name="Table 6">
            <a:extLst>
              <a:ext uri="{FF2B5EF4-FFF2-40B4-BE49-F238E27FC236}">
                <a16:creationId xmlns:a16="http://schemas.microsoft.com/office/drawing/2014/main" id="{8F6806F6-65A8-8883-4A69-00B6A84B4192}"/>
              </a:ext>
            </a:extLst>
          </p:cNvPr>
          <p:cNvGraphicFramePr>
            <a:graphicFrameLocks noGrp="1"/>
          </p:cNvGraphicFramePr>
          <p:nvPr>
            <p:extLst>
              <p:ext uri="{D42A27DB-BD31-4B8C-83A1-F6EECF244321}">
                <p14:modId xmlns:p14="http://schemas.microsoft.com/office/powerpoint/2010/main" val="1201600811"/>
              </p:ext>
            </p:extLst>
          </p:nvPr>
        </p:nvGraphicFramePr>
        <p:xfrm>
          <a:off x="2428600" y="2846989"/>
          <a:ext cx="2619915" cy="1097280"/>
        </p:xfrm>
        <a:graphic>
          <a:graphicData uri="http://schemas.openxmlformats.org/drawingml/2006/table">
            <a:tbl>
              <a:tblPr firstRow="1" bandRow="1">
                <a:tableStyleId>{5C22544A-7EE6-4342-B048-85BDC9FD1C3A}</a:tableStyleId>
              </a:tblPr>
              <a:tblGrid>
                <a:gridCol w="873305">
                  <a:extLst>
                    <a:ext uri="{9D8B030D-6E8A-4147-A177-3AD203B41FA5}">
                      <a16:colId xmlns:a16="http://schemas.microsoft.com/office/drawing/2014/main" val="557828924"/>
                    </a:ext>
                  </a:extLst>
                </a:gridCol>
                <a:gridCol w="873305">
                  <a:extLst>
                    <a:ext uri="{9D8B030D-6E8A-4147-A177-3AD203B41FA5}">
                      <a16:colId xmlns:a16="http://schemas.microsoft.com/office/drawing/2014/main" val="297523429"/>
                    </a:ext>
                  </a:extLst>
                </a:gridCol>
                <a:gridCol w="873305">
                  <a:extLst>
                    <a:ext uri="{9D8B030D-6E8A-4147-A177-3AD203B41FA5}">
                      <a16:colId xmlns:a16="http://schemas.microsoft.com/office/drawing/2014/main" val="2613826916"/>
                    </a:ext>
                  </a:extLst>
                </a:gridCol>
              </a:tblGrid>
              <a:tr h="185420">
                <a:tc>
                  <a:txBody>
                    <a:bodyPr/>
                    <a:lstStyle/>
                    <a:p>
                      <a:pPr algn="ctr"/>
                      <a:r>
                        <a:rPr lang="en-US" dirty="0">
                          <a:latin typeface="Nunito" pitchFamily="2" charset="77"/>
                        </a:rPr>
                        <a:t>First</a:t>
                      </a:r>
                    </a:p>
                  </a:txBody>
                  <a:tcPr/>
                </a:tc>
                <a:tc>
                  <a:txBody>
                    <a:bodyPr/>
                    <a:lstStyle/>
                    <a:p>
                      <a:pPr algn="ctr"/>
                      <a:r>
                        <a:rPr lang="en-US" dirty="0">
                          <a:latin typeface="Nunito" pitchFamily="2" charset="77"/>
                        </a:rPr>
                        <a:t>Last</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Maya</a:t>
                      </a:r>
                    </a:p>
                  </a:txBody>
                  <a:tcPr/>
                </a:tc>
                <a:tc>
                  <a:txBody>
                    <a:bodyPr/>
                    <a:lstStyle/>
                    <a:p>
                      <a:r>
                        <a:rPr lang="en-US" dirty="0">
                          <a:latin typeface="Nunito" pitchFamily="2" charset="77"/>
                        </a:rPr>
                        <a:t>Henry</a:t>
                      </a:r>
                    </a:p>
                  </a:txBody>
                  <a:tcPr/>
                </a:tc>
                <a:tc>
                  <a:txBody>
                    <a:bodyPr/>
                    <a:lstStyle/>
                    <a:p>
                      <a:r>
                        <a:rPr lang="en-US" dirty="0">
                          <a:latin typeface="Nunito" pitchFamily="2" charset="77"/>
                        </a:rPr>
                        <a:t>CA</a:t>
                      </a:r>
                    </a:p>
                  </a:txBody>
                  <a:tcPr/>
                </a:tc>
                <a:extLst>
                  <a:ext uri="{0D108BD9-81ED-4DB2-BD59-A6C34878D82A}">
                    <a16:rowId xmlns:a16="http://schemas.microsoft.com/office/drawing/2014/main" val="3836105228"/>
                  </a:ext>
                </a:extLst>
              </a:tr>
              <a:tr h="185420">
                <a:tc>
                  <a:txBody>
                    <a:bodyPr/>
                    <a:lstStyle/>
                    <a:p>
                      <a:endParaRPr lang="en-US" dirty="0">
                        <a:latin typeface="Nunito" pitchFamily="2" charset="77"/>
                      </a:endParaRPr>
                    </a:p>
                  </a:txBody>
                  <a:tcPr/>
                </a:tc>
                <a:tc>
                  <a:txBody>
                    <a:bodyPr/>
                    <a:lstStyle/>
                    <a:p>
                      <a:r>
                        <a:rPr lang="en-US" dirty="0">
                          <a:latin typeface="Nunito" pitchFamily="2" charset="77"/>
                        </a:rPr>
                        <a:t>Doe</a:t>
                      </a:r>
                    </a:p>
                  </a:txBody>
                  <a:tcPr/>
                </a:tc>
                <a:tc>
                  <a:txBody>
                    <a:bodyPr/>
                    <a:lstStyle/>
                    <a:p>
                      <a:r>
                        <a:rPr lang="en-US" dirty="0">
                          <a:solidFill>
                            <a:srgbClr val="FF0000"/>
                          </a:solidFill>
                          <a:latin typeface="Nunito" pitchFamily="2" charset="77"/>
                        </a:rPr>
                        <a:t>TT</a:t>
                      </a:r>
                    </a:p>
                  </a:txBody>
                  <a:tcPr/>
                </a:tc>
                <a:extLst>
                  <a:ext uri="{0D108BD9-81ED-4DB2-BD59-A6C34878D82A}">
                    <a16:rowId xmlns:a16="http://schemas.microsoft.com/office/drawing/2014/main" val="1291692552"/>
                  </a:ext>
                </a:extLst>
              </a:tr>
            </a:tbl>
          </a:graphicData>
        </a:graphic>
      </p:graphicFrame>
      <p:pic>
        <p:nvPicPr>
          <p:cNvPr id="1026" name="Picture 2" descr="Text Files icon">
            <a:extLst>
              <a:ext uri="{FF2B5EF4-FFF2-40B4-BE49-F238E27FC236}">
                <a16:creationId xmlns:a16="http://schemas.microsoft.com/office/drawing/2014/main" id="{46CFF7D5-7A06-5010-22E0-7DD98A4A8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80" y="3471630"/>
            <a:ext cx="1385199" cy="13851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5C8CB5C-A1BB-A7BC-5A11-3B9AC8B6CC0F}"/>
              </a:ext>
            </a:extLst>
          </p:cNvPr>
          <p:cNvSpPr txBox="1"/>
          <p:nvPr/>
        </p:nvSpPr>
        <p:spPr>
          <a:xfrm>
            <a:off x="1398862" y="5894685"/>
            <a:ext cx="1699708" cy="461665"/>
          </a:xfrm>
          <a:prstGeom prst="rect">
            <a:avLst/>
          </a:prstGeom>
          <a:noFill/>
        </p:spPr>
        <p:txBody>
          <a:bodyPr wrap="square" rtlCol="0" anchor="ctr">
            <a:spAutoFit/>
          </a:bodyPr>
          <a:lstStyle/>
          <a:p>
            <a:pPr algn="ctr"/>
            <a:r>
              <a:rPr lang="en-US" sz="2400" dirty="0">
                <a:latin typeface="Nunito" pitchFamily="2" charset="77"/>
              </a:rPr>
              <a:t>Extraction</a:t>
            </a:r>
          </a:p>
        </p:txBody>
      </p:sp>
      <p:sp>
        <p:nvSpPr>
          <p:cNvPr id="9" name="TextBox 8">
            <a:extLst>
              <a:ext uri="{FF2B5EF4-FFF2-40B4-BE49-F238E27FC236}">
                <a16:creationId xmlns:a16="http://schemas.microsoft.com/office/drawing/2014/main" id="{076246A2-EF5B-0E17-1F1C-8DF04ABA0551}"/>
              </a:ext>
            </a:extLst>
          </p:cNvPr>
          <p:cNvSpPr txBox="1"/>
          <p:nvPr/>
        </p:nvSpPr>
        <p:spPr>
          <a:xfrm>
            <a:off x="4398832" y="5906485"/>
            <a:ext cx="1699708" cy="461665"/>
          </a:xfrm>
          <a:prstGeom prst="rect">
            <a:avLst/>
          </a:prstGeom>
          <a:noFill/>
        </p:spPr>
        <p:txBody>
          <a:bodyPr wrap="square" rtlCol="0" anchor="ctr">
            <a:spAutoFit/>
          </a:bodyPr>
          <a:lstStyle/>
          <a:p>
            <a:pPr algn="ctr"/>
            <a:r>
              <a:rPr lang="en-US" sz="2400" dirty="0">
                <a:latin typeface="Nunito" pitchFamily="2" charset="77"/>
              </a:rPr>
              <a:t>Integration</a:t>
            </a:r>
          </a:p>
        </p:txBody>
      </p:sp>
      <p:sp>
        <p:nvSpPr>
          <p:cNvPr id="10" name="TextBox 9">
            <a:extLst>
              <a:ext uri="{FF2B5EF4-FFF2-40B4-BE49-F238E27FC236}">
                <a16:creationId xmlns:a16="http://schemas.microsoft.com/office/drawing/2014/main" id="{B5141BB8-D406-2076-A489-657C742CC133}"/>
              </a:ext>
            </a:extLst>
          </p:cNvPr>
          <p:cNvSpPr txBox="1"/>
          <p:nvPr/>
        </p:nvSpPr>
        <p:spPr>
          <a:xfrm>
            <a:off x="7996519" y="5894685"/>
            <a:ext cx="1699708" cy="461665"/>
          </a:xfrm>
          <a:prstGeom prst="rect">
            <a:avLst/>
          </a:prstGeom>
          <a:noFill/>
        </p:spPr>
        <p:txBody>
          <a:bodyPr wrap="square" rtlCol="0" anchor="ctr">
            <a:spAutoFit/>
          </a:bodyPr>
          <a:lstStyle/>
          <a:p>
            <a:pPr algn="ctr"/>
            <a:r>
              <a:rPr lang="en-US" sz="2400" dirty="0">
                <a:latin typeface="Nunito" pitchFamily="2" charset="77"/>
              </a:rPr>
              <a:t>Cleaning</a:t>
            </a:r>
          </a:p>
        </p:txBody>
      </p:sp>
      <p:graphicFrame>
        <p:nvGraphicFramePr>
          <p:cNvPr id="11" name="Table 10">
            <a:extLst>
              <a:ext uri="{FF2B5EF4-FFF2-40B4-BE49-F238E27FC236}">
                <a16:creationId xmlns:a16="http://schemas.microsoft.com/office/drawing/2014/main" id="{F1D10178-A41E-1AC5-CA59-D00C22F5D675}"/>
              </a:ext>
            </a:extLst>
          </p:cNvPr>
          <p:cNvGraphicFramePr>
            <a:graphicFrameLocks noGrp="1"/>
          </p:cNvGraphicFramePr>
          <p:nvPr>
            <p:extLst>
              <p:ext uri="{D42A27DB-BD31-4B8C-83A1-F6EECF244321}">
                <p14:modId xmlns:p14="http://schemas.microsoft.com/office/powerpoint/2010/main" val="973311266"/>
              </p:ext>
            </p:extLst>
          </p:nvPr>
        </p:nvGraphicFramePr>
        <p:xfrm>
          <a:off x="5341975" y="3708037"/>
          <a:ext cx="3226025" cy="1097280"/>
        </p:xfrm>
        <a:graphic>
          <a:graphicData uri="http://schemas.openxmlformats.org/drawingml/2006/table">
            <a:tbl>
              <a:tblPr firstRow="1" bandRow="1">
                <a:tableStyleId>{5C22544A-7EE6-4342-B048-85BDC9FD1C3A}</a:tableStyleId>
              </a:tblPr>
              <a:tblGrid>
                <a:gridCol w="795655">
                  <a:extLst>
                    <a:ext uri="{9D8B030D-6E8A-4147-A177-3AD203B41FA5}">
                      <a16:colId xmlns:a16="http://schemas.microsoft.com/office/drawing/2014/main" val="557828924"/>
                    </a:ext>
                  </a:extLst>
                </a:gridCol>
                <a:gridCol w="868680">
                  <a:extLst>
                    <a:ext uri="{9D8B030D-6E8A-4147-A177-3AD203B41FA5}">
                      <a16:colId xmlns:a16="http://schemas.microsoft.com/office/drawing/2014/main" val="297523429"/>
                    </a:ext>
                  </a:extLst>
                </a:gridCol>
                <a:gridCol w="752793">
                  <a:extLst>
                    <a:ext uri="{9D8B030D-6E8A-4147-A177-3AD203B41FA5}">
                      <a16:colId xmlns:a16="http://schemas.microsoft.com/office/drawing/2014/main" val="2613826916"/>
                    </a:ext>
                  </a:extLst>
                </a:gridCol>
                <a:gridCol w="808897">
                  <a:extLst>
                    <a:ext uri="{9D8B030D-6E8A-4147-A177-3AD203B41FA5}">
                      <a16:colId xmlns:a16="http://schemas.microsoft.com/office/drawing/2014/main" val="3321803139"/>
                    </a:ext>
                  </a:extLst>
                </a:gridCol>
              </a:tblGrid>
              <a:tr h="185420">
                <a:tc>
                  <a:txBody>
                    <a:bodyPr/>
                    <a:lstStyle/>
                    <a:p>
                      <a:pPr algn="ctr"/>
                      <a:r>
                        <a:rPr lang="en-US" dirty="0">
                          <a:latin typeface="Nunito" pitchFamily="2" charset="77"/>
                        </a:rPr>
                        <a:t>First</a:t>
                      </a:r>
                    </a:p>
                  </a:txBody>
                  <a:tcPr/>
                </a:tc>
                <a:tc>
                  <a:txBody>
                    <a:bodyPr/>
                    <a:lstStyle/>
                    <a:p>
                      <a:pPr algn="ctr"/>
                      <a:r>
                        <a:rPr lang="en-US" dirty="0">
                          <a:latin typeface="Nunito" pitchFamily="2" charset="77"/>
                        </a:rPr>
                        <a:t>Last</a:t>
                      </a:r>
                    </a:p>
                  </a:txBody>
                  <a:tcPr/>
                </a:tc>
                <a:tc>
                  <a:txBody>
                    <a:bodyPr/>
                    <a:lstStyle/>
                    <a:p>
                      <a:pPr algn="ctr"/>
                      <a:r>
                        <a:rPr lang="en-US" dirty="0">
                          <a:latin typeface="Nunito" pitchFamily="2" charset="77"/>
                        </a:rPr>
                        <a:t>Area</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Maya</a:t>
                      </a:r>
                    </a:p>
                  </a:txBody>
                  <a:tcPr/>
                </a:tc>
                <a:tc>
                  <a:txBody>
                    <a:bodyPr/>
                    <a:lstStyle/>
                    <a:p>
                      <a:r>
                        <a:rPr lang="en-US" dirty="0">
                          <a:latin typeface="Nunito" pitchFamily="2" charset="77"/>
                        </a:rPr>
                        <a:t>Henry</a:t>
                      </a:r>
                    </a:p>
                  </a:txBody>
                  <a:tcPr/>
                </a:tc>
                <a:tc>
                  <a:txBody>
                    <a:bodyPr/>
                    <a:lstStyle/>
                    <a:p>
                      <a:endParaRPr lang="en-US" dirty="0">
                        <a:latin typeface="Nunito" pitchFamily="2" charset="77"/>
                      </a:endParaRPr>
                    </a:p>
                  </a:txBody>
                  <a:tcPr/>
                </a:tc>
                <a:tc>
                  <a:txBody>
                    <a:bodyPr/>
                    <a:lstStyle/>
                    <a:p>
                      <a:r>
                        <a:rPr lang="en-US" dirty="0">
                          <a:latin typeface="Nunito" pitchFamily="2" charset="77"/>
                        </a:rPr>
                        <a:t>CA</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John</a:t>
                      </a:r>
                    </a:p>
                  </a:txBody>
                  <a:tcPr/>
                </a:tc>
                <a:tc>
                  <a:txBody>
                    <a:bodyPr/>
                    <a:lstStyle/>
                    <a:p>
                      <a:r>
                        <a:rPr lang="en-US" dirty="0">
                          <a:latin typeface="Nunito" pitchFamily="2" charset="77"/>
                        </a:rPr>
                        <a:t>Doe</a:t>
                      </a:r>
                    </a:p>
                  </a:txBody>
                  <a:tcPr/>
                </a:tc>
                <a:tc>
                  <a:txBody>
                    <a:bodyPr/>
                    <a:lstStyle/>
                    <a:p>
                      <a:r>
                        <a:rPr lang="en-US" dirty="0">
                          <a:latin typeface="Nunito" pitchFamily="2" charset="77"/>
                        </a:rPr>
                        <a:t>346</a:t>
                      </a:r>
                    </a:p>
                  </a:txBody>
                  <a:tcPr/>
                </a:tc>
                <a:tc>
                  <a:txBody>
                    <a:bodyPr/>
                    <a:lstStyle/>
                    <a:p>
                      <a:r>
                        <a:rPr lang="en-US" dirty="0">
                          <a:solidFill>
                            <a:srgbClr val="FF0000"/>
                          </a:solidFill>
                          <a:latin typeface="Nunito" pitchFamily="2" charset="77"/>
                        </a:rPr>
                        <a:t>TT</a:t>
                      </a:r>
                    </a:p>
                  </a:txBody>
                  <a:tcPr/>
                </a:tc>
                <a:extLst>
                  <a:ext uri="{0D108BD9-81ED-4DB2-BD59-A6C34878D82A}">
                    <a16:rowId xmlns:a16="http://schemas.microsoft.com/office/drawing/2014/main" val="1291692552"/>
                  </a:ext>
                </a:extLst>
              </a:tr>
            </a:tbl>
          </a:graphicData>
        </a:graphic>
      </p:graphicFrame>
      <p:sp>
        <p:nvSpPr>
          <p:cNvPr id="5" name="TextBox 4">
            <a:extLst>
              <a:ext uri="{FF2B5EF4-FFF2-40B4-BE49-F238E27FC236}">
                <a16:creationId xmlns:a16="http://schemas.microsoft.com/office/drawing/2014/main" id="{9358F49B-010B-D82E-AA28-27005968E04E}"/>
              </a:ext>
            </a:extLst>
          </p:cNvPr>
          <p:cNvSpPr txBox="1"/>
          <p:nvPr/>
        </p:nvSpPr>
        <p:spPr>
          <a:xfrm>
            <a:off x="291871" y="4881542"/>
            <a:ext cx="1699708" cy="646331"/>
          </a:xfrm>
          <a:prstGeom prst="rect">
            <a:avLst/>
          </a:prstGeom>
          <a:noFill/>
        </p:spPr>
        <p:txBody>
          <a:bodyPr wrap="square" rtlCol="0" anchor="ctr">
            <a:spAutoFit/>
          </a:bodyPr>
          <a:lstStyle/>
          <a:p>
            <a:pPr algn="ctr"/>
            <a:r>
              <a:rPr lang="en-US" dirty="0">
                <a:latin typeface="Nunito" pitchFamily="2" charset="77"/>
              </a:rPr>
              <a:t>Raw Documents</a:t>
            </a:r>
          </a:p>
        </p:txBody>
      </p:sp>
      <p:cxnSp>
        <p:nvCxnSpPr>
          <p:cNvPr id="16" name="Straight Arrow Connector 15">
            <a:extLst>
              <a:ext uri="{FF2B5EF4-FFF2-40B4-BE49-F238E27FC236}">
                <a16:creationId xmlns:a16="http://schemas.microsoft.com/office/drawing/2014/main" id="{232430A9-448B-B878-2A38-7279EDD9DDF9}"/>
              </a:ext>
            </a:extLst>
          </p:cNvPr>
          <p:cNvCxnSpPr>
            <a:endCxn id="11" idx="1"/>
          </p:cNvCxnSpPr>
          <p:nvPr/>
        </p:nvCxnSpPr>
        <p:spPr>
          <a:xfrm>
            <a:off x="5048515" y="3395629"/>
            <a:ext cx="293460" cy="8610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705295A-57AB-6C4A-970B-B799B20E99E1}"/>
              </a:ext>
            </a:extLst>
          </p:cNvPr>
          <p:cNvCxnSpPr>
            <a:cxnSpLocks/>
            <a:stCxn id="11" idx="3"/>
          </p:cNvCxnSpPr>
          <p:nvPr/>
        </p:nvCxnSpPr>
        <p:spPr>
          <a:xfrm flipV="1">
            <a:off x="8568000" y="4250777"/>
            <a:ext cx="298765" cy="59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48B6CE3C-9463-BFD1-BE64-3F265EA7DE70}"/>
              </a:ext>
            </a:extLst>
          </p:cNvPr>
          <p:cNvGraphicFramePr>
            <a:graphicFrameLocks noGrp="1"/>
          </p:cNvGraphicFramePr>
          <p:nvPr>
            <p:extLst>
              <p:ext uri="{D42A27DB-BD31-4B8C-83A1-F6EECF244321}">
                <p14:modId xmlns:p14="http://schemas.microsoft.com/office/powerpoint/2010/main" val="1461586092"/>
              </p:ext>
            </p:extLst>
          </p:nvPr>
        </p:nvGraphicFramePr>
        <p:xfrm>
          <a:off x="8846373" y="3704081"/>
          <a:ext cx="3226025" cy="1097280"/>
        </p:xfrm>
        <a:graphic>
          <a:graphicData uri="http://schemas.openxmlformats.org/drawingml/2006/table">
            <a:tbl>
              <a:tblPr firstRow="1" bandRow="1">
                <a:tableStyleId>{5C22544A-7EE6-4342-B048-85BDC9FD1C3A}</a:tableStyleId>
              </a:tblPr>
              <a:tblGrid>
                <a:gridCol w="795655">
                  <a:extLst>
                    <a:ext uri="{9D8B030D-6E8A-4147-A177-3AD203B41FA5}">
                      <a16:colId xmlns:a16="http://schemas.microsoft.com/office/drawing/2014/main" val="557828924"/>
                    </a:ext>
                  </a:extLst>
                </a:gridCol>
                <a:gridCol w="868680">
                  <a:extLst>
                    <a:ext uri="{9D8B030D-6E8A-4147-A177-3AD203B41FA5}">
                      <a16:colId xmlns:a16="http://schemas.microsoft.com/office/drawing/2014/main" val="297523429"/>
                    </a:ext>
                  </a:extLst>
                </a:gridCol>
                <a:gridCol w="752793">
                  <a:extLst>
                    <a:ext uri="{9D8B030D-6E8A-4147-A177-3AD203B41FA5}">
                      <a16:colId xmlns:a16="http://schemas.microsoft.com/office/drawing/2014/main" val="2613826916"/>
                    </a:ext>
                  </a:extLst>
                </a:gridCol>
                <a:gridCol w="808897">
                  <a:extLst>
                    <a:ext uri="{9D8B030D-6E8A-4147-A177-3AD203B41FA5}">
                      <a16:colId xmlns:a16="http://schemas.microsoft.com/office/drawing/2014/main" val="3321803139"/>
                    </a:ext>
                  </a:extLst>
                </a:gridCol>
              </a:tblGrid>
              <a:tr h="185420">
                <a:tc>
                  <a:txBody>
                    <a:bodyPr/>
                    <a:lstStyle/>
                    <a:p>
                      <a:pPr algn="ctr"/>
                      <a:r>
                        <a:rPr lang="en-US" dirty="0">
                          <a:latin typeface="Nunito" pitchFamily="2" charset="77"/>
                        </a:rPr>
                        <a:t>First</a:t>
                      </a:r>
                    </a:p>
                  </a:txBody>
                  <a:tcPr/>
                </a:tc>
                <a:tc>
                  <a:txBody>
                    <a:bodyPr/>
                    <a:lstStyle/>
                    <a:p>
                      <a:pPr algn="ctr"/>
                      <a:r>
                        <a:rPr lang="en-US" dirty="0">
                          <a:latin typeface="Nunito" pitchFamily="2" charset="77"/>
                        </a:rPr>
                        <a:t>Last</a:t>
                      </a:r>
                    </a:p>
                  </a:txBody>
                  <a:tcPr/>
                </a:tc>
                <a:tc>
                  <a:txBody>
                    <a:bodyPr/>
                    <a:lstStyle/>
                    <a:p>
                      <a:pPr algn="ctr"/>
                      <a:r>
                        <a:rPr lang="en-US" dirty="0">
                          <a:latin typeface="Nunito" pitchFamily="2" charset="77"/>
                        </a:rPr>
                        <a:t>Area</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Maya</a:t>
                      </a:r>
                    </a:p>
                  </a:txBody>
                  <a:tcPr/>
                </a:tc>
                <a:tc>
                  <a:txBody>
                    <a:bodyPr/>
                    <a:lstStyle/>
                    <a:p>
                      <a:r>
                        <a:rPr lang="en-US" dirty="0">
                          <a:latin typeface="Nunito" pitchFamily="2" charset="77"/>
                        </a:rPr>
                        <a:t>Henry</a:t>
                      </a:r>
                    </a:p>
                  </a:txBody>
                  <a:tcPr/>
                </a:tc>
                <a:tc>
                  <a:txBody>
                    <a:bodyPr/>
                    <a:lstStyle/>
                    <a:p>
                      <a:r>
                        <a:rPr lang="en-US" dirty="0">
                          <a:solidFill>
                            <a:srgbClr val="00B050"/>
                          </a:solidFill>
                          <a:latin typeface="Nunito" pitchFamily="2" charset="77"/>
                        </a:rPr>
                        <a:t>425</a:t>
                      </a:r>
                    </a:p>
                  </a:txBody>
                  <a:tcPr/>
                </a:tc>
                <a:tc>
                  <a:txBody>
                    <a:bodyPr/>
                    <a:lstStyle/>
                    <a:p>
                      <a:r>
                        <a:rPr lang="en-US" dirty="0">
                          <a:latin typeface="Nunito" pitchFamily="2" charset="77"/>
                        </a:rPr>
                        <a:t>CA</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John</a:t>
                      </a:r>
                    </a:p>
                  </a:txBody>
                  <a:tcPr/>
                </a:tc>
                <a:tc>
                  <a:txBody>
                    <a:bodyPr/>
                    <a:lstStyle/>
                    <a:p>
                      <a:r>
                        <a:rPr lang="en-US" dirty="0">
                          <a:latin typeface="Nunito" pitchFamily="2" charset="77"/>
                        </a:rPr>
                        <a:t>Doe</a:t>
                      </a:r>
                    </a:p>
                  </a:txBody>
                  <a:tcPr/>
                </a:tc>
                <a:tc>
                  <a:txBody>
                    <a:bodyPr/>
                    <a:lstStyle/>
                    <a:p>
                      <a:r>
                        <a:rPr lang="en-US" dirty="0">
                          <a:latin typeface="Nunito" pitchFamily="2" charset="77"/>
                        </a:rPr>
                        <a:t>346</a:t>
                      </a:r>
                    </a:p>
                  </a:txBody>
                  <a:tcPr/>
                </a:tc>
                <a:tc>
                  <a:txBody>
                    <a:bodyPr/>
                    <a:lstStyle/>
                    <a:p>
                      <a:r>
                        <a:rPr lang="en-US" dirty="0">
                          <a:solidFill>
                            <a:srgbClr val="00B050"/>
                          </a:solidFill>
                          <a:latin typeface="Nunito" pitchFamily="2" charset="77"/>
                        </a:rPr>
                        <a:t>TX</a:t>
                      </a:r>
                    </a:p>
                  </a:txBody>
                  <a:tcPr/>
                </a:tc>
                <a:extLst>
                  <a:ext uri="{0D108BD9-81ED-4DB2-BD59-A6C34878D82A}">
                    <a16:rowId xmlns:a16="http://schemas.microsoft.com/office/drawing/2014/main" val="1291692552"/>
                  </a:ext>
                </a:extLst>
              </a:tr>
            </a:tbl>
          </a:graphicData>
        </a:graphic>
      </p:graphicFrame>
      <p:graphicFrame>
        <p:nvGraphicFramePr>
          <p:cNvPr id="12" name="Table 11">
            <a:extLst>
              <a:ext uri="{FF2B5EF4-FFF2-40B4-BE49-F238E27FC236}">
                <a16:creationId xmlns:a16="http://schemas.microsoft.com/office/drawing/2014/main" id="{FB233DF2-EF77-0F03-D0D1-39E88ADA4604}"/>
              </a:ext>
            </a:extLst>
          </p:cNvPr>
          <p:cNvGraphicFramePr>
            <a:graphicFrameLocks noGrp="1"/>
          </p:cNvGraphicFramePr>
          <p:nvPr>
            <p:extLst>
              <p:ext uri="{D42A27DB-BD31-4B8C-83A1-F6EECF244321}">
                <p14:modId xmlns:p14="http://schemas.microsoft.com/office/powerpoint/2010/main" val="2421548606"/>
              </p:ext>
            </p:extLst>
          </p:nvPr>
        </p:nvGraphicFramePr>
        <p:xfrm>
          <a:off x="2364237" y="4501983"/>
          <a:ext cx="2748640" cy="1097280"/>
        </p:xfrm>
        <a:graphic>
          <a:graphicData uri="http://schemas.openxmlformats.org/drawingml/2006/table">
            <a:tbl>
              <a:tblPr firstRow="1" bandRow="1">
                <a:tableStyleId>{93296810-A885-4BE3-A3E7-6D5BEEA58F35}</a:tableStyleId>
              </a:tblPr>
              <a:tblGrid>
                <a:gridCol w="1002030">
                  <a:extLst>
                    <a:ext uri="{9D8B030D-6E8A-4147-A177-3AD203B41FA5}">
                      <a16:colId xmlns:a16="http://schemas.microsoft.com/office/drawing/2014/main" val="557828924"/>
                    </a:ext>
                  </a:extLst>
                </a:gridCol>
                <a:gridCol w="873305">
                  <a:extLst>
                    <a:ext uri="{9D8B030D-6E8A-4147-A177-3AD203B41FA5}">
                      <a16:colId xmlns:a16="http://schemas.microsoft.com/office/drawing/2014/main" val="297523429"/>
                    </a:ext>
                  </a:extLst>
                </a:gridCol>
                <a:gridCol w="873305">
                  <a:extLst>
                    <a:ext uri="{9D8B030D-6E8A-4147-A177-3AD203B41FA5}">
                      <a16:colId xmlns:a16="http://schemas.microsoft.com/office/drawing/2014/main" val="2613826916"/>
                    </a:ext>
                  </a:extLst>
                </a:gridCol>
              </a:tblGrid>
              <a:tr h="185420">
                <a:tc>
                  <a:txBody>
                    <a:bodyPr/>
                    <a:lstStyle/>
                    <a:p>
                      <a:pPr algn="ctr"/>
                      <a:r>
                        <a:rPr lang="en-US" dirty="0">
                          <a:latin typeface="Nunito" pitchFamily="2" charset="77"/>
                        </a:rPr>
                        <a:t>Full</a:t>
                      </a:r>
                    </a:p>
                  </a:txBody>
                  <a:tcPr/>
                </a:tc>
                <a:tc>
                  <a:txBody>
                    <a:bodyPr/>
                    <a:lstStyle/>
                    <a:p>
                      <a:pPr algn="ctr"/>
                      <a:r>
                        <a:rPr lang="en-US" dirty="0">
                          <a:latin typeface="Nunito" pitchFamily="2" charset="77"/>
                        </a:rPr>
                        <a:t>Area</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John D</a:t>
                      </a:r>
                    </a:p>
                  </a:txBody>
                  <a:tcPr/>
                </a:tc>
                <a:tc>
                  <a:txBody>
                    <a:bodyPr/>
                    <a:lstStyle/>
                    <a:p>
                      <a:r>
                        <a:rPr lang="en-US" dirty="0">
                          <a:latin typeface="Nunito" pitchFamily="2" charset="77"/>
                        </a:rPr>
                        <a:t>346</a:t>
                      </a:r>
                    </a:p>
                  </a:txBody>
                  <a:tcPr/>
                </a:tc>
                <a:tc>
                  <a:txBody>
                    <a:bodyPr/>
                    <a:lstStyle/>
                    <a:p>
                      <a:endParaRPr lang="en-US" dirty="0">
                        <a:latin typeface="Nunito" pitchFamily="2" charset="77"/>
                      </a:endParaRP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J Henry</a:t>
                      </a:r>
                    </a:p>
                  </a:txBody>
                  <a:tcPr/>
                </a:tc>
                <a:tc>
                  <a:txBody>
                    <a:bodyPr/>
                    <a:lstStyle/>
                    <a:p>
                      <a:r>
                        <a:rPr lang="en-US" dirty="0">
                          <a:latin typeface="Nunito" pitchFamily="2" charset="77"/>
                        </a:rPr>
                        <a:t>303</a:t>
                      </a:r>
                    </a:p>
                  </a:txBody>
                  <a:tcPr/>
                </a:tc>
                <a:tc>
                  <a:txBody>
                    <a:bodyPr/>
                    <a:lstStyle/>
                    <a:p>
                      <a:r>
                        <a:rPr lang="en-US" dirty="0">
                          <a:latin typeface="Nunito" pitchFamily="2" charset="77"/>
                        </a:rPr>
                        <a:t>CO</a:t>
                      </a:r>
                    </a:p>
                  </a:txBody>
                  <a:tcPr/>
                </a:tc>
                <a:extLst>
                  <a:ext uri="{0D108BD9-81ED-4DB2-BD59-A6C34878D82A}">
                    <a16:rowId xmlns:a16="http://schemas.microsoft.com/office/drawing/2014/main" val="1291692552"/>
                  </a:ext>
                </a:extLst>
              </a:tr>
            </a:tbl>
          </a:graphicData>
        </a:graphic>
      </p:graphicFrame>
    </p:spTree>
    <p:extLst>
      <p:ext uri="{BB962C8B-B14F-4D97-AF65-F5344CB8AC3E}">
        <p14:creationId xmlns:p14="http://schemas.microsoft.com/office/powerpoint/2010/main" val="187705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AB40-5980-A8FF-96A9-16281038A691}"/>
              </a:ext>
            </a:extLst>
          </p:cNvPr>
          <p:cNvSpPr>
            <a:spLocks noGrp="1"/>
          </p:cNvSpPr>
          <p:nvPr>
            <p:ph type="title"/>
          </p:nvPr>
        </p:nvSpPr>
        <p:spPr/>
        <p:txBody>
          <a:bodyPr>
            <a:noAutofit/>
          </a:bodyPr>
          <a:lstStyle/>
          <a:p>
            <a:r>
              <a:rPr lang="en-US" sz="3600" dirty="0"/>
              <a:t>Challenges of Traditional Wrangling Pipelines</a:t>
            </a:r>
            <a:br>
              <a:rPr lang="en-US" sz="3200" dirty="0"/>
            </a:br>
            <a:r>
              <a:rPr lang="en-US" sz="2800" dirty="0"/>
              <a:t>(DL ones, too)</a:t>
            </a:r>
          </a:p>
        </p:txBody>
      </p:sp>
      <p:sp>
        <p:nvSpPr>
          <p:cNvPr id="4" name="Slide Number Placeholder 3">
            <a:extLst>
              <a:ext uri="{FF2B5EF4-FFF2-40B4-BE49-F238E27FC236}">
                <a16:creationId xmlns:a16="http://schemas.microsoft.com/office/drawing/2014/main" id="{71841164-4C63-8A47-05EA-2880B9B35109}"/>
              </a:ext>
            </a:extLst>
          </p:cNvPr>
          <p:cNvSpPr>
            <a:spLocks noGrp="1"/>
          </p:cNvSpPr>
          <p:nvPr>
            <p:ph type="sldNum" sz="quarter" idx="12"/>
          </p:nvPr>
        </p:nvSpPr>
        <p:spPr/>
        <p:txBody>
          <a:bodyPr/>
          <a:lstStyle/>
          <a:p>
            <a:fld id="{828DFE35-EFF4-0747-8BFD-E564752681F3}" type="slidenum">
              <a:rPr lang="en-US" smtClean="0"/>
              <a:t>17</a:t>
            </a:fld>
            <a:endParaRPr lang="en-US"/>
          </a:p>
        </p:txBody>
      </p:sp>
      <p:sp>
        <p:nvSpPr>
          <p:cNvPr id="9" name="TextBox 8">
            <a:extLst>
              <a:ext uri="{FF2B5EF4-FFF2-40B4-BE49-F238E27FC236}">
                <a16:creationId xmlns:a16="http://schemas.microsoft.com/office/drawing/2014/main" id="{30DD0D26-8ECC-5066-DADF-CF29474D7342}"/>
              </a:ext>
            </a:extLst>
          </p:cNvPr>
          <p:cNvSpPr txBox="1"/>
          <p:nvPr/>
        </p:nvSpPr>
        <p:spPr>
          <a:xfrm>
            <a:off x="6096000" y="1681590"/>
            <a:ext cx="5522259" cy="4339650"/>
          </a:xfrm>
          <a:prstGeom prst="rect">
            <a:avLst/>
          </a:prstGeom>
          <a:noFill/>
        </p:spPr>
        <p:txBody>
          <a:bodyPr wrap="square" rtlCol="0">
            <a:spAutoFit/>
          </a:bodyPr>
          <a:lstStyle/>
          <a:p>
            <a:r>
              <a:rPr lang="en-US" sz="2800" dirty="0">
                <a:solidFill>
                  <a:schemeClr val="accent1"/>
                </a:solidFill>
                <a:latin typeface="Nunito" pitchFamily="2" charset="77"/>
              </a:rPr>
              <a:t>Task Specific Architecture</a:t>
            </a:r>
          </a:p>
          <a:p>
            <a:r>
              <a:rPr lang="en-US" sz="2400" dirty="0">
                <a:latin typeface="Nunito" pitchFamily="2" charset="77"/>
              </a:rPr>
              <a:t>One model per task resulting in siloed pipelines.</a:t>
            </a:r>
          </a:p>
          <a:p>
            <a:endParaRPr lang="en-US" sz="2400" dirty="0">
              <a:latin typeface="Nunito" pitchFamily="2" charset="77"/>
            </a:endParaRPr>
          </a:p>
          <a:p>
            <a:r>
              <a:rPr lang="en-US" sz="2800" dirty="0">
                <a:solidFill>
                  <a:schemeClr val="accent1"/>
                </a:solidFill>
                <a:latin typeface="Nunito" pitchFamily="2" charset="77"/>
              </a:rPr>
              <a:t>Lots of Labelled Data</a:t>
            </a:r>
          </a:p>
          <a:p>
            <a:r>
              <a:rPr lang="en-US" sz="2400" dirty="0">
                <a:latin typeface="Nunito" pitchFamily="2" charset="77"/>
              </a:rPr>
              <a:t>Need manually crafted labelled data per task.</a:t>
            </a:r>
          </a:p>
          <a:p>
            <a:endParaRPr lang="en-US" sz="2400" dirty="0">
              <a:latin typeface="Nunito" pitchFamily="2" charset="77"/>
            </a:endParaRPr>
          </a:p>
          <a:p>
            <a:r>
              <a:rPr lang="en-US" sz="2800" dirty="0">
                <a:solidFill>
                  <a:schemeClr val="accent1"/>
                </a:solidFill>
                <a:latin typeface="Nunito" pitchFamily="2" charset="77"/>
              </a:rPr>
              <a:t>Hard Coded Knowledge</a:t>
            </a:r>
          </a:p>
          <a:p>
            <a:r>
              <a:rPr lang="en-US" sz="2400" dirty="0">
                <a:latin typeface="Nunito" pitchFamily="2" charset="77"/>
              </a:rPr>
              <a:t>Domain specific knowledge required and can be brittle with new domains.</a:t>
            </a:r>
          </a:p>
        </p:txBody>
      </p:sp>
      <p:graphicFrame>
        <p:nvGraphicFramePr>
          <p:cNvPr id="10" name="Table 6">
            <a:extLst>
              <a:ext uri="{FF2B5EF4-FFF2-40B4-BE49-F238E27FC236}">
                <a16:creationId xmlns:a16="http://schemas.microsoft.com/office/drawing/2014/main" id="{21467050-5205-99AA-E96A-C860403BA6EB}"/>
              </a:ext>
            </a:extLst>
          </p:cNvPr>
          <p:cNvGraphicFramePr>
            <a:graphicFrameLocks noGrp="1"/>
          </p:cNvGraphicFramePr>
          <p:nvPr>
            <p:extLst>
              <p:ext uri="{D42A27DB-BD31-4B8C-83A1-F6EECF244321}">
                <p14:modId xmlns:p14="http://schemas.microsoft.com/office/powerpoint/2010/main" val="448891413"/>
              </p:ext>
            </p:extLst>
          </p:nvPr>
        </p:nvGraphicFramePr>
        <p:xfrm>
          <a:off x="383611" y="1881084"/>
          <a:ext cx="1852033" cy="914400"/>
        </p:xfrm>
        <a:graphic>
          <a:graphicData uri="http://schemas.openxmlformats.org/drawingml/2006/table">
            <a:tbl>
              <a:tblPr firstRow="1" bandRow="1">
                <a:tableStyleId>{5C22544A-7EE6-4342-B048-85BDC9FD1C3A}</a:tableStyleId>
              </a:tblPr>
              <a:tblGrid>
                <a:gridCol w="629033">
                  <a:extLst>
                    <a:ext uri="{9D8B030D-6E8A-4147-A177-3AD203B41FA5}">
                      <a16:colId xmlns:a16="http://schemas.microsoft.com/office/drawing/2014/main" val="557828924"/>
                    </a:ext>
                  </a:extLst>
                </a:gridCol>
                <a:gridCol w="593967">
                  <a:extLst>
                    <a:ext uri="{9D8B030D-6E8A-4147-A177-3AD203B41FA5}">
                      <a16:colId xmlns:a16="http://schemas.microsoft.com/office/drawing/2014/main" val="297523429"/>
                    </a:ext>
                  </a:extLst>
                </a:gridCol>
                <a:gridCol w="629033">
                  <a:extLst>
                    <a:ext uri="{9D8B030D-6E8A-4147-A177-3AD203B41FA5}">
                      <a16:colId xmlns:a16="http://schemas.microsoft.com/office/drawing/2014/main" val="2613826916"/>
                    </a:ext>
                  </a:extLst>
                </a:gridCol>
              </a:tblGrid>
              <a:tr h="288133">
                <a:tc>
                  <a:txBody>
                    <a:bodyPr/>
                    <a:lstStyle/>
                    <a:p>
                      <a:pPr algn="ctr"/>
                      <a:r>
                        <a:rPr lang="en-US" sz="1400" dirty="0">
                          <a:latin typeface="Nunito" pitchFamily="2" charset="77"/>
                        </a:rPr>
                        <a:t>First</a:t>
                      </a:r>
                    </a:p>
                  </a:txBody>
                  <a:tcPr/>
                </a:tc>
                <a:tc>
                  <a:txBody>
                    <a:bodyPr/>
                    <a:lstStyle/>
                    <a:p>
                      <a:pPr algn="ctr"/>
                      <a:r>
                        <a:rPr lang="en-US" sz="1400" dirty="0">
                          <a:latin typeface="Nunito" pitchFamily="2" charset="77"/>
                        </a:rPr>
                        <a:t>Last</a:t>
                      </a:r>
                    </a:p>
                  </a:txBody>
                  <a:tcPr/>
                </a:tc>
                <a:tc>
                  <a:txBody>
                    <a:bodyPr/>
                    <a:lstStyle/>
                    <a:p>
                      <a:pPr algn="ctr"/>
                      <a:r>
                        <a:rPr lang="en-US" sz="1400" dirty="0">
                          <a:latin typeface="Nunito" pitchFamily="2" charset="77"/>
                        </a:rPr>
                        <a:t>State</a:t>
                      </a:r>
                    </a:p>
                  </a:txBody>
                  <a:tcPr/>
                </a:tc>
                <a:extLst>
                  <a:ext uri="{0D108BD9-81ED-4DB2-BD59-A6C34878D82A}">
                    <a16:rowId xmlns:a16="http://schemas.microsoft.com/office/drawing/2014/main" val="2844482339"/>
                  </a:ext>
                </a:extLst>
              </a:tr>
              <a:tr h="288133">
                <a:tc>
                  <a:txBody>
                    <a:bodyPr/>
                    <a:lstStyle/>
                    <a:p>
                      <a:endParaRPr lang="en-US" sz="1400">
                        <a:latin typeface="Nunito" pitchFamily="2" charset="77"/>
                      </a:endParaRPr>
                    </a:p>
                  </a:txBody>
                  <a:tcPr/>
                </a:tc>
                <a:tc>
                  <a:txBody>
                    <a:bodyPr/>
                    <a:lstStyle/>
                    <a:p>
                      <a:endParaRPr lang="en-US" sz="1400" dirty="0">
                        <a:latin typeface="Nunito" pitchFamily="2" charset="77"/>
                      </a:endParaRPr>
                    </a:p>
                  </a:txBody>
                  <a:tcPr/>
                </a:tc>
                <a:tc>
                  <a:txBody>
                    <a:bodyPr/>
                    <a:lstStyle/>
                    <a:p>
                      <a:endParaRPr lang="en-US" sz="1400">
                        <a:latin typeface="Nunito" pitchFamily="2" charset="77"/>
                      </a:endParaRPr>
                    </a:p>
                  </a:txBody>
                  <a:tcPr/>
                </a:tc>
                <a:extLst>
                  <a:ext uri="{0D108BD9-81ED-4DB2-BD59-A6C34878D82A}">
                    <a16:rowId xmlns:a16="http://schemas.microsoft.com/office/drawing/2014/main" val="3836105228"/>
                  </a:ext>
                </a:extLst>
              </a:tr>
              <a:tr h="288133">
                <a:tc>
                  <a:txBody>
                    <a:bodyPr/>
                    <a:lstStyle/>
                    <a:p>
                      <a:endParaRPr lang="en-US" sz="1400" dirty="0">
                        <a:latin typeface="Nunito" pitchFamily="2" charset="77"/>
                      </a:endParaRPr>
                    </a:p>
                  </a:txBody>
                  <a:tcPr/>
                </a:tc>
                <a:tc>
                  <a:txBody>
                    <a:bodyPr/>
                    <a:lstStyle/>
                    <a:p>
                      <a:endParaRPr lang="en-US" sz="1400" dirty="0">
                        <a:latin typeface="Nunito" pitchFamily="2" charset="77"/>
                      </a:endParaRPr>
                    </a:p>
                  </a:txBody>
                  <a:tcPr/>
                </a:tc>
                <a:tc>
                  <a:txBody>
                    <a:bodyPr/>
                    <a:lstStyle/>
                    <a:p>
                      <a:endParaRPr lang="en-US" sz="1400" dirty="0">
                        <a:latin typeface="Nunito" pitchFamily="2" charset="77"/>
                      </a:endParaRPr>
                    </a:p>
                  </a:txBody>
                  <a:tcPr/>
                </a:tc>
                <a:extLst>
                  <a:ext uri="{0D108BD9-81ED-4DB2-BD59-A6C34878D82A}">
                    <a16:rowId xmlns:a16="http://schemas.microsoft.com/office/drawing/2014/main" val="1291692552"/>
                  </a:ext>
                </a:extLst>
              </a:tr>
            </a:tbl>
          </a:graphicData>
        </a:graphic>
      </p:graphicFrame>
      <p:sp>
        <p:nvSpPr>
          <p:cNvPr id="13" name="Rectangle 12">
            <a:extLst>
              <a:ext uri="{FF2B5EF4-FFF2-40B4-BE49-F238E27FC236}">
                <a16:creationId xmlns:a16="http://schemas.microsoft.com/office/drawing/2014/main" id="{4CD53F26-6CA5-BE67-D20B-3386FA6B2631}"/>
              </a:ext>
            </a:extLst>
          </p:cNvPr>
          <p:cNvSpPr/>
          <p:nvPr/>
        </p:nvSpPr>
        <p:spPr>
          <a:xfrm>
            <a:off x="764941" y="5397296"/>
            <a:ext cx="1410072" cy="62394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Nunito" pitchFamily="2" charset="77"/>
              </a:rPr>
              <a:t>Model</a:t>
            </a:r>
          </a:p>
        </p:txBody>
      </p:sp>
      <p:sp>
        <p:nvSpPr>
          <p:cNvPr id="14" name="Rectangle 13">
            <a:extLst>
              <a:ext uri="{FF2B5EF4-FFF2-40B4-BE49-F238E27FC236}">
                <a16:creationId xmlns:a16="http://schemas.microsoft.com/office/drawing/2014/main" id="{87C51076-63F9-0C3D-BBC6-FE5B25AE2045}"/>
              </a:ext>
            </a:extLst>
          </p:cNvPr>
          <p:cNvSpPr/>
          <p:nvPr/>
        </p:nvSpPr>
        <p:spPr>
          <a:xfrm>
            <a:off x="3314132" y="5388566"/>
            <a:ext cx="1410072" cy="62394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Nunito" pitchFamily="2" charset="77"/>
              </a:rPr>
              <a:t>Model</a:t>
            </a:r>
          </a:p>
        </p:txBody>
      </p:sp>
      <p:cxnSp>
        <p:nvCxnSpPr>
          <p:cNvPr id="16" name="Straight Arrow Connector 15">
            <a:extLst>
              <a:ext uri="{FF2B5EF4-FFF2-40B4-BE49-F238E27FC236}">
                <a16:creationId xmlns:a16="http://schemas.microsoft.com/office/drawing/2014/main" id="{9EF1F0B6-049E-DA8C-232E-D33F4CA151B7}"/>
              </a:ext>
            </a:extLst>
          </p:cNvPr>
          <p:cNvCxnSpPr>
            <a:cxnSpLocks/>
          </p:cNvCxnSpPr>
          <p:nvPr/>
        </p:nvCxnSpPr>
        <p:spPr>
          <a:xfrm>
            <a:off x="1469977" y="3185925"/>
            <a:ext cx="0" cy="806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29DE9738-B75D-E737-5A68-9B57041FD4C1}"/>
              </a:ext>
            </a:extLst>
          </p:cNvPr>
          <p:cNvSpPr txBox="1"/>
          <p:nvPr/>
        </p:nvSpPr>
        <p:spPr>
          <a:xfrm>
            <a:off x="850964" y="4036322"/>
            <a:ext cx="1238026" cy="646331"/>
          </a:xfrm>
          <a:prstGeom prst="rect">
            <a:avLst/>
          </a:prstGeom>
          <a:noFill/>
        </p:spPr>
        <p:txBody>
          <a:bodyPr wrap="square" rtlCol="0">
            <a:spAutoFit/>
          </a:bodyPr>
          <a:lstStyle/>
          <a:p>
            <a:pPr algn="ctr"/>
            <a:r>
              <a:rPr lang="en-US" dirty="0">
                <a:latin typeface="Nunito" pitchFamily="2" charset="77"/>
              </a:rPr>
              <a:t>Training Data</a:t>
            </a:r>
          </a:p>
        </p:txBody>
      </p:sp>
      <p:sp>
        <p:nvSpPr>
          <p:cNvPr id="18" name="TextBox 17">
            <a:extLst>
              <a:ext uri="{FF2B5EF4-FFF2-40B4-BE49-F238E27FC236}">
                <a16:creationId xmlns:a16="http://schemas.microsoft.com/office/drawing/2014/main" id="{7A663BA0-2992-43CD-38BF-E6000CAAFF78}"/>
              </a:ext>
            </a:extLst>
          </p:cNvPr>
          <p:cNvSpPr txBox="1"/>
          <p:nvPr/>
        </p:nvSpPr>
        <p:spPr>
          <a:xfrm>
            <a:off x="3400155" y="3993657"/>
            <a:ext cx="1238026" cy="646331"/>
          </a:xfrm>
          <a:prstGeom prst="rect">
            <a:avLst/>
          </a:prstGeom>
          <a:noFill/>
        </p:spPr>
        <p:txBody>
          <a:bodyPr wrap="square" rtlCol="0">
            <a:spAutoFit/>
          </a:bodyPr>
          <a:lstStyle/>
          <a:p>
            <a:pPr algn="ctr"/>
            <a:r>
              <a:rPr lang="en-US" dirty="0">
                <a:latin typeface="Nunito" pitchFamily="2" charset="77"/>
              </a:rPr>
              <a:t>Training Data</a:t>
            </a:r>
          </a:p>
        </p:txBody>
      </p:sp>
      <p:cxnSp>
        <p:nvCxnSpPr>
          <p:cNvPr id="19" name="Straight Arrow Connector 18">
            <a:extLst>
              <a:ext uri="{FF2B5EF4-FFF2-40B4-BE49-F238E27FC236}">
                <a16:creationId xmlns:a16="http://schemas.microsoft.com/office/drawing/2014/main" id="{1660FD5B-EA75-FE57-ED5B-4260144747E8}"/>
              </a:ext>
            </a:extLst>
          </p:cNvPr>
          <p:cNvCxnSpPr>
            <a:cxnSpLocks/>
          </p:cNvCxnSpPr>
          <p:nvPr/>
        </p:nvCxnSpPr>
        <p:spPr>
          <a:xfrm>
            <a:off x="4019168" y="3143260"/>
            <a:ext cx="0" cy="806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D72811E-91AA-2098-6CF2-947B6A6C7669}"/>
              </a:ext>
            </a:extLst>
          </p:cNvPr>
          <p:cNvCxnSpPr>
            <a:cxnSpLocks/>
          </p:cNvCxnSpPr>
          <p:nvPr/>
        </p:nvCxnSpPr>
        <p:spPr>
          <a:xfrm>
            <a:off x="4019168" y="4639988"/>
            <a:ext cx="0" cy="5687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14C6342-A777-B8A8-2965-1C661C4EB740}"/>
              </a:ext>
            </a:extLst>
          </p:cNvPr>
          <p:cNvCxnSpPr>
            <a:cxnSpLocks/>
          </p:cNvCxnSpPr>
          <p:nvPr/>
        </p:nvCxnSpPr>
        <p:spPr>
          <a:xfrm>
            <a:off x="1469977" y="4722804"/>
            <a:ext cx="0" cy="5687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3" name="Table 6">
            <a:extLst>
              <a:ext uri="{FF2B5EF4-FFF2-40B4-BE49-F238E27FC236}">
                <a16:creationId xmlns:a16="http://schemas.microsoft.com/office/drawing/2014/main" id="{7BC2969F-8D54-F1B7-5F72-4DA12E9051DD}"/>
              </a:ext>
            </a:extLst>
          </p:cNvPr>
          <p:cNvGraphicFramePr>
            <a:graphicFrameLocks noGrp="1"/>
          </p:cNvGraphicFramePr>
          <p:nvPr>
            <p:extLst>
              <p:ext uri="{D42A27DB-BD31-4B8C-83A1-F6EECF244321}">
                <p14:modId xmlns:p14="http://schemas.microsoft.com/office/powerpoint/2010/main" val="727897489"/>
              </p:ext>
            </p:extLst>
          </p:nvPr>
        </p:nvGraphicFramePr>
        <p:xfrm>
          <a:off x="514944" y="2061373"/>
          <a:ext cx="1852033" cy="914400"/>
        </p:xfrm>
        <a:graphic>
          <a:graphicData uri="http://schemas.openxmlformats.org/drawingml/2006/table">
            <a:tbl>
              <a:tblPr firstRow="1" bandRow="1">
                <a:tableStyleId>{5C22544A-7EE6-4342-B048-85BDC9FD1C3A}</a:tableStyleId>
              </a:tblPr>
              <a:tblGrid>
                <a:gridCol w="629033">
                  <a:extLst>
                    <a:ext uri="{9D8B030D-6E8A-4147-A177-3AD203B41FA5}">
                      <a16:colId xmlns:a16="http://schemas.microsoft.com/office/drawing/2014/main" val="557828924"/>
                    </a:ext>
                  </a:extLst>
                </a:gridCol>
                <a:gridCol w="593967">
                  <a:extLst>
                    <a:ext uri="{9D8B030D-6E8A-4147-A177-3AD203B41FA5}">
                      <a16:colId xmlns:a16="http://schemas.microsoft.com/office/drawing/2014/main" val="297523429"/>
                    </a:ext>
                  </a:extLst>
                </a:gridCol>
                <a:gridCol w="629033">
                  <a:extLst>
                    <a:ext uri="{9D8B030D-6E8A-4147-A177-3AD203B41FA5}">
                      <a16:colId xmlns:a16="http://schemas.microsoft.com/office/drawing/2014/main" val="2613826916"/>
                    </a:ext>
                  </a:extLst>
                </a:gridCol>
              </a:tblGrid>
              <a:tr h="288133">
                <a:tc>
                  <a:txBody>
                    <a:bodyPr/>
                    <a:lstStyle/>
                    <a:p>
                      <a:pPr algn="ctr"/>
                      <a:r>
                        <a:rPr lang="en-US" sz="1400" dirty="0">
                          <a:latin typeface="Nunito" pitchFamily="2" charset="77"/>
                        </a:rPr>
                        <a:t>First</a:t>
                      </a:r>
                    </a:p>
                  </a:txBody>
                  <a:tcPr/>
                </a:tc>
                <a:tc>
                  <a:txBody>
                    <a:bodyPr/>
                    <a:lstStyle/>
                    <a:p>
                      <a:pPr algn="ctr"/>
                      <a:r>
                        <a:rPr lang="en-US" sz="1400" dirty="0">
                          <a:latin typeface="Nunito" pitchFamily="2" charset="77"/>
                        </a:rPr>
                        <a:t>Last</a:t>
                      </a:r>
                    </a:p>
                  </a:txBody>
                  <a:tcPr/>
                </a:tc>
                <a:tc>
                  <a:txBody>
                    <a:bodyPr/>
                    <a:lstStyle/>
                    <a:p>
                      <a:pPr algn="ctr"/>
                      <a:r>
                        <a:rPr lang="en-US" sz="1400" dirty="0">
                          <a:latin typeface="Nunito" pitchFamily="2" charset="77"/>
                        </a:rPr>
                        <a:t>State</a:t>
                      </a:r>
                    </a:p>
                  </a:txBody>
                  <a:tcPr/>
                </a:tc>
                <a:extLst>
                  <a:ext uri="{0D108BD9-81ED-4DB2-BD59-A6C34878D82A}">
                    <a16:rowId xmlns:a16="http://schemas.microsoft.com/office/drawing/2014/main" val="2844482339"/>
                  </a:ext>
                </a:extLst>
              </a:tr>
              <a:tr h="288133">
                <a:tc>
                  <a:txBody>
                    <a:bodyPr/>
                    <a:lstStyle/>
                    <a:p>
                      <a:endParaRPr lang="en-US" sz="1400">
                        <a:latin typeface="Nunito" pitchFamily="2" charset="77"/>
                      </a:endParaRPr>
                    </a:p>
                  </a:txBody>
                  <a:tcPr/>
                </a:tc>
                <a:tc>
                  <a:txBody>
                    <a:bodyPr/>
                    <a:lstStyle/>
                    <a:p>
                      <a:endParaRPr lang="en-US" sz="1400" dirty="0">
                        <a:latin typeface="Nunito" pitchFamily="2" charset="77"/>
                      </a:endParaRPr>
                    </a:p>
                  </a:txBody>
                  <a:tcPr/>
                </a:tc>
                <a:tc>
                  <a:txBody>
                    <a:bodyPr/>
                    <a:lstStyle/>
                    <a:p>
                      <a:endParaRPr lang="en-US" sz="1400">
                        <a:latin typeface="Nunito" pitchFamily="2" charset="77"/>
                      </a:endParaRPr>
                    </a:p>
                  </a:txBody>
                  <a:tcPr/>
                </a:tc>
                <a:extLst>
                  <a:ext uri="{0D108BD9-81ED-4DB2-BD59-A6C34878D82A}">
                    <a16:rowId xmlns:a16="http://schemas.microsoft.com/office/drawing/2014/main" val="3836105228"/>
                  </a:ext>
                </a:extLst>
              </a:tr>
              <a:tr h="288133">
                <a:tc>
                  <a:txBody>
                    <a:bodyPr/>
                    <a:lstStyle/>
                    <a:p>
                      <a:endParaRPr lang="en-US" sz="1400" dirty="0">
                        <a:latin typeface="Nunito" pitchFamily="2" charset="77"/>
                      </a:endParaRPr>
                    </a:p>
                  </a:txBody>
                  <a:tcPr/>
                </a:tc>
                <a:tc>
                  <a:txBody>
                    <a:bodyPr/>
                    <a:lstStyle/>
                    <a:p>
                      <a:endParaRPr lang="en-US" sz="1400" dirty="0">
                        <a:latin typeface="Nunito" pitchFamily="2" charset="77"/>
                      </a:endParaRPr>
                    </a:p>
                  </a:txBody>
                  <a:tcPr/>
                </a:tc>
                <a:tc>
                  <a:txBody>
                    <a:bodyPr/>
                    <a:lstStyle/>
                    <a:p>
                      <a:endParaRPr lang="en-US" sz="1400" dirty="0">
                        <a:latin typeface="Nunito" pitchFamily="2" charset="77"/>
                      </a:endParaRPr>
                    </a:p>
                  </a:txBody>
                  <a:tcPr/>
                </a:tc>
                <a:extLst>
                  <a:ext uri="{0D108BD9-81ED-4DB2-BD59-A6C34878D82A}">
                    <a16:rowId xmlns:a16="http://schemas.microsoft.com/office/drawing/2014/main" val="1291692552"/>
                  </a:ext>
                </a:extLst>
              </a:tr>
            </a:tbl>
          </a:graphicData>
        </a:graphic>
      </p:graphicFrame>
      <p:graphicFrame>
        <p:nvGraphicFramePr>
          <p:cNvPr id="6" name="Table 6">
            <a:extLst>
              <a:ext uri="{FF2B5EF4-FFF2-40B4-BE49-F238E27FC236}">
                <a16:creationId xmlns:a16="http://schemas.microsoft.com/office/drawing/2014/main" id="{2DE8D1C9-657D-D690-5173-BE28E2435500}"/>
              </a:ext>
            </a:extLst>
          </p:cNvPr>
          <p:cNvGraphicFramePr>
            <a:graphicFrameLocks noGrp="1"/>
          </p:cNvGraphicFramePr>
          <p:nvPr>
            <p:extLst>
              <p:ext uri="{D42A27DB-BD31-4B8C-83A1-F6EECF244321}">
                <p14:modId xmlns:p14="http://schemas.microsoft.com/office/powerpoint/2010/main" val="1079094924"/>
              </p:ext>
            </p:extLst>
          </p:nvPr>
        </p:nvGraphicFramePr>
        <p:xfrm>
          <a:off x="3054666" y="1878684"/>
          <a:ext cx="1707814" cy="914400"/>
        </p:xfrm>
        <a:graphic>
          <a:graphicData uri="http://schemas.openxmlformats.org/drawingml/2006/table">
            <a:tbl>
              <a:tblPr firstRow="1" bandRow="1">
                <a:tableStyleId>{93296810-A885-4BE3-A3E7-6D5BEEA58F35}</a:tableStyleId>
              </a:tblPr>
              <a:tblGrid>
                <a:gridCol w="416242">
                  <a:extLst>
                    <a:ext uri="{9D8B030D-6E8A-4147-A177-3AD203B41FA5}">
                      <a16:colId xmlns:a16="http://schemas.microsoft.com/office/drawing/2014/main" val="557828924"/>
                    </a:ext>
                  </a:extLst>
                </a:gridCol>
                <a:gridCol w="713105">
                  <a:extLst>
                    <a:ext uri="{9D8B030D-6E8A-4147-A177-3AD203B41FA5}">
                      <a16:colId xmlns:a16="http://schemas.microsoft.com/office/drawing/2014/main" val="297523429"/>
                    </a:ext>
                  </a:extLst>
                </a:gridCol>
                <a:gridCol w="578467">
                  <a:extLst>
                    <a:ext uri="{9D8B030D-6E8A-4147-A177-3AD203B41FA5}">
                      <a16:colId xmlns:a16="http://schemas.microsoft.com/office/drawing/2014/main" val="2613826916"/>
                    </a:ext>
                  </a:extLst>
                </a:gridCol>
              </a:tblGrid>
              <a:tr h="288133">
                <a:tc>
                  <a:txBody>
                    <a:bodyPr/>
                    <a:lstStyle/>
                    <a:p>
                      <a:pPr algn="ctr"/>
                      <a:r>
                        <a:rPr lang="en-US" sz="1400" dirty="0">
                          <a:latin typeface="Nunito" pitchFamily="2" charset="77"/>
                        </a:rPr>
                        <a:t>ID</a:t>
                      </a:r>
                    </a:p>
                  </a:txBody>
                  <a:tcPr/>
                </a:tc>
                <a:tc>
                  <a:txBody>
                    <a:bodyPr/>
                    <a:lstStyle/>
                    <a:p>
                      <a:pPr algn="ctr"/>
                      <a:r>
                        <a:rPr lang="en-US" sz="1400" dirty="0">
                          <a:latin typeface="Nunito" pitchFamily="2" charset="77"/>
                        </a:rPr>
                        <a:t>Order</a:t>
                      </a:r>
                    </a:p>
                  </a:txBody>
                  <a:tcPr/>
                </a:tc>
                <a:tc>
                  <a:txBody>
                    <a:bodyPr/>
                    <a:lstStyle/>
                    <a:p>
                      <a:pPr algn="ctr"/>
                      <a:r>
                        <a:rPr lang="en-US" sz="1400" dirty="0">
                          <a:latin typeface="Nunito" pitchFamily="2" charset="77"/>
                        </a:rPr>
                        <a:t>Cost</a:t>
                      </a:r>
                    </a:p>
                  </a:txBody>
                  <a:tcPr/>
                </a:tc>
                <a:extLst>
                  <a:ext uri="{0D108BD9-81ED-4DB2-BD59-A6C34878D82A}">
                    <a16:rowId xmlns:a16="http://schemas.microsoft.com/office/drawing/2014/main" val="2844482339"/>
                  </a:ext>
                </a:extLst>
              </a:tr>
              <a:tr h="288133">
                <a:tc>
                  <a:txBody>
                    <a:bodyPr/>
                    <a:lstStyle/>
                    <a:p>
                      <a:endParaRPr lang="en-US" sz="1400">
                        <a:latin typeface="Nunito" pitchFamily="2" charset="77"/>
                      </a:endParaRPr>
                    </a:p>
                  </a:txBody>
                  <a:tcPr/>
                </a:tc>
                <a:tc>
                  <a:txBody>
                    <a:bodyPr/>
                    <a:lstStyle/>
                    <a:p>
                      <a:endParaRPr lang="en-US" sz="1400" dirty="0">
                        <a:latin typeface="Nunito" pitchFamily="2" charset="77"/>
                      </a:endParaRPr>
                    </a:p>
                  </a:txBody>
                  <a:tcPr/>
                </a:tc>
                <a:tc>
                  <a:txBody>
                    <a:bodyPr/>
                    <a:lstStyle/>
                    <a:p>
                      <a:endParaRPr lang="en-US" sz="1400">
                        <a:latin typeface="Nunito" pitchFamily="2" charset="77"/>
                      </a:endParaRPr>
                    </a:p>
                  </a:txBody>
                  <a:tcPr/>
                </a:tc>
                <a:extLst>
                  <a:ext uri="{0D108BD9-81ED-4DB2-BD59-A6C34878D82A}">
                    <a16:rowId xmlns:a16="http://schemas.microsoft.com/office/drawing/2014/main" val="3836105228"/>
                  </a:ext>
                </a:extLst>
              </a:tr>
              <a:tr h="288133">
                <a:tc>
                  <a:txBody>
                    <a:bodyPr/>
                    <a:lstStyle/>
                    <a:p>
                      <a:endParaRPr lang="en-US" sz="1400" dirty="0">
                        <a:latin typeface="Nunito" pitchFamily="2" charset="77"/>
                      </a:endParaRPr>
                    </a:p>
                  </a:txBody>
                  <a:tcPr/>
                </a:tc>
                <a:tc>
                  <a:txBody>
                    <a:bodyPr/>
                    <a:lstStyle/>
                    <a:p>
                      <a:endParaRPr lang="en-US" sz="1400" dirty="0">
                        <a:latin typeface="Nunito" pitchFamily="2" charset="77"/>
                      </a:endParaRPr>
                    </a:p>
                  </a:txBody>
                  <a:tcPr/>
                </a:tc>
                <a:tc>
                  <a:txBody>
                    <a:bodyPr/>
                    <a:lstStyle/>
                    <a:p>
                      <a:endParaRPr lang="en-US" sz="1400" dirty="0">
                        <a:latin typeface="Nunito" pitchFamily="2" charset="77"/>
                      </a:endParaRPr>
                    </a:p>
                  </a:txBody>
                  <a:tcPr/>
                </a:tc>
                <a:extLst>
                  <a:ext uri="{0D108BD9-81ED-4DB2-BD59-A6C34878D82A}">
                    <a16:rowId xmlns:a16="http://schemas.microsoft.com/office/drawing/2014/main" val="1291692552"/>
                  </a:ext>
                </a:extLst>
              </a:tr>
            </a:tbl>
          </a:graphicData>
        </a:graphic>
      </p:graphicFrame>
      <p:graphicFrame>
        <p:nvGraphicFramePr>
          <p:cNvPr id="7" name="Table 6">
            <a:extLst>
              <a:ext uri="{FF2B5EF4-FFF2-40B4-BE49-F238E27FC236}">
                <a16:creationId xmlns:a16="http://schemas.microsoft.com/office/drawing/2014/main" id="{59C7E184-5E42-B7B7-975E-F47A354F075A}"/>
              </a:ext>
            </a:extLst>
          </p:cNvPr>
          <p:cNvGraphicFramePr>
            <a:graphicFrameLocks noGrp="1"/>
          </p:cNvGraphicFramePr>
          <p:nvPr>
            <p:extLst>
              <p:ext uri="{D42A27DB-BD31-4B8C-83A1-F6EECF244321}">
                <p14:modId xmlns:p14="http://schemas.microsoft.com/office/powerpoint/2010/main" val="243834078"/>
              </p:ext>
            </p:extLst>
          </p:nvPr>
        </p:nvGraphicFramePr>
        <p:xfrm>
          <a:off x="3185999" y="2103430"/>
          <a:ext cx="1707814" cy="914400"/>
        </p:xfrm>
        <a:graphic>
          <a:graphicData uri="http://schemas.openxmlformats.org/drawingml/2006/table">
            <a:tbl>
              <a:tblPr firstRow="1" bandRow="1">
                <a:tableStyleId>{93296810-A885-4BE3-A3E7-6D5BEEA58F35}</a:tableStyleId>
              </a:tblPr>
              <a:tblGrid>
                <a:gridCol w="416242">
                  <a:extLst>
                    <a:ext uri="{9D8B030D-6E8A-4147-A177-3AD203B41FA5}">
                      <a16:colId xmlns:a16="http://schemas.microsoft.com/office/drawing/2014/main" val="557828924"/>
                    </a:ext>
                  </a:extLst>
                </a:gridCol>
                <a:gridCol w="713105">
                  <a:extLst>
                    <a:ext uri="{9D8B030D-6E8A-4147-A177-3AD203B41FA5}">
                      <a16:colId xmlns:a16="http://schemas.microsoft.com/office/drawing/2014/main" val="297523429"/>
                    </a:ext>
                  </a:extLst>
                </a:gridCol>
                <a:gridCol w="578467">
                  <a:extLst>
                    <a:ext uri="{9D8B030D-6E8A-4147-A177-3AD203B41FA5}">
                      <a16:colId xmlns:a16="http://schemas.microsoft.com/office/drawing/2014/main" val="2613826916"/>
                    </a:ext>
                  </a:extLst>
                </a:gridCol>
              </a:tblGrid>
              <a:tr h="288133">
                <a:tc>
                  <a:txBody>
                    <a:bodyPr/>
                    <a:lstStyle/>
                    <a:p>
                      <a:pPr algn="ctr"/>
                      <a:r>
                        <a:rPr lang="en-US" sz="1400" b="1" dirty="0">
                          <a:latin typeface="Nunito" pitchFamily="2" charset="77"/>
                        </a:rPr>
                        <a:t>ID</a:t>
                      </a:r>
                    </a:p>
                  </a:txBody>
                  <a:tcPr/>
                </a:tc>
                <a:tc>
                  <a:txBody>
                    <a:bodyPr/>
                    <a:lstStyle/>
                    <a:p>
                      <a:pPr algn="ctr"/>
                      <a:r>
                        <a:rPr lang="en-US" sz="1400" b="1" dirty="0">
                          <a:latin typeface="Nunito" pitchFamily="2" charset="77"/>
                        </a:rPr>
                        <a:t>Order</a:t>
                      </a:r>
                    </a:p>
                  </a:txBody>
                  <a:tcPr/>
                </a:tc>
                <a:tc>
                  <a:txBody>
                    <a:bodyPr/>
                    <a:lstStyle/>
                    <a:p>
                      <a:pPr algn="ctr"/>
                      <a:r>
                        <a:rPr lang="en-US" sz="1400" b="1" dirty="0">
                          <a:latin typeface="Nunito" pitchFamily="2" charset="77"/>
                        </a:rPr>
                        <a:t>Cost</a:t>
                      </a:r>
                    </a:p>
                  </a:txBody>
                  <a:tcPr/>
                </a:tc>
                <a:extLst>
                  <a:ext uri="{0D108BD9-81ED-4DB2-BD59-A6C34878D82A}">
                    <a16:rowId xmlns:a16="http://schemas.microsoft.com/office/drawing/2014/main" val="2844482339"/>
                  </a:ext>
                </a:extLst>
              </a:tr>
              <a:tr h="288133">
                <a:tc>
                  <a:txBody>
                    <a:bodyPr/>
                    <a:lstStyle/>
                    <a:p>
                      <a:endParaRPr lang="en-US" sz="1400">
                        <a:latin typeface="Nunito" pitchFamily="2" charset="77"/>
                      </a:endParaRPr>
                    </a:p>
                  </a:txBody>
                  <a:tcPr/>
                </a:tc>
                <a:tc>
                  <a:txBody>
                    <a:bodyPr/>
                    <a:lstStyle/>
                    <a:p>
                      <a:endParaRPr lang="en-US" sz="1400" dirty="0">
                        <a:latin typeface="Nunito" pitchFamily="2" charset="77"/>
                      </a:endParaRPr>
                    </a:p>
                  </a:txBody>
                  <a:tcPr/>
                </a:tc>
                <a:tc>
                  <a:txBody>
                    <a:bodyPr/>
                    <a:lstStyle/>
                    <a:p>
                      <a:endParaRPr lang="en-US" sz="1400">
                        <a:latin typeface="Nunito" pitchFamily="2" charset="77"/>
                      </a:endParaRPr>
                    </a:p>
                  </a:txBody>
                  <a:tcPr/>
                </a:tc>
                <a:extLst>
                  <a:ext uri="{0D108BD9-81ED-4DB2-BD59-A6C34878D82A}">
                    <a16:rowId xmlns:a16="http://schemas.microsoft.com/office/drawing/2014/main" val="3836105228"/>
                  </a:ext>
                </a:extLst>
              </a:tr>
              <a:tr h="288133">
                <a:tc>
                  <a:txBody>
                    <a:bodyPr/>
                    <a:lstStyle/>
                    <a:p>
                      <a:endParaRPr lang="en-US" sz="1400" dirty="0">
                        <a:latin typeface="Nunito" pitchFamily="2" charset="77"/>
                      </a:endParaRPr>
                    </a:p>
                  </a:txBody>
                  <a:tcPr/>
                </a:tc>
                <a:tc>
                  <a:txBody>
                    <a:bodyPr/>
                    <a:lstStyle/>
                    <a:p>
                      <a:endParaRPr lang="en-US" sz="1400" dirty="0">
                        <a:latin typeface="Nunito" pitchFamily="2" charset="77"/>
                      </a:endParaRPr>
                    </a:p>
                  </a:txBody>
                  <a:tcPr/>
                </a:tc>
                <a:tc>
                  <a:txBody>
                    <a:bodyPr/>
                    <a:lstStyle/>
                    <a:p>
                      <a:endParaRPr lang="en-US" sz="1400" dirty="0">
                        <a:latin typeface="Nunito" pitchFamily="2" charset="77"/>
                      </a:endParaRPr>
                    </a:p>
                  </a:txBody>
                  <a:tcPr/>
                </a:tc>
                <a:extLst>
                  <a:ext uri="{0D108BD9-81ED-4DB2-BD59-A6C34878D82A}">
                    <a16:rowId xmlns:a16="http://schemas.microsoft.com/office/drawing/2014/main" val="1291692552"/>
                  </a:ext>
                </a:extLst>
              </a:tr>
            </a:tbl>
          </a:graphicData>
        </a:graphic>
      </p:graphicFrame>
    </p:spTree>
    <p:extLst>
      <p:ext uri="{BB962C8B-B14F-4D97-AF65-F5344CB8AC3E}">
        <p14:creationId xmlns:p14="http://schemas.microsoft.com/office/powerpoint/2010/main" val="82710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AB40-5980-A8FF-96A9-16281038A691}"/>
              </a:ext>
            </a:extLst>
          </p:cNvPr>
          <p:cNvSpPr>
            <a:spLocks noGrp="1"/>
          </p:cNvSpPr>
          <p:nvPr>
            <p:ph type="title"/>
          </p:nvPr>
        </p:nvSpPr>
        <p:spPr/>
        <p:txBody>
          <a:bodyPr>
            <a:noAutofit/>
          </a:bodyPr>
          <a:lstStyle/>
          <a:p>
            <a:r>
              <a:rPr lang="en-US" sz="3600" dirty="0"/>
              <a:t>Should LLMs Be Able to Help?</a:t>
            </a:r>
            <a:endParaRPr lang="en-US" sz="2800" dirty="0"/>
          </a:p>
        </p:txBody>
      </p:sp>
      <p:sp>
        <p:nvSpPr>
          <p:cNvPr id="4" name="Slide Number Placeholder 3">
            <a:extLst>
              <a:ext uri="{FF2B5EF4-FFF2-40B4-BE49-F238E27FC236}">
                <a16:creationId xmlns:a16="http://schemas.microsoft.com/office/drawing/2014/main" id="{71841164-4C63-8A47-05EA-2880B9B35109}"/>
              </a:ext>
            </a:extLst>
          </p:cNvPr>
          <p:cNvSpPr>
            <a:spLocks noGrp="1"/>
          </p:cNvSpPr>
          <p:nvPr>
            <p:ph type="sldNum" sz="quarter" idx="12"/>
          </p:nvPr>
        </p:nvSpPr>
        <p:spPr/>
        <p:txBody>
          <a:bodyPr/>
          <a:lstStyle/>
          <a:p>
            <a:fld id="{828DFE35-EFF4-0747-8BFD-E564752681F3}" type="slidenum">
              <a:rPr lang="en-US" smtClean="0"/>
              <a:t>18</a:t>
            </a:fld>
            <a:endParaRPr lang="en-US"/>
          </a:p>
        </p:txBody>
      </p:sp>
      <p:sp>
        <p:nvSpPr>
          <p:cNvPr id="9" name="TextBox 8">
            <a:extLst>
              <a:ext uri="{FF2B5EF4-FFF2-40B4-BE49-F238E27FC236}">
                <a16:creationId xmlns:a16="http://schemas.microsoft.com/office/drawing/2014/main" id="{30DD0D26-8ECC-5066-DADF-CF29474D7342}"/>
              </a:ext>
            </a:extLst>
          </p:cNvPr>
          <p:cNvSpPr txBox="1"/>
          <p:nvPr/>
        </p:nvSpPr>
        <p:spPr>
          <a:xfrm>
            <a:off x="6096000" y="1681590"/>
            <a:ext cx="5522259" cy="4339650"/>
          </a:xfrm>
          <a:prstGeom prst="rect">
            <a:avLst/>
          </a:prstGeom>
          <a:noFill/>
        </p:spPr>
        <p:txBody>
          <a:bodyPr wrap="square" rtlCol="0">
            <a:spAutoFit/>
          </a:bodyPr>
          <a:lstStyle/>
          <a:p>
            <a:r>
              <a:rPr lang="en-US" sz="2800" dirty="0">
                <a:solidFill>
                  <a:schemeClr val="accent1"/>
                </a:solidFill>
                <a:latin typeface="Nunito" pitchFamily="2" charset="77"/>
              </a:rPr>
              <a:t>Task Specific Architecture</a:t>
            </a:r>
          </a:p>
          <a:p>
            <a:r>
              <a:rPr lang="en-US" sz="2400" dirty="0">
                <a:latin typeface="Nunito" pitchFamily="2" charset="77"/>
              </a:rPr>
              <a:t>One model per task resulting in siloed pipelines.</a:t>
            </a:r>
          </a:p>
          <a:p>
            <a:endParaRPr lang="en-US" sz="2400" dirty="0">
              <a:latin typeface="Nunito" pitchFamily="2" charset="77"/>
            </a:endParaRPr>
          </a:p>
          <a:p>
            <a:r>
              <a:rPr lang="en-US" sz="2800" dirty="0">
                <a:solidFill>
                  <a:schemeClr val="accent1"/>
                </a:solidFill>
                <a:latin typeface="Nunito" pitchFamily="2" charset="77"/>
              </a:rPr>
              <a:t>Lots of Labelled Data</a:t>
            </a:r>
          </a:p>
          <a:p>
            <a:r>
              <a:rPr lang="en-US" sz="2400" dirty="0">
                <a:latin typeface="Nunito" pitchFamily="2" charset="77"/>
              </a:rPr>
              <a:t>Need manually crafted labelled data per task.</a:t>
            </a:r>
          </a:p>
          <a:p>
            <a:endParaRPr lang="en-US" sz="2400" dirty="0">
              <a:latin typeface="Nunito" pitchFamily="2" charset="77"/>
            </a:endParaRPr>
          </a:p>
          <a:p>
            <a:r>
              <a:rPr lang="en-US" sz="2800" dirty="0">
                <a:solidFill>
                  <a:schemeClr val="accent1"/>
                </a:solidFill>
                <a:latin typeface="Nunito" pitchFamily="2" charset="77"/>
              </a:rPr>
              <a:t>Hard Coded Knowledge</a:t>
            </a:r>
          </a:p>
          <a:p>
            <a:r>
              <a:rPr lang="en-US" sz="2400" dirty="0">
                <a:latin typeface="Nunito" pitchFamily="2" charset="77"/>
              </a:rPr>
              <a:t>Domain specific knowledge required and can be brittle with new domains.</a:t>
            </a:r>
          </a:p>
        </p:txBody>
      </p:sp>
      <p:sp>
        <p:nvSpPr>
          <p:cNvPr id="3" name="TextBox 2">
            <a:extLst>
              <a:ext uri="{FF2B5EF4-FFF2-40B4-BE49-F238E27FC236}">
                <a16:creationId xmlns:a16="http://schemas.microsoft.com/office/drawing/2014/main" id="{DCA45286-7711-8FAA-B299-9A9C80A7F5C2}"/>
              </a:ext>
            </a:extLst>
          </p:cNvPr>
          <p:cNvSpPr txBox="1"/>
          <p:nvPr/>
        </p:nvSpPr>
        <p:spPr>
          <a:xfrm>
            <a:off x="573741" y="1681590"/>
            <a:ext cx="5522259" cy="4339650"/>
          </a:xfrm>
          <a:prstGeom prst="rect">
            <a:avLst/>
          </a:prstGeom>
          <a:noFill/>
        </p:spPr>
        <p:txBody>
          <a:bodyPr wrap="square" rtlCol="0">
            <a:spAutoFit/>
          </a:bodyPr>
          <a:lstStyle/>
          <a:p>
            <a:r>
              <a:rPr lang="en-US" sz="2800" dirty="0">
                <a:solidFill>
                  <a:schemeClr val="accent1"/>
                </a:solidFill>
                <a:latin typeface="Nunito" pitchFamily="2" charset="77"/>
              </a:rPr>
              <a:t>Taskless</a:t>
            </a:r>
          </a:p>
          <a:p>
            <a:r>
              <a:rPr lang="en-US" sz="2400" dirty="0">
                <a:latin typeface="Nunito" pitchFamily="2" charset="77"/>
              </a:rPr>
              <a:t>Simplify pipelines – single model for multiple tasks</a:t>
            </a:r>
          </a:p>
          <a:p>
            <a:endParaRPr lang="en-US" sz="2400" dirty="0">
              <a:latin typeface="Nunito" pitchFamily="2" charset="77"/>
            </a:endParaRPr>
          </a:p>
          <a:p>
            <a:r>
              <a:rPr lang="en-US" sz="2800" dirty="0">
                <a:solidFill>
                  <a:schemeClr val="accent1"/>
                </a:solidFill>
                <a:latin typeface="Nunito" pitchFamily="2" charset="77"/>
              </a:rPr>
              <a:t>No Labelled Data</a:t>
            </a:r>
          </a:p>
          <a:p>
            <a:r>
              <a:rPr lang="en-US" sz="2400" dirty="0">
                <a:latin typeface="Nunito" pitchFamily="2" charset="77"/>
              </a:rPr>
              <a:t>Removes cold-start problem. No task specific training.</a:t>
            </a:r>
          </a:p>
          <a:p>
            <a:endParaRPr lang="en-US" sz="2400" dirty="0">
              <a:latin typeface="Nunito" pitchFamily="2" charset="77"/>
            </a:endParaRPr>
          </a:p>
          <a:p>
            <a:r>
              <a:rPr lang="en-US" sz="2800" dirty="0">
                <a:solidFill>
                  <a:schemeClr val="accent1"/>
                </a:solidFill>
                <a:latin typeface="Nunito" pitchFamily="2" charset="77"/>
              </a:rPr>
              <a:t>Encoded Knowledge</a:t>
            </a:r>
          </a:p>
          <a:p>
            <a:r>
              <a:rPr lang="en-US" sz="2400" dirty="0">
                <a:latin typeface="Nunito" pitchFamily="2" charset="77"/>
              </a:rPr>
              <a:t>Captures vast amount of stored knowledge</a:t>
            </a:r>
          </a:p>
        </p:txBody>
      </p:sp>
      <p:sp>
        <p:nvSpPr>
          <p:cNvPr id="5" name="Rectangle 4">
            <a:extLst>
              <a:ext uri="{FF2B5EF4-FFF2-40B4-BE49-F238E27FC236}">
                <a16:creationId xmlns:a16="http://schemas.microsoft.com/office/drawing/2014/main" id="{27F41319-9A31-8DAB-4135-53F7AB0058C3}"/>
              </a:ext>
            </a:extLst>
          </p:cNvPr>
          <p:cNvSpPr/>
          <p:nvPr/>
        </p:nvSpPr>
        <p:spPr>
          <a:xfrm>
            <a:off x="2482265" y="1295892"/>
            <a:ext cx="1705212" cy="513191"/>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i="1" dirty="0">
                <a:solidFill>
                  <a:schemeClr val="tx1"/>
                </a:solidFill>
                <a:latin typeface="Nunito" pitchFamily="2" charset="77"/>
              </a:rPr>
              <a:t>With LLMs</a:t>
            </a:r>
          </a:p>
        </p:txBody>
      </p:sp>
      <p:pic>
        <p:nvPicPr>
          <p:cNvPr id="1026" name="Picture 2" descr="Red x mark icon - Free red x mark icons">
            <a:extLst>
              <a:ext uri="{FF2B5EF4-FFF2-40B4-BE49-F238E27FC236}">
                <a16:creationId xmlns:a16="http://schemas.microsoft.com/office/drawing/2014/main" id="{28D86ABC-2F4D-357F-3503-F0681B5C5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281" y="1809083"/>
            <a:ext cx="290719" cy="290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d x mark icon - Free red x mark icons">
            <a:extLst>
              <a:ext uri="{FF2B5EF4-FFF2-40B4-BE49-F238E27FC236}">
                <a16:creationId xmlns:a16="http://schemas.microsoft.com/office/drawing/2014/main" id="{034D046A-029E-91FD-9D53-7D90FDF44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281" y="3283640"/>
            <a:ext cx="290719" cy="290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d x mark icon - Free red x mark icons">
            <a:extLst>
              <a:ext uri="{FF2B5EF4-FFF2-40B4-BE49-F238E27FC236}">
                <a16:creationId xmlns:a16="http://schemas.microsoft.com/office/drawing/2014/main" id="{66B27BA0-1623-BA21-47DE-8A2A9F011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281" y="4851149"/>
            <a:ext cx="290719" cy="290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een checkmark icon - Free green check mark icons">
            <a:extLst>
              <a:ext uri="{FF2B5EF4-FFF2-40B4-BE49-F238E27FC236}">
                <a16:creationId xmlns:a16="http://schemas.microsoft.com/office/drawing/2014/main" id="{C797AB6C-6EBB-F643-4631-A59636228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24" y="1739785"/>
            <a:ext cx="360017" cy="3600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reen checkmark icon - Free green check mark icons">
            <a:extLst>
              <a:ext uri="{FF2B5EF4-FFF2-40B4-BE49-F238E27FC236}">
                <a16:creationId xmlns:a16="http://schemas.microsoft.com/office/drawing/2014/main" id="{58BBC35F-AADF-71B0-C906-41B21B175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22" y="3246805"/>
            <a:ext cx="360017" cy="3600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Green checkmark icon - Free green check mark icons">
            <a:extLst>
              <a:ext uri="{FF2B5EF4-FFF2-40B4-BE49-F238E27FC236}">
                <a16:creationId xmlns:a16="http://schemas.microsoft.com/office/drawing/2014/main" id="{46B5312A-E41A-6FF5-06AA-DBF22A9B13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22" y="4816499"/>
            <a:ext cx="360017" cy="36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09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AD37-E5F9-1509-DC9A-7417351337D1}"/>
              </a:ext>
            </a:extLst>
          </p:cNvPr>
          <p:cNvSpPr>
            <a:spLocks noGrp="1"/>
          </p:cNvSpPr>
          <p:nvPr>
            <p:ph type="title"/>
          </p:nvPr>
        </p:nvSpPr>
        <p:spPr/>
        <p:txBody>
          <a:bodyPr/>
          <a:lstStyle/>
          <a:p>
            <a:r>
              <a:rPr lang="en-US" dirty="0"/>
              <a:t>Can LLMs Wrangle Your Data?</a:t>
            </a:r>
          </a:p>
        </p:txBody>
      </p:sp>
      <p:sp>
        <p:nvSpPr>
          <p:cNvPr id="3" name="Content Placeholder 2">
            <a:extLst>
              <a:ext uri="{FF2B5EF4-FFF2-40B4-BE49-F238E27FC236}">
                <a16:creationId xmlns:a16="http://schemas.microsoft.com/office/drawing/2014/main" id="{BF392017-3727-6296-AA18-56A20A50552F}"/>
              </a:ext>
            </a:extLst>
          </p:cNvPr>
          <p:cNvSpPr>
            <a:spLocks noGrp="1"/>
          </p:cNvSpPr>
          <p:nvPr>
            <p:ph idx="1"/>
          </p:nvPr>
        </p:nvSpPr>
        <p:spPr>
          <a:xfrm>
            <a:off x="838200" y="1258921"/>
            <a:ext cx="10790816" cy="506371"/>
          </a:xfrm>
        </p:spPr>
        <p:txBody>
          <a:bodyPr>
            <a:noAutofit/>
          </a:bodyPr>
          <a:lstStyle/>
          <a:p>
            <a:pPr marL="0" indent="0">
              <a:buNone/>
            </a:pPr>
            <a:r>
              <a:rPr lang="en-US" dirty="0"/>
              <a:t>LLMs are trained over unstructured data with wild success.</a:t>
            </a:r>
          </a:p>
        </p:txBody>
      </p:sp>
      <p:sp>
        <p:nvSpPr>
          <p:cNvPr id="4" name="Slide Number Placeholder 3">
            <a:extLst>
              <a:ext uri="{FF2B5EF4-FFF2-40B4-BE49-F238E27FC236}">
                <a16:creationId xmlns:a16="http://schemas.microsoft.com/office/drawing/2014/main" id="{0F38B394-1474-4619-17E3-3C2B07E156DB}"/>
              </a:ext>
            </a:extLst>
          </p:cNvPr>
          <p:cNvSpPr>
            <a:spLocks noGrp="1"/>
          </p:cNvSpPr>
          <p:nvPr>
            <p:ph type="sldNum" sz="quarter" idx="12"/>
          </p:nvPr>
        </p:nvSpPr>
        <p:spPr/>
        <p:txBody>
          <a:bodyPr/>
          <a:lstStyle/>
          <a:p>
            <a:fld id="{828DFE35-EFF4-0747-8BFD-E564752681F3}" type="slidenum">
              <a:rPr lang="en-US" smtClean="0"/>
              <a:t>19</a:t>
            </a:fld>
            <a:endParaRPr lang="en-US"/>
          </a:p>
        </p:txBody>
      </p:sp>
      <p:sp>
        <p:nvSpPr>
          <p:cNvPr id="7" name="TextBox 6">
            <a:extLst>
              <a:ext uri="{FF2B5EF4-FFF2-40B4-BE49-F238E27FC236}">
                <a16:creationId xmlns:a16="http://schemas.microsoft.com/office/drawing/2014/main" id="{50259430-FC0A-ACE9-8F77-509515C29F23}"/>
              </a:ext>
            </a:extLst>
          </p:cNvPr>
          <p:cNvSpPr txBox="1"/>
          <p:nvPr/>
        </p:nvSpPr>
        <p:spPr>
          <a:xfrm>
            <a:off x="15622" y="4992859"/>
            <a:ext cx="3309871" cy="707886"/>
          </a:xfrm>
          <a:prstGeom prst="rect">
            <a:avLst/>
          </a:prstGeom>
          <a:noFill/>
        </p:spPr>
        <p:txBody>
          <a:bodyPr wrap="square" rtlCol="0">
            <a:spAutoFit/>
          </a:bodyPr>
          <a:lstStyle/>
          <a:p>
            <a:pPr algn="ctr"/>
            <a:r>
              <a:rPr lang="en-US" sz="2000" dirty="0">
                <a:solidFill>
                  <a:schemeClr val="accent1"/>
                </a:solidFill>
                <a:latin typeface="Nunito" pitchFamily="2" charset="77"/>
              </a:rPr>
              <a:t>Will LLMs even work over structured data?</a:t>
            </a:r>
          </a:p>
        </p:txBody>
      </p:sp>
      <p:sp>
        <p:nvSpPr>
          <p:cNvPr id="6" name="Oval 5">
            <a:extLst>
              <a:ext uri="{FF2B5EF4-FFF2-40B4-BE49-F238E27FC236}">
                <a16:creationId xmlns:a16="http://schemas.microsoft.com/office/drawing/2014/main" id="{FBB86156-404B-A62E-F211-8A003570E4DC}"/>
              </a:ext>
            </a:extLst>
          </p:cNvPr>
          <p:cNvSpPr/>
          <p:nvPr/>
        </p:nvSpPr>
        <p:spPr>
          <a:xfrm>
            <a:off x="2922572" y="2200053"/>
            <a:ext cx="3309870" cy="3403141"/>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7621E1-144A-89F6-5382-02C6AF88CA76}"/>
              </a:ext>
            </a:extLst>
          </p:cNvPr>
          <p:cNvSpPr/>
          <p:nvPr/>
        </p:nvSpPr>
        <p:spPr>
          <a:xfrm>
            <a:off x="5176608" y="2200052"/>
            <a:ext cx="3309870" cy="3403141"/>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1EA8447-713F-939D-C1E9-C526AACA03B0}"/>
              </a:ext>
            </a:extLst>
          </p:cNvPr>
          <p:cNvSpPr txBox="1"/>
          <p:nvPr/>
        </p:nvSpPr>
        <p:spPr>
          <a:xfrm>
            <a:off x="394019" y="3714388"/>
            <a:ext cx="2125014" cy="461665"/>
          </a:xfrm>
          <a:prstGeom prst="rect">
            <a:avLst/>
          </a:prstGeom>
          <a:noFill/>
        </p:spPr>
        <p:txBody>
          <a:bodyPr wrap="square" rtlCol="0">
            <a:spAutoFit/>
          </a:bodyPr>
          <a:lstStyle/>
          <a:p>
            <a:pPr algn="ctr"/>
            <a:r>
              <a:rPr lang="en-US" sz="2400" dirty="0">
                <a:latin typeface="Nunito" pitchFamily="2" charset="77"/>
              </a:rPr>
              <a:t>20% of data</a:t>
            </a:r>
          </a:p>
        </p:txBody>
      </p:sp>
      <p:sp>
        <p:nvSpPr>
          <p:cNvPr id="11" name="TextBox 10">
            <a:extLst>
              <a:ext uri="{FF2B5EF4-FFF2-40B4-BE49-F238E27FC236}">
                <a16:creationId xmlns:a16="http://schemas.microsoft.com/office/drawing/2014/main" id="{0200B27F-924D-05F8-808B-2F6EEF96FB39}"/>
              </a:ext>
            </a:extLst>
          </p:cNvPr>
          <p:cNvSpPr txBox="1"/>
          <p:nvPr/>
        </p:nvSpPr>
        <p:spPr>
          <a:xfrm>
            <a:off x="3515000" y="5871333"/>
            <a:ext cx="2125014" cy="400110"/>
          </a:xfrm>
          <a:prstGeom prst="rect">
            <a:avLst/>
          </a:prstGeom>
          <a:noFill/>
        </p:spPr>
        <p:txBody>
          <a:bodyPr wrap="square" rtlCol="0">
            <a:spAutoFit/>
          </a:bodyPr>
          <a:lstStyle/>
          <a:p>
            <a:pPr algn="ctr"/>
            <a:r>
              <a:rPr lang="en-US" sz="2000" dirty="0">
                <a:latin typeface="Nunito" pitchFamily="2" charset="77"/>
              </a:rPr>
              <a:t>Structured</a:t>
            </a:r>
          </a:p>
        </p:txBody>
      </p:sp>
      <p:sp>
        <p:nvSpPr>
          <p:cNvPr id="12" name="TextBox 11">
            <a:extLst>
              <a:ext uri="{FF2B5EF4-FFF2-40B4-BE49-F238E27FC236}">
                <a16:creationId xmlns:a16="http://schemas.microsoft.com/office/drawing/2014/main" id="{32EE27EE-2761-9C08-C7E5-09B41A68C1B4}"/>
              </a:ext>
            </a:extLst>
          </p:cNvPr>
          <p:cNvSpPr txBox="1"/>
          <p:nvPr/>
        </p:nvSpPr>
        <p:spPr>
          <a:xfrm>
            <a:off x="5853151" y="5871333"/>
            <a:ext cx="2125014" cy="400110"/>
          </a:xfrm>
          <a:prstGeom prst="rect">
            <a:avLst/>
          </a:prstGeom>
          <a:noFill/>
        </p:spPr>
        <p:txBody>
          <a:bodyPr wrap="square" rtlCol="0">
            <a:spAutoFit/>
          </a:bodyPr>
          <a:lstStyle/>
          <a:p>
            <a:pPr algn="ctr"/>
            <a:r>
              <a:rPr lang="en-US" sz="2000" dirty="0">
                <a:latin typeface="Nunito" pitchFamily="2" charset="77"/>
              </a:rPr>
              <a:t>Unstructured</a:t>
            </a:r>
          </a:p>
        </p:txBody>
      </p:sp>
      <p:sp>
        <p:nvSpPr>
          <p:cNvPr id="13" name="TextBox 12">
            <a:extLst>
              <a:ext uri="{FF2B5EF4-FFF2-40B4-BE49-F238E27FC236}">
                <a16:creationId xmlns:a16="http://schemas.microsoft.com/office/drawing/2014/main" id="{3D022F39-3419-9802-281D-11D6BCB2A2A2}"/>
              </a:ext>
            </a:extLst>
          </p:cNvPr>
          <p:cNvSpPr txBox="1"/>
          <p:nvPr/>
        </p:nvSpPr>
        <p:spPr>
          <a:xfrm>
            <a:off x="3965839" y="3609234"/>
            <a:ext cx="948691" cy="584775"/>
          </a:xfrm>
          <a:prstGeom prst="rect">
            <a:avLst/>
          </a:prstGeom>
          <a:noFill/>
        </p:spPr>
        <p:txBody>
          <a:bodyPr wrap="square" rtlCol="0">
            <a:spAutoFit/>
          </a:bodyPr>
          <a:lstStyle/>
          <a:p>
            <a:pPr algn="ctr"/>
            <a:r>
              <a:rPr lang="en-US" sz="3200" dirty="0">
                <a:latin typeface="Nunito" pitchFamily="2" charset="77"/>
              </a:rPr>
              <a:t>??</a:t>
            </a:r>
          </a:p>
        </p:txBody>
      </p:sp>
      <p:sp>
        <p:nvSpPr>
          <p:cNvPr id="14" name="TextBox 13">
            <a:extLst>
              <a:ext uri="{FF2B5EF4-FFF2-40B4-BE49-F238E27FC236}">
                <a16:creationId xmlns:a16="http://schemas.microsoft.com/office/drawing/2014/main" id="{9002977E-223A-FC53-BE0C-FDD4782EEC00}"/>
              </a:ext>
            </a:extLst>
          </p:cNvPr>
          <p:cNvSpPr txBox="1"/>
          <p:nvPr/>
        </p:nvSpPr>
        <p:spPr>
          <a:xfrm>
            <a:off x="5853151" y="1833536"/>
            <a:ext cx="2125014" cy="307777"/>
          </a:xfrm>
          <a:prstGeom prst="rect">
            <a:avLst/>
          </a:prstGeom>
          <a:noFill/>
        </p:spPr>
        <p:txBody>
          <a:bodyPr wrap="square" rtlCol="0">
            <a:spAutoFit/>
          </a:bodyPr>
          <a:lstStyle/>
          <a:p>
            <a:pPr algn="ctr"/>
            <a:r>
              <a:rPr lang="en-US" sz="1400" dirty="0">
                <a:latin typeface="Nunito" pitchFamily="2" charset="77"/>
              </a:rPr>
              <a:t>Movie Scripts</a:t>
            </a:r>
          </a:p>
        </p:txBody>
      </p:sp>
      <p:sp>
        <p:nvSpPr>
          <p:cNvPr id="15" name="TextBox 14">
            <a:extLst>
              <a:ext uri="{FF2B5EF4-FFF2-40B4-BE49-F238E27FC236}">
                <a16:creationId xmlns:a16="http://schemas.microsoft.com/office/drawing/2014/main" id="{832F5559-389A-069F-8EC0-DCB696662065}"/>
              </a:ext>
            </a:extLst>
          </p:cNvPr>
          <p:cNvSpPr txBox="1"/>
          <p:nvPr/>
        </p:nvSpPr>
        <p:spPr>
          <a:xfrm>
            <a:off x="7977946" y="2772643"/>
            <a:ext cx="1420164" cy="307777"/>
          </a:xfrm>
          <a:prstGeom prst="rect">
            <a:avLst/>
          </a:prstGeom>
          <a:noFill/>
        </p:spPr>
        <p:txBody>
          <a:bodyPr wrap="square" rtlCol="0">
            <a:spAutoFit/>
          </a:bodyPr>
          <a:lstStyle/>
          <a:p>
            <a:pPr algn="ctr"/>
            <a:r>
              <a:rPr lang="en-US" sz="1400" dirty="0">
                <a:latin typeface="Nunito" pitchFamily="2" charset="77"/>
              </a:rPr>
              <a:t>Books</a:t>
            </a:r>
          </a:p>
        </p:txBody>
      </p:sp>
      <p:sp>
        <p:nvSpPr>
          <p:cNvPr id="16" name="TextBox 15">
            <a:extLst>
              <a:ext uri="{FF2B5EF4-FFF2-40B4-BE49-F238E27FC236}">
                <a16:creationId xmlns:a16="http://schemas.microsoft.com/office/drawing/2014/main" id="{D92DA5D7-3A14-28FA-550F-5416C893BEE8}"/>
              </a:ext>
            </a:extLst>
          </p:cNvPr>
          <p:cNvSpPr txBox="1"/>
          <p:nvPr/>
        </p:nvSpPr>
        <p:spPr>
          <a:xfrm>
            <a:off x="8167871" y="3868276"/>
            <a:ext cx="1420164" cy="307777"/>
          </a:xfrm>
          <a:prstGeom prst="rect">
            <a:avLst/>
          </a:prstGeom>
          <a:noFill/>
        </p:spPr>
        <p:txBody>
          <a:bodyPr wrap="square" rtlCol="0">
            <a:spAutoFit/>
          </a:bodyPr>
          <a:lstStyle/>
          <a:p>
            <a:pPr algn="ctr"/>
            <a:r>
              <a:rPr lang="en-US" sz="1400" dirty="0">
                <a:latin typeface="Nunito" pitchFamily="2" charset="77"/>
              </a:rPr>
              <a:t>Code</a:t>
            </a:r>
          </a:p>
        </p:txBody>
      </p:sp>
      <p:sp>
        <p:nvSpPr>
          <p:cNvPr id="17" name="TextBox 16">
            <a:extLst>
              <a:ext uri="{FF2B5EF4-FFF2-40B4-BE49-F238E27FC236}">
                <a16:creationId xmlns:a16="http://schemas.microsoft.com/office/drawing/2014/main" id="{D083FDCE-4B6A-75A4-6873-F8EB44523FAD}"/>
              </a:ext>
            </a:extLst>
          </p:cNvPr>
          <p:cNvSpPr txBox="1"/>
          <p:nvPr/>
        </p:nvSpPr>
        <p:spPr>
          <a:xfrm>
            <a:off x="7891232" y="4838971"/>
            <a:ext cx="1420164" cy="307777"/>
          </a:xfrm>
          <a:prstGeom prst="rect">
            <a:avLst/>
          </a:prstGeom>
          <a:noFill/>
        </p:spPr>
        <p:txBody>
          <a:bodyPr wrap="square" rtlCol="0">
            <a:spAutoFit/>
          </a:bodyPr>
          <a:lstStyle/>
          <a:p>
            <a:pPr algn="ctr"/>
            <a:r>
              <a:rPr lang="en-US" sz="1400" dirty="0">
                <a:latin typeface="Nunito" pitchFamily="2" charset="77"/>
              </a:rPr>
              <a:t>Poems</a:t>
            </a:r>
          </a:p>
        </p:txBody>
      </p:sp>
      <p:sp>
        <p:nvSpPr>
          <p:cNvPr id="18" name="TextBox 17">
            <a:extLst>
              <a:ext uri="{FF2B5EF4-FFF2-40B4-BE49-F238E27FC236}">
                <a16:creationId xmlns:a16="http://schemas.microsoft.com/office/drawing/2014/main" id="{5609871E-0E75-815D-1CF6-FD594A0C30A5}"/>
              </a:ext>
            </a:extLst>
          </p:cNvPr>
          <p:cNvSpPr txBox="1"/>
          <p:nvPr/>
        </p:nvSpPr>
        <p:spPr>
          <a:xfrm>
            <a:off x="6139612" y="5621667"/>
            <a:ext cx="1420164" cy="307777"/>
          </a:xfrm>
          <a:prstGeom prst="rect">
            <a:avLst/>
          </a:prstGeom>
          <a:noFill/>
        </p:spPr>
        <p:txBody>
          <a:bodyPr wrap="square" rtlCol="0">
            <a:spAutoFit/>
          </a:bodyPr>
          <a:lstStyle/>
          <a:p>
            <a:pPr algn="ctr"/>
            <a:r>
              <a:rPr lang="en-US" sz="1400" dirty="0">
                <a:latin typeface="Nunito" pitchFamily="2" charset="77"/>
              </a:rPr>
              <a:t>Ads</a:t>
            </a:r>
          </a:p>
        </p:txBody>
      </p:sp>
      <p:cxnSp>
        <p:nvCxnSpPr>
          <p:cNvPr id="20" name="Straight Arrow Connector 19">
            <a:extLst>
              <a:ext uri="{FF2B5EF4-FFF2-40B4-BE49-F238E27FC236}">
                <a16:creationId xmlns:a16="http://schemas.microsoft.com/office/drawing/2014/main" id="{6D3D3381-DEB6-9E53-D3C6-5DDF16B553AD}"/>
              </a:ext>
            </a:extLst>
          </p:cNvPr>
          <p:cNvCxnSpPr>
            <a:cxnSpLocks/>
            <a:stCxn id="10" idx="3"/>
          </p:cNvCxnSpPr>
          <p:nvPr/>
        </p:nvCxnSpPr>
        <p:spPr>
          <a:xfrm>
            <a:off x="2519033" y="3945221"/>
            <a:ext cx="107230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122" name="Picture 2" descr="rabbitmq&quot; Icon - Download for free – Iconduck">
            <a:extLst>
              <a:ext uri="{FF2B5EF4-FFF2-40B4-BE49-F238E27FC236}">
                <a16:creationId xmlns:a16="http://schemas.microsoft.com/office/drawing/2014/main" id="{9EDD912C-5925-4C98-16E0-28B5418EC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0799" y="3760643"/>
            <a:ext cx="432048" cy="4578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ixel art book. Vector 8 bit game web icon isolated on white background.  Stock Vector | Adobe Stock">
            <a:extLst>
              <a:ext uri="{FF2B5EF4-FFF2-40B4-BE49-F238E27FC236}">
                <a16:creationId xmlns:a16="http://schemas.microsoft.com/office/drawing/2014/main" id="{66F8DA56-E35B-C9C8-9464-FA59389428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765" t="27569" r="16043" b="27569"/>
          <a:stretch/>
        </p:blipFill>
        <p:spPr bwMode="auto">
          <a:xfrm>
            <a:off x="7277753" y="2849674"/>
            <a:ext cx="750983" cy="50141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2,900+ Movie Script Illustrations, Royalty-Free Vector Graphics &amp; Clip Art  - iStock | Movie script icon, Old movie script, Movie script text">
            <a:extLst>
              <a:ext uri="{FF2B5EF4-FFF2-40B4-BE49-F238E27FC236}">
                <a16:creationId xmlns:a16="http://schemas.microsoft.com/office/drawing/2014/main" id="{BC7D337C-E268-B85E-E986-FB8E6696D28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704" t="14410" r="19154" b="14410"/>
          <a:stretch/>
        </p:blipFill>
        <p:spPr bwMode="auto">
          <a:xfrm>
            <a:off x="6520115" y="2307859"/>
            <a:ext cx="622856" cy="7251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vintage Feather quill pen logo with black ink stroke, scratch icon, classic  stationery illustration isolated on white background 11188907 Vector Art at  Vecteezy">
            <a:extLst>
              <a:ext uri="{FF2B5EF4-FFF2-40B4-BE49-F238E27FC236}">
                <a16:creationId xmlns:a16="http://schemas.microsoft.com/office/drawing/2014/main" id="{C197868B-02DF-91F1-8DF7-52D7462D2E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8111" y="4481109"/>
            <a:ext cx="530266" cy="530266"/>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Advertisement marketing company product black icon">
            <a:extLst>
              <a:ext uri="{FF2B5EF4-FFF2-40B4-BE49-F238E27FC236}">
                <a16:creationId xmlns:a16="http://schemas.microsoft.com/office/drawing/2014/main" id="{0FFCB853-8F46-B214-2A61-EDD6450A7FD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7495"/>
          <a:stretch/>
        </p:blipFill>
        <p:spPr bwMode="auto">
          <a:xfrm>
            <a:off x="6442316" y="4739630"/>
            <a:ext cx="814756" cy="72512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Black HTML symbol (png symbol)">
            <a:extLst>
              <a:ext uri="{FF2B5EF4-FFF2-40B4-BE49-F238E27FC236}">
                <a16:creationId xmlns:a16="http://schemas.microsoft.com/office/drawing/2014/main" id="{D1F4DAA8-7BAE-6CD5-535D-E0C497C542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941" y="3556848"/>
            <a:ext cx="622856" cy="62285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891B71B-DF34-1631-042C-FFBA54E202C9}"/>
              </a:ext>
            </a:extLst>
          </p:cNvPr>
          <p:cNvSpPr txBox="1"/>
          <p:nvPr/>
        </p:nvSpPr>
        <p:spPr>
          <a:xfrm>
            <a:off x="0" y="6606059"/>
            <a:ext cx="8075054" cy="246221"/>
          </a:xfrm>
          <a:prstGeom prst="rect">
            <a:avLst/>
          </a:prstGeom>
          <a:noFill/>
        </p:spPr>
        <p:txBody>
          <a:bodyPr wrap="square" rtlCol="0">
            <a:spAutoFit/>
          </a:bodyPr>
          <a:lstStyle/>
          <a:p>
            <a:pPr rtl="0">
              <a:spcBef>
                <a:spcPts val="0"/>
              </a:spcBef>
              <a:spcAft>
                <a:spcPts val="0"/>
              </a:spcAft>
            </a:pPr>
            <a:r>
              <a:rPr lang="en-US" sz="1000" b="0" i="0" u="none" strike="noStrike" dirty="0">
                <a:solidFill>
                  <a:srgbClr val="000000"/>
                </a:solidFill>
                <a:effectLst/>
                <a:latin typeface="Nunito" pitchFamily="2" charset="77"/>
              </a:rPr>
              <a:t>https://</a:t>
            </a:r>
            <a:r>
              <a:rPr lang="en-US" sz="1000" b="0" i="0" u="none" strike="noStrike" dirty="0" err="1">
                <a:solidFill>
                  <a:srgbClr val="000000"/>
                </a:solidFill>
                <a:effectLst/>
                <a:latin typeface="Nunito" pitchFamily="2" charset="77"/>
              </a:rPr>
              <a:t>www.sinequa.com</a:t>
            </a:r>
            <a:r>
              <a:rPr lang="en-US" sz="1000" b="0" i="0" u="none" strike="noStrike" dirty="0">
                <a:solidFill>
                  <a:srgbClr val="000000"/>
                </a:solidFill>
                <a:effectLst/>
                <a:latin typeface="Nunito" pitchFamily="2" charset="77"/>
              </a:rPr>
              <a:t>/blog/structured-vs-unstructured-data-the-ultimate-guide</a:t>
            </a:r>
            <a:endParaRPr lang="en-US" sz="1000" b="0" dirty="0">
              <a:effectLst/>
            </a:endParaRPr>
          </a:p>
        </p:txBody>
      </p:sp>
    </p:spTree>
    <p:extLst>
      <p:ext uri="{BB962C8B-B14F-4D97-AF65-F5344CB8AC3E}">
        <p14:creationId xmlns:p14="http://schemas.microsoft.com/office/powerpoint/2010/main" val="103723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A652-D31D-F4E3-091D-9C1EBDB81106}"/>
              </a:ext>
            </a:extLst>
          </p:cNvPr>
          <p:cNvSpPr>
            <a:spLocks noGrp="1"/>
          </p:cNvSpPr>
          <p:nvPr>
            <p:ph type="title"/>
          </p:nvPr>
        </p:nvSpPr>
        <p:spPr/>
        <p:txBody>
          <a:bodyPr/>
          <a:lstStyle/>
          <a:p>
            <a:r>
              <a:rPr lang="en-US" dirty="0"/>
              <a:t>What’s a Numbers Station?</a:t>
            </a:r>
          </a:p>
        </p:txBody>
      </p:sp>
      <p:sp>
        <p:nvSpPr>
          <p:cNvPr id="4" name="Slide Number Placeholder 3">
            <a:extLst>
              <a:ext uri="{FF2B5EF4-FFF2-40B4-BE49-F238E27FC236}">
                <a16:creationId xmlns:a16="http://schemas.microsoft.com/office/drawing/2014/main" id="{09E05A43-8874-D8DD-BD42-D57D6D86D7BB}"/>
              </a:ext>
            </a:extLst>
          </p:cNvPr>
          <p:cNvSpPr>
            <a:spLocks noGrp="1"/>
          </p:cNvSpPr>
          <p:nvPr>
            <p:ph type="sldNum" sz="quarter" idx="12"/>
          </p:nvPr>
        </p:nvSpPr>
        <p:spPr/>
        <p:txBody>
          <a:bodyPr/>
          <a:lstStyle/>
          <a:p>
            <a:fld id="{828DFE35-EFF4-0747-8BFD-E564752681F3}" type="slidenum">
              <a:rPr lang="en-US" smtClean="0"/>
              <a:t>2</a:t>
            </a:fld>
            <a:endParaRPr lang="en-US"/>
          </a:p>
        </p:txBody>
      </p:sp>
      <p:sp>
        <p:nvSpPr>
          <p:cNvPr id="13" name="TextBox 12">
            <a:extLst>
              <a:ext uri="{FF2B5EF4-FFF2-40B4-BE49-F238E27FC236}">
                <a16:creationId xmlns:a16="http://schemas.microsoft.com/office/drawing/2014/main" id="{C9A271DA-1FE2-6055-AD61-8C5052E50A56}"/>
              </a:ext>
            </a:extLst>
          </p:cNvPr>
          <p:cNvSpPr txBox="1"/>
          <p:nvPr/>
        </p:nvSpPr>
        <p:spPr>
          <a:xfrm>
            <a:off x="3483460" y="5878688"/>
            <a:ext cx="5225078" cy="830997"/>
          </a:xfrm>
          <a:prstGeom prst="rect">
            <a:avLst/>
          </a:prstGeom>
          <a:noFill/>
        </p:spPr>
        <p:txBody>
          <a:bodyPr wrap="square" rtlCol="0">
            <a:spAutoFit/>
          </a:bodyPr>
          <a:lstStyle/>
          <a:p>
            <a:pPr algn="ctr"/>
            <a:r>
              <a:rPr lang="en-US" sz="2400" dirty="0">
                <a:latin typeface="Nunito" pitchFamily="2" charset="77"/>
              </a:rPr>
              <a:t>A Numbers Station - tangentially related to startup (at best) </a:t>
            </a:r>
          </a:p>
        </p:txBody>
      </p:sp>
      <p:pic>
        <p:nvPicPr>
          <p:cNvPr id="16386" name="Picture 2" descr="Numbers Stations - TV Tropes">
            <a:extLst>
              <a:ext uri="{FF2B5EF4-FFF2-40B4-BE49-F238E27FC236}">
                <a16:creationId xmlns:a16="http://schemas.microsoft.com/office/drawing/2014/main" id="{228C5802-040E-FE4D-93C8-9AC16F28E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695" y="1168400"/>
            <a:ext cx="6190607" cy="453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8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AD37-E5F9-1509-DC9A-7417351337D1}"/>
              </a:ext>
            </a:extLst>
          </p:cNvPr>
          <p:cNvSpPr>
            <a:spLocks noGrp="1"/>
          </p:cNvSpPr>
          <p:nvPr>
            <p:ph type="title"/>
          </p:nvPr>
        </p:nvSpPr>
        <p:spPr/>
        <p:txBody>
          <a:bodyPr/>
          <a:lstStyle/>
          <a:p>
            <a:r>
              <a:rPr lang="en-US" dirty="0"/>
              <a:t>Structured Data Meets LLMs</a:t>
            </a:r>
          </a:p>
        </p:txBody>
      </p:sp>
      <p:sp>
        <p:nvSpPr>
          <p:cNvPr id="4" name="Slide Number Placeholder 3">
            <a:extLst>
              <a:ext uri="{FF2B5EF4-FFF2-40B4-BE49-F238E27FC236}">
                <a16:creationId xmlns:a16="http://schemas.microsoft.com/office/drawing/2014/main" id="{0F38B394-1474-4619-17E3-3C2B07E156DB}"/>
              </a:ext>
            </a:extLst>
          </p:cNvPr>
          <p:cNvSpPr>
            <a:spLocks noGrp="1"/>
          </p:cNvSpPr>
          <p:nvPr>
            <p:ph type="sldNum" sz="quarter" idx="12"/>
          </p:nvPr>
        </p:nvSpPr>
        <p:spPr/>
        <p:txBody>
          <a:bodyPr/>
          <a:lstStyle/>
          <a:p>
            <a:fld id="{828DFE35-EFF4-0747-8BFD-E564752681F3}" type="slidenum">
              <a:rPr lang="en-US" smtClean="0"/>
              <a:t>20</a:t>
            </a:fld>
            <a:endParaRPr lang="en-US"/>
          </a:p>
        </p:txBody>
      </p:sp>
      <p:sp>
        <p:nvSpPr>
          <p:cNvPr id="7" name="TextBox 6">
            <a:extLst>
              <a:ext uri="{FF2B5EF4-FFF2-40B4-BE49-F238E27FC236}">
                <a16:creationId xmlns:a16="http://schemas.microsoft.com/office/drawing/2014/main" id="{97D9D5D5-AA3B-81DE-08EA-2CEE6F7E5837}"/>
              </a:ext>
            </a:extLst>
          </p:cNvPr>
          <p:cNvSpPr txBox="1"/>
          <p:nvPr/>
        </p:nvSpPr>
        <p:spPr>
          <a:xfrm>
            <a:off x="145774" y="6356350"/>
            <a:ext cx="3340101" cy="461665"/>
          </a:xfrm>
          <a:prstGeom prst="rect">
            <a:avLst/>
          </a:prstGeom>
          <a:noFill/>
        </p:spPr>
        <p:txBody>
          <a:bodyPr wrap="square" rtlCol="0">
            <a:spAutoFit/>
          </a:bodyPr>
          <a:lstStyle/>
          <a:p>
            <a:r>
              <a:rPr lang="en-US" sz="2400" dirty="0">
                <a:solidFill>
                  <a:schemeClr val="accent1"/>
                </a:solidFill>
                <a:latin typeface="Nunito" pitchFamily="2" charset="77"/>
              </a:rPr>
              <a:t>At VDLB this year!</a:t>
            </a:r>
          </a:p>
        </p:txBody>
      </p:sp>
      <p:sp>
        <p:nvSpPr>
          <p:cNvPr id="3" name="Rectangle 2">
            <a:extLst>
              <a:ext uri="{FF2B5EF4-FFF2-40B4-BE49-F238E27FC236}">
                <a16:creationId xmlns:a16="http://schemas.microsoft.com/office/drawing/2014/main" id="{F87E1839-F9D3-C03F-B479-34824AD417CE}"/>
              </a:ext>
            </a:extLst>
          </p:cNvPr>
          <p:cNvSpPr/>
          <p:nvPr/>
        </p:nvSpPr>
        <p:spPr>
          <a:xfrm>
            <a:off x="6529648" y="1266427"/>
            <a:ext cx="805228" cy="3693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Nunito" pitchFamily="2" charset="77"/>
              </a:rPr>
              <a:t>Yes</a:t>
            </a:r>
          </a:p>
        </p:txBody>
      </p:sp>
      <p:sp>
        <p:nvSpPr>
          <p:cNvPr id="8" name="Rectangle 7">
            <a:extLst>
              <a:ext uri="{FF2B5EF4-FFF2-40B4-BE49-F238E27FC236}">
                <a16:creationId xmlns:a16="http://schemas.microsoft.com/office/drawing/2014/main" id="{B282DE19-8BE7-13DF-FD35-DF95CB415E30}"/>
              </a:ext>
            </a:extLst>
          </p:cNvPr>
          <p:cNvSpPr/>
          <p:nvPr/>
        </p:nvSpPr>
        <p:spPr>
          <a:xfrm>
            <a:off x="2957992" y="2721971"/>
            <a:ext cx="7948543" cy="2087131"/>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effectLst/>
                <a:latin typeface="Nunito" pitchFamily="2" charset="77"/>
              </a:rPr>
              <a:t>Person A is </a:t>
            </a:r>
            <a:r>
              <a:rPr lang="en-US" b="1" dirty="0">
                <a:solidFill>
                  <a:schemeClr val="tx1"/>
                </a:solidFill>
                <a:effectLst/>
                <a:latin typeface="Nunito" pitchFamily="2" charset="77"/>
              </a:rPr>
              <a:t>First: </a:t>
            </a:r>
            <a:r>
              <a:rPr lang="en-US" dirty="0">
                <a:solidFill>
                  <a:schemeClr val="tx1"/>
                </a:solidFill>
                <a:effectLst/>
                <a:latin typeface="Nunito" pitchFamily="2" charset="77"/>
              </a:rPr>
              <a:t>Maya </a:t>
            </a:r>
            <a:r>
              <a:rPr lang="en-US" b="1" dirty="0">
                <a:solidFill>
                  <a:schemeClr val="tx1"/>
                </a:solidFill>
                <a:effectLst/>
                <a:latin typeface="Nunito" pitchFamily="2" charset="77"/>
              </a:rPr>
              <a:t>Last: </a:t>
            </a:r>
            <a:r>
              <a:rPr lang="en-US" dirty="0">
                <a:solidFill>
                  <a:schemeClr val="tx1"/>
                </a:solidFill>
                <a:effectLst/>
                <a:latin typeface="Nunito" pitchFamily="2" charset="77"/>
              </a:rPr>
              <a:t>Henry </a:t>
            </a:r>
            <a:r>
              <a:rPr lang="en-US" b="1" dirty="0">
                <a:solidFill>
                  <a:schemeClr val="tx1"/>
                </a:solidFill>
                <a:effectLst/>
                <a:latin typeface="Nunito" pitchFamily="2" charset="77"/>
              </a:rPr>
              <a:t>State: </a:t>
            </a:r>
            <a:r>
              <a:rPr lang="en-US" dirty="0">
                <a:solidFill>
                  <a:schemeClr val="tx1"/>
                </a:solidFill>
                <a:effectLst/>
                <a:latin typeface="Nunito" pitchFamily="2" charset="77"/>
              </a:rPr>
              <a:t>CA</a:t>
            </a:r>
            <a:endParaRPr lang="en-US" dirty="0">
              <a:solidFill>
                <a:schemeClr val="tx1"/>
              </a:solidFill>
              <a:latin typeface="Nunito" pitchFamily="2" charset="77"/>
            </a:endParaRPr>
          </a:p>
          <a:p>
            <a:r>
              <a:rPr lang="en-US" dirty="0">
                <a:solidFill>
                  <a:schemeClr val="tx1"/>
                </a:solidFill>
                <a:effectLst/>
                <a:latin typeface="Nunito" pitchFamily="2" charset="77"/>
              </a:rPr>
              <a:t>Person B is </a:t>
            </a:r>
            <a:r>
              <a:rPr lang="en-US" b="1" dirty="0">
                <a:solidFill>
                  <a:schemeClr val="tx1"/>
                </a:solidFill>
                <a:effectLst/>
                <a:latin typeface="Nunito" pitchFamily="2" charset="77"/>
              </a:rPr>
              <a:t>Full: </a:t>
            </a:r>
            <a:r>
              <a:rPr lang="en-US" dirty="0">
                <a:solidFill>
                  <a:schemeClr val="tx1"/>
                </a:solidFill>
                <a:effectLst/>
                <a:latin typeface="Nunito" pitchFamily="2" charset="77"/>
              </a:rPr>
              <a:t>J Henry </a:t>
            </a:r>
            <a:r>
              <a:rPr lang="en-US" b="1" dirty="0">
                <a:solidFill>
                  <a:schemeClr val="tx1"/>
                </a:solidFill>
                <a:effectLst/>
                <a:latin typeface="Nunito" pitchFamily="2" charset="77"/>
              </a:rPr>
              <a:t>Area: </a:t>
            </a:r>
            <a:r>
              <a:rPr lang="en-US" dirty="0">
                <a:solidFill>
                  <a:schemeClr val="tx1"/>
                </a:solidFill>
                <a:effectLst/>
                <a:latin typeface="Nunito" pitchFamily="2" charset="77"/>
              </a:rPr>
              <a:t>303 </a:t>
            </a:r>
            <a:r>
              <a:rPr lang="en-US" b="1" dirty="0">
                <a:solidFill>
                  <a:schemeClr val="tx1"/>
                </a:solidFill>
                <a:effectLst/>
                <a:latin typeface="Nunito" pitchFamily="2" charset="77"/>
              </a:rPr>
              <a:t>State: </a:t>
            </a:r>
            <a:r>
              <a:rPr lang="en-US" dirty="0">
                <a:solidFill>
                  <a:schemeClr val="tx1"/>
                </a:solidFill>
                <a:latin typeface="Nunito" pitchFamily="2" charset="77"/>
              </a:rPr>
              <a:t>CO</a:t>
            </a:r>
          </a:p>
          <a:p>
            <a:r>
              <a:rPr lang="en-US" dirty="0">
                <a:solidFill>
                  <a:schemeClr val="tx1"/>
                </a:solidFill>
                <a:effectLst/>
                <a:latin typeface="Nunito" pitchFamily="2" charset="77"/>
              </a:rPr>
              <a:t>Are person A and person B the same? </a:t>
            </a:r>
            <a:r>
              <a:rPr lang="en-US" b="1" dirty="0">
                <a:solidFill>
                  <a:schemeClr val="tx1"/>
                </a:solidFill>
                <a:effectLst/>
                <a:latin typeface="Nunito" pitchFamily="2" charset="77"/>
              </a:rPr>
              <a:t>No</a:t>
            </a:r>
          </a:p>
          <a:p>
            <a:br>
              <a:rPr lang="en-US" dirty="0">
                <a:solidFill>
                  <a:schemeClr val="tx1"/>
                </a:solidFill>
                <a:effectLst/>
                <a:latin typeface="Nunito" pitchFamily="2" charset="77"/>
              </a:rPr>
            </a:br>
            <a:r>
              <a:rPr lang="en-US" dirty="0">
                <a:solidFill>
                  <a:schemeClr val="tx1"/>
                </a:solidFill>
                <a:effectLst/>
                <a:latin typeface="Nunito" pitchFamily="2" charset="77"/>
              </a:rPr>
              <a:t>Person A is </a:t>
            </a:r>
            <a:r>
              <a:rPr lang="en-US" b="1" dirty="0">
                <a:solidFill>
                  <a:schemeClr val="tx1"/>
                </a:solidFill>
                <a:effectLst/>
                <a:latin typeface="Nunito" pitchFamily="2" charset="77"/>
              </a:rPr>
              <a:t>First: </a:t>
            </a:r>
            <a:r>
              <a:rPr lang="en-US" dirty="0">
                <a:solidFill>
                  <a:schemeClr val="tx1"/>
                </a:solidFill>
                <a:effectLst/>
                <a:latin typeface="Nunito" pitchFamily="2" charset="77"/>
              </a:rPr>
              <a:t>John </a:t>
            </a:r>
            <a:r>
              <a:rPr lang="en-US" b="1" dirty="0">
                <a:solidFill>
                  <a:schemeClr val="tx1"/>
                </a:solidFill>
                <a:effectLst/>
                <a:latin typeface="Nunito" pitchFamily="2" charset="77"/>
              </a:rPr>
              <a:t>Last: </a:t>
            </a:r>
            <a:r>
              <a:rPr lang="en-US" dirty="0">
                <a:solidFill>
                  <a:schemeClr val="tx1"/>
                </a:solidFill>
                <a:effectLst/>
                <a:latin typeface="Nunito" pitchFamily="2" charset="77"/>
              </a:rPr>
              <a:t>Doe </a:t>
            </a:r>
            <a:r>
              <a:rPr lang="en-US" b="1" dirty="0">
                <a:solidFill>
                  <a:schemeClr val="tx1"/>
                </a:solidFill>
                <a:effectLst/>
                <a:latin typeface="Nunito" pitchFamily="2" charset="77"/>
              </a:rPr>
              <a:t>State: </a:t>
            </a:r>
            <a:r>
              <a:rPr lang="en-US" dirty="0">
                <a:solidFill>
                  <a:schemeClr val="tx1"/>
                </a:solidFill>
                <a:effectLst/>
                <a:latin typeface="Nunito" pitchFamily="2" charset="77"/>
              </a:rPr>
              <a:t>TX</a:t>
            </a:r>
            <a:endParaRPr lang="en-US" b="1" dirty="0">
              <a:solidFill>
                <a:schemeClr val="tx1"/>
              </a:solidFill>
              <a:latin typeface="Nunito" pitchFamily="2" charset="77"/>
            </a:endParaRPr>
          </a:p>
          <a:p>
            <a:r>
              <a:rPr lang="en-US" dirty="0">
                <a:solidFill>
                  <a:schemeClr val="tx1"/>
                </a:solidFill>
                <a:effectLst/>
                <a:latin typeface="Nunito" pitchFamily="2" charset="77"/>
              </a:rPr>
              <a:t>Person B is </a:t>
            </a:r>
            <a:r>
              <a:rPr lang="en-US" b="1" dirty="0">
                <a:solidFill>
                  <a:schemeClr val="tx1"/>
                </a:solidFill>
                <a:effectLst/>
                <a:latin typeface="Nunito" pitchFamily="2" charset="77"/>
              </a:rPr>
              <a:t>Full: </a:t>
            </a:r>
            <a:r>
              <a:rPr lang="en-US" dirty="0">
                <a:solidFill>
                  <a:schemeClr val="tx1"/>
                </a:solidFill>
                <a:effectLst/>
                <a:latin typeface="Nunito" pitchFamily="2" charset="77"/>
              </a:rPr>
              <a:t>John D </a:t>
            </a:r>
            <a:r>
              <a:rPr lang="en-US" b="1" dirty="0">
                <a:solidFill>
                  <a:schemeClr val="tx1"/>
                </a:solidFill>
                <a:effectLst/>
                <a:latin typeface="Nunito" pitchFamily="2" charset="77"/>
              </a:rPr>
              <a:t>Area: </a:t>
            </a:r>
            <a:r>
              <a:rPr lang="en-US" dirty="0">
                <a:solidFill>
                  <a:schemeClr val="tx1"/>
                </a:solidFill>
                <a:effectLst/>
                <a:latin typeface="Nunito" pitchFamily="2" charset="77"/>
              </a:rPr>
              <a:t>346 </a:t>
            </a:r>
            <a:r>
              <a:rPr lang="en-US" b="1" dirty="0">
                <a:solidFill>
                  <a:schemeClr val="tx1"/>
                </a:solidFill>
                <a:effectLst/>
                <a:latin typeface="Nunito" pitchFamily="2" charset="77"/>
              </a:rPr>
              <a:t>State: </a:t>
            </a:r>
            <a:r>
              <a:rPr lang="en-US" dirty="0">
                <a:solidFill>
                  <a:schemeClr val="tx1"/>
                </a:solidFill>
                <a:effectLst/>
                <a:latin typeface="Nunito" pitchFamily="2" charset="77"/>
              </a:rPr>
              <a:t>CO</a:t>
            </a:r>
            <a:endParaRPr lang="en-US" dirty="0">
              <a:solidFill>
                <a:schemeClr val="tx1"/>
              </a:solidFill>
              <a:latin typeface="Nunito" pitchFamily="2" charset="77"/>
            </a:endParaRPr>
          </a:p>
          <a:p>
            <a:r>
              <a:rPr lang="en-US" dirty="0">
                <a:solidFill>
                  <a:schemeClr val="tx1"/>
                </a:solidFill>
                <a:effectLst/>
                <a:latin typeface="Nunito" pitchFamily="2" charset="77"/>
              </a:rPr>
              <a:t>Are person A and person B the same?</a:t>
            </a:r>
          </a:p>
        </p:txBody>
      </p:sp>
      <p:cxnSp>
        <p:nvCxnSpPr>
          <p:cNvPr id="11" name="Straight Arrow Connector 10">
            <a:extLst>
              <a:ext uri="{FF2B5EF4-FFF2-40B4-BE49-F238E27FC236}">
                <a16:creationId xmlns:a16="http://schemas.microsoft.com/office/drawing/2014/main" id="{F39663A0-AD8D-C9B4-D5EC-463B40458C45}"/>
              </a:ext>
            </a:extLst>
          </p:cNvPr>
          <p:cNvCxnSpPr>
            <a:cxnSpLocks/>
          </p:cNvCxnSpPr>
          <p:nvPr/>
        </p:nvCxnSpPr>
        <p:spPr>
          <a:xfrm flipV="1">
            <a:off x="4832558" y="4809102"/>
            <a:ext cx="0" cy="4673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0B2B80F-7CA9-9E65-7AA2-C995473D1D93}"/>
              </a:ext>
            </a:extLst>
          </p:cNvPr>
          <p:cNvCxnSpPr>
            <a:cxnSpLocks/>
          </p:cNvCxnSpPr>
          <p:nvPr/>
        </p:nvCxnSpPr>
        <p:spPr>
          <a:xfrm flipV="1">
            <a:off x="8833951" y="4809102"/>
            <a:ext cx="0" cy="4405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0DBB49E-16D5-9ED7-99FD-0A9303EA91C0}"/>
              </a:ext>
            </a:extLst>
          </p:cNvPr>
          <p:cNvCxnSpPr>
            <a:cxnSpLocks/>
            <a:stCxn id="8" idx="0"/>
            <a:endCxn id="30" idx="2"/>
          </p:cNvCxnSpPr>
          <p:nvPr/>
        </p:nvCxnSpPr>
        <p:spPr>
          <a:xfrm flipH="1" flipV="1">
            <a:off x="6932263" y="2488291"/>
            <a:ext cx="1" cy="2336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D45BA8A-A614-48E5-8272-3F18FD23C130}"/>
              </a:ext>
            </a:extLst>
          </p:cNvPr>
          <p:cNvSpPr txBox="1"/>
          <p:nvPr/>
        </p:nvSpPr>
        <p:spPr>
          <a:xfrm>
            <a:off x="145774" y="2839779"/>
            <a:ext cx="2361647" cy="369332"/>
          </a:xfrm>
          <a:prstGeom prst="rect">
            <a:avLst/>
          </a:prstGeom>
          <a:noFill/>
        </p:spPr>
        <p:txBody>
          <a:bodyPr wrap="square" rtlCol="0">
            <a:spAutoFit/>
          </a:bodyPr>
          <a:lstStyle/>
          <a:p>
            <a:r>
              <a:rPr lang="en-US" dirty="0">
                <a:latin typeface="Nunito" pitchFamily="2" charset="77"/>
              </a:rPr>
              <a:t>In-Context Example</a:t>
            </a:r>
          </a:p>
        </p:txBody>
      </p:sp>
      <p:sp>
        <p:nvSpPr>
          <p:cNvPr id="23" name="TextBox 22">
            <a:extLst>
              <a:ext uri="{FF2B5EF4-FFF2-40B4-BE49-F238E27FC236}">
                <a16:creationId xmlns:a16="http://schemas.microsoft.com/office/drawing/2014/main" id="{1FB4A663-4443-1BBD-6302-320EDE3F236B}"/>
              </a:ext>
            </a:extLst>
          </p:cNvPr>
          <p:cNvSpPr txBox="1"/>
          <p:nvPr/>
        </p:nvSpPr>
        <p:spPr>
          <a:xfrm>
            <a:off x="692018" y="4011232"/>
            <a:ext cx="2361647" cy="369332"/>
          </a:xfrm>
          <a:prstGeom prst="rect">
            <a:avLst/>
          </a:prstGeom>
          <a:noFill/>
        </p:spPr>
        <p:txBody>
          <a:bodyPr wrap="square" rtlCol="0">
            <a:spAutoFit/>
          </a:bodyPr>
          <a:lstStyle/>
          <a:p>
            <a:r>
              <a:rPr lang="en-US" dirty="0">
                <a:latin typeface="Nunito" pitchFamily="2" charset="77"/>
              </a:rPr>
              <a:t>Input Example</a:t>
            </a:r>
          </a:p>
        </p:txBody>
      </p:sp>
      <p:cxnSp>
        <p:nvCxnSpPr>
          <p:cNvPr id="24" name="Straight Arrow Connector 23">
            <a:extLst>
              <a:ext uri="{FF2B5EF4-FFF2-40B4-BE49-F238E27FC236}">
                <a16:creationId xmlns:a16="http://schemas.microsoft.com/office/drawing/2014/main" id="{F8F64915-C3D6-3B18-9C02-AC518FC42634}"/>
              </a:ext>
            </a:extLst>
          </p:cNvPr>
          <p:cNvCxnSpPr>
            <a:cxnSpLocks/>
            <a:stCxn id="22" idx="3"/>
          </p:cNvCxnSpPr>
          <p:nvPr/>
        </p:nvCxnSpPr>
        <p:spPr>
          <a:xfrm>
            <a:off x="2507421" y="3024445"/>
            <a:ext cx="43210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8F71A39-A236-363A-0A45-DDD9FDC13998}"/>
              </a:ext>
            </a:extLst>
          </p:cNvPr>
          <p:cNvCxnSpPr>
            <a:cxnSpLocks/>
          </p:cNvCxnSpPr>
          <p:nvPr/>
        </p:nvCxnSpPr>
        <p:spPr>
          <a:xfrm>
            <a:off x="2525883" y="4201802"/>
            <a:ext cx="43210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637B2334-2E3B-1C77-F57D-4462ACF4F0F8}"/>
              </a:ext>
            </a:extLst>
          </p:cNvPr>
          <p:cNvSpPr/>
          <p:nvPr/>
        </p:nvSpPr>
        <p:spPr>
          <a:xfrm>
            <a:off x="6230493" y="1916848"/>
            <a:ext cx="1403539" cy="5714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Nunito" pitchFamily="2" charset="77"/>
              </a:rPr>
              <a:t>LLM</a:t>
            </a:r>
          </a:p>
        </p:txBody>
      </p:sp>
      <p:cxnSp>
        <p:nvCxnSpPr>
          <p:cNvPr id="34" name="Straight Arrow Connector 33">
            <a:extLst>
              <a:ext uri="{FF2B5EF4-FFF2-40B4-BE49-F238E27FC236}">
                <a16:creationId xmlns:a16="http://schemas.microsoft.com/office/drawing/2014/main" id="{579D5803-CFD8-2171-C56E-69E87BCDFF58}"/>
              </a:ext>
            </a:extLst>
          </p:cNvPr>
          <p:cNvCxnSpPr>
            <a:cxnSpLocks/>
            <a:stCxn id="30" idx="0"/>
            <a:endCxn id="3" idx="2"/>
          </p:cNvCxnSpPr>
          <p:nvPr/>
        </p:nvCxnSpPr>
        <p:spPr>
          <a:xfrm flipH="1" flipV="1">
            <a:off x="6932262" y="1635760"/>
            <a:ext cx="1" cy="2810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6" name="Table 6">
            <a:extLst>
              <a:ext uri="{FF2B5EF4-FFF2-40B4-BE49-F238E27FC236}">
                <a16:creationId xmlns:a16="http://schemas.microsoft.com/office/drawing/2014/main" id="{343C0077-4064-3DB3-8062-72E85805F4EE}"/>
              </a:ext>
            </a:extLst>
          </p:cNvPr>
          <p:cNvGraphicFramePr>
            <a:graphicFrameLocks noGrp="1"/>
          </p:cNvGraphicFramePr>
          <p:nvPr>
            <p:extLst>
              <p:ext uri="{D42A27DB-BD31-4B8C-83A1-F6EECF244321}">
                <p14:modId xmlns:p14="http://schemas.microsoft.com/office/powerpoint/2010/main" val="3015167608"/>
              </p:ext>
            </p:extLst>
          </p:nvPr>
        </p:nvGraphicFramePr>
        <p:xfrm>
          <a:off x="3579818" y="5259070"/>
          <a:ext cx="2619915" cy="1097280"/>
        </p:xfrm>
        <a:graphic>
          <a:graphicData uri="http://schemas.openxmlformats.org/drawingml/2006/table">
            <a:tbl>
              <a:tblPr firstRow="1" bandRow="1">
                <a:tableStyleId>{5C22544A-7EE6-4342-B048-85BDC9FD1C3A}</a:tableStyleId>
              </a:tblPr>
              <a:tblGrid>
                <a:gridCol w="873305">
                  <a:extLst>
                    <a:ext uri="{9D8B030D-6E8A-4147-A177-3AD203B41FA5}">
                      <a16:colId xmlns:a16="http://schemas.microsoft.com/office/drawing/2014/main" val="557828924"/>
                    </a:ext>
                  </a:extLst>
                </a:gridCol>
                <a:gridCol w="873305">
                  <a:extLst>
                    <a:ext uri="{9D8B030D-6E8A-4147-A177-3AD203B41FA5}">
                      <a16:colId xmlns:a16="http://schemas.microsoft.com/office/drawing/2014/main" val="297523429"/>
                    </a:ext>
                  </a:extLst>
                </a:gridCol>
                <a:gridCol w="873305">
                  <a:extLst>
                    <a:ext uri="{9D8B030D-6E8A-4147-A177-3AD203B41FA5}">
                      <a16:colId xmlns:a16="http://schemas.microsoft.com/office/drawing/2014/main" val="2613826916"/>
                    </a:ext>
                  </a:extLst>
                </a:gridCol>
              </a:tblGrid>
              <a:tr h="185420">
                <a:tc>
                  <a:txBody>
                    <a:bodyPr/>
                    <a:lstStyle/>
                    <a:p>
                      <a:pPr algn="ctr"/>
                      <a:r>
                        <a:rPr lang="en-US" dirty="0">
                          <a:latin typeface="Nunito" pitchFamily="2" charset="77"/>
                        </a:rPr>
                        <a:t>First</a:t>
                      </a:r>
                    </a:p>
                  </a:txBody>
                  <a:tcPr/>
                </a:tc>
                <a:tc>
                  <a:txBody>
                    <a:bodyPr/>
                    <a:lstStyle/>
                    <a:p>
                      <a:pPr algn="ctr"/>
                      <a:r>
                        <a:rPr lang="en-US" dirty="0">
                          <a:latin typeface="Nunito" pitchFamily="2" charset="77"/>
                        </a:rPr>
                        <a:t>Last</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Maya</a:t>
                      </a:r>
                    </a:p>
                  </a:txBody>
                  <a:tcPr/>
                </a:tc>
                <a:tc>
                  <a:txBody>
                    <a:bodyPr/>
                    <a:lstStyle/>
                    <a:p>
                      <a:r>
                        <a:rPr lang="en-US" dirty="0">
                          <a:latin typeface="Nunito" pitchFamily="2" charset="77"/>
                        </a:rPr>
                        <a:t>Henry</a:t>
                      </a:r>
                    </a:p>
                  </a:txBody>
                  <a:tcPr/>
                </a:tc>
                <a:tc>
                  <a:txBody>
                    <a:bodyPr/>
                    <a:lstStyle/>
                    <a:p>
                      <a:r>
                        <a:rPr lang="en-US" dirty="0">
                          <a:latin typeface="Nunito" pitchFamily="2" charset="77"/>
                        </a:rPr>
                        <a:t>CA</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John</a:t>
                      </a:r>
                    </a:p>
                  </a:txBody>
                  <a:tcPr/>
                </a:tc>
                <a:tc>
                  <a:txBody>
                    <a:bodyPr/>
                    <a:lstStyle/>
                    <a:p>
                      <a:r>
                        <a:rPr lang="en-US" dirty="0">
                          <a:latin typeface="Nunito" pitchFamily="2" charset="77"/>
                        </a:rPr>
                        <a:t>Doe</a:t>
                      </a:r>
                    </a:p>
                  </a:txBody>
                  <a:tcPr/>
                </a:tc>
                <a:tc>
                  <a:txBody>
                    <a:bodyPr/>
                    <a:lstStyle/>
                    <a:p>
                      <a:r>
                        <a:rPr lang="en-US" dirty="0">
                          <a:solidFill>
                            <a:schemeClr val="tx1"/>
                          </a:solidFill>
                          <a:latin typeface="Nunito" pitchFamily="2" charset="77"/>
                        </a:rPr>
                        <a:t>TX</a:t>
                      </a:r>
                    </a:p>
                  </a:txBody>
                  <a:tcPr/>
                </a:tc>
                <a:extLst>
                  <a:ext uri="{0D108BD9-81ED-4DB2-BD59-A6C34878D82A}">
                    <a16:rowId xmlns:a16="http://schemas.microsoft.com/office/drawing/2014/main" val="1291692552"/>
                  </a:ext>
                </a:extLst>
              </a:tr>
            </a:tbl>
          </a:graphicData>
        </a:graphic>
      </p:graphicFrame>
      <p:graphicFrame>
        <p:nvGraphicFramePr>
          <p:cNvPr id="13" name="Table 12">
            <a:extLst>
              <a:ext uri="{FF2B5EF4-FFF2-40B4-BE49-F238E27FC236}">
                <a16:creationId xmlns:a16="http://schemas.microsoft.com/office/drawing/2014/main" id="{CB4CE06A-5E93-AE6F-7CC3-541F1E7DB6F7}"/>
              </a:ext>
            </a:extLst>
          </p:cNvPr>
          <p:cNvGraphicFramePr>
            <a:graphicFrameLocks noGrp="1"/>
          </p:cNvGraphicFramePr>
          <p:nvPr>
            <p:extLst>
              <p:ext uri="{D42A27DB-BD31-4B8C-83A1-F6EECF244321}">
                <p14:modId xmlns:p14="http://schemas.microsoft.com/office/powerpoint/2010/main" val="3617198239"/>
              </p:ext>
            </p:extLst>
          </p:nvPr>
        </p:nvGraphicFramePr>
        <p:xfrm>
          <a:off x="7334876" y="5226429"/>
          <a:ext cx="2748640" cy="1097280"/>
        </p:xfrm>
        <a:graphic>
          <a:graphicData uri="http://schemas.openxmlformats.org/drawingml/2006/table">
            <a:tbl>
              <a:tblPr firstRow="1" bandRow="1">
                <a:tableStyleId>{93296810-A885-4BE3-A3E7-6D5BEEA58F35}</a:tableStyleId>
              </a:tblPr>
              <a:tblGrid>
                <a:gridCol w="1002030">
                  <a:extLst>
                    <a:ext uri="{9D8B030D-6E8A-4147-A177-3AD203B41FA5}">
                      <a16:colId xmlns:a16="http://schemas.microsoft.com/office/drawing/2014/main" val="557828924"/>
                    </a:ext>
                  </a:extLst>
                </a:gridCol>
                <a:gridCol w="873305">
                  <a:extLst>
                    <a:ext uri="{9D8B030D-6E8A-4147-A177-3AD203B41FA5}">
                      <a16:colId xmlns:a16="http://schemas.microsoft.com/office/drawing/2014/main" val="297523429"/>
                    </a:ext>
                  </a:extLst>
                </a:gridCol>
                <a:gridCol w="873305">
                  <a:extLst>
                    <a:ext uri="{9D8B030D-6E8A-4147-A177-3AD203B41FA5}">
                      <a16:colId xmlns:a16="http://schemas.microsoft.com/office/drawing/2014/main" val="2613826916"/>
                    </a:ext>
                  </a:extLst>
                </a:gridCol>
              </a:tblGrid>
              <a:tr h="185420">
                <a:tc>
                  <a:txBody>
                    <a:bodyPr/>
                    <a:lstStyle/>
                    <a:p>
                      <a:pPr algn="ctr"/>
                      <a:r>
                        <a:rPr lang="en-US" dirty="0">
                          <a:latin typeface="Nunito" pitchFamily="2" charset="77"/>
                        </a:rPr>
                        <a:t>Full</a:t>
                      </a:r>
                    </a:p>
                  </a:txBody>
                  <a:tcPr/>
                </a:tc>
                <a:tc>
                  <a:txBody>
                    <a:bodyPr/>
                    <a:lstStyle/>
                    <a:p>
                      <a:pPr algn="ctr"/>
                      <a:r>
                        <a:rPr lang="en-US" dirty="0">
                          <a:latin typeface="Nunito" pitchFamily="2" charset="77"/>
                        </a:rPr>
                        <a:t>Area</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John D</a:t>
                      </a:r>
                    </a:p>
                  </a:txBody>
                  <a:tcPr/>
                </a:tc>
                <a:tc>
                  <a:txBody>
                    <a:bodyPr/>
                    <a:lstStyle/>
                    <a:p>
                      <a:r>
                        <a:rPr lang="en-US" dirty="0">
                          <a:latin typeface="Nunito" pitchFamily="2" charset="77"/>
                        </a:rPr>
                        <a:t>346</a:t>
                      </a:r>
                    </a:p>
                  </a:txBody>
                  <a:tcPr/>
                </a:tc>
                <a:tc>
                  <a:txBody>
                    <a:bodyPr/>
                    <a:lstStyle/>
                    <a:p>
                      <a:r>
                        <a:rPr lang="en-US" dirty="0">
                          <a:latin typeface="Nunito" pitchFamily="2" charset="77"/>
                        </a:rPr>
                        <a:t>TX</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J Henry</a:t>
                      </a:r>
                    </a:p>
                  </a:txBody>
                  <a:tcPr/>
                </a:tc>
                <a:tc>
                  <a:txBody>
                    <a:bodyPr/>
                    <a:lstStyle/>
                    <a:p>
                      <a:r>
                        <a:rPr lang="en-US" dirty="0">
                          <a:latin typeface="Nunito" pitchFamily="2" charset="77"/>
                        </a:rPr>
                        <a:t>303</a:t>
                      </a:r>
                    </a:p>
                  </a:txBody>
                  <a:tcPr/>
                </a:tc>
                <a:tc>
                  <a:txBody>
                    <a:bodyPr/>
                    <a:lstStyle/>
                    <a:p>
                      <a:r>
                        <a:rPr lang="en-US" dirty="0">
                          <a:latin typeface="Nunito" pitchFamily="2" charset="77"/>
                        </a:rPr>
                        <a:t>CO</a:t>
                      </a:r>
                    </a:p>
                  </a:txBody>
                  <a:tcPr/>
                </a:tc>
                <a:extLst>
                  <a:ext uri="{0D108BD9-81ED-4DB2-BD59-A6C34878D82A}">
                    <a16:rowId xmlns:a16="http://schemas.microsoft.com/office/drawing/2014/main" val="1291692552"/>
                  </a:ext>
                </a:extLst>
              </a:tr>
            </a:tbl>
          </a:graphicData>
        </a:graphic>
      </p:graphicFrame>
    </p:spTree>
    <p:extLst>
      <p:ext uri="{BB962C8B-B14F-4D97-AF65-F5344CB8AC3E}">
        <p14:creationId xmlns:p14="http://schemas.microsoft.com/office/powerpoint/2010/main" val="41450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22" grpId="0"/>
      <p:bldP spid="23" grpId="0"/>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9029-E606-C3D5-BBD4-7F93BB5E253A}"/>
              </a:ext>
            </a:extLst>
          </p:cNvPr>
          <p:cNvSpPr>
            <a:spLocks noGrp="1"/>
          </p:cNvSpPr>
          <p:nvPr>
            <p:ph type="title"/>
          </p:nvPr>
        </p:nvSpPr>
        <p:spPr/>
        <p:txBody>
          <a:bodyPr>
            <a:normAutofit/>
          </a:bodyPr>
          <a:lstStyle/>
          <a:p>
            <a:r>
              <a:rPr lang="en-US" dirty="0"/>
              <a:t>State of the Art Performance on Matching</a:t>
            </a:r>
          </a:p>
        </p:txBody>
      </p:sp>
      <p:sp>
        <p:nvSpPr>
          <p:cNvPr id="4" name="Slide Number Placeholder 3">
            <a:extLst>
              <a:ext uri="{FF2B5EF4-FFF2-40B4-BE49-F238E27FC236}">
                <a16:creationId xmlns:a16="http://schemas.microsoft.com/office/drawing/2014/main" id="{6CDE19F6-E5C1-DC00-4F66-E136EDD7559E}"/>
              </a:ext>
            </a:extLst>
          </p:cNvPr>
          <p:cNvSpPr>
            <a:spLocks noGrp="1"/>
          </p:cNvSpPr>
          <p:nvPr>
            <p:ph type="sldNum" sz="quarter" idx="12"/>
          </p:nvPr>
        </p:nvSpPr>
        <p:spPr/>
        <p:txBody>
          <a:bodyPr/>
          <a:lstStyle/>
          <a:p>
            <a:fld id="{828DFE35-EFF4-0747-8BFD-E564752681F3}" type="slidenum">
              <a:rPr lang="en-US" smtClean="0"/>
              <a:t>21</a:t>
            </a:fld>
            <a:endParaRPr lang="en-US"/>
          </a:p>
        </p:txBody>
      </p:sp>
      <p:pic>
        <p:nvPicPr>
          <p:cNvPr id="7" name="Picture 6" descr="A table with numbers and letters&#10;&#10;Description automatically generated">
            <a:extLst>
              <a:ext uri="{FF2B5EF4-FFF2-40B4-BE49-F238E27FC236}">
                <a16:creationId xmlns:a16="http://schemas.microsoft.com/office/drawing/2014/main" id="{928D9F73-8549-BD3B-86FB-D9EE1CDC9D90}"/>
              </a:ext>
            </a:extLst>
          </p:cNvPr>
          <p:cNvPicPr>
            <a:picLocks noChangeAspect="1"/>
          </p:cNvPicPr>
          <p:nvPr/>
        </p:nvPicPr>
        <p:blipFill>
          <a:blip r:embed="rId3"/>
          <a:stretch>
            <a:fillRect/>
          </a:stretch>
        </p:blipFill>
        <p:spPr>
          <a:xfrm>
            <a:off x="2000770" y="1853849"/>
            <a:ext cx="7772400" cy="3150302"/>
          </a:xfrm>
          <a:prstGeom prst="rect">
            <a:avLst/>
          </a:prstGeom>
        </p:spPr>
      </p:pic>
      <p:sp>
        <p:nvSpPr>
          <p:cNvPr id="5" name="Rectangle 4">
            <a:extLst>
              <a:ext uri="{FF2B5EF4-FFF2-40B4-BE49-F238E27FC236}">
                <a16:creationId xmlns:a16="http://schemas.microsoft.com/office/drawing/2014/main" id="{A1597CB7-3E89-FD8D-0003-51E7F5DC76F8}"/>
              </a:ext>
            </a:extLst>
          </p:cNvPr>
          <p:cNvSpPr/>
          <p:nvPr/>
        </p:nvSpPr>
        <p:spPr>
          <a:xfrm>
            <a:off x="8096865" y="2079523"/>
            <a:ext cx="1415845" cy="2772696"/>
          </a:xfrm>
          <a:prstGeom prst="rect">
            <a:avLst/>
          </a:prstGeom>
          <a:noFill/>
          <a:ln w="28575">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C67008-7164-80A0-3ED2-154C9EB597BA}"/>
              </a:ext>
            </a:extLst>
          </p:cNvPr>
          <p:cNvSpPr txBox="1"/>
          <p:nvPr/>
        </p:nvSpPr>
        <p:spPr>
          <a:xfrm>
            <a:off x="8401570" y="5254075"/>
            <a:ext cx="2743200" cy="646331"/>
          </a:xfrm>
          <a:prstGeom prst="rect">
            <a:avLst/>
          </a:prstGeom>
          <a:noFill/>
        </p:spPr>
        <p:txBody>
          <a:bodyPr wrap="square" rtlCol="0">
            <a:spAutoFit/>
          </a:bodyPr>
          <a:lstStyle/>
          <a:p>
            <a:r>
              <a:rPr lang="en-US" dirty="0">
                <a:latin typeface="Nunito" pitchFamily="2" charset="77"/>
              </a:rPr>
              <a:t>With up to 10 in-context demonstrations</a:t>
            </a:r>
          </a:p>
        </p:txBody>
      </p:sp>
      <p:sp>
        <p:nvSpPr>
          <p:cNvPr id="8" name="TextBox 7">
            <a:extLst>
              <a:ext uri="{FF2B5EF4-FFF2-40B4-BE49-F238E27FC236}">
                <a16:creationId xmlns:a16="http://schemas.microsoft.com/office/drawing/2014/main" id="{3C973BB2-50CB-129D-1418-F85E37BAC8D1}"/>
              </a:ext>
            </a:extLst>
          </p:cNvPr>
          <p:cNvSpPr txBox="1"/>
          <p:nvPr/>
        </p:nvSpPr>
        <p:spPr>
          <a:xfrm>
            <a:off x="6225324" y="5255022"/>
            <a:ext cx="2361647" cy="646331"/>
          </a:xfrm>
          <a:prstGeom prst="rect">
            <a:avLst/>
          </a:prstGeom>
          <a:noFill/>
        </p:spPr>
        <p:txBody>
          <a:bodyPr wrap="square" rtlCol="0">
            <a:spAutoFit/>
          </a:bodyPr>
          <a:lstStyle/>
          <a:p>
            <a:r>
              <a:rPr lang="en-US" dirty="0">
                <a:latin typeface="Nunito" pitchFamily="2" charset="77"/>
              </a:rPr>
              <a:t>No in-context demonstrations</a:t>
            </a:r>
          </a:p>
        </p:txBody>
      </p:sp>
      <p:sp>
        <p:nvSpPr>
          <p:cNvPr id="10" name="TextBox 9">
            <a:extLst>
              <a:ext uri="{FF2B5EF4-FFF2-40B4-BE49-F238E27FC236}">
                <a16:creationId xmlns:a16="http://schemas.microsoft.com/office/drawing/2014/main" id="{E7F2FDDA-E1AF-2855-0F94-D486A21EB457}"/>
              </a:ext>
            </a:extLst>
          </p:cNvPr>
          <p:cNvSpPr txBox="1"/>
          <p:nvPr/>
        </p:nvSpPr>
        <p:spPr>
          <a:xfrm>
            <a:off x="5353463" y="1668710"/>
            <a:ext cx="1743722" cy="369332"/>
          </a:xfrm>
          <a:prstGeom prst="rect">
            <a:avLst/>
          </a:prstGeom>
          <a:noFill/>
        </p:spPr>
        <p:txBody>
          <a:bodyPr wrap="square" rtlCol="0">
            <a:spAutoFit/>
          </a:bodyPr>
          <a:lstStyle/>
          <a:p>
            <a:r>
              <a:rPr lang="en-US" dirty="0">
                <a:latin typeface="Nunito" pitchFamily="2" charset="77"/>
              </a:rPr>
              <a:t>BERT-based</a:t>
            </a:r>
          </a:p>
        </p:txBody>
      </p:sp>
      <p:cxnSp>
        <p:nvCxnSpPr>
          <p:cNvPr id="12" name="Straight Arrow Connector 11">
            <a:extLst>
              <a:ext uri="{FF2B5EF4-FFF2-40B4-BE49-F238E27FC236}">
                <a16:creationId xmlns:a16="http://schemas.microsoft.com/office/drawing/2014/main" id="{121DED78-FCE4-0C9C-C471-7EB1FF2958E6}"/>
              </a:ext>
            </a:extLst>
          </p:cNvPr>
          <p:cNvCxnSpPr>
            <a:cxnSpLocks/>
          </p:cNvCxnSpPr>
          <p:nvPr/>
        </p:nvCxnSpPr>
        <p:spPr>
          <a:xfrm flipV="1">
            <a:off x="7097185" y="4852219"/>
            <a:ext cx="159021" cy="4018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8033084-61F4-0C4E-2E4A-AE332154D737}"/>
              </a:ext>
            </a:extLst>
          </p:cNvPr>
          <p:cNvCxnSpPr>
            <a:cxnSpLocks/>
          </p:cNvCxnSpPr>
          <p:nvPr/>
        </p:nvCxnSpPr>
        <p:spPr>
          <a:xfrm flipH="1" flipV="1">
            <a:off x="8745794" y="4852219"/>
            <a:ext cx="545690" cy="4018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400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BB4E-3664-6160-1EBB-AA5531764B4F}"/>
              </a:ext>
            </a:extLst>
          </p:cNvPr>
          <p:cNvSpPr>
            <a:spLocks noGrp="1"/>
          </p:cNvSpPr>
          <p:nvPr>
            <p:ph type="title"/>
          </p:nvPr>
        </p:nvSpPr>
        <p:spPr/>
        <p:txBody>
          <a:bodyPr/>
          <a:lstStyle/>
          <a:p>
            <a:r>
              <a:rPr lang="en-US" dirty="0"/>
              <a:t>Prototyping is Easy, Production is Hard</a:t>
            </a:r>
          </a:p>
        </p:txBody>
      </p:sp>
      <p:sp>
        <p:nvSpPr>
          <p:cNvPr id="3" name="Text Placeholder 2">
            <a:extLst>
              <a:ext uri="{FF2B5EF4-FFF2-40B4-BE49-F238E27FC236}">
                <a16:creationId xmlns:a16="http://schemas.microsoft.com/office/drawing/2014/main" id="{4851DA28-B147-1401-281E-788AB9FA58CB}"/>
              </a:ext>
            </a:extLst>
          </p:cNvPr>
          <p:cNvSpPr>
            <a:spLocks noGrp="1"/>
          </p:cNvSpPr>
          <p:nvPr>
            <p:ph type="body" idx="1"/>
          </p:nvPr>
        </p:nvSpPr>
        <p:spPr/>
        <p:txBody>
          <a:bodyPr/>
          <a:lstStyle/>
          <a:p>
            <a:r>
              <a:rPr lang="en-US" dirty="0"/>
              <a:t>What makes deploying LLMs for structured data challenging? Can we solve it?</a:t>
            </a:r>
          </a:p>
          <a:p>
            <a:r>
              <a:rPr lang="en-US" dirty="0"/>
              <a:t>(I.e. My life the last 9 months)</a:t>
            </a:r>
          </a:p>
        </p:txBody>
      </p:sp>
      <p:sp>
        <p:nvSpPr>
          <p:cNvPr id="4" name="Slide Number Placeholder 3">
            <a:extLst>
              <a:ext uri="{FF2B5EF4-FFF2-40B4-BE49-F238E27FC236}">
                <a16:creationId xmlns:a16="http://schemas.microsoft.com/office/drawing/2014/main" id="{A0A6BD96-9A6D-4BC1-D842-F7034B8CE926}"/>
              </a:ext>
            </a:extLst>
          </p:cNvPr>
          <p:cNvSpPr>
            <a:spLocks noGrp="1"/>
          </p:cNvSpPr>
          <p:nvPr>
            <p:ph type="sldNum" sz="quarter" idx="12"/>
          </p:nvPr>
        </p:nvSpPr>
        <p:spPr/>
        <p:txBody>
          <a:bodyPr/>
          <a:lstStyle/>
          <a:p>
            <a:fld id="{828DFE35-EFF4-0747-8BFD-E564752681F3}" type="slidenum">
              <a:rPr lang="en-US" smtClean="0"/>
              <a:t>22</a:t>
            </a:fld>
            <a:endParaRPr lang="en-US"/>
          </a:p>
        </p:txBody>
      </p:sp>
    </p:spTree>
    <p:extLst>
      <p:ext uri="{BB962C8B-B14F-4D97-AF65-F5344CB8AC3E}">
        <p14:creationId xmlns:p14="http://schemas.microsoft.com/office/powerpoint/2010/main" val="287593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Challenge 1: High Cost</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23</a:t>
            </a:fld>
            <a:endParaRPr lang="en-US"/>
          </a:p>
        </p:txBody>
      </p:sp>
      <p:sp>
        <p:nvSpPr>
          <p:cNvPr id="20" name="Content Placeholder 2">
            <a:extLst>
              <a:ext uri="{FF2B5EF4-FFF2-40B4-BE49-F238E27FC236}">
                <a16:creationId xmlns:a16="http://schemas.microsoft.com/office/drawing/2014/main" id="{6139A080-6D57-4EC3-1961-8FF58D03EF05}"/>
              </a:ext>
            </a:extLst>
          </p:cNvPr>
          <p:cNvSpPr>
            <a:spLocks noGrp="1"/>
          </p:cNvSpPr>
          <p:nvPr>
            <p:ph idx="1"/>
          </p:nvPr>
        </p:nvSpPr>
        <p:spPr>
          <a:xfrm>
            <a:off x="838200" y="1317525"/>
            <a:ext cx="10758544" cy="535534"/>
          </a:xfrm>
        </p:spPr>
        <p:txBody>
          <a:bodyPr>
            <a:normAutofit/>
          </a:bodyPr>
          <a:lstStyle/>
          <a:p>
            <a:pPr marL="0" indent="0">
              <a:buNone/>
            </a:pPr>
            <a:r>
              <a:rPr lang="en-US" sz="2800" dirty="0">
                <a:cs typeface="Calibri"/>
              </a:rPr>
              <a:t>End to end example – but now over real data.</a:t>
            </a:r>
          </a:p>
        </p:txBody>
      </p:sp>
      <p:graphicFrame>
        <p:nvGraphicFramePr>
          <p:cNvPr id="3" name="Table 6">
            <a:extLst>
              <a:ext uri="{FF2B5EF4-FFF2-40B4-BE49-F238E27FC236}">
                <a16:creationId xmlns:a16="http://schemas.microsoft.com/office/drawing/2014/main" id="{D8026350-48D2-FA95-7873-8390ADD1198D}"/>
              </a:ext>
            </a:extLst>
          </p:cNvPr>
          <p:cNvGraphicFramePr>
            <a:graphicFrameLocks noGrp="1"/>
          </p:cNvGraphicFramePr>
          <p:nvPr/>
        </p:nvGraphicFramePr>
        <p:xfrm>
          <a:off x="2428600" y="2846989"/>
          <a:ext cx="2619915" cy="1097280"/>
        </p:xfrm>
        <a:graphic>
          <a:graphicData uri="http://schemas.openxmlformats.org/drawingml/2006/table">
            <a:tbl>
              <a:tblPr firstRow="1" bandRow="1">
                <a:tableStyleId>{5C22544A-7EE6-4342-B048-85BDC9FD1C3A}</a:tableStyleId>
              </a:tblPr>
              <a:tblGrid>
                <a:gridCol w="873305">
                  <a:extLst>
                    <a:ext uri="{9D8B030D-6E8A-4147-A177-3AD203B41FA5}">
                      <a16:colId xmlns:a16="http://schemas.microsoft.com/office/drawing/2014/main" val="557828924"/>
                    </a:ext>
                  </a:extLst>
                </a:gridCol>
                <a:gridCol w="873305">
                  <a:extLst>
                    <a:ext uri="{9D8B030D-6E8A-4147-A177-3AD203B41FA5}">
                      <a16:colId xmlns:a16="http://schemas.microsoft.com/office/drawing/2014/main" val="297523429"/>
                    </a:ext>
                  </a:extLst>
                </a:gridCol>
                <a:gridCol w="873305">
                  <a:extLst>
                    <a:ext uri="{9D8B030D-6E8A-4147-A177-3AD203B41FA5}">
                      <a16:colId xmlns:a16="http://schemas.microsoft.com/office/drawing/2014/main" val="2613826916"/>
                    </a:ext>
                  </a:extLst>
                </a:gridCol>
              </a:tblGrid>
              <a:tr h="185420">
                <a:tc>
                  <a:txBody>
                    <a:bodyPr/>
                    <a:lstStyle/>
                    <a:p>
                      <a:pPr algn="ctr"/>
                      <a:r>
                        <a:rPr lang="en-US" dirty="0">
                          <a:latin typeface="Nunito" pitchFamily="2" charset="77"/>
                        </a:rPr>
                        <a:t>First</a:t>
                      </a:r>
                    </a:p>
                  </a:txBody>
                  <a:tcPr/>
                </a:tc>
                <a:tc>
                  <a:txBody>
                    <a:bodyPr/>
                    <a:lstStyle/>
                    <a:p>
                      <a:pPr algn="ctr"/>
                      <a:r>
                        <a:rPr lang="en-US" dirty="0">
                          <a:latin typeface="Nunito" pitchFamily="2" charset="77"/>
                        </a:rPr>
                        <a:t>Last</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Maya</a:t>
                      </a:r>
                    </a:p>
                  </a:txBody>
                  <a:tcPr/>
                </a:tc>
                <a:tc>
                  <a:txBody>
                    <a:bodyPr/>
                    <a:lstStyle/>
                    <a:p>
                      <a:r>
                        <a:rPr lang="en-US" dirty="0">
                          <a:latin typeface="Nunito" pitchFamily="2" charset="77"/>
                        </a:rPr>
                        <a:t>Henry</a:t>
                      </a:r>
                    </a:p>
                  </a:txBody>
                  <a:tcPr/>
                </a:tc>
                <a:tc>
                  <a:txBody>
                    <a:bodyPr/>
                    <a:lstStyle/>
                    <a:p>
                      <a:r>
                        <a:rPr lang="en-US" dirty="0">
                          <a:latin typeface="Nunito" pitchFamily="2" charset="77"/>
                        </a:rPr>
                        <a:t>CA</a:t>
                      </a:r>
                    </a:p>
                  </a:txBody>
                  <a:tcPr/>
                </a:tc>
                <a:extLst>
                  <a:ext uri="{0D108BD9-81ED-4DB2-BD59-A6C34878D82A}">
                    <a16:rowId xmlns:a16="http://schemas.microsoft.com/office/drawing/2014/main" val="3836105228"/>
                  </a:ext>
                </a:extLst>
              </a:tr>
              <a:tr h="185420">
                <a:tc>
                  <a:txBody>
                    <a:bodyPr/>
                    <a:lstStyle/>
                    <a:p>
                      <a:endParaRPr lang="en-US" dirty="0">
                        <a:latin typeface="Nunito" pitchFamily="2" charset="77"/>
                      </a:endParaRPr>
                    </a:p>
                  </a:txBody>
                  <a:tcPr/>
                </a:tc>
                <a:tc>
                  <a:txBody>
                    <a:bodyPr/>
                    <a:lstStyle/>
                    <a:p>
                      <a:r>
                        <a:rPr lang="en-US" dirty="0">
                          <a:latin typeface="Nunito" pitchFamily="2" charset="77"/>
                        </a:rPr>
                        <a:t>Doe</a:t>
                      </a:r>
                    </a:p>
                  </a:txBody>
                  <a:tcPr/>
                </a:tc>
                <a:tc>
                  <a:txBody>
                    <a:bodyPr/>
                    <a:lstStyle/>
                    <a:p>
                      <a:r>
                        <a:rPr lang="en-US" dirty="0">
                          <a:solidFill>
                            <a:srgbClr val="FF0000"/>
                          </a:solidFill>
                          <a:latin typeface="Nunito" pitchFamily="2" charset="77"/>
                        </a:rPr>
                        <a:t>TT</a:t>
                      </a:r>
                    </a:p>
                  </a:txBody>
                  <a:tcPr/>
                </a:tc>
                <a:extLst>
                  <a:ext uri="{0D108BD9-81ED-4DB2-BD59-A6C34878D82A}">
                    <a16:rowId xmlns:a16="http://schemas.microsoft.com/office/drawing/2014/main" val="1291692552"/>
                  </a:ext>
                </a:extLst>
              </a:tr>
            </a:tbl>
          </a:graphicData>
        </a:graphic>
      </p:graphicFrame>
      <p:pic>
        <p:nvPicPr>
          <p:cNvPr id="6" name="Picture 2" descr="Text Files icon">
            <a:extLst>
              <a:ext uri="{FF2B5EF4-FFF2-40B4-BE49-F238E27FC236}">
                <a16:creationId xmlns:a16="http://schemas.microsoft.com/office/drawing/2014/main" id="{A5A24688-46F7-4AD0-CB64-73900C620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80" y="3471630"/>
            <a:ext cx="1385199" cy="13851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Table 22">
            <a:extLst>
              <a:ext uri="{FF2B5EF4-FFF2-40B4-BE49-F238E27FC236}">
                <a16:creationId xmlns:a16="http://schemas.microsoft.com/office/drawing/2014/main" id="{0F67878D-8C33-9892-FBDD-179C2B7E1418}"/>
              </a:ext>
            </a:extLst>
          </p:cNvPr>
          <p:cNvGraphicFramePr>
            <a:graphicFrameLocks noGrp="1"/>
          </p:cNvGraphicFramePr>
          <p:nvPr/>
        </p:nvGraphicFramePr>
        <p:xfrm>
          <a:off x="5341975" y="3708037"/>
          <a:ext cx="3226025" cy="1097280"/>
        </p:xfrm>
        <a:graphic>
          <a:graphicData uri="http://schemas.openxmlformats.org/drawingml/2006/table">
            <a:tbl>
              <a:tblPr firstRow="1" bandRow="1">
                <a:tableStyleId>{5C22544A-7EE6-4342-B048-85BDC9FD1C3A}</a:tableStyleId>
              </a:tblPr>
              <a:tblGrid>
                <a:gridCol w="795655">
                  <a:extLst>
                    <a:ext uri="{9D8B030D-6E8A-4147-A177-3AD203B41FA5}">
                      <a16:colId xmlns:a16="http://schemas.microsoft.com/office/drawing/2014/main" val="557828924"/>
                    </a:ext>
                  </a:extLst>
                </a:gridCol>
                <a:gridCol w="868680">
                  <a:extLst>
                    <a:ext uri="{9D8B030D-6E8A-4147-A177-3AD203B41FA5}">
                      <a16:colId xmlns:a16="http://schemas.microsoft.com/office/drawing/2014/main" val="297523429"/>
                    </a:ext>
                  </a:extLst>
                </a:gridCol>
                <a:gridCol w="752793">
                  <a:extLst>
                    <a:ext uri="{9D8B030D-6E8A-4147-A177-3AD203B41FA5}">
                      <a16:colId xmlns:a16="http://schemas.microsoft.com/office/drawing/2014/main" val="2613826916"/>
                    </a:ext>
                  </a:extLst>
                </a:gridCol>
                <a:gridCol w="808897">
                  <a:extLst>
                    <a:ext uri="{9D8B030D-6E8A-4147-A177-3AD203B41FA5}">
                      <a16:colId xmlns:a16="http://schemas.microsoft.com/office/drawing/2014/main" val="3321803139"/>
                    </a:ext>
                  </a:extLst>
                </a:gridCol>
              </a:tblGrid>
              <a:tr h="185420">
                <a:tc>
                  <a:txBody>
                    <a:bodyPr/>
                    <a:lstStyle/>
                    <a:p>
                      <a:pPr algn="ctr"/>
                      <a:r>
                        <a:rPr lang="en-US" dirty="0">
                          <a:latin typeface="Nunito" pitchFamily="2" charset="77"/>
                        </a:rPr>
                        <a:t>First</a:t>
                      </a:r>
                    </a:p>
                  </a:txBody>
                  <a:tcPr/>
                </a:tc>
                <a:tc>
                  <a:txBody>
                    <a:bodyPr/>
                    <a:lstStyle/>
                    <a:p>
                      <a:pPr algn="ctr"/>
                      <a:r>
                        <a:rPr lang="en-US" dirty="0">
                          <a:latin typeface="Nunito" pitchFamily="2" charset="77"/>
                        </a:rPr>
                        <a:t>Last</a:t>
                      </a:r>
                    </a:p>
                  </a:txBody>
                  <a:tcPr/>
                </a:tc>
                <a:tc>
                  <a:txBody>
                    <a:bodyPr/>
                    <a:lstStyle/>
                    <a:p>
                      <a:pPr algn="ctr"/>
                      <a:r>
                        <a:rPr lang="en-US" dirty="0">
                          <a:latin typeface="Nunito" pitchFamily="2" charset="77"/>
                        </a:rPr>
                        <a:t>Area</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Maya</a:t>
                      </a:r>
                    </a:p>
                  </a:txBody>
                  <a:tcPr/>
                </a:tc>
                <a:tc>
                  <a:txBody>
                    <a:bodyPr/>
                    <a:lstStyle/>
                    <a:p>
                      <a:r>
                        <a:rPr lang="en-US" dirty="0">
                          <a:latin typeface="Nunito" pitchFamily="2" charset="77"/>
                        </a:rPr>
                        <a:t>Henry</a:t>
                      </a:r>
                    </a:p>
                  </a:txBody>
                  <a:tcPr/>
                </a:tc>
                <a:tc>
                  <a:txBody>
                    <a:bodyPr/>
                    <a:lstStyle/>
                    <a:p>
                      <a:endParaRPr lang="en-US" dirty="0">
                        <a:latin typeface="Nunito" pitchFamily="2" charset="77"/>
                      </a:endParaRPr>
                    </a:p>
                  </a:txBody>
                  <a:tcPr/>
                </a:tc>
                <a:tc>
                  <a:txBody>
                    <a:bodyPr/>
                    <a:lstStyle/>
                    <a:p>
                      <a:r>
                        <a:rPr lang="en-US" dirty="0">
                          <a:latin typeface="Nunito" pitchFamily="2" charset="77"/>
                        </a:rPr>
                        <a:t>CA</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John</a:t>
                      </a:r>
                    </a:p>
                  </a:txBody>
                  <a:tcPr/>
                </a:tc>
                <a:tc>
                  <a:txBody>
                    <a:bodyPr/>
                    <a:lstStyle/>
                    <a:p>
                      <a:r>
                        <a:rPr lang="en-US" dirty="0">
                          <a:latin typeface="Nunito" pitchFamily="2" charset="77"/>
                        </a:rPr>
                        <a:t>Doe</a:t>
                      </a:r>
                    </a:p>
                  </a:txBody>
                  <a:tcPr/>
                </a:tc>
                <a:tc>
                  <a:txBody>
                    <a:bodyPr/>
                    <a:lstStyle/>
                    <a:p>
                      <a:r>
                        <a:rPr lang="en-US" dirty="0">
                          <a:latin typeface="Nunito" pitchFamily="2" charset="77"/>
                        </a:rPr>
                        <a:t>346</a:t>
                      </a:r>
                    </a:p>
                  </a:txBody>
                  <a:tcPr/>
                </a:tc>
                <a:tc>
                  <a:txBody>
                    <a:bodyPr/>
                    <a:lstStyle/>
                    <a:p>
                      <a:r>
                        <a:rPr lang="en-US" dirty="0">
                          <a:solidFill>
                            <a:srgbClr val="FF0000"/>
                          </a:solidFill>
                          <a:latin typeface="Nunito" pitchFamily="2" charset="77"/>
                        </a:rPr>
                        <a:t>TT</a:t>
                      </a:r>
                    </a:p>
                  </a:txBody>
                  <a:tcPr/>
                </a:tc>
                <a:extLst>
                  <a:ext uri="{0D108BD9-81ED-4DB2-BD59-A6C34878D82A}">
                    <a16:rowId xmlns:a16="http://schemas.microsoft.com/office/drawing/2014/main" val="1291692552"/>
                  </a:ext>
                </a:extLst>
              </a:tr>
            </a:tbl>
          </a:graphicData>
        </a:graphic>
      </p:graphicFrame>
      <p:sp>
        <p:nvSpPr>
          <p:cNvPr id="24" name="TextBox 23">
            <a:extLst>
              <a:ext uri="{FF2B5EF4-FFF2-40B4-BE49-F238E27FC236}">
                <a16:creationId xmlns:a16="http://schemas.microsoft.com/office/drawing/2014/main" id="{D2E3D1CF-E406-1EF4-EF0A-154763DCDE6A}"/>
              </a:ext>
            </a:extLst>
          </p:cNvPr>
          <p:cNvSpPr txBox="1"/>
          <p:nvPr/>
        </p:nvSpPr>
        <p:spPr>
          <a:xfrm>
            <a:off x="291871" y="4881542"/>
            <a:ext cx="1699708" cy="646331"/>
          </a:xfrm>
          <a:prstGeom prst="rect">
            <a:avLst/>
          </a:prstGeom>
          <a:noFill/>
        </p:spPr>
        <p:txBody>
          <a:bodyPr wrap="square" rtlCol="0" anchor="ctr">
            <a:spAutoFit/>
          </a:bodyPr>
          <a:lstStyle/>
          <a:p>
            <a:pPr algn="ctr"/>
            <a:r>
              <a:rPr lang="en-US" dirty="0">
                <a:latin typeface="Nunito" pitchFamily="2" charset="77"/>
              </a:rPr>
              <a:t>Raw Documents</a:t>
            </a:r>
          </a:p>
        </p:txBody>
      </p:sp>
      <p:cxnSp>
        <p:nvCxnSpPr>
          <p:cNvPr id="25" name="Straight Arrow Connector 24">
            <a:extLst>
              <a:ext uri="{FF2B5EF4-FFF2-40B4-BE49-F238E27FC236}">
                <a16:creationId xmlns:a16="http://schemas.microsoft.com/office/drawing/2014/main" id="{69CA935E-DE77-3DF2-4A4E-08260FA094BF}"/>
              </a:ext>
            </a:extLst>
          </p:cNvPr>
          <p:cNvCxnSpPr>
            <a:endCxn id="23" idx="1"/>
          </p:cNvCxnSpPr>
          <p:nvPr/>
        </p:nvCxnSpPr>
        <p:spPr>
          <a:xfrm>
            <a:off x="5048515" y="3395629"/>
            <a:ext cx="293460" cy="8610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44D51F3-DDF8-AC5E-585E-E41820767FFC}"/>
              </a:ext>
            </a:extLst>
          </p:cNvPr>
          <p:cNvCxnSpPr>
            <a:cxnSpLocks/>
            <a:stCxn id="23" idx="3"/>
          </p:cNvCxnSpPr>
          <p:nvPr/>
        </p:nvCxnSpPr>
        <p:spPr>
          <a:xfrm flipV="1">
            <a:off x="8568000" y="4250777"/>
            <a:ext cx="298765" cy="59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28" name="Table 27">
            <a:extLst>
              <a:ext uri="{FF2B5EF4-FFF2-40B4-BE49-F238E27FC236}">
                <a16:creationId xmlns:a16="http://schemas.microsoft.com/office/drawing/2014/main" id="{3662FD29-BAC7-CEC3-140E-8A173D25D34C}"/>
              </a:ext>
            </a:extLst>
          </p:cNvPr>
          <p:cNvGraphicFramePr>
            <a:graphicFrameLocks noGrp="1"/>
          </p:cNvGraphicFramePr>
          <p:nvPr/>
        </p:nvGraphicFramePr>
        <p:xfrm>
          <a:off x="8846373" y="3704081"/>
          <a:ext cx="3226025" cy="1097280"/>
        </p:xfrm>
        <a:graphic>
          <a:graphicData uri="http://schemas.openxmlformats.org/drawingml/2006/table">
            <a:tbl>
              <a:tblPr firstRow="1" bandRow="1">
                <a:tableStyleId>{5C22544A-7EE6-4342-B048-85BDC9FD1C3A}</a:tableStyleId>
              </a:tblPr>
              <a:tblGrid>
                <a:gridCol w="795655">
                  <a:extLst>
                    <a:ext uri="{9D8B030D-6E8A-4147-A177-3AD203B41FA5}">
                      <a16:colId xmlns:a16="http://schemas.microsoft.com/office/drawing/2014/main" val="557828924"/>
                    </a:ext>
                  </a:extLst>
                </a:gridCol>
                <a:gridCol w="868680">
                  <a:extLst>
                    <a:ext uri="{9D8B030D-6E8A-4147-A177-3AD203B41FA5}">
                      <a16:colId xmlns:a16="http://schemas.microsoft.com/office/drawing/2014/main" val="297523429"/>
                    </a:ext>
                  </a:extLst>
                </a:gridCol>
                <a:gridCol w="752793">
                  <a:extLst>
                    <a:ext uri="{9D8B030D-6E8A-4147-A177-3AD203B41FA5}">
                      <a16:colId xmlns:a16="http://schemas.microsoft.com/office/drawing/2014/main" val="2613826916"/>
                    </a:ext>
                  </a:extLst>
                </a:gridCol>
                <a:gridCol w="808897">
                  <a:extLst>
                    <a:ext uri="{9D8B030D-6E8A-4147-A177-3AD203B41FA5}">
                      <a16:colId xmlns:a16="http://schemas.microsoft.com/office/drawing/2014/main" val="3321803139"/>
                    </a:ext>
                  </a:extLst>
                </a:gridCol>
              </a:tblGrid>
              <a:tr h="185420">
                <a:tc>
                  <a:txBody>
                    <a:bodyPr/>
                    <a:lstStyle/>
                    <a:p>
                      <a:pPr algn="ctr"/>
                      <a:r>
                        <a:rPr lang="en-US" dirty="0">
                          <a:latin typeface="Nunito" pitchFamily="2" charset="77"/>
                        </a:rPr>
                        <a:t>First</a:t>
                      </a:r>
                    </a:p>
                  </a:txBody>
                  <a:tcPr/>
                </a:tc>
                <a:tc>
                  <a:txBody>
                    <a:bodyPr/>
                    <a:lstStyle/>
                    <a:p>
                      <a:pPr algn="ctr"/>
                      <a:r>
                        <a:rPr lang="en-US" dirty="0">
                          <a:latin typeface="Nunito" pitchFamily="2" charset="77"/>
                        </a:rPr>
                        <a:t>Last</a:t>
                      </a:r>
                    </a:p>
                  </a:txBody>
                  <a:tcPr/>
                </a:tc>
                <a:tc>
                  <a:txBody>
                    <a:bodyPr/>
                    <a:lstStyle/>
                    <a:p>
                      <a:pPr algn="ctr"/>
                      <a:r>
                        <a:rPr lang="en-US" dirty="0">
                          <a:latin typeface="Nunito" pitchFamily="2" charset="77"/>
                        </a:rPr>
                        <a:t>Area</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Maya</a:t>
                      </a:r>
                    </a:p>
                  </a:txBody>
                  <a:tcPr/>
                </a:tc>
                <a:tc>
                  <a:txBody>
                    <a:bodyPr/>
                    <a:lstStyle/>
                    <a:p>
                      <a:r>
                        <a:rPr lang="en-US" dirty="0">
                          <a:latin typeface="Nunito" pitchFamily="2" charset="77"/>
                        </a:rPr>
                        <a:t>Henry</a:t>
                      </a:r>
                    </a:p>
                  </a:txBody>
                  <a:tcPr/>
                </a:tc>
                <a:tc>
                  <a:txBody>
                    <a:bodyPr/>
                    <a:lstStyle/>
                    <a:p>
                      <a:r>
                        <a:rPr lang="en-US" dirty="0">
                          <a:solidFill>
                            <a:srgbClr val="00B050"/>
                          </a:solidFill>
                          <a:latin typeface="Nunito" pitchFamily="2" charset="77"/>
                        </a:rPr>
                        <a:t>425</a:t>
                      </a:r>
                    </a:p>
                  </a:txBody>
                  <a:tcPr/>
                </a:tc>
                <a:tc>
                  <a:txBody>
                    <a:bodyPr/>
                    <a:lstStyle/>
                    <a:p>
                      <a:r>
                        <a:rPr lang="en-US" dirty="0">
                          <a:latin typeface="Nunito" pitchFamily="2" charset="77"/>
                        </a:rPr>
                        <a:t>CA</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John</a:t>
                      </a:r>
                    </a:p>
                  </a:txBody>
                  <a:tcPr/>
                </a:tc>
                <a:tc>
                  <a:txBody>
                    <a:bodyPr/>
                    <a:lstStyle/>
                    <a:p>
                      <a:r>
                        <a:rPr lang="en-US" dirty="0">
                          <a:latin typeface="Nunito" pitchFamily="2" charset="77"/>
                        </a:rPr>
                        <a:t>Doe</a:t>
                      </a:r>
                    </a:p>
                  </a:txBody>
                  <a:tcPr/>
                </a:tc>
                <a:tc>
                  <a:txBody>
                    <a:bodyPr/>
                    <a:lstStyle/>
                    <a:p>
                      <a:r>
                        <a:rPr lang="en-US" dirty="0">
                          <a:latin typeface="Nunito" pitchFamily="2" charset="77"/>
                        </a:rPr>
                        <a:t>346</a:t>
                      </a:r>
                    </a:p>
                  </a:txBody>
                  <a:tcPr/>
                </a:tc>
                <a:tc>
                  <a:txBody>
                    <a:bodyPr/>
                    <a:lstStyle/>
                    <a:p>
                      <a:r>
                        <a:rPr lang="en-US" dirty="0">
                          <a:solidFill>
                            <a:srgbClr val="00B050"/>
                          </a:solidFill>
                          <a:latin typeface="Nunito" pitchFamily="2" charset="77"/>
                        </a:rPr>
                        <a:t>TX</a:t>
                      </a:r>
                    </a:p>
                  </a:txBody>
                  <a:tcPr/>
                </a:tc>
                <a:extLst>
                  <a:ext uri="{0D108BD9-81ED-4DB2-BD59-A6C34878D82A}">
                    <a16:rowId xmlns:a16="http://schemas.microsoft.com/office/drawing/2014/main" val="1291692552"/>
                  </a:ext>
                </a:extLst>
              </a:tr>
            </a:tbl>
          </a:graphicData>
        </a:graphic>
      </p:graphicFrame>
      <p:sp>
        <p:nvSpPr>
          <p:cNvPr id="29" name="TextBox 28">
            <a:extLst>
              <a:ext uri="{FF2B5EF4-FFF2-40B4-BE49-F238E27FC236}">
                <a16:creationId xmlns:a16="http://schemas.microsoft.com/office/drawing/2014/main" id="{909E27D7-41FA-2314-1D49-56C63B2737FC}"/>
              </a:ext>
            </a:extLst>
          </p:cNvPr>
          <p:cNvSpPr txBox="1"/>
          <p:nvPr/>
        </p:nvSpPr>
        <p:spPr>
          <a:xfrm>
            <a:off x="572949" y="2182592"/>
            <a:ext cx="3309937" cy="369332"/>
          </a:xfrm>
          <a:prstGeom prst="rect">
            <a:avLst/>
          </a:prstGeom>
          <a:noFill/>
        </p:spPr>
        <p:txBody>
          <a:bodyPr wrap="square" rtlCol="0" anchor="ctr">
            <a:spAutoFit/>
          </a:bodyPr>
          <a:lstStyle/>
          <a:p>
            <a:pPr algn="ctr"/>
            <a:r>
              <a:rPr lang="en-US" dirty="0">
                <a:latin typeface="Nunito" pitchFamily="2" charset="77"/>
              </a:rPr>
              <a:t>Extracted 1M users</a:t>
            </a:r>
          </a:p>
        </p:txBody>
      </p:sp>
      <p:sp>
        <p:nvSpPr>
          <p:cNvPr id="31" name="TextBox 30">
            <a:extLst>
              <a:ext uri="{FF2B5EF4-FFF2-40B4-BE49-F238E27FC236}">
                <a16:creationId xmlns:a16="http://schemas.microsoft.com/office/drawing/2014/main" id="{DE1F5CC4-FFB2-480F-6EB5-B4FFCE8967CE}"/>
              </a:ext>
            </a:extLst>
          </p:cNvPr>
          <p:cNvSpPr txBox="1"/>
          <p:nvPr/>
        </p:nvSpPr>
        <p:spPr>
          <a:xfrm>
            <a:off x="4136768" y="2082421"/>
            <a:ext cx="2754361" cy="646331"/>
          </a:xfrm>
          <a:prstGeom prst="rect">
            <a:avLst/>
          </a:prstGeom>
          <a:noFill/>
        </p:spPr>
        <p:txBody>
          <a:bodyPr wrap="square" rtlCol="0" anchor="ctr">
            <a:spAutoFit/>
          </a:bodyPr>
          <a:lstStyle/>
          <a:p>
            <a:pPr algn="ctr"/>
            <a:r>
              <a:rPr lang="en-US" dirty="0">
                <a:latin typeface="Nunito" pitchFamily="2" charset="77"/>
              </a:rPr>
              <a:t>10 matching candidates per entity – 10M pairs</a:t>
            </a:r>
          </a:p>
        </p:txBody>
      </p:sp>
      <p:sp>
        <p:nvSpPr>
          <p:cNvPr id="32" name="TextBox 31">
            <a:extLst>
              <a:ext uri="{FF2B5EF4-FFF2-40B4-BE49-F238E27FC236}">
                <a16:creationId xmlns:a16="http://schemas.microsoft.com/office/drawing/2014/main" id="{B9AAD6C6-20AA-2DAD-C627-162389A5AE6F}"/>
              </a:ext>
            </a:extLst>
          </p:cNvPr>
          <p:cNvSpPr txBox="1"/>
          <p:nvPr/>
        </p:nvSpPr>
        <p:spPr>
          <a:xfrm>
            <a:off x="7449974" y="2332160"/>
            <a:ext cx="2532226" cy="369332"/>
          </a:xfrm>
          <a:prstGeom prst="rect">
            <a:avLst/>
          </a:prstGeom>
          <a:noFill/>
        </p:spPr>
        <p:txBody>
          <a:bodyPr wrap="square" rtlCol="0" anchor="ctr">
            <a:spAutoFit/>
          </a:bodyPr>
          <a:lstStyle/>
          <a:p>
            <a:pPr algn="ctr"/>
            <a:r>
              <a:rPr lang="en-US" dirty="0">
                <a:latin typeface="Nunito" pitchFamily="2" charset="77"/>
              </a:rPr>
              <a:t>1M rows to clean</a:t>
            </a:r>
          </a:p>
        </p:txBody>
      </p:sp>
      <p:sp>
        <p:nvSpPr>
          <p:cNvPr id="7" name="TextBox 6">
            <a:extLst>
              <a:ext uri="{FF2B5EF4-FFF2-40B4-BE49-F238E27FC236}">
                <a16:creationId xmlns:a16="http://schemas.microsoft.com/office/drawing/2014/main" id="{70695217-AC6F-7D58-D67F-00508AAAEDCA}"/>
              </a:ext>
            </a:extLst>
          </p:cNvPr>
          <p:cNvSpPr txBox="1"/>
          <p:nvPr/>
        </p:nvSpPr>
        <p:spPr>
          <a:xfrm>
            <a:off x="2377866" y="6027847"/>
            <a:ext cx="8199619" cy="830997"/>
          </a:xfrm>
          <a:prstGeom prst="rect">
            <a:avLst/>
          </a:prstGeom>
          <a:noFill/>
        </p:spPr>
        <p:txBody>
          <a:bodyPr wrap="square" rtlCol="0" anchor="ctr">
            <a:spAutoFit/>
          </a:bodyPr>
          <a:lstStyle/>
          <a:p>
            <a:pPr algn="ctr"/>
            <a:r>
              <a:rPr lang="en-US" sz="2400" dirty="0">
                <a:solidFill>
                  <a:schemeClr val="accent1"/>
                </a:solidFill>
                <a:latin typeface="Nunito" pitchFamily="2" charset="77"/>
              </a:rPr>
              <a:t>Assume each row 1k tokens, GPT-4 at ~0.03 / 1000 tokens = 400k dollar pipeline</a:t>
            </a:r>
          </a:p>
        </p:txBody>
      </p:sp>
      <p:graphicFrame>
        <p:nvGraphicFramePr>
          <p:cNvPr id="9" name="Table 8">
            <a:extLst>
              <a:ext uri="{FF2B5EF4-FFF2-40B4-BE49-F238E27FC236}">
                <a16:creationId xmlns:a16="http://schemas.microsoft.com/office/drawing/2014/main" id="{0C1A1DC2-78D4-DB9F-0CA8-E7E798BFE72C}"/>
              </a:ext>
            </a:extLst>
          </p:cNvPr>
          <p:cNvGraphicFramePr>
            <a:graphicFrameLocks noGrp="1"/>
          </p:cNvGraphicFramePr>
          <p:nvPr>
            <p:extLst>
              <p:ext uri="{D42A27DB-BD31-4B8C-83A1-F6EECF244321}">
                <p14:modId xmlns:p14="http://schemas.microsoft.com/office/powerpoint/2010/main" val="3319200804"/>
              </p:ext>
            </p:extLst>
          </p:nvPr>
        </p:nvGraphicFramePr>
        <p:xfrm>
          <a:off x="2364237" y="4501983"/>
          <a:ext cx="2748640" cy="1097280"/>
        </p:xfrm>
        <a:graphic>
          <a:graphicData uri="http://schemas.openxmlformats.org/drawingml/2006/table">
            <a:tbl>
              <a:tblPr firstRow="1" bandRow="1">
                <a:tableStyleId>{93296810-A885-4BE3-A3E7-6D5BEEA58F35}</a:tableStyleId>
              </a:tblPr>
              <a:tblGrid>
                <a:gridCol w="1002030">
                  <a:extLst>
                    <a:ext uri="{9D8B030D-6E8A-4147-A177-3AD203B41FA5}">
                      <a16:colId xmlns:a16="http://schemas.microsoft.com/office/drawing/2014/main" val="557828924"/>
                    </a:ext>
                  </a:extLst>
                </a:gridCol>
                <a:gridCol w="873305">
                  <a:extLst>
                    <a:ext uri="{9D8B030D-6E8A-4147-A177-3AD203B41FA5}">
                      <a16:colId xmlns:a16="http://schemas.microsoft.com/office/drawing/2014/main" val="297523429"/>
                    </a:ext>
                  </a:extLst>
                </a:gridCol>
                <a:gridCol w="873305">
                  <a:extLst>
                    <a:ext uri="{9D8B030D-6E8A-4147-A177-3AD203B41FA5}">
                      <a16:colId xmlns:a16="http://schemas.microsoft.com/office/drawing/2014/main" val="2613826916"/>
                    </a:ext>
                  </a:extLst>
                </a:gridCol>
              </a:tblGrid>
              <a:tr h="185420">
                <a:tc>
                  <a:txBody>
                    <a:bodyPr/>
                    <a:lstStyle/>
                    <a:p>
                      <a:pPr algn="ctr"/>
                      <a:r>
                        <a:rPr lang="en-US" dirty="0">
                          <a:latin typeface="Nunito" pitchFamily="2" charset="77"/>
                        </a:rPr>
                        <a:t>Full</a:t>
                      </a:r>
                    </a:p>
                  </a:txBody>
                  <a:tcPr/>
                </a:tc>
                <a:tc>
                  <a:txBody>
                    <a:bodyPr/>
                    <a:lstStyle/>
                    <a:p>
                      <a:pPr algn="ctr"/>
                      <a:r>
                        <a:rPr lang="en-US" dirty="0">
                          <a:latin typeface="Nunito" pitchFamily="2" charset="77"/>
                        </a:rPr>
                        <a:t>Area</a:t>
                      </a:r>
                    </a:p>
                  </a:txBody>
                  <a:tcPr/>
                </a:tc>
                <a:tc>
                  <a:txBody>
                    <a:bodyPr/>
                    <a:lstStyle/>
                    <a:p>
                      <a:pPr algn="ctr"/>
                      <a:r>
                        <a:rPr lang="en-US" dirty="0">
                          <a:latin typeface="Nunito" pitchFamily="2" charset="77"/>
                        </a:rPr>
                        <a:t>State</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John D</a:t>
                      </a:r>
                    </a:p>
                  </a:txBody>
                  <a:tcPr/>
                </a:tc>
                <a:tc>
                  <a:txBody>
                    <a:bodyPr/>
                    <a:lstStyle/>
                    <a:p>
                      <a:r>
                        <a:rPr lang="en-US" dirty="0">
                          <a:latin typeface="Nunito" pitchFamily="2" charset="77"/>
                        </a:rPr>
                        <a:t>346</a:t>
                      </a:r>
                    </a:p>
                  </a:txBody>
                  <a:tcPr/>
                </a:tc>
                <a:tc>
                  <a:txBody>
                    <a:bodyPr/>
                    <a:lstStyle/>
                    <a:p>
                      <a:endParaRPr lang="en-US" dirty="0">
                        <a:latin typeface="Nunito" pitchFamily="2" charset="77"/>
                      </a:endParaRP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J Henry</a:t>
                      </a:r>
                    </a:p>
                  </a:txBody>
                  <a:tcPr/>
                </a:tc>
                <a:tc>
                  <a:txBody>
                    <a:bodyPr/>
                    <a:lstStyle/>
                    <a:p>
                      <a:r>
                        <a:rPr lang="en-US" dirty="0">
                          <a:latin typeface="Nunito" pitchFamily="2" charset="77"/>
                        </a:rPr>
                        <a:t>303</a:t>
                      </a:r>
                    </a:p>
                  </a:txBody>
                  <a:tcPr/>
                </a:tc>
                <a:tc>
                  <a:txBody>
                    <a:bodyPr/>
                    <a:lstStyle/>
                    <a:p>
                      <a:r>
                        <a:rPr lang="en-US" dirty="0">
                          <a:latin typeface="Nunito" pitchFamily="2" charset="77"/>
                        </a:rPr>
                        <a:t>CO</a:t>
                      </a:r>
                    </a:p>
                  </a:txBody>
                  <a:tcPr/>
                </a:tc>
                <a:extLst>
                  <a:ext uri="{0D108BD9-81ED-4DB2-BD59-A6C34878D82A}">
                    <a16:rowId xmlns:a16="http://schemas.microsoft.com/office/drawing/2014/main" val="1291692552"/>
                  </a:ext>
                </a:extLst>
              </a:tr>
            </a:tbl>
          </a:graphicData>
        </a:graphic>
      </p:graphicFrame>
      <p:cxnSp>
        <p:nvCxnSpPr>
          <p:cNvPr id="11" name="Straight Arrow Connector 10">
            <a:extLst>
              <a:ext uri="{FF2B5EF4-FFF2-40B4-BE49-F238E27FC236}">
                <a16:creationId xmlns:a16="http://schemas.microsoft.com/office/drawing/2014/main" id="{F350CEBA-75CE-E749-6956-A64574987311}"/>
              </a:ext>
            </a:extLst>
          </p:cNvPr>
          <p:cNvCxnSpPr>
            <a:cxnSpLocks/>
          </p:cNvCxnSpPr>
          <p:nvPr/>
        </p:nvCxnSpPr>
        <p:spPr>
          <a:xfrm flipV="1">
            <a:off x="5112877" y="4256677"/>
            <a:ext cx="229098" cy="7939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078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Challenge 1: High Cost</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24</a:t>
            </a:fld>
            <a:endParaRPr lang="en-US"/>
          </a:p>
        </p:txBody>
      </p:sp>
      <p:sp>
        <p:nvSpPr>
          <p:cNvPr id="20" name="Content Placeholder 2">
            <a:extLst>
              <a:ext uri="{FF2B5EF4-FFF2-40B4-BE49-F238E27FC236}">
                <a16:creationId xmlns:a16="http://schemas.microsoft.com/office/drawing/2014/main" id="{6139A080-6D57-4EC3-1961-8FF58D03EF05}"/>
              </a:ext>
            </a:extLst>
          </p:cNvPr>
          <p:cNvSpPr>
            <a:spLocks noGrp="1"/>
          </p:cNvSpPr>
          <p:nvPr>
            <p:ph idx="1"/>
          </p:nvPr>
        </p:nvSpPr>
        <p:spPr>
          <a:xfrm>
            <a:off x="838200" y="1317525"/>
            <a:ext cx="10758544" cy="535534"/>
          </a:xfrm>
        </p:spPr>
        <p:txBody>
          <a:bodyPr>
            <a:normAutofit/>
          </a:bodyPr>
          <a:lstStyle/>
          <a:p>
            <a:pPr marL="0" indent="0">
              <a:buNone/>
            </a:pPr>
            <a:r>
              <a:rPr lang="en-US" sz="2800" dirty="0">
                <a:cs typeface="Calibri"/>
              </a:rPr>
              <a:t>Even at Numbers Station!</a:t>
            </a:r>
          </a:p>
        </p:txBody>
      </p:sp>
      <p:sp>
        <p:nvSpPr>
          <p:cNvPr id="19" name="Rectangle 18">
            <a:extLst>
              <a:ext uri="{FF2B5EF4-FFF2-40B4-BE49-F238E27FC236}">
                <a16:creationId xmlns:a16="http://schemas.microsoft.com/office/drawing/2014/main" id="{137A987C-8094-D3A2-40C1-406C771F95B9}"/>
              </a:ext>
            </a:extLst>
          </p:cNvPr>
          <p:cNvSpPr/>
          <p:nvPr/>
        </p:nvSpPr>
        <p:spPr>
          <a:xfrm>
            <a:off x="2875159" y="2102844"/>
            <a:ext cx="6802948" cy="40037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8DA4C705-A1A6-F60D-4B6A-71F7CBFA07C8}"/>
              </a:ext>
            </a:extLst>
          </p:cNvPr>
          <p:cNvGrpSpPr>
            <a:grpSpLocks noChangeAspect="1"/>
          </p:cNvGrpSpPr>
          <p:nvPr/>
        </p:nvGrpSpPr>
        <p:grpSpPr>
          <a:xfrm>
            <a:off x="4174826" y="2592847"/>
            <a:ext cx="4737065" cy="1270795"/>
            <a:chOff x="1587500" y="2329859"/>
            <a:chExt cx="3298266" cy="852675"/>
          </a:xfrm>
        </p:grpSpPr>
        <p:pic>
          <p:nvPicPr>
            <p:cNvPr id="9" name="Picture 8" descr="A close up of a text&#10;&#10;Description automatically generated">
              <a:extLst>
                <a:ext uri="{FF2B5EF4-FFF2-40B4-BE49-F238E27FC236}">
                  <a16:creationId xmlns:a16="http://schemas.microsoft.com/office/drawing/2014/main" id="{D9E05744-F9D5-E1E0-581A-88A7C8E4719A}"/>
                </a:ext>
              </a:extLst>
            </p:cNvPr>
            <p:cNvPicPr>
              <a:picLocks noChangeAspect="1"/>
            </p:cNvPicPr>
            <p:nvPr/>
          </p:nvPicPr>
          <p:blipFill rotWithShape="1">
            <a:blip r:embed="rId3"/>
            <a:srcRect l="14076"/>
            <a:stretch/>
          </p:blipFill>
          <p:spPr>
            <a:xfrm>
              <a:off x="1587500" y="2329859"/>
              <a:ext cx="3298266" cy="771781"/>
            </a:xfrm>
            <a:prstGeom prst="rect">
              <a:avLst/>
            </a:prstGeom>
          </p:spPr>
        </p:pic>
        <p:sp>
          <p:nvSpPr>
            <p:cNvPr id="10" name="Rectangle 9">
              <a:extLst>
                <a:ext uri="{FF2B5EF4-FFF2-40B4-BE49-F238E27FC236}">
                  <a16:creationId xmlns:a16="http://schemas.microsoft.com/office/drawing/2014/main" id="{9CDED43C-E7D8-229E-E384-7031922DE0D5}"/>
                </a:ext>
              </a:extLst>
            </p:cNvPr>
            <p:cNvSpPr/>
            <p:nvPr/>
          </p:nvSpPr>
          <p:spPr>
            <a:xfrm>
              <a:off x="3835400" y="2552700"/>
              <a:ext cx="1050365" cy="3311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98B4F794-B8E7-C29B-A65E-75BB40E1BD7C}"/>
                </a:ext>
              </a:extLst>
            </p:cNvPr>
            <p:cNvSpPr/>
            <p:nvPr/>
          </p:nvSpPr>
          <p:spPr>
            <a:xfrm>
              <a:off x="1619275" y="2851348"/>
              <a:ext cx="1050365" cy="3311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2" name="Picture 11" descr="A screenshot of a phone&#10;&#10;Description automatically generated">
            <a:extLst>
              <a:ext uri="{FF2B5EF4-FFF2-40B4-BE49-F238E27FC236}">
                <a16:creationId xmlns:a16="http://schemas.microsoft.com/office/drawing/2014/main" id="{940AE5B9-44DD-ADB2-1542-2DFB9CEDEFC4}"/>
              </a:ext>
            </a:extLst>
          </p:cNvPr>
          <p:cNvPicPr>
            <a:picLocks noChangeAspect="1"/>
          </p:cNvPicPr>
          <p:nvPr/>
        </p:nvPicPr>
        <p:blipFill rotWithShape="1">
          <a:blip r:embed="rId4"/>
          <a:srcRect l="14076"/>
          <a:stretch/>
        </p:blipFill>
        <p:spPr>
          <a:xfrm>
            <a:off x="4099398" y="3531500"/>
            <a:ext cx="4532855" cy="2277066"/>
          </a:xfrm>
          <a:prstGeom prst="rect">
            <a:avLst/>
          </a:prstGeom>
        </p:spPr>
      </p:pic>
      <p:sp>
        <p:nvSpPr>
          <p:cNvPr id="21" name="TextBox 20">
            <a:extLst>
              <a:ext uri="{FF2B5EF4-FFF2-40B4-BE49-F238E27FC236}">
                <a16:creationId xmlns:a16="http://schemas.microsoft.com/office/drawing/2014/main" id="{28C4A72D-D83D-E2BB-4CC3-2C9F4726EA25}"/>
              </a:ext>
            </a:extLst>
          </p:cNvPr>
          <p:cNvSpPr txBox="1"/>
          <p:nvPr/>
        </p:nvSpPr>
        <p:spPr>
          <a:xfrm>
            <a:off x="2377866" y="6288937"/>
            <a:ext cx="8199619" cy="461665"/>
          </a:xfrm>
          <a:prstGeom prst="rect">
            <a:avLst/>
          </a:prstGeom>
          <a:noFill/>
        </p:spPr>
        <p:txBody>
          <a:bodyPr wrap="square" rtlCol="0" anchor="ctr">
            <a:spAutoFit/>
          </a:bodyPr>
          <a:lstStyle/>
          <a:p>
            <a:pPr algn="ctr"/>
            <a:r>
              <a:rPr lang="en-US" sz="2400" dirty="0">
                <a:solidFill>
                  <a:schemeClr val="accent1"/>
                </a:solidFill>
                <a:latin typeface="Nunito" pitchFamily="2" charset="77"/>
              </a:rPr>
              <a:t>Don’t worry, fake model</a:t>
            </a:r>
          </a:p>
        </p:txBody>
      </p:sp>
    </p:spTree>
    <p:extLst>
      <p:ext uri="{BB962C8B-B14F-4D97-AF65-F5344CB8AC3E}">
        <p14:creationId xmlns:p14="http://schemas.microsoft.com/office/powerpoint/2010/main" val="277707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Solution 1: Generate Code to Perform Task</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25</a:t>
            </a:fld>
            <a:endParaRPr lang="en-US"/>
          </a:p>
        </p:txBody>
      </p:sp>
      <p:pic>
        <p:nvPicPr>
          <p:cNvPr id="8194" name="Picture 2">
            <a:extLst>
              <a:ext uri="{FF2B5EF4-FFF2-40B4-BE49-F238E27FC236}">
                <a16:creationId xmlns:a16="http://schemas.microsoft.com/office/drawing/2014/main" id="{3644D6C5-6FFD-A698-86D0-D439E9221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81" y="1573595"/>
            <a:ext cx="3107776" cy="468901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27DBF8E7-6B47-8AD1-113C-66CCD7712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068" y="1957077"/>
            <a:ext cx="3147571" cy="147192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6CA1D1E-B372-3431-E7D4-E577AFBDD2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873" y="1959693"/>
            <a:ext cx="1686549" cy="1632619"/>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a:extLst>
              <a:ext uri="{FF2B5EF4-FFF2-40B4-BE49-F238E27FC236}">
                <a16:creationId xmlns:a16="http://schemas.microsoft.com/office/drawing/2014/main" id="{5653ECC4-BCED-C316-1E34-CD67825F6F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8608" y="1957077"/>
            <a:ext cx="3524877" cy="392204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CB068B5-6BF9-E0C8-7C79-28D31BC095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7590" y="3743597"/>
            <a:ext cx="3147571" cy="1471923"/>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A23EA79F-7CC2-A82C-4666-33978D7AFF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1863" y="4177713"/>
            <a:ext cx="1770042" cy="603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FC7ADA5-ED8F-D9B7-AFC3-F2516D84560D}"/>
              </a:ext>
            </a:extLst>
          </p:cNvPr>
          <p:cNvSpPr txBox="1"/>
          <p:nvPr/>
        </p:nvSpPr>
        <p:spPr>
          <a:xfrm>
            <a:off x="0" y="6643572"/>
            <a:ext cx="6098458" cy="246221"/>
          </a:xfrm>
          <a:prstGeom prst="rect">
            <a:avLst/>
          </a:prstGeom>
          <a:noFill/>
        </p:spPr>
        <p:txBody>
          <a:bodyPr wrap="square">
            <a:spAutoFit/>
          </a:bodyPr>
          <a:lstStyle/>
          <a:p>
            <a:r>
              <a:rPr lang="en-US" sz="1000" dirty="0">
                <a:latin typeface="Nunito" pitchFamily="2" charset="77"/>
                <a:hlinkClick r:id="rId9"/>
              </a:rPr>
              <a:t>https://github.com/HazyResearch/evaporate/blob/main/technical-report.pdf</a:t>
            </a:r>
            <a:endParaRPr lang="en-US" sz="1000" dirty="0">
              <a:latin typeface="Nunito" pitchFamily="2" charset="77"/>
            </a:endParaRPr>
          </a:p>
        </p:txBody>
      </p:sp>
    </p:spTree>
    <p:extLst>
      <p:ext uri="{BB962C8B-B14F-4D97-AF65-F5344CB8AC3E}">
        <p14:creationId xmlns:p14="http://schemas.microsoft.com/office/powerpoint/2010/main" val="37646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Solution 1: Code Saves Cost and Time</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26</a:t>
            </a:fld>
            <a:endParaRPr lang="en-US"/>
          </a:p>
        </p:txBody>
      </p:sp>
      <p:pic>
        <p:nvPicPr>
          <p:cNvPr id="8194" name="Picture 2">
            <a:extLst>
              <a:ext uri="{FF2B5EF4-FFF2-40B4-BE49-F238E27FC236}">
                <a16:creationId xmlns:a16="http://schemas.microsoft.com/office/drawing/2014/main" id="{3F4B0FE7-6B9A-5DD3-C8CD-EB4F2C10B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82800"/>
            <a:ext cx="12192000" cy="26908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74D9C5F-40A8-8C85-1D93-1966D53A1718}"/>
              </a:ext>
            </a:extLst>
          </p:cNvPr>
          <p:cNvSpPr/>
          <p:nvPr/>
        </p:nvSpPr>
        <p:spPr>
          <a:xfrm>
            <a:off x="9296398" y="4345909"/>
            <a:ext cx="2266335" cy="331839"/>
          </a:xfrm>
          <a:prstGeom prst="rect">
            <a:avLst/>
          </a:prstGeom>
          <a:noFill/>
          <a:ln w="28575">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035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fontScale="90000"/>
          </a:bodyPr>
          <a:lstStyle/>
          <a:p>
            <a:r>
              <a:rPr lang="en-US" dirty="0"/>
              <a:t>Another Application: Generate SQL for Analytics</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27</a:t>
            </a:fld>
            <a:endParaRPr lang="en-US"/>
          </a:p>
        </p:txBody>
      </p:sp>
      <p:graphicFrame>
        <p:nvGraphicFramePr>
          <p:cNvPr id="11" name="Table 10">
            <a:extLst>
              <a:ext uri="{FF2B5EF4-FFF2-40B4-BE49-F238E27FC236}">
                <a16:creationId xmlns:a16="http://schemas.microsoft.com/office/drawing/2014/main" id="{8623BF87-0125-7828-DD45-A007E9622205}"/>
              </a:ext>
            </a:extLst>
          </p:cNvPr>
          <p:cNvGraphicFramePr>
            <a:graphicFrameLocks noGrp="1"/>
          </p:cNvGraphicFramePr>
          <p:nvPr>
            <p:extLst>
              <p:ext uri="{D42A27DB-BD31-4B8C-83A1-F6EECF244321}">
                <p14:modId xmlns:p14="http://schemas.microsoft.com/office/powerpoint/2010/main" val="626144212"/>
              </p:ext>
            </p:extLst>
          </p:nvPr>
        </p:nvGraphicFramePr>
        <p:xfrm>
          <a:off x="6096000" y="4963737"/>
          <a:ext cx="5078412" cy="1097280"/>
        </p:xfrm>
        <a:graphic>
          <a:graphicData uri="http://schemas.openxmlformats.org/drawingml/2006/table">
            <a:tbl>
              <a:tblPr firstRow="1" bandRow="1">
                <a:tableStyleId>{5C22544A-7EE6-4342-B048-85BDC9FD1C3A}</a:tableStyleId>
              </a:tblPr>
              <a:tblGrid>
                <a:gridCol w="1487805">
                  <a:extLst>
                    <a:ext uri="{9D8B030D-6E8A-4147-A177-3AD203B41FA5}">
                      <a16:colId xmlns:a16="http://schemas.microsoft.com/office/drawing/2014/main" val="557828924"/>
                    </a:ext>
                  </a:extLst>
                </a:gridCol>
                <a:gridCol w="813117">
                  <a:extLst>
                    <a:ext uri="{9D8B030D-6E8A-4147-A177-3AD203B41FA5}">
                      <a16:colId xmlns:a16="http://schemas.microsoft.com/office/drawing/2014/main" val="3672769055"/>
                    </a:ext>
                  </a:extLst>
                </a:gridCol>
                <a:gridCol w="1184593">
                  <a:extLst>
                    <a:ext uri="{9D8B030D-6E8A-4147-A177-3AD203B41FA5}">
                      <a16:colId xmlns:a16="http://schemas.microsoft.com/office/drawing/2014/main" val="297523429"/>
                    </a:ext>
                  </a:extLst>
                </a:gridCol>
                <a:gridCol w="862330">
                  <a:extLst>
                    <a:ext uri="{9D8B030D-6E8A-4147-A177-3AD203B41FA5}">
                      <a16:colId xmlns:a16="http://schemas.microsoft.com/office/drawing/2014/main" val="2613826916"/>
                    </a:ext>
                  </a:extLst>
                </a:gridCol>
                <a:gridCol w="730567">
                  <a:extLst>
                    <a:ext uri="{9D8B030D-6E8A-4147-A177-3AD203B41FA5}">
                      <a16:colId xmlns:a16="http://schemas.microsoft.com/office/drawing/2014/main" val="3321803139"/>
                    </a:ext>
                  </a:extLst>
                </a:gridCol>
              </a:tblGrid>
              <a:tr h="185420">
                <a:tc>
                  <a:txBody>
                    <a:bodyPr/>
                    <a:lstStyle/>
                    <a:p>
                      <a:pPr algn="ctr"/>
                      <a:r>
                        <a:rPr lang="en-US" dirty="0">
                          <a:latin typeface="Nunito" pitchFamily="2" charset="77"/>
                        </a:rPr>
                        <a:t>Address</a:t>
                      </a:r>
                    </a:p>
                  </a:txBody>
                  <a:tcPr/>
                </a:tc>
                <a:tc>
                  <a:txBody>
                    <a:bodyPr/>
                    <a:lstStyle/>
                    <a:p>
                      <a:pPr algn="ctr"/>
                      <a:r>
                        <a:rPr lang="en-US" dirty="0">
                          <a:latin typeface="Nunito" pitchFamily="2" charset="77"/>
                        </a:rPr>
                        <a:t>State</a:t>
                      </a:r>
                    </a:p>
                  </a:txBody>
                  <a:tcPr/>
                </a:tc>
                <a:tc>
                  <a:txBody>
                    <a:bodyPr/>
                    <a:lstStyle/>
                    <a:p>
                      <a:pPr algn="ctr"/>
                      <a:r>
                        <a:rPr lang="en-US" dirty="0">
                          <a:latin typeface="Nunito" pitchFamily="2" charset="77"/>
                        </a:rPr>
                        <a:t>WKO_ID</a:t>
                      </a:r>
                    </a:p>
                  </a:txBody>
                  <a:tcPr/>
                </a:tc>
                <a:tc>
                  <a:txBody>
                    <a:bodyPr/>
                    <a:lstStyle/>
                    <a:p>
                      <a:pPr algn="ctr"/>
                      <a:r>
                        <a:rPr lang="en-US" dirty="0">
                          <a:latin typeface="Nunito" pitchFamily="2" charset="77"/>
                        </a:rPr>
                        <a:t>NEUT</a:t>
                      </a:r>
                    </a:p>
                  </a:txBody>
                  <a:tcPr/>
                </a:tc>
                <a:tc>
                  <a:txBody>
                    <a:bodyPr/>
                    <a:lstStyle/>
                    <a:p>
                      <a:pPr algn="ctr"/>
                      <a:r>
                        <a:rPr lang="en-US" dirty="0">
                          <a:latin typeface="Nunito" pitchFamily="2" charset="77"/>
                        </a:rPr>
                        <a:t>Cost</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345 Main St</a:t>
                      </a:r>
                    </a:p>
                  </a:txBody>
                  <a:tcPr/>
                </a:tc>
                <a:tc>
                  <a:txBody>
                    <a:bodyPr/>
                    <a:lstStyle/>
                    <a:p>
                      <a:r>
                        <a:rPr lang="en-US" dirty="0">
                          <a:solidFill>
                            <a:schemeClr val="tx1"/>
                          </a:solidFill>
                          <a:latin typeface="Nunito" pitchFamily="2" charset="77"/>
                        </a:rPr>
                        <a:t>CA</a:t>
                      </a:r>
                    </a:p>
                  </a:txBody>
                  <a:tcPr/>
                </a:tc>
                <a:tc>
                  <a:txBody>
                    <a:bodyPr/>
                    <a:lstStyle/>
                    <a:p>
                      <a:r>
                        <a:rPr lang="en-US" dirty="0">
                          <a:solidFill>
                            <a:schemeClr val="tx1"/>
                          </a:solidFill>
                          <a:latin typeface="Nunito" pitchFamily="2" charset="77"/>
                        </a:rPr>
                        <a:t>123</a:t>
                      </a:r>
                    </a:p>
                  </a:txBody>
                  <a:tcPr/>
                </a:tc>
                <a:tc>
                  <a:txBody>
                    <a:bodyPr/>
                    <a:lstStyle/>
                    <a:p>
                      <a:r>
                        <a:rPr lang="en-US" dirty="0">
                          <a:solidFill>
                            <a:schemeClr val="tx1"/>
                          </a:solidFill>
                          <a:latin typeface="Nunito" pitchFamily="2" charset="77"/>
                        </a:rPr>
                        <a:t>0.8</a:t>
                      </a:r>
                    </a:p>
                  </a:txBody>
                  <a:tcPr/>
                </a:tc>
                <a:tc>
                  <a:txBody>
                    <a:bodyPr/>
                    <a:lstStyle/>
                    <a:p>
                      <a:r>
                        <a:rPr lang="en-US" dirty="0">
                          <a:solidFill>
                            <a:schemeClr val="tx1"/>
                          </a:solidFill>
                          <a:latin typeface="Nunito" pitchFamily="2" charset="77"/>
                        </a:rPr>
                        <a:t>300</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89 Yale Ave</a:t>
                      </a:r>
                    </a:p>
                  </a:txBody>
                  <a:tcPr/>
                </a:tc>
                <a:tc>
                  <a:txBody>
                    <a:bodyPr/>
                    <a:lstStyle/>
                    <a:p>
                      <a:r>
                        <a:rPr lang="en-US" dirty="0">
                          <a:solidFill>
                            <a:schemeClr val="tx1"/>
                          </a:solidFill>
                          <a:latin typeface="Nunito" pitchFamily="2" charset="77"/>
                        </a:rPr>
                        <a:t>TX</a:t>
                      </a:r>
                    </a:p>
                  </a:txBody>
                  <a:tcPr/>
                </a:tc>
                <a:tc>
                  <a:txBody>
                    <a:bodyPr/>
                    <a:lstStyle/>
                    <a:p>
                      <a:r>
                        <a:rPr lang="en-US" dirty="0">
                          <a:solidFill>
                            <a:schemeClr val="tx1"/>
                          </a:solidFill>
                          <a:latin typeface="Nunito" pitchFamily="2" charset="77"/>
                        </a:rPr>
                        <a:t>346</a:t>
                      </a:r>
                    </a:p>
                  </a:txBody>
                  <a:tcPr/>
                </a:tc>
                <a:tc>
                  <a:txBody>
                    <a:bodyPr/>
                    <a:lstStyle/>
                    <a:p>
                      <a:r>
                        <a:rPr lang="en-US" dirty="0">
                          <a:solidFill>
                            <a:schemeClr val="tx1"/>
                          </a:solidFill>
                          <a:latin typeface="Nunito" pitchFamily="2" charset="77"/>
                        </a:rPr>
                        <a:t>0.6</a:t>
                      </a:r>
                    </a:p>
                  </a:txBody>
                  <a:tcPr/>
                </a:tc>
                <a:tc>
                  <a:txBody>
                    <a:bodyPr/>
                    <a:lstStyle/>
                    <a:p>
                      <a:r>
                        <a:rPr lang="en-US" dirty="0">
                          <a:solidFill>
                            <a:schemeClr val="tx1"/>
                          </a:solidFill>
                          <a:latin typeface="Nunito" pitchFamily="2" charset="77"/>
                        </a:rPr>
                        <a:t>125</a:t>
                      </a:r>
                    </a:p>
                  </a:txBody>
                  <a:tcPr/>
                </a:tc>
                <a:extLst>
                  <a:ext uri="{0D108BD9-81ED-4DB2-BD59-A6C34878D82A}">
                    <a16:rowId xmlns:a16="http://schemas.microsoft.com/office/drawing/2014/main" val="1291692552"/>
                  </a:ext>
                </a:extLst>
              </a:tr>
            </a:tbl>
          </a:graphicData>
        </a:graphic>
      </p:graphicFrame>
      <p:graphicFrame>
        <p:nvGraphicFramePr>
          <p:cNvPr id="12" name="Table 11">
            <a:extLst>
              <a:ext uri="{FF2B5EF4-FFF2-40B4-BE49-F238E27FC236}">
                <a16:creationId xmlns:a16="http://schemas.microsoft.com/office/drawing/2014/main" id="{B338D5F6-3D4F-3D0C-7439-4C2B27B25C0E}"/>
              </a:ext>
            </a:extLst>
          </p:cNvPr>
          <p:cNvGraphicFramePr>
            <a:graphicFrameLocks noGrp="1"/>
          </p:cNvGraphicFramePr>
          <p:nvPr>
            <p:extLst>
              <p:ext uri="{D42A27DB-BD31-4B8C-83A1-F6EECF244321}">
                <p14:modId xmlns:p14="http://schemas.microsoft.com/office/powerpoint/2010/main" val="1788295097"/>
              </p:ext>
            </p:extLst>
          </p:nvPr>
        </p:nvGraphicFramePr>
        <p:xfrm>
          <a:off x="7653440" y="2217574"/>
          <a:ext cx="1914315" cy="1097280"/>
        </p:xfrm>
        <a:graphic>
          <a:graphicData uri="http://schemas.openxmlformats.org/drawingml/2006/table">
            <a:tbl>
              <a:tblPr firstRow="1" bandRow="1">
                <a:tableStyleId>{5C22544A-7EE6-4342-B048-85BDC9FD1C3A}</a:tableStyleId>
              </a:tblPr>
              <a:tblGrid>
                <a:gridCol w="813117">
                  <a:extLst>
                    <a:ext uri="{9D8B030D-6E8A-4147-A177-3AD203B41FA5}">
                      <a16:colId xmlns:a16="http://schemas.microsoft.com/office/drawing/2014/main" val="2613826916"/>
                    </a:ext>
                  </a:extLst>
                </a:gridCol>
                <a:gridCol w="1101198">
                  <a:extLst>
                    <a:ext uri="{9D8B030D-6E8A-4147-A177-3AD203B41FA5}">
                      <a16:colId xmlns:a16="http://schemas.microsoft.com/office/drawing/2014/main" val="3321803139"/>
                    </a:ext>
                  </a:extLst>
                </a:gridCol>
              </a:tblGrid>
              <a:tr h="185420">
                <a:tc>
                  <a:txBody>
                    <a:bodyPr/>
                    <a:lstStyle/>
                    <a:p>
                      <a:pPr algn="ctr"/>
                      <a:r>
                        <a:rPr lang="en-US" dirty="0">
                          <a:latin typeface="Nunito" pitchFamily="2" charset="77"/>
                        </a:rPr>
                        <a:t>State</a:t>
                      </a:r>
                    </a:p>
                  </a:txBody>
                  <a:tcPr/>
                </a:tc>
                <a:tc>
                  <a:txBody>
                    <a:bodyPr/>
                    <a:lstStyle/>
                    <a:p>
                      <a:pPr algn="ctr"/>
                      <a:r>
                        <a:rPr lang="en-US" dirty="0">
                          <a:latin typeface="Nunito" pitchFamily="2" charset="77"/>
                        </a:rPr>
                        <a:t>Count</a:t>
                      </a:r>
                    </a:p>
                  </a:txBody>
                  <a:tcPr/>
                </a:tc>
                <a:extLst>
                  <a:ext uri="{0D108BD9-81ED-4DB2-BD59-A6C34878D82A}">
                    <a16:rowId xmlns:a16="http://schemas.microsoft.com/office/drawing/2014/main" val="2844482339"/>
                  </a:ext>
                </a:extLst>
              </a:tr>
              <a:tr h="185420">
                <a:tc>
                  <a:txBody>
                    <a:bodyPr/>
                    <a:lstStyle/>
                    <a:p>
                      <a:r>
                        <a:rPr lang="en-US" dirty="0">
                          <a:solidFill>
                            <a:schemeClr val="tx1"/>
                          </a:solidFill>
                          <a:latin typeface="Nunito" pitchFamily="2" charset="77"/>
                        </a:rPr>
                        <a:t>CA</a:t>
                      </a:r>
                    </a:p>
                  </a:txBody>
                  <a:tcPr/>
                </a:tc>
                <a:tc>
                  <a:txBody>
                    <a:bodyPr/>
                    <a:lstStyle/>
                    <a:p>
                      <a:r>
                        <a:rPr lang="en-US" dirty="0">
                          <a:solidFill>
                            <a:schemeClr val="tx1"/>
                          </a:solidFill>
                          <a:latin typeface="Nunito" pitchFamily="2" charset="77"/>
                        </a:rPr>
                        <a:t>3450</a:t>
                      </a:r>
                    </a:p>
                  </a:txBody>
                  <a:tcPr/>
                </a:tc>
                <a:extLst>
                  <a:ext uri="{0D108BD9-81ED-4DB2-BD59-A6C34878D82A}">
                    <a16:rowId xmlns:a16="http://schemas.microsoft.com/office/drawing/2014/main" val="3836105228"/>
                  </a:ext>
                </a:extLst>
              </a:tr>
              <a:tr h="185420">
                <a:tc>
                  <a:txBody>
                    <a:bodyPr/>
                    <a:lstStyle/>
                    <a:p>
                      <a:r>
                        <a:rPr lang="en-US" dirty="0">
                          <a:solidFill>
                            <a:schemeClr val="tx1"/>
                          </a:solidFill>
                          <a:latin typeface="Nunito" pitchFamily="2" charset="77"/>
                        </a:rPr>
                        <a:t>TX</a:t>
                      </a:r>
                    </a:p>
                  </a:txBody>
                  <a:tcPr/>
                </a:tc>
                <a:tc>
                  <a:txBody>
                    <a:bodyPr/>
                    <a:lstStyle/>
                    <a:p>
                      <a:r>
                        <a:rPr lang="en-US" dirty="0">
                          <a:solidFill>
                            <a:schemeClr val="tx1"/>
                          </a:solidFill>
                          <a:latin typeface="Nunito" pitchFamily="2" charset="77"/>
                        </a:rPr>
                        <a:t>6732</a:t>
                      </a:r>
                    </a:p>
                  </a:txBody>
                  <a:tcPr/>
                </a:tc>
                <a:extLst>
                  <a:ext uri="{0D108BD9-81ED-4DB2-BD59-A6C34878D82A}">
                    <a16:rowId xmlns:a16="http://schemas.microsoft.com/office/drawing/2014/main" val="1291692552"/>
                  </a:ext>
                </a:extLst>
              </a:tr>
            </a:tbl>
          </a:graphicData>
        </a:graphic>
      </p:graphicFrame>
      <p:cxnSp>
        <p:nvCxnSpPr>
          <p:cNvPr id="21" name="Straight Arrow Connector 20">
            <a:extLst>
              <a:ext uri="{FF2B5EF4-FFF2-40B4-BE49-F238E27FC236}">
                <a16:creationId xmlns:a16="http://schemas.microsoft.com/office/drawing/2014/main" id="{DA2E9370-8BB7-2BDF-F620-56533E26A9EF}"/>
              </a:ext>
            </a:extLst>
          </p:cNvPr>
          <p:cNvCxnSpPr>
            <a:cxnSpLocks/>
          </p:cNvCxnSpPr>
          <p:nvPr/>
        </p:nvCxnSpPr>
        <p:spPr>
          <a:xfrm flipV="1">
            <a:off x="8610596" y="3683011"/>
            <a:ext cx="0" cy="8793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B7D371B6-3D5B-E40D-5FBE-1538A8DADDDF}"/>
              </a:ext>
            </a:extLst>
          </p:cNvPr>
          <p:cNvSpPr/>
          <p:nvPr/>
        </p:nvSpPr>
        <p:spPr>
          <a:xfrm>
            <a:off x="1441391" y="2169247"/>
            <a:ext cx="3964465" cy="109728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onsolas" panose="020B0609020204030204" pitchFamily="49" charset="0"/>
                <a:cs typeface="Consolas" panose="020B0609020204030204" pitchFamily="49" charset="0"/>
              </a:rPr>
              <a:t>SELECT State, COUNT(*)</a:t>
            </a:r>
          </a:p>
          <a:p>
            <a:r>
              <a:rPr lang="en-US" sz="2000" dirty="0">
                <a:solidFill>
                  <a:schemeClr val="tx1"/>
                </a:solidFill>
                <a:latin typeface="Consolas" panose="020B0609020204030204" pitchFamily="49" charset="0"/>
                <a:cs typeface="Consolas" panose="020B0609020204030204" pitchFamily="49" charset="0"/>
              </a:rPr>
              <a:t>FROM </a:t>
            </a:r>
            <a:r>
              <a:rPr lang="en-US" sz="2000" dirty="0" err="1">
                <a:solidFill>
                  <a:schemeClr val="tx1"/>
                </a:solidFill>
                <a:latin typeface="Consolas" panose="020B0609020204030204" pitchFamily="49" charset="0"/>
                <a:cs typeface="Consolas" panose="020B0609020204030204" pitchFamily="49" charset="0"/>
              </a:rPr>
              <a:t>work_orders</a:t>
            </a: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GROUP BY State</a:t>
            </a:r>
          </a:p>
        </p:txBody>
      </p:sp>
      <p:sp>
        <p:nvSpPr>
          <p:cNvPr id="23" name="Rectangle 22">
            <a:extLst>
              <a:ext uri="{FF2B5EF4-FFF2-40B4-BE49-F238E27FC236}">
                <a16:creationId xmlns:a16="http://schemas.microsoft.com/office/drawing/2014/main" id="{B9222CB0-8E78-7662-90CE-583C4A4F92BE}"/>
              </a:ext>
            </a:extLst>
          </p:cNvPr>
          <p:cNvSpPr/>
          <p:nvPr/>
        </p:nvSpPr>
        <p:spPr>
          <a:xfrm>
            <a:off x="2721855" y="3512522"/>
            <a:ext cx="1403539" cy="5714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Nunito" pitchFamily="2" charset="77"/>
              </a:rPr>
              <a:t>LLM</a:t>
            </a:r>
          </a:p>
        </p:txBody>
      </p:sp>
      <p:cxnSp>
        <p:nvCxnSpPr>
          <p:cNvPr id="24" name="Straight Arrow Connector 23">
            <a:extLst>
              <a:ext uri="{FF2B5EF4-FFF2-40B4-BE49-F238E27FC236}">
                <a16:creationId xmlns:a16="http://schemas.microsoft.com/office/drawing/2014/main" id="{A834EA50-C394-08F6-EDA0-BE483BC2AC6A}"/>
              </a:ext>
            </a:extLst>
          </p:cNvPr>
          <p:cNvCxnSpPr>
            <a:cxnSpLocks/>
            <a:stCxn id="26" idx="0"/>
            <a:endCxn id="23" idx="2"/>
          </p:cNvCxnSpPr>
          <p:nvPr/>
        </p:nvCxnSpPr>
        <p:spPr>
          <a:xfrm flipV="1">
            <a:off x="3423624" y="4083965"/>
            <a:ext cx="1" cy="2413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B93B99C-BE64-9609-149F-3AAA2BF851C5}"/>
              </a:ext>
            </a:extLst>
          </p:cNvPr>
          <p:cNvCxnSpPr>
            <a:cxnSpLocks/>
            <a:stCxn id="23" idx="0"/>
            <a:endCxn id="22" idx="2"/>
          </p:cNvCxnSpPr>
          <p:nvPr/>
        </p:nvCxnSpPr>
        <p:spPr>
          <a:xfrm flipH="1" flipV="1">
            <a:off x="3423624" y="3266527"/>
            <a:ext cx="1" cy="2459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BA0A90A1-E108-51EC-B142-26B01D7A9F28}"/>
              </a:ext>
            </a:extLst>
          </p:cNvPr>
          <p:cNvSpPr/>
          <p:nvPr/>
        </p:nvSpPr>
        <p:spPr>
          <a:xfrm>
            <a:off x="1441391" y="4325266"/>
            <a:ext cx="3964465" cy="205086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Nunito" pitchFamily="2" charset="77"/>
              </a:rPr>
              <a:t>Generate SQL given question.</a:t>
            </a:r>
          </a:p>
          <a:p>
            <a:endParaRPr lang="en-US" dirty="0">
              <a:solidFill>
                <a:schemeClr val="tx1"/>
              </a:solidFill>
              <a:latin typeface="Nunito" pitchFamily="2" charset="77"/>
            </a:endParaRPr>
          </a:p>
          <a:p>
            <a:r>
              <a:rPr lang="en-US" dirty="0">
                <a:solidFill>
                  <a:schemeClr val="tx1"/>
                </a:solidFill>
                <a:latin typeface="Nunito" pitchFamily="2" charset="77"/>
              </a:rPr>
              <a:t>Schema: Address, State, WKO_ID, NEUT, Cost</a:t>
            </a:r>
          </a:p>
          <a:p>
            <a:endParaRPr lang="en-US" dirty="0">
              <a:solidFill>
                <a:schemeClr val="tx1"/>
              </a:solidFill>
              <a:latin typeface="Nunito" pitchFamily="2" charset="77"/>
            </a:endParaRPr>
          </a:p>
          <a:p>
            <a:r>
              <a:rPr lang="en-US" dirty="0">
                <a:solidFill>
                  <a:schemeClr val="tx1"/>
                </a:solidFill>
                <a:latin typeface="Nunito" pitchFamily="2" charset="77"/>
              </a:rPr>
              <a:t>Question: </a:t>
            </a:r>
            <a:r>
              <a:rPr lang="en-US" i="1" dirty="0">
                <a:solidFill>
                  <a:schemeClr val="tx1"/>
                </a:solidFill>
                <a:latin typeface="Nunito" pitchFamily="2" charset="77"/>
              </a:rPr>
              <a:t>How many work orders does each state have?</a:t>
            </a:r>
          </a:p>
        </p:txBody>
      </p:sp>
      <p:pic>
        <p:nvPicPr>
          <p:cNvPr id="27" name="Picture 2" descr="Rabbit - Free animals icons">
            <a:extLst>
              <a:ext uri="{FF2B5EF4-FFF2-40B4-BE49-F238E27FC236}">
                <a16:creationId xmlns:a16="http://schemas.microsoft.com/office/drawing/2014/main" id="{C89479E0-F4F7-5BAD-952C-F3FA516DA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81" y="5691199"/>
            <a:ext cx="739637" cy="739637"/>
          </a:xfrm>
          <a:prstGeom prst="rect">
            <a:avLst/>
          </a:prstGeom>
          <a:noFill/>
          <a:extLst>
            <a:ext uri="{909E8E84-426E-40DD-AFC4-6F175D3DCCD1}">
              <a14:hiddenFill xmlns:a14="http://schemas.microsoft.com/office/drawing/2010/main">
                <a:solidFill>
                  <a:srgbClr val="FFFFFF"/>
                </a:solidFill>
              </a14:hiddenFill>
            </a:ext>
          </a:extLst>
        </p:spPr>
      </p:pic>
      <p:sp>
        <p:nvSpPr>
          <p:cNvPr id="30" name="Content Placeholder 2">
            <a:extLst>
              <a:ext uri="{FF2B5EF4-FFF2-40B4-BE49-F238E27FC236}">
                <a16:creationId xmlns:a16="http://schemas.microsoft.com/office/drawing/2014/main" id="{9EA1B5EC-A863-87C1-8A03-81D647ACDD8E}"/>
              </a:ext>
            </a:extLst>
          </p:cNvPr>
          <p:cNvSpPr>
            <a:spLocks noGrp="1"/>
          </p:cNvSpPr>
          <p:nvPr>
            <p:ph idx="1"/>
          </p:nvPr>
        </p:nvSpPr>
        <p:spPr>
          <a:xfrm>
            <a:off x="838200" y="1263115"/>
            <a:ext cx="9593434" cy="476728"/>
          </a:xfrm>
        </p:spPr>
        <p:txBody>
          <a:bodyPr>
            <a:noAutofit/>
          </a:bodyPr>
          <a:lstStyle/>
          <a:p>
            <a:pPr marL="0" indent="0">
              <a:buNone/>
            </a:pPr>
            <a:r>
              <a:rPr lang="en-US" dirty="0">
                <a:cs typeface="Calibri"/>
              </a:rPr>
              <a:t>Generate executable SQL for answering questions</a:t>
            </a:r>
          </a:p>
        </p:txBody>
      </p:sp>
    </p:spTree>
    <p:extLst>
      <p:ext uri="{BB962C8B-B14F-4D97-AF65-F5344CB8AC3E}">
        <p14:creationId xmlns:p14="http://schemas.microsoft.com/office/powerpoint/2010/main" val="299352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Challenge 2: Lacking Personalization</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28</a:t>
            </a:fld>
            <a:endParaRPr lang="en-US"/>
          </a:p>
        </p:txBody>
      </p:sp>
      <p:sp>
        <p:nvSpPr>
          <p:cNvPr id="20" name="Content Placeholder 2">
            <a:extLst>
              <a:ext uri="{FF2B5EF4-FFF2-40B4-BE49-F238E27FC236}">
                <a16:creationId xmlns:a16="http://schemas.microsoft.com/office/drawing/2014/main" id="{6139A080-6D57-4EC3-1961-8FF58D03EF05}"/>
              </a:ext>
            </a:extLst>
          </p:cNvPr>
          <p:cNvSpPr>
            <a:spLocks noGrp="1"/>
          </p:cNvSpPr>
          <p:nvPr>
            <p:ph idx="1"/>
          </p:nvPr>
        </p:nvSpPr>
        <p:spPr>
          <a:xfrm>
            <a:off x="838200" y="1263115"/>
            <a:ext cx="9593434" cy="476728"/>
          </a:xfrm>
        </p:spPr>
        <p:txBody>
          <a:bodyPr>
            <a:noAutofit/>
          </a:bodyPr>
          <a:lstStyle/>
          <a:p>
            <a:pPr marL="0" indent="0">
              <a:buNone/>
            </a:pPr>
            <a:r>
              <a:rPr lang="en-US" dirty="0">
                <a:cs typeface="Calibri"/>
              </a:rPr>
              <a:t>General LLMs lack required enterprise knowledge</a:t>
            </a:r>
          </a:p>
        </p:txBody>
      </p:sp>
      <p:sp>
        <p:nvSpPr>
          <p:cNvPr id="31" name="Text 42">
            <a:extLst>
              <a:ext uri="{FF2B5EF4-FFF2-40B4-BE49-F238E27FC236}">
                <a16:creationId xmlns:a16="http://schemas.microsoft.com/office/drawing/2014/main" id="{C7B1D86E-187F-7246-ACA9-900946F2A5E5}"/>
              </a:ext>
            </a:extLst>
          </p:cNvPr>
          <p:cNvSpPr/>
          <p:nvPr/>
        </p:nvSpPr>
        <p:spPr>
          <a:xfrm>
            <a:off x="7863352" y="3658463"/>
            <a:ext cx="2832225" cy="671419"/>
          </a:xfrm>
          <a:prstGeom prst="rect">
            <a:avLst/>
          </a:prstGeom>
          <a:noFill/>
          <a:ln/>
        </p:spPr>
        <p:txBody>
          <a:bodyPr wrap="square" lIns="0" tIns="0" rIns="0" bIns="0" rtlCol="0" anchor="ctr"/>
          <a:lstStyle/>
          <a:p>
            <a:pPr algn="ctr">
              <a:lnSpc>
                <a:spcPts val="2950"/>
              </a:lnSpc>
            </a:pPr>
            <a:r>
              <a:rPr lang="en-US" sz="2000" i="1" dirty="0">
                <a:solidFill>
                  <a:srgbClr val="1E0735">
                    <a:alpha val="100000"/>
                  </a:srgbClr>
                </a:solidFill>
                <a:latin typeface="Nunito" pitchFamily="2" charset="77"/>
              </a:rPr>
              <a:t>“Satisfaction score is COUNT(*) / SUM(NEUT)”</a:t>
            </a:r>
            <a:endParaRPr lang="en-US" sz="2000" i="1" dirty="0">
              <a:solidFill>
                <a:srgbClr val="1E0735"/>
              </a:solidFill>
              <a:latin typeface="Nunito" pitchFamily="2" charset="77"/>
            </a:endParaRPr>
          </a:p>
        </p:txBody>
      </p:sp>
      <p:sp>
        <p:nvSpPr>
          <p:cNvPr id="38" name="Rectangle 37">
            <a:extLst>
              <a:ext uri="{FF2B5EF4-FFF2-40B4-BE49-F238E27FC236}">
                <a16:creationId xmlns:a16="http://schemas.microsoft.com/office/drawing/2014/main" id="{D3D6633D-6203-E601-2D98-1EA5FF31CBAA}"/>
              </a:ext>
            </a:extLst>
          </p:cNvPr>
          <p:cNvSpPr/>
          <p:nvPr/>
        </p:nvSpPr>
        <p:spPr>
          <a:xfrm>
            <a:off x="1441391" y="2122429"/>
            <a:ext cx="3964465" cy="1144097"/>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onsolas" panose="020B0609020204030204" pitchFamily="49" charset="0"/>
                <a:cs typeface="Consolas" panose="020B0609020204030204" pitchFamily="49" charset="0"/>
              </a:rPr>
              <a:t>SELECT MAX(NEUT)</a:t>
            </a:r>
          </a:p>
          <a:p>
            <a:r>
              <a:rPr lang="en-US" sz="2000" dirty="0">
                <a:solidFill>
                  <a:schemeClr val="tx1"/>
                </a:solidFill>
                <a:latin typeface="Consolas" panose="020B0609020204030204" pitchFamily="49" charset="0"/>
                <a:cs typeface="Consolas" panose="020B0609020204030204" pitchFamily="49" charset="0"/>
              </a:rPr>
              <a:t>FROM </a:t>
            </a:r>
            <a:r>
              <a:rPr lang="en-US" sz="2000" dirty="0" err="1">
                <a:solidFill>
                  <a:schemeClr val="tx1"/>
                </a:solidFill>
                <a:latin typeface="Consolas" panose="020B0609020204030204" pitchFamily="49" charset="0"/>
                <a:cs typeface="Consolas" panose="020B0609020204030204" pitchFamily="49" charset="0"/>
              </a:rPr>
              <a:t>work_orders</a:t>
            </a: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WHERE State = ‘CA’</a:t>
            </a:r>
          </a:p>
        </p:txBody>
      </p:sp>
      <p:sp>
        <p:nvSpPr>
          <p:cNvPr id="40" name="Rectangle 39">
            <a:extLst>
              <a:ext uri="{FF2B5EF4-FFF2-40B4-BE49-F238E27FC236}">
                <a16:creationId xmlns:a16="http://schemas.microsoft.com/office/drawing/2014/main" id="{62C9EE7F-07CE-40EA-F2DC-29EC3C84DA80}"/>
              </a:ext>
            </a:extLst>
          </p:cNvPr>
          <p:cNvSpPr/>
          <p:nvPr/>
        </p:nvSpPr>
        <p:spPr>
          <a:xfrm>
            <a:off x="2721855" y="3512522"/>
            <a:ext cx="1403539" cy="5714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Nunito" pitchFamily="2" charset="77"/>
              </a:rPr>
              <a:t>LLM</a:t>
            </a:r>
          </a:p>
        </p:txBody>
      </p:sp>
      <p:cxnSp>
        <p:nvCxnSpPr>
          <p:cNvPr id="41" name="Straight Arrow Connector 40">
            <a:extLst>
              <a:ext uri="{FF2B5EF4-FFF2-40B4-BE49-F238E27FC236}">
                <a16:creationId xmlns:a16="http://schemas.microsoft.com/office/drawing/2014/main" id="{D9D3B8B1-7A60-441C-0E7E-68164FD9F56F}"/>
              </a:ext>
            </a:extLst>
          </p:cNvPr>
          <p:cNvCxnSpPr>
            <a:cxnSpLocks/>
            <a:stCxn id="43" idx="0"/>
            <a:endCxn id="40" idx="2"/>
          </p:cNvCxnSpPr>
          <p:nvPr/>
        </p:nvCxnSpPr>
        <p:spPr>
          <a:xfrm flipV="1">
            <a:off x="3423624" y="4083965"/>
            <a:ext cx="1" cy="2413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0A9E7F9-D8E6-F41B-AB41-F094B4295A11}"/>
              </a:ext>
            </a:extLst>
          </p:cNvPr>
          <p:cNvCxnSpPr>
            <a:cxnSpLocks/>
            <a:stCxn id="40" idx="0"/>
            <a:endCxn id="38" idx="2"/>
          </p:cNvCxnSpPr>
          <p:nvPr/>
        </p:nvCxnSpPr>
        <p:spPr>
          <a:xfrm flipH="1" flipV="1">
            <a:off x="3423624" y="3266526"/>
            <a:ext cx="1" cy="2459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A659A4D4-D23F-9535-CA90-5A1BDF549F66}"/>
              </a:ext>
            </a:extLst>
          </p:cNvPr>
          <p:cNvSpPr/>
          <p:nvPr/>
        </p:nvSpPr>
        <p:spPr>
          <a:xfrm>
            <a:off x="1441391" y="4325266"/>
            <a:ext cx="3964465" cy="205086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Nunito" pitchFamily="2" charset="77"/>
              </a:rPr>
              <a:t>Generate SQL given question.</a:t>
            </a:r>
          </a:p>
          <a:p>
            <a:endParaRPr lang="en-US" dirty="0">
              <a:solidFill>
                <a:schemeClr val="tx1"/>
              </a:solidFill>
              <a:latin typeface="Nunito" pitchFamily="2" charset="77"/>
            </a:endParaRPr>
          </a:p>
          <a:p>
            <a:r>
              <a:rPr lang="en-US" dirty="0">
                <a:solidFill>
                  <a:schemeClr val="tx1"/>
                </a:solidFill>
                <a:latin typeface="Nunito" pitchFamily="2" charset="77"/>
              </a:rPr>
              <a:t>Schema: Address, State, WKO_ID, NEUT, Cost</a:t>
            </a:r>
          </a:p>
          <a:p>
            <a:endParaRPr lang="en-US" dirty="0">
              <a:solidFill>
                <a:schemeClr val="tx1"/>
              </a:solidFill>
              <a:latin typeface="Nunito" pitchFamily="2" charset="77"/>
            </a:endParaRPr>
          </a:p>
          <a:p>
            <a:r>
              <a:rPr lang="en-US" dirty="0">
                <a:solidFill>
                  <a:schemeClr val="tx1"/>
                </a:solidFill>
                <a:latin typeface="Nunito" pitchFamily="2" charset="77"/>
              </a:rPr>
              <a:t>Question: </a:t>
            </a:r>
            <a:r>
              <a:rPr lang="en-US" i="1" dirty="0">
                <a:solidFill>
                  <a:schemeClr val="tx1"/>
                </a:solidFill>
                <a:latin typeface="Nunito" pitchFamily="2" charset="77"/>
              </a:rPr>
              <a:t>What is the satisfaction score of California work orders?</a:t>
            </a:r>
          </a:p>
        </p:txBody>
      </p:sp>
      <p:pic>
        <p:nvPicPr>
          <p:cNvPr id="44" name="Picture 2" descr="Rabbit - Free animals icons">
            <a:extLst>
              <a:ext uri="{FF2B5EF4-FFF2-40B4-BE49-F238E27FC236}">
                <a16:creationId xmlns:a16="http://schemas.microsoft.com/office/drawing/2014/main" id="{4B061B0F-0297-DE44-C78F-91475167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81" y="5691199"/>
            <a:ext cx="739637" cy="7396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C832627-980B-984E-21A1-9A87BF8CF9CB}"/>
              </a:ext>
            </a:extLst>
          </p:cNvPr>
          <p:cNvSpPr txBox="1"/>
          <p:nvPr/>
        </p:nvSpPr>
        <p:spPr>
          <a:xfrm>
            <a:off x="3824503" y="1822258"/>
            <a:ext cx="1739131" cy="400110"/>
          </a:xfrm>
          <a:prstGeom prst="rect">
            <a:avLst/>
          </a:prstGeom>
          <a:noFill/>
        </p:spPr>
        <p:txBody>
          <a:bodyPr wrap="square" lIns="91440" tIns="45720" rIns="91440" bIns="45720" rtlCol="0" anchor="t">
            <a:spAutoFit/>
          </a:bodyPr>
          <a:lstStyle/>
          <a:p>
            <a:r>
              <a:rPr lang="en-US" sz="2000" b="1" dirty="0">
                <a:solidFill>
                  <a:srgbClr val="FF0000"/>
                </a:solidFill>
                <a:latin typeface="Nunito" pitchFamily="2" charset="77"/>
              </a:rPr>
              <a:t>INCORRECT</a:t>
            </a:r>
            <a:endParaRPr lang="en-US" sz="2000" b="1" dirty="0">
              <a:solidFill>
                <a:srgbClr val="FF0000"/>
              </a:solidFill>
              <a:latin typeface="Nunito" pitchFamily="2" charset="77"/>
              <a:cs typeface="Calibri"/>
            </a:endParaRPr>
          </a:p>
        </p:txBody>
      </p:sp>
      <p:pic>
        <p:nvPicPr>
          <p:cNvPr id="46" name="Picture 2" descr="Rabbit - Free animals icons">
            <a:extLst>
              <a:ext uri="{FF2B5EF4-FFF2-40B4-BE49-F238E27FC236}">
                <a16:creationId xmlns:a16="http://schemas.microsoft.com/office/drawing/2014/main" id="{C961DA3A-6E44-CC5C-C009-A30A31207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383" y="3464978"/>
            <a:ext cx="739637" cy="7396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 42">
            <a:extLst>
              <a:ext uri="{FF2B5EF4-FFF2-40B4-BE49-F238E27FC236}">
                <a16:creationId xmlns:a16="http://schemas.microsoft.com/office/drawing/2014/main" id="{D3923639-487E-42A4-92D1-53ECAF79AB30}"/>
              </a:ext>
            </a:extLst>
          </p:cNvPr>
          <p:cNvSpPr/>
          <p:nvPr/>
        </p:nvSpPr>
        <p:spPr>
          <a:xfrm>
            <a:off x="5853290" y="4193052"/>
            <a:ext cx="1823460" cy="504371"/>
          </a:xfrm>
          <a:prstGeom prst="rect">
            <a:avLst/>
          </a:prstGeom>
          <a:noFill/>
          <a:ln/>
        </p:spPr>
        <p:txBody>
          <a:bodyPr wrap="square" lIns="0" tIns="0" rIns="0" bIns="0" rtlCol="0" anchor="ctr"/>
          <a:lstStyle/>
          <a:p>
            <a:pPr algn="ctr">
              <a:lnSpc>
                <a:spcPts val="2950"/>
              </a:lnSpc>
            </a:pPr>
            <a:r>
              <a:rPr lang="en-US" dirty="0">
                <a:solidFill>
                  <a:srgbClr val="1E0735">
                    <a:alpha val="100000"/>
                  </a:srgbClr>
                </a:solidFill>
                <a:latin typeface="Nunito" pitchFamily="2" charset="77"/>
              </a:rPr>
              <a:t>Data Engineer</a:t>
            </a:r>
            <a:endParaRPr lang="en-US" dirty="0">
              <a:solidFill>
                <a:srgbClr val="1E0735"/>
              </a:solidFill>
              <a:latin typeface="Nunito" pitchFamily="2" charset="77"/>
            </a:endParaRPr>
          </a:p>
        </p:txBody>
      </p:sp>
      <p:graphicFrame>
        <p:nvGraphicFramePr>
          <p:cNvPr id="48" name="Table 47">
            <a:extLst>
              <a:ext uri="{FF2B5EF4-FFF2-40B4-BE49-F238E27FC236}">
                <a16:creationId xmlns:a16="http://schemas.microsoft.com/office/drawing/2014/main" id="{221EE4B0-DD1C-4478-7394-9AAC3094ABD9}"/>
              </a:ext>
            </a:extLst>
          </p:cNvPr>
          <p:cNvGraphicFramePr>
            <a:graphicFrameLocks noGrp="1"/>
          </p:cNvGraphicFramePr>
          <p:nvPr>
            <p:extLst>
              <p:ext uri="{D42A27DB-BD31-4B8C-83A1-F6EECF244321}">
                <p14:modId xmlns:p14="http://schemas.microsoft.com/office/powerpoint/2010/main" val="1407387821"/>
              </p:ext>
            </p:extLst>
          </p:nvPr>
        </p:nvGraphicFramePr>
        <p:xfrm>
          <a:off x="6096000" y="4963737"/>
          <a:ext cx="5078412" cy="1097280"/>
        </p:xfrm>
        <a:graphic>
          <a:graphicData uri="http://schemas.openxmlformats.org/drawingml/2006/table">
            <a:tbl>
              <a:tblPr firstRow="1" bandRow="1">
                <a:tableStyleId>{5C22544A-7EE6-4342-B048-85BDC9FD1C3A}</a:tableStyleId>
              </a:tblPr>
              <a:tblGrid>
                <a:gridCol w="1487805">
                  <a:extLst>
                    <a:ext uri="{9D8B030D-6E8A-4147-A177-3AD203B41FA5}">
                      <a16:colId xmlns:a16="http://schemas.microsoft.com/office/drawing/2014/main" val="557828924"/>
                    </a:ext>
                  </a:extLst>
                </a:gridCol>
                <a:gridCol w="813117">
                  <a:extLst>
                    <a:ext uri="{9D8B030D-6E8A-4147-A177-3AD203B41FA5}">
                      <a16:colId xmlns:a16="http://schemas.microsoft.com/office/drawing/2014/main" val="3672769055"/>
                    </a:ext>
                  </a:extLst>
                </a:gridCol>
                <a:gridCol w="1184593">
                  <a:extLst>
                    <a:ext uri="{9D8B030D-6E8A-4147-A177-3AD203B41FA5}">
                      <a16:colId xmlns:a16="http://schemas.microsoft.com/office/drawing/2014/main" val="297523429"/>
                    </a:ext>
                  </a:extLst>
                </a:gridCol>
                <a:gridCol w="862330">
                  <a:extLst>
                    <a:ext uri="{9D8B030D-6E8A-4147-A177-3AD203B41FA5}">
                      <a16:colId xmlns:a16="http://schemas.microsoft.com/office/drawing/2014/main" val="2613826916"/>
                    </a:ext>
                  </a:extLst>
                </a:gridCol>
                <a:gridCol w="730567">
                  <a:extLst>
                    <a:ext uri="{9D8B030D-6E8A-4147-A177-3AD203B41FA5}">
                      <a16:colId xmlns:a16="http://schemas.microsoft.com/office/drawing/2014/main" val="3321803139"/>
                    </a:ext>
                  </a:extLst>
                </a:gridCol>
              </a:tblGrid>
              <a:tr h="185420">
                <a:tc>
                  <a:txBody>
                    <a:bodyPr/>
                    <a:lstStyle/>
                    <a:p>
                      <a:pPr algn="ctr"/>
                      <a:r>
                        <a:rPr lang="en-US" dirty="0">
                          <a:latin typeface="Nunito" pitchFamily="2" charset="77"/>
                        </a:rPr>
                        <a:t>Address</a:t>
                      </a:r>
                    </a:p>
                  </a:txBody>
                  <a:tcPr/>
                </a:tc>
                <a:tc>
                  <a:txBody>
                    <a:bodyPr/>
                    <a:lstStyle/>
                    <a:p>
                      <a:pPr algn="ctr"/>
                      <a:r>
                        <a:rPr lang="en-US" dirty="0">
                          <a:latin typeface="Nunito" pitchFamily="2" charset="77"/>
                        </a:rPr>
                        <a:t>State</a:t>
                      </a:r>
                    </a:p>
                  </a:txBody>
                  <a:tcPr/>
                </a:tc>
                <a:tc>
                  <a:txBody>
                    <a:bodyPr/>
                    <a:lstStyle/>
                    <a:p>
                      <a:pPr algn="ctr"/>
                      <a:r>
                        <a:rPr lang="en-US" dirty="0">
                          <a:latin typeface="Nunito" pitchFamily="2" charset="77"/>
                        </a:rPr>
                        <a:t>WKO_ID</a:t>
                      </a:r>
                    </a:p>
                  </a:txBody>
                  <a:tcPr/>
                </a:tc>
                <a:tc>
                  <a:txBody>
                    <a:bodyPr/>
                    <a:lstStyle/>
                    <a:p>
                      <a:pPr algn="ctr"/>
                      <a:r>
                        <a:rPr lang="en-US" dirty="0">
                          <a:latin typeface="Nunito" pitchFamily="2" charset="77"/>
                        </a:rPr>
                        <a:t>NEUT</a:t>
                      </a:r>
                    </a:p>
                  </a:txBody>
                  <a:tcPr/>
                </a:tc>
                <a:tc>
                  <a:txBody>
                    <a:bodyPr/>
                    <a:lstStyle/>
                    <a:p>
                      <a:pPr algn="ctr"/>
                      <a:r>
                        <a:rPr lang="en-US" dirty="0">
                          <a:latin typeface="Nunito" pitchFamily="2" charset="77"/>
                        </a:rPr>
                        <a:t>Cost</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345 Main St</a:t>
                      </a:r>
                    </a:p>
                  </a:txBody>
                  <a:tcPr/>
                </a:tc>
                <a:tc>
                  <a:txBody>
                    <a:bodyPr/>
                    <a:lstStyle/>
                    <a:p>
                      <a:r>
                        <a:rPr lang="en-US" dirty="0">
                          <a:solidFill>
                            <a:schemeClr val="tx1"/>
                          </a:solidFill>
                          <a:latin typeface="Nunito" pitchFamily="2" charset="77"/>
                        </a:rPr>
                        <a:t>CA</a:t>
                      </a:r>
                    </a:p>
                  </a:txBody>
                  <a:tcPr/>
                </a:tc>
                <a:tc>
                  <a:txBody>
                    <a:bodyPr/>
                    <a:lstStyle/>
                    <a:p>
                      <a:r>
                        <a:rPr lang="en-US" dirty="0">
                          <a:solidFill>
                            <a:schemeClr val="tx1"/>
                          </a:solidFill>
                          <a:latin typeface="Nunito" pitchFamily="2" charset="77"/>
                        </a:rPr>
                        <a:t>123</a:t>
                      </a:r>
                    </a:p>
                  </a:txBody>
                  <a:tcPr/>
                </a:tc>
                <a:tc>
                  <a:txBody>
                    <a:bodyPr/>
                    <a:lstStyle/>
                    <a:p>
                      <a:r>
                        <a:rPr lang="en-US" dirty="0">
                          <a:solidFill>
                            <a:schemeClr val="tx1"/>
                          </a:solidFill>
                          <a:latin typeface="Nunito" pitchFamily="2" charset="77"/>
                        </a:rPr>
                        <a:t>0.8</a:t>
                      </a:r>
                    </a:p>
                  </a:txBody>
                  <a:tcPr/>
                </a:tc>
                <a:tc>
                  <a:txBody>
                    <a:bodyPr/>
                    <a:lstStyle/>
                    <a:p>
                      <a:r>
                        <a:rPr lang="en-US" dirty="0">
                          <a:solidFill>
                            <a:schemeClr val="tx1"/>
                          </a:solidFill>
                          <a:latin typeface="Nunito" pitchFamily="2" charset="77"/>
                        </a:rPr>
                        <a:t>300</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89 Yale Ave</a:t>
                      </a:r>
                    </a:p>
                  </a:txBody>
                  <a:tcPr/>
                </a:tc>
                <a:tc>
                  <a:txBody>
                    <a:bodyPr/>
                    <a:lstStyle/>
                    <a:p>
                      <a:r>
                        <a:rPr lang="en-US" dirty="0">
                          <a:solidFill>
                            <a:schemeClr val="tx1"/>
                          </a:solidFill>
                          <a:latin typeface="Nunito" pitchFamily="2" charset="77"/>
                        </a:rPr>
                        <a:t>TX</a:t>
                      </a:r>
                    </a:p>
                  </a:txBody>
                  <a:tcPr/>
                </a:tc>
                <a:tc>
                  <a:txBody>
                    <a:bodyPr/>
                    <a:lstStyle/>
                    <a:p>
                      <a:r>
                        <a:rPr lang="en-US" dirty="0">
                          <a:solidFill>
                            <a:schemeClr val="tx1"/>
                          </a:solidFill>
                          <a:latin typeface="Nunito" pitchFamily="2" charset="77"/>
                        </a:rPr>
                        <a:t>346</a:t>
                      </a:r>
                    </a:p>
                  </a:txBody>
                  <a:tcPr/>
                </a:tc>
                <a:tc>
                  <a:txBody>
                    <a:bodyPr/>
                    <a:lstStyle/>
                    <a:p>
                      <a:r>
                        <a:rPr lang="en-US" dirty="0">
                          <a:solidFill>
                            <a:schemeClr val="tx1"/>
                          </a:solidFill>
                          <a:latin typeface="Nunito" pitchFamily="2" charset="77"/>
                        </a:rPr>
                        <a:t>0.6</a:t>
                      </a:r>
                    </a:p>
                  </a:txBody>
                  <a:tcPr/>
                </a:tc>
                <a:tc>
                  <a:txBody>
                    <a:bodyPr/>
                    <a:lstStyle/>
                    <a:p>
                      <a:r>
                        <a:rPr lang="en-US" dirty="0">
                          <a:solidFill>
                            <a:schemeClr val="tx1"/>
                          </a:solidFill>
                          <a:latin typeface="Nunito" pitchFamily="2" charset="77"/>
                        </a:rPr>
                        <a:t>125</a:t>
                      </a:r>
                    </a:p>
                  </a:txBody>
                  <a:tcPr/>
                </a:tc>
                <a:extLst>
                  <a:ext uri="{0D108BD9-81ED-4DB2-BD59-A6C34878D82A}">
                    <a16:rowId xmlns:a16="http://schemas.microsoft.com/office/drawing/2014/main" val="1291692552"/>
                  </a:ext>
                </a:extLst>
              </a:tr>
            </a:tbl>
          </a:graphicData>
        </a:graphic>
      </p:graphicFrame>
      <p:pic>
        <p:nvPicPr>
          <p:cNvPr id="3076" name="Picture 4" descr="database icon logo vector illustration. database storage symbol template  for graphic and web design collection 9317773 Vector Art at Vecteezy">
            <a:extLst>
              <a:ext uri="{FF2B5EF4-FFF2-40B4-BE49-F238E27FC236}">
                <a16:creationId xmlns:a16="http://schemas.microsoft.com/office/drawing/2014/main" id="{2A773677-846A-D2FE-E678-B9F7F2D4FB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6765020" y="3477289"/>
            <a:ext cx="739637" cy="737136"/>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9FA99FCC-A469-994D-E71F-9CF77436D3D9}"/>
              </a:ext>
            </a:extLst>
          </p:cNvPr>
          <p:cNvSpPr/>
          <p:nvPr/>
        </p:nvSpPr>
        <p:spPr>
          <a:xfrm>
            <a:off x="6628367" y="2187724"/>
            <a:ext cx="3964465" cy="1144097"/>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onsolas" panose="020B0609020204030204" pitchFamily="49" charset="0"/>
                <a:cs typeface="Consolas" panose="020B0609020204030204" pitchFamily="49" charset="0"/>
              </a:rPr>
              <a:t>SELECT COUNT(*)/SUM(NEUT)</a:t>
            </a:r>
          </a:p>
          <a:p>
            <a:r>
              <a:rPr lang="en-US" sz="2000" dirty="0">
                <a:solidFill>
                  <a:schemeClr val="tx1"/>
                </a:solidFill>
                <a:latin typeface="Consolas" panose="020B0609020204030204" pitchFamily="49" charset="0"/>
                <a:cs typeface="Consolas" panose="020B0609020204030204" pitchFamily="49" charset="0"/>
              </a:rPr>
              <a:t>FROM </a:t>
            </a:r>
            <a:r>
              <a:rPr lang="en-US" sz="2000" dirty="0" err="1">
                <a:solidFill>
                  <a:schemeClr val="tx1"/>
                </a:solidFill>
                <a:latin typeface="Consolas" panose="020B0609020204030204" pitchFamily="49" charset="0"/>
                <a:cs typeface="Consolas" panose="020B0609020204030204" pitchFamily="49" charset="0"/>
              </a:rPr>
              <a:t>work_orders</a:t>
            </a: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WHERE State = ‘CA’</a:t>
            </a:r>
          </a:p>
        </p:txBody>
      </p:sp>
      <p:sp>
        <p:nvSpPr>
          <p:cNvPr id="50" name="TextBox 49">
            <a:extLst>
              <a:ext uri="{FF2B5EF4-FFF2-40B4-BE49-F238E27FC236}">
                <a16:creationId xmlns:a16="http://schemas.microsoft.com/office/drawing/2014/main" id="{129B2DFA-3E22-5045-007B-E6548ECF07A5}"/>
              </a:ext>
            </a:extLst>
          </p:cNvPr>
          <p:cNvSpPr txBox="1"/>
          <p:nvPr/>
        </p:nvSpPr>
        <p:spPr>
          <a:xfrm>
            <a:off x="9279464" y="1854512"/>
            <a:ext cx="1739131" cy="400110"/>
          </a:xfrm>
          <a:prstGeom prst="rect">
            <a:avLst/>
          </a:prstGeom>
          <a:noFill/>
        </p:spPr>
        <p:txBody>
          <a:bodyPr wrap="square" lIns="91440" tIns="45720" rIns="91440" bIns="45720" rtlCol="0" anchor="t">
            <a:spAutoFit/>
          </a:bodyPr>
          <a:lstStyle/>
          <a:p>
            <a:r>
              <a:rPr lang="en-US" sz="2000" b="1" dirty="0">
                <a:solidFill>
                  <a:srgbClr val="00B050"/>
                </a:solidFill>
                <a:latin typeface="Nunito" pitchFamily="2" charset="77"/>
              </a:rPr>
              <a:t>CORRECT</a:t>
            </a:r>
            <a:endParaRPr lang="en-US" sz="2000" b="1" dirty="0">
              <a:solidFill>
                <a:srgbClr val="00B050"/>
              </a:solidFill>
              <a:latin typeface="Nunito" pitchFamily="2" charset="77"/>
              <a:cs typeface="Calibri"/>
            </a:endParaRPr>
          </a:p>
        </p:txBody>
      </p:sp>
    </p:spTree>
    <p:extLst>
      <p:ext uri="{BB962C8B-B14F-4D97-AF65-F5344CB8AC3E}">
        <p14:creationId xmlns:p14="http://schemas.microsoft.com/office/powerpoint/2010/main" val="187621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animBg="1"/>
      <p:bldP spid="40" grpId="0" animBg="1"/>
      <p:bldP spid="33" grpId="0"/>
      <p:bldP spid="47" grpId="0" animBg="1"/>
      <p:bldP spid="49" grpId="0" animBg="1"/>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Solution 2: NSQL Backbone Model</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29</a:t>
            </a:fld>
            <a:endParaRPr lang="en-US"/>
          </a:p>
        </p:txBody>
      </p:sp>
      <p:sp>
        <p:nvSpPr>
          <p:cNvPr id="6" name="Content Placeholder 2">
            <a:extLst>
              <a:ext uri="{FF2B5EF4-FFF2-40B4-BE49-F238E27FC236}">
                <a16:creationId xmlns:a16="http://schemas.microsoft.com/office/drawing/2014/main" id="{7D5E7FCD-5672-D488-B3A7-6B785CF7D2F5}"/>
              </a:ext>
            </a:extLst>
          </p:cNvPr>
          <p:cNvSpPr>
            <a:spLocks noGrp="1"/>
          </p:cNvSpPr>
          <p:nvPr>
            <p:ph idx="1"/>
          </p:nvPr>
        </p:nvSpPr>
        <p:spPr>
          <a:xfrm>
            <a:off x="838200" y="1263115"/>
            <a:ext cx="9982200" cy="692685"/>
          </a:xfrm>
        </p:spPr>
        <p:txBody>
          <a:bodyPr>
            <a:noAutofit/>
          </a:bodyPr>
          <a:lstStyle/>
          <a:p>
            <a:pPr marL="0" indent="0">
              <a:buNone/>
            </a:pPr>
            <a:r>
              <a:rPr lang="en-US" dirty="0">
                <a:cs typeface="Calibri"/>
              </a:rPr>
              <a:t>Start with the best Open Source and customize to SQL. </a:t>
            </a:r>
          </a:p>
        </p:txBody>
      </p:sp>
      <p:sp>
        <p:nvSpPr>
          <p:cNvPr id="7" name="Content Placeholder 2">
            <a:extLst>
              <a:ext uri="{FF2B5EF4-FFF2-40B4-BE49-F238E27FC236}">
                <a16:creationId xmlns:a16="http://schemas.microsoft.com/office/drawing/2014/main" id="{1CB7AF88-3A3E-FAF4-83AC-3BA912139BF9}"/>
              </a:ext>
            </a:extLst>
          </p:cNvPr>
          <p:cNvSpPr txBox="1">
            <a:spLocks/>
          </p:cNvSpPr>
          <p:nvPr/>
        </p:nvSpPr>
        <p:spPr>
          <a:xfrm>
            <a:off x="1231900" y="5466293"/>
            <a:ext cx="9982200" cy="69268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1"/>
                </a:solidFill>
                <a:cs typeface="Calibri"/>
              </a:rPr>
              <a:t>Fully open model that can be owned by enterprise </a:t>
            </a:r>
          </a:p>
        </p:txBody>
      </p:sp>
      <p:sp>
        <p:nvSpPr>
          <p:cNvPr id="9" name="TextBox 8">
            <a:extLst>
              <a:ext uri="{FF2B5EF4-FFF2-40B4-BE49-F238E27FC236}">
                <a16:creationId xmlns:a16="http://schemas.microsoft.com/office/drawing/2014/main" id="{D61B1FFA-CDAD-4CBE-CB55-E172F780B92A}"/>
              </a:ext>
            </a:extLst>
          </p:cNvPr>
          <p:cNvSpPr txBox="1"/>
          <p:nvPr/>
        </p:nvSpPr>
        <p:spPr>
          <a:xfrm>
            <a:off x="209862" y="6356350"/>
            <a:ext cx="6190938" cy="369332"/>
          </a:xfrm>
          <a:prstGeom prst="rect">
            <a:avLst/>
          </a:prstGeom>
          <a:noFill/>
        </p:spPr>
        <p:txBody>
          <a:bodyPr wrap="square" rtlCol="0">
            <a:spAutoFit/>
          </a:bodyPr>
          <a:lstStyle/>
          <a:p>
            <a:r>
              <a:rPr lang="en-US" dirty="0" err="1">
                <a:latin typeface="Nunito" pitchFamily="2" charset="77"/>
              </a:rPr>
              <a:t>HuggingFace</a:t>
            </a:r>
            <a:r>
              <a:rPr lang="en-US" dirty="0">
                <a:latin typeface="Nunito" pitchFamily="2" charset="77"/>
              </a:rPr>
              <a:t> Link: </a:t>
            </a:r>
            <a:r>
              <a:rPr lang="en-US" dirty="0">
                <a:latin typeface="Nunito" pitchFamily="2" charset="77"/>
                <a:hlinkClick r:id="rId3"/>
              </a:rPr>
              <a:t>https://huggingface.co/NumbersStation</a:t>
            </a:r>
            <a:endParaRPr lang="en-US" dirty="0">
              <a:latin typeface="Nunito" pitchFamily="2" charset="77"/>
            </a:endParaRPr>
          </a:p>
        </p:txBody>
      </p:sp>
      <p:graphicFrame>
        <p:nvGraphicFramePr>
          <p:cNvPr id="13" name="Table 13">
            <a:extLst>
              <a:ext uri="{FF2B5EF4-FFF2-40B4-BE49-F238E27FC236}">
                <a16:creationId xmlns:a16="http://schemas.microsoft.com/office/drawing/2014/main" id="{3CA96A67-3880-B4F6-67F1-4CBC63D553EA}"/>
              </a:ext>
            </a:extLst>
          </p:cNvPr>
          <p:cNvGraphicFramePr>
            <a:graphicFrameLocks noGrp="1"/>
          </p:cNvGraphicFramePr>
          <p:nvPr>
            <p:extLst>
              <p:ext uri="{D42A27DB-BD31-4B8C-83A1-F6EECF244321}">
                <p14:modId xmlns:p14="http://schemas.microsoft.com/office/powerpoint/2010/main" val="3892884846"/>
              </p:ext>
            </p:extLst>
          </p:nvPr>
        </p:nvGraphicFramePr>
        <p:xfrm>
          <a:off x="1455961" y="2461146"/>
          <a:ext cx="3406361" cy="2304555"/>
        </p:xfrm>
        <a:graphic>
          <a:graphicData uri="http://schemas.openxmlformats.org/drawingml/2006/table">
            <a:tbl>
              <a:tblPr firstRow="1" bandRow="1">
                <a:tableStyleId>{5940675A-B579-460E-94D1-54222C63F5DA}</a:tableStyleId>
              </a:tblPr>
              <a:tblGrid>
                <a:gridCol w="3406361">
                  <a:extLst>
                    <a:ext uri="{9D8B030D-6E8A-4147-A177-3AD203B41FA5}">
                      <a16:colId xmlns:a16="http://schemas.microsoft.com/office/drawing/2014/main" val="407551777"/>
                    </a:ext>
                  </a:extLst>
                </a:gridCol>
              </a:tblGrid>
              <a:tr h="361381">
                <a:tc>
                  <a:txBody>
                    <a:bodyPr/>
                    <a:lstStyle/>
                    <a:p>
                      <a:pPr algn="ctr" rtl="0"/>
                      <a:r>
                        <a:rPr lang="en-US" b="1" dirty="0">
                          <a:effectLst/>
                          <a:latin typeface="Nunito" pitchFamily="2" charset="77"/>
                        </a:rPr>
                        <a:t>Pretrain Over SQL Queries</a:t>
                      </a:r>
                    </a:p>
                  </a:txBody>
                  <a:tcPr>
                    <a:solidFill>
                      <a:schemeClr val="accent6">
                        <a:lumMod val="20000"/>
                        <a:lumOff val="80000"/>
                      </a:schemeClr>
                    </a:solidFill>
                  </a:tcPr>
                </a:tc>
                <a:extLst>
                  <a:ext uri="{0D108BD9-81ED-4DB2-BD59-A6C34878D82A}">
                    <a16:rowId xmlns:a16="http://schemas.microsoft.com/office/drawing/2014/main" val="1081628741"/>
                  </a:ext>
                </a:extLst>
              </a:tr>
              <a:tr h="714293">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 Observe results of run</a:t>
                      </a:r>
                      <a:endParaRPr lang="en-US" sz="1200" b="0" dirty="0">
                        <a:effectLst/>
                        <a:latin typeface="Consolas" panose="020B0609020204030204" pitchFamily="49" charset="0"/>
                        <a:cs typeface="Consolas" panose="020B0609020204030204" pitchFamily="49" charset="0"/>
                      </a:endParaRPr>
                    </a:p>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COUNT(*) FROM experiment;</a:t>
                      </a:r>
                      <a:endParaRPr lang="en-US" sz="1200" b="0" dirty="0">
                        <a:effectLst/>
                        <a:latin typeface="Consolas" panose="020B0609020204030204" pitchFamily="49" charset="0"/>
                        <a:cs typeface="Consolas" panose="020B0609020204030204" pitchFamily="49" charset="0"/>
                      </a:endParaRPr>
                    </a:p>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name, MIN(v) FROM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exp_A</a:t>
                      </a:r>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1509763089"/>
                  </a:ext>
                </a:extLst>
              </a:tr>
              <a:tr h="510209">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INSERT INTO revenue VALUES (342543, 32, 9813, ‘Main St.’, 2020/03/12, …);</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2204582457"/>
                  </a:ext>
                </a:extLst>
              </a:tr>
              <a:tr h="714293">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WITH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arg_group</a:t>
                      </a:r>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 AS (SELECT name, (age / 10)::INT, state FROM employees), salary AS (SELECT…</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4269057625"/>
                  </a:ext>
                </a:extLst>
              </a:tr>
            </a:tbl>
          </a:graphicData>
        </a:graphic>
      </p:graphicFrame>
      <p:graphicFrame>
        <p:nvGraphicFramePr>
          <p:cNvPr id="14" name="Table 13">
            <a:extLst>
              <a:ext uri="{FF2B5EF4-FFF2-40B4-BE49-F238E27FC236}">
                <a16:creationId xmlns:a16="http://schemas.microsoft.com/office/drawing/2014/main" id="{3188E119-C8B3-BF15-5827-82906ED29228}"/>
              </a:ext>
            </a:extLst>
          </p:cNvPr>
          <p:cNvGraphicFramePr>
            <a:graphicFrameLocks noGrp="1"/>
          </p:cNvGraphicFramePr>
          <p:nvPr>
            <p:extLst>
              <p:ext uri="{D42A27DB-BD31-4B8C-83A1-F6EECF244321}">
                <p14:modId xmlns:p14="http://schemas.microsoft.com/office/powerpoint/2010/main" val="1411797578"/>
              </p:ext>
            </p:extLst>
          </p:nvPr>
        </p:nvGraphicFramePr>
        <p:xfrm>
          <a:off x="5214730" y="2437403"/>
          <a:ext cx="5486402" cy="2352040"/>
        </p:xfrm>
        <a:graphic>
          <a:graphicData uri="http://schemas.openxmlformats.org/drawingml/2006/table">
            <a:tbl>
              <a:tblPr firstRow="1" bandRow="1">
                <a:tableStyleId>{5940675A-B579-460E-94D1-54222C63F5DA}</a:tableStyleId>
              </a:tblPr>
              <a:tblGrid>
                <a:gridCol w="2743201">
                  <a:extLst>
                    <a:ext uri="{9D8B030D-6E8A-4147-A177-3AD203B41FA5}">
                      <a16:colId xmlns:a16="http://schemas.microsoft.com/office/drawing/2014/main" val="4126094678"/>
                    </a:ext>
                  </a:extLst>
                </a:gridCol>
                <a:gridCol w="2743201">
                  <a:extLst>
                    <a:ext uri="{9D8B030D-6E8A-4147-A177-3AD203B41FA5}">
                      <a16:colId xmlns:a16="http://schemas.microsoft.com/office/drawing/2014/main" val="407551777"/>
                    </a:ext>
                  </a:extLst>
                </a:gridCol>
              </a:tblGrid>
              <a:tr h="370840">
                <a:tc gridSpan="2">
                  <a:txBody>
                    <a:bodyPr/>
                    <a:lstStyle/>
                    <a:p>
                      <a:pPr algn="ctr" rtl="0"/>
                      <a:r>
                        <a:rPr lang="en-US" b="1">
                          <a:effectLst/>
                          <a:latin typeface="Nunito" pitchFamily="2" charset="77"/>
                        </a:rPr>
                        <a:t>Finetune Over Instruction-SQL Pairs</a:t>
                      </a:r>
                      <a:endParaRPr lang="en-US" b="1" dirty="0">
                        <a:effectLst/>
                        <a:latin typeface="Nunito" pitchFamily="2" charset="77"/>
                      </a:endParaRPr>
                    </a:p>
                  </a:txBody>
                  <a:tcPr>
                    <a:solidFill>
                      <a:schemeClr val="accent3"/>
                    </a:solidFill>
                  </a:tcPr>
                </a:tc>
                <a:tc hMerge="1">
                  <a:txBody>
                    <a:bodyPr/>
                    <a:lstStyle/>
                    <a:p>
                      <a:pPr rtl="0"/>
                      <a:r>
                        <a:rPr lang="en-US" b="1" dirty="0">
                          <a:effectLst/>
                          <a:latin typeface="Nunito" pitchFamily="2" charset="77"/>
                        </a:rPr>
                        <a:t>Pretrain Over SQL Queries</a:t>
                      </a:r>
                    </a:p>
                  </a:txBody>
                  <a:tcPr>
                    <a:solidFill>
                      <a:schemeClr val="accent3"/>
                    </a:solidFill>
                  </a:tcPr>
                </a:tc>
                <a:extLst>
                  <a:ext uri="{0D108BD9-81ED-4DB2-BD59-A6C34878D82A}">
                    <a16:rowId xmlns:a16="http://schemas.microsoft.com/office/drawing/2014/main" val="1081628741"/>
                  </a:ext>
                </a:extLst>
              </a:tr>
              <a:tr h="370840">
                <a:tc>
                  <a:txBody>
                    <a:bodyPr/>
                    <a:lstStyle/>
                    <a:p>
                      <a:pPr rtl="0"/>
                      <a:r>
                        <a:rPr lang="en-US" sz="1400" b="0" i="0" u="none" strike="noStrike" kern="1200" dirty="0">
                          <a:solidFill>
                            <a:schemeClr val="tx1"/>
                          </a:solidFill>
                          <a:effectLst/>
                          <a:latin typeface="Nunito" pitchFamily="2" charset="77"/>
                          <a:ea typeface="+mn-ea"/>
                          <a:cs typeface="+mn-cs"/>
                        </a:rPr>
                        <a:t>How many singers are older than 20 in NY?</a:t>
                      </a:r>
                      <a:endParaRPr lang="en-US" sz="1400" b="0" dirty="0">
                        <a:effectLst/>
                        <a:latin typeface="Nunito" pitchFamily="2" charset="77"/>
                        <a:cs typeface="Consolas" panose="020B0609020204030204" pitchFamily="49" charset="0"/>
                      </a:endParaRPr>
                    </a:p>
                  </a:txBody>
                  <a:tcPr/>
                </a:tc>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name FROM singers WHERE age &gt; 20 AND state = ‘NY’</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1509763089"/>
                  </a:ext>
                </a:extLst>
              </a:tr>
              <a:tr h="370840">
                <a:tc>
                  <a:txBody>
                    <a:bodyPr/>
                    <a:lstStyle/>
                    <a:p>
                      <a:pPr rtl="0"/>
                      <a:r>
                        <a:rPr lang="en-US" sz="1400" b="0" i="0" u="none" strike="noStrike" kern="1200" dirty="0">
                          <a:solidFill>
                            <a:schemeClr val="tx1"/>
                          </a:solidFill>
                          <a:effectLst/>
                          <a:latin typeface="Nunito" pitchFamily="2" charset="77"/>
                          <a:ea typeface="+mn-ea"/>
                          <a:cs typeface="+mn-cs"/>
                        </a:rPr>
                        <a:t>Who is the highest paid artist?</a:t>
                      </a:r>
                      <a:endParaRPr lang="en-US" sz="1400" b="0" dirty="0">
                        <a:effectLst/>
                        <a:latin typeface="Nunito" pitchFamily="2" charset="77"/>
                        <a:cs typeface="Consolas" panose="020B0609020204030204" pitchFamily="49" charset="0"/>
                      </a:endParaRPr>
                    </a:p>
                  </a:txBody>
                  <a:tcPr/>
                </a:tc>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name FROM singers WHERE salary = (SELECT MAX(salary) FROM singers)</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2204582457"/>
                  </a:ext>
                </a:extLst>
              </a:tr>
              <a:tr h="370840">
                <a:tc>
                  <a:txBody>
                    <a:bodyPr/>
                    <a:lstStyle/>
                    <a:p>
                      <a:pPr rtl="0"/>
                      <a:r>
                        <a:rPr lang="en-US" sz="1400" b="0" i="0" u="none" strike="noStrike" kern="1200" dirty="0">
                          <a:solidFill>
                            <a:schemeClr val="tx1"/>
                          </a:solidFill>
                          <a:effectLst/>
                          <a:latin typeface="Nunito" pitchFamily="2" charset="77"/>
                          <a:ea typeface="+mn-ea"/>
                          <a:cs typeface="+mn-cs"/>
                        </a:rPr>
                        <a:t>Number of singers who has a concert was in 2010?</a:t>
                      </a:r>
                      <a:endParaRPr lang="en-US" sz="1400" b="0" dirty="0">
                        <a:effectLst/>
                        <a:latin typeface="Nunito" pitchFamily="2" charset="77"/>
                        <a:cs typeface="Consolas" panose="020B0609020204030204" pitchFamily="49" charset="0"/>
                      </a:endParaRPr>
                    </a:p>
                  </a:txBody>
                  <a:tcPr/>
                </a:tc>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COUNT(*) FROM singers INNER JOIN concerts ON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singers.id</a:t>
                      </a:r>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 =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concerts.singer_id</a:t>
                      </a:r>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 WHERE…</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4269057625"/>
                  </a:ext>
                </a:extLst>
              </a:tr>
            </a:tbl>
          </a:graphicData>
        </a:graphic>
      </p:graphicFrame>
      <p:pic>
        <p:nvPicPr>
          <p:cNvPr id="4105" name="Picture 9">
            <a:extLst>
              <a:ext uri="{FF2B5EF4-FFF2-40B4-BE49-F238E27FC236}">
                <a16:creationId xmlns:a16="http://schemas.microsoft.com/office/drawing/2014/main" id="{9FFD2D34-44F2-9497-DF0F-42106AB1D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01" y="2784333"/>
            <a:ext cx="699880" cy="699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black background with purple letters&#10;&#10;Description automatically generated">
            <a:extLst>
              <a:ext uri="{FF2B5EF4-FFF2-40B4-BE49-F238E27FC236}">
                <a16:creationId xmlns:a16="http://schemas.microsoft.com/office/drawing/2014/main" id="{0E95EA7A-05C6-A028-9989-C61EBB70EC03}"/>
              </a:ext>
            </a:extLst>
          </p:cNvPr>
          <p:cNvPicPr>
            <a:picLocks noChangeAspect="1"/>
          </p:cNvPicPr>
          <p:nvPr/>
        </p:nvPicPr>
        <p:blipFill rotWithShape="1">
          <a:blip r:embed="rId5"/>
          <a:srcRect r="81644" b="442"/>
          <a:stretch/>
        </p:blipFill>
        <p:spPr>
          <a:xfrm>
            <a:off x="11156505" y="2901274"/>
            <a:ext cx="563763" cy="555065"/>
          </a:xfrm>
          <a:prstGeom prst="rect">
            <a:avLst/>
          </a:prstGeom>
        </p:spPr>
      </p:pic>
      <p:cxnSp>
        <p:nvCxnSpPr>
          <p:cNvPr id="19" name="Straight Arrow Connector 18">
            <a:extLst>
              <a:ext uri="{FF2B5EF4-FFF2-40B4-BE49-F238E27FC236}">
                <a16:creationId xmlns:a16="http://schemas.microsoft.com/office/drawing/2014/main" id="{4A4C6224-8900-9B64-62D6-31C278D7F4AE}"/>
              </a:ext>
            </a:extLst>
          </p:cNvPr>
          <p:cNvCxnSpPr>
            <a:cxnSpLocks/>
            <a:stCxn id="13" idx="3"/>
            <a:endCxn id="14" idx="1"/>
          </p:cNvCxnSpPr>
          <p:nvPr/>
        </p:nvCxnSpPr>
        <p:spPr>
          <a:xfrm>
            <a:off x="4862322" y="3613423"/>
            <a:ext cx="3524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4109" name="Picture 13" descr="Meta Offers Companies Free Use of Llama 2 Language Model">
            <a:extLst>
              <a:ext uri="{FF2B5EF4-FFF2-40B4-BE49-F238E27FC236}">
                <a16:creationId xmlns:a16="http://schemas.microsoft.com/office/drawing/2014/main" id="{C777CF13-01B6-B415-B90F-01428B4887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348" y="3555025"/>
            <a:ext cx="866986" cy="4855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Meta Offers Companies Free Use of Llama 2 Language Model">
            <a:extLst>
              <a:ext uri="{FF2B5EF4-FFF2-40B4-BE49-F238E27FC236}">
                <a16:creationId xmlns:a16="http://schemas.microsoft.com/office/drawing/2014/main" id="{63AE7BE5-A710-1F7B-3902-8034C8EBFE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04894" y="3555025"/>
            <a:ext cx="866986" cy="48551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43A8626D-BE19-2A27-C90B-5EB4F3BB2D57}"/>
              </a:ext>
            </a:extLst>
          </p:cNvPr>
          <p:cNvCxnSpPr>
            <a:cxnSpLocks/>
          </p:cNvCxnSpPr>
          <p:nvPr/>
        </p:nvCxnSpPr>
        <p:spPr>
          <a:xfrm>
            <a:off x="1103001" y="3577109"/>
            <a:ext cx="3524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E5EEFD6-FD73-A80C-C5C7-D803B6BC9219}"/>
              </a:ext>
            </a:extLst>
          </p:cNvPr>
          <p:cNvCxnSpPr>
            <a:cxnSpLocks/>
          </p:cNvCxnSpPr>
          <p:nvPr/>
        </p:nvCxnSpPr>
        <p:spPr>
          <a:xfrm>
            <a:off x="10701132" y="3547421"/>
            <a:ext cx="3524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979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A652-D31D-F4E3-091D-9C1EBDB81106}"/>
              </a:ext>
            </a:extLst>
          </p:cNvPr>
          <p:cNvSpPr>
            <a:spLocks noGrp="1"/>
          </p:cNvSpPr>
          <p:nvPr>
            <p:ph type="title"/>
          </p:nvPr>
        </p:nvSpPr>
        <p:spPr/>
        <p:txBody>
          <a:bodyPr/>
          <a:lstStyle/>
          <a:p>
            <a:r>
              <a:rPr lang="en-US" dirty="0"/>
              <a:t>What is Numbers Station?</a:t>
            </a:r>
          </a:p>
        </p:txBody>
      </p:sp>
      <p:sp>
        <p:nvSpPr>
          <p:cNvPr id="4" name="Slide Number Placeholder 3">
            <a:extLst>
              <a:ext uri="{FF2B5EF4-FFF2-40B4-BE49-F238E27FC236}">
                <a16:creationId xmlns:a16="http://schemas.microsoft.com/office/drawing/2014/main" id="{09E05A43-8874-D8DD-BD42-D57D6D86D7BB}"/>
              </a:ext>
            </a:extLst>
          </p:cNvPr>
          <p:cNvSpPr>
            <a:spLocks noGrp="1"/>
          </p:cNvSpPr>
          <p:nvPr>
            <p:ph type="sldNum" sz="quarter" idx="12"/>
          </p:nvPr>
        </p:nvSpPr>
        <p:spPr/>
        <p:txBody>
          <a:bodyPr/>
          <a:lstStyle/>
          <a:p>
            <a:fld id="{828DFE35-EFF4-0747-8BFD-E564752681F3}" type="slidenum">
              <a:rPr lang="en-US" smtClean="0"/>
              <a:t>3</a:t>
            </a:fld>
            <a:endParaRPr lang="en-US"/>
          </a:p>
        </p:txBody>
      </p:sp>
      <p:pic>
        <p:nvPicPr>
          <p:cNvPr id="7" name="Picture 6" descr="A group of purple and black squares&#10;&#10;Description automatically generated">
            <a:extLst>
              <a:ext uri="{FF2B5EF4-FFF2-40B4-BE49-F238E27FC236}">
                <a16:creationId xmlns:a16="http://schemas.microsoft.com/office/drawing/2014/main" id="{130C097B-ABD7-14C3-14FC-D42EC0A0E9B7}"/>
              </a:ext>
            </a:extLst>
          </p:cNvPr>
          <p:cNvPicPr>
            <a:picLocks noChangeAspect="1"/>
          </p:cNvPicPr>
          <p:nvPr/>
        </p:nvPicPr>
        <p:blipFill>
          <a:blip r:embed="rId3"/>
          <a:stretch>
            <a:fillRect/>
          </a:stretch>
        </p:blipFill>
        <p:spPr>
          <a:xfrm>
            <a:off x="1010897" y="2478723"/>
            <a:ext cx="2768600" cy="2755900"/>
          </a:xfrm>
          <a:prstGeom prst="rect">
            <a:avLst/>
          </a:prstGeom>
        </p:spPr>
      </p:pic>
      <p:pic>
        <p:nvPicPr>
          <p:cNvPr id="9" name="Picture 8" descr="A screenshot of a graph&#10;&#10;Description automatically generated">
            <a:extLst>
              <a:ext uri="{FF2B5EF4-FFF2-40B4-BE49-F238E27FC236}">
                <a16:creationId xmlns:a16="http://schemas.microsoft.com/office/drawing/2014/main" id="{525AD077-E0A8-EE42-7F03-CE7610D3553E}"/>
              </a:ext>
            </a:extLst>
          </p:cNvPr>
          <p:cNvPicPr>
            <a:picLocks noChangeAspect="1"/>
          </p:cNvPicPr>
          <p:nvPr/>
        </p:nvPicPr>
        <p:blipFill>
          <a:blip r:embed="rId4"/>
          <a:stretch>
            <a:fillRect/>
          </a:stretch>
        </p:blipFill>
        <p:spPr>
          <a:xfrm>
            <a:off x="7277100" y="2143125"/>
            <a:ext cx="4076700" cy="3238500"/>
          </a:xfrm>
          <a:prstGeom prst="rect">
            <a:avLst/>
          </a:prstGeom>
        </p:spPr>
      </p:pic>
      <p:sp>
        <p:nvSpPr>
          <p:cNvPr id="10" name="Rectangle 9">
            <a:extLst>
              <a:ext uri="{FF2B5EF4-FFF2-40B4-BE49-F238E27FC236}">
                <a16:creationId xmlns:a16="http://schemas.microsoft.com/office/drawing/2014/main" id="{E6802644-3EAF-0F74-1335-4E8C213569C5}"/>
              </a:ext>
            </a:extLst>
          </p:cNvPr>
          <p:cNvSpPr/>
          <p:nvPr/>
        </p:nvSpPr>
        <p:spPr>
          <a:xfrm>
            <a:off x="4718673" y="3446317"/>
            <a:ext cx="1753849" cy="8207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Nunito" pitchFamily="2" charset="77"/>
              </a:rPr>
              <a:t>LLM</a:t>
            </a:r>
          </a:p>
        </p:txBody>
      </p:sp>
      <p:cxnSp>
        <p:nvCxnSpPr>
          <p:cNvPr id="12" name="Straight Arrow Connector 11">
            <a:extLst>
              <a:ext uri="{FF2B5EF4-FFF2-40B4-BE49-F238E27FC236}">
                <a16:creationId xmlns:a16="http://schemas.microsoft.com/office/drawing/2014/main" id="{D3862D46-AF72-4762-7BDB-015DD2CE9773}"/>
              </a:ext>
            </a:extLst>
          </p:cNvPr>
          <p:cNvCxnSpPr>
            <a:cxnSpLocks/>
            <a:stCxn id="7" idx="3"/>
            <a:endCxn id="10" idx="1"/>
          </p:cNvCxnSpPr>
          <p:nvPr/>
        </p:nvCxnSpPr>
        <p:spPr>
          <a:xfrm>
            <a:off x="3779497" y="3856673"/>
            <a:ext cx="93917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8A38A58-87DF-D998-C2DD-3EEF4F9BC77A}"/>
              </a:ext>
            </a:extLst>
          </p:cNvPr>
          <p:cNvCxnSpPr>
            <a:cxnSpLocks/>
            <a:stCxn id="10" idx="3"/>
          </p:cNvCxnSpPr>
          <p:nvPr/>
        </p:nvCxnSpPr>
        <p:spPr>
          <a:xfrm>
            <a:off x="6472522" y="3856673"/>
            <a:ext cx="80457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Content Placeholder 19">
            <a:extLst>
              <a:ext uri="{FF2B5EF4-FFF2-40B4-BE49-F238E27FC236}">
                <a16:creationId xmlns:a16="http://schemas.microsoft.com/office/drawing/2014/main" id="{2960902E-524C-86D4-50D2-C5CE7BCBE713}"/>
              </a:ext>
            </a:extLst>
          </p:cNvPr>
          <p:cNvSpPr>
            <a:spLocks noGrp="1"/>
          </p:cNvSpPr>
          <p:nvPr>
            <p:ph idx="1"/>
          </p:nvPr>
        </p:nvSpPr>
        <p:spPr>
          <a:xfrm>
            <a:off x="838200" y="1302361"/>
            <a:ext cx="10515600" cy="619003"/>
          </a:xfrm>
        </p:spPr>
        <p:txBody>
          <a:bodyPr/>
          <a:lstStyle/>
          <a:p>
            <a:pPr marL="0" indent="0">
              <a:buNone/>
            </a:pPr>
            <a:r>
              <a:rPr lang="en-US" sz="2800" dirty="0">
                <a:latin typeface="Nunito" pitchFamily="2" charset="77"/>
              </a:rPr>
              <a:t>Numbers Station applies LLMs to structured data tasks</a:t>
            </a:r>
          </a:p>
        </p:txBody>
      </p:sp>
      <p:sp>
        <p:nvSpPr>
          <p:cNvPr id="25" name="Content Placeholder 19">
            <a:extLst>
              <a:ext uri="{FF2B5EF4-FFF2-40B4-BE49-F238E27FC236}">
                <a16:creationId xmlns:a16="http://schemas.microsoft.com/office/drawing/2014/main" id="{B6CF8C2B-BC8E-908F-021F-ED8D7E1D2258}"/>
              </a:ext>
            </a:extLst>
          </p:cNvPr>
          <p:cNvSpPr txBox="1">
            <a:spLocks/>
          </p:cNvSpPr>
          <p:nvPr/>
        </p:nvSpPr>
        <p:spPr>
          <a:xfrm>
            <a:off x="1697011" y="5671074"/>
            <a:ext cx="8797977" cy="619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1"/>
                </a:solidFill>
              </a:rPr>
              <a:t>Prototyping is easy, production is hard</a:t>
            </a:r>
          </a:p>
        </p:txBody>
      </p:sp>
    </p:spTree>
    <p:extLst>
      <p:ext uri="{BB962C8B-B14F-4D97-AF65-F5344CB8AC3E}">
        <p14:creationId xmlns:p14="http://schemas.microsoft.com/office/powerpoint/2010/main" val="3906548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Solution 2: Model Finetuning Customization</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30</a:t>
            </a:fld>
            <a:endParaRPr lang="en-US"/>
          </a:p>
        </p:txBody>
      </p:sp>
      <p:sp>
        <p:nvSpPr>
          <p:cNvPr id="6" name="Content Placeholder 2">
            <a:extLst>
              <a:ext uri="{FF2B5EF4-FFF2-40B4-BE49-F238E27FC236}">
                <a16:creationId xmlns:a16="http://schemas.microsoft.com/office/drawing/2014/main" id="{459C335D-88F9-2A7D-CFE7-7D5453FE1EB4}"/>
              </a:ext>
            </a:extLst>
          </p:cNvPr>
          <p:cNvSpPr>
            <a:spLocks noGrp="1"/>
          </p:cNvSpPr>
          <p:nvPr>
            <p:ph idx="1"/>
          </p:nvPr>
        </p:nvSpPr>
        <p:spPr>
          <a:xfrm>
            <a:off x="838200" y="1263115"/>
            <a:ext cx="9982200" cy="692685"/>
          </a:xfrm>
        </p:spPr>
        <p:txBody>
          <a:bodyPr>
            <a:noAutofit/>
          </a:bodyPr>
          <a:lstStyle/>
          <a:p>
            <a:pPr marL="0" indent="0">
              <a:buNone/>
            </a:pPr>
            <a:r>
              <a:rPr lang="en-US" dirty="0">
                <a:cs typeface="Calibri"/>
              </a:rPr>
              <a:t>Customize over enterprise logs using LLMs to label data.</a:t>
            </a:r>
          </a:p>
        </p:txBody>
      </p:sp>
      <p:sp>
        <p:nvSpPr>
          <p:cNvPr id="7" name="Content Placeholder 2">
            <a:extLst>
              <a:ext uri="{FF2B5EF4-FFF2-40B4-BE49-F238E27FC236}">
                <a16:creationId xmlns:a16="http://schemas.microsoft.com/office/drawing/2014/main" id="{674D1996-121C-836E-C17D-A05E52520F94}"/>
              </a:ext>
            </a:extLst>
          </p:cNvPr>
          <p:cNvSpPr txBox="1">
            <a:spLocks/>
          </p:cNvSpPr>
          <p:nvPr/>
        </p:nvSpPr>
        <p:spPr>
          <a:xfrm>
            <a:off x="1830699" y="5892685"/>
            <a:ext cx="8009255" cy="69268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1"/>
                </a:solidFill>
                <a:cs typeface="Calibri"/>
              </a:rPr>
              <a:t>Matching execution accuracy of a model trained with gold labeled data</a:t>
            </a:r>
          </a:p>
        </p:txBody>
      </p:sp>
      <p:graphicFrame>
        <p:nvGraphicFramePr>
          <p:cNvPr id="9" name="Table 8">
            <a:extLst>
              <a:ext uri="{FF2B5EF4-FFF2-40B4-BE49-F238E27FC236}">
                <a16:creationId xmlns:a16="http://schemas.microsoft.com/office/drawing/2014/main" id="{D0516C7B-4FDE-7FD2-C041-C43A438DF674}"/>
              </a:ext>
            </a:extLst>
          </p:cNvPr>
          <p:cNvGraphicFramePr>
            <a:graphicFrameLocks noGrp="1"/>
          </p:cNvGraphicFramePr>
          <p:nvPr>
            <p:extLst>
              <p:ext uri="{D42A27DB-BD31-4B8C-83A1-F6EECF244321}">
                <p14:modId xmlns:p14="http://schemas.microsoft.com/office/powerpoint/2010/main" val="3717683444"/>
              </p:ext>
            </p:extLst>
          </p:nvPr>
        </p:nvGraphicFramePr>
        <p:xfrm>
          <a:off x="515513" y="1885588"/>
          <a:ext cx="5078412" cy="1097280"/>
        </p:xfrm>
        <a:graphic>
          <a:graphicData uri="http://schemas.openxmlformats.org/drawingml/2006/table">
            <a:tbl>
              <a:tblPr firstRow="1" bandRow="1">
                <a:tableStyleId>{5C22544A-7EE6-4342-B048-85BDC9FD1C3A}</a:tableStyleId>
              </a:tblPr>
              <a:tblGrid>
                <a:gridCol w="1487805">
                  <a:extLst>
                    <a:ext uri="{9D8B030D-6E8A-4147-A177-3AD203B41FA5}">
                      <a16:colId xmlns:a16="http://schemas.microsoft.com/office/drawing/2014/main" val="557828924"/>
                    </a:ext>
                  </a:extLst>
                </a:gridCol>
                <a:gridCol w="813117">
                  <a:extLst>
                    <a:ext uri="{9D8B030D-6E8A-4147-A177-3AD203B41FA5}">
                      <a16:colId xmlns:a16="http://schemas.microsoft.com/office/drawing/2014/main" val="3672769055"/>
                    </a:ext>
                  </a:extLst>
                </a:gridCol>
                <a:gridCol w="1184593">
                  <a:extLst>
                    <a:ext uri="{9D8B030D-6E8A-4147-A177-3AD203B41FA5}">
                      <a16:colId xmlns:a16="http://schemas.microsoft.com/office/drawing/2014/main" val="297523429"/>
                    </a:ext>
                  </a:extLst>
                </a:gridCol>
                <a:gridCol w="862330">
                  <a:extLst>
                    <a:ext uri="{9D8B030D-6E8A-4147-A177-3AD203B41FA5}">
                      <a16:colId xmlns:a16="http://schemas.microsoft.com/office/drawing/2014/main" val="2613826916"/>
                    </a:ext>
                  </a:extLst>
                </a:gridCol>
                <a:gridCol w="730567">
                  <a:extLst>
                    <a:ext uri="{9D8B030D-6E8A-4147-A177-3AD203B41FA5}">
                      <a16:colId xmlns:a16="http://schemas.microsoft.com/office/drawing/2014/main" val="3321803139"/>
                    </a:ext>
                  </a:extLst>
                </a:gridCol>
              </a:tblGrid>
              <a:tr h="185420">
                <a:tc>
                  <a:txBody>
                    <a:bodyPr/>
                    <a:lstStyle/>
                    <a:p>
                      <a:pPr algn="ctr"/>
                      <a:r>
                        <a:rPr lang="en-US" dirty="0">
                          <a:latin typeface="Nunito" pitchFamily="2" charset="77"/>
                        </a:rPr>
                        <a:t>Address</a:t>
                      </a:r>
                    </a:p>
                  </a:txBody>
                  <a:tcPr/>
                </a:tc>
                <a:tc>
                  <a:txBody>
                    <a:bodyPr/>
                    <a:lstStyle/>
                    <a:p>
                      <a:pPr algn="ctr"/>
                      <a:r>
                        <a:rPr lang="en-US" dirty="0">
                          <a:latin typeface="Nunito" pitchFamily="2" charset="77"/>
                        </a:rPr>
                        <a:t>State</a:t>
                      </a:r>
                    </a:p>
                  </a:txBody>
                  <a:tcPr/>
                </a:tc>
                <a:tc>
                  <a:txBody>
                    <a:bodyPr/>
                    <a:lstStyle/>
                    <a:p>
                      <a:pPr algn="ctr"/>
                      <a:r>
                        <a:rPr lang="en-US" dirty="0">
                          <a:latin typeface="Nunito" pitchFamily="2" charset="77"/>
                        </a:rPr>
                        <a:t>WKO_ID</a:t>
                      </a:r>
                    </a:p>
                  </a:txBody>
                  <a:tcPr/>
                </a:tc>
                <a:tc>
                  <a:txBody>
                    <a:bodyPr/>
                    <a:lstStyle/>
                    <a:p>
                      <a:pPr algn="ctr"/>
                      <a:r>
                        <a:rPr lang="en-US" dirty="0">
                          <a:latin typeface="Nunito" pitchFamily="2" charset="77"/>
                        </a:rPr>
                        <a:t>NEUT</a:t>
                      </a:r>
                    </a:p>
                  </a:txBody>
                  <a:tcPr/>
                </a:tc>
                <a:tc>
                  <a:txBody>
                    <a:bodyPr/>
                    <a:lstStyle/>
                    <a:p>
                      <a:pPr algn="ctr"/>
                      <a:r>
                        <a:rPr lang="en-US" dirty="0">
                          <a:latin typeface="Nunito" pitchFamily="2" charset="77"/>
                        </a:rPr>
                        <a:t>Cost</a:t>
                      </a:r>
                    </a:p>
                  </a:txBody>
                  <a:tcPr/>
                </a:tc>
                <a:extLst>
                  <a:ext uri="{0D108BD9-81ED-4DB2-BD59-A6C34878D82A}">
                    <a16:rowId xmlns:a16="http://schemas.microsoft.com/office/drawing/2014/main" val="2844482339"/>
                  </a:ext>
                </a:extLst>
              </a:tr>
              <a:tr h="185420">
                <a:tc>
                  <a:txBody>
                    <a:bodyPr/>
                    <a:lstStyle/>
                    <a:p>
                      <a:r>
                        <a:rPr lang="en-US" dirty="0">
                          <a:latin typeface="Nunito" pitchFamily="2" charset="77"/>
                        </a:rPr>
                        <a:t>345 Main St</a:t>
                      </a:r>
                    </a:p>
                  </a:txBody>
                  <a:tcPr/>
                </a:tc>
                <a:tc>
                  <a:txBody>
                    <a:bodyPr/>
                    <a:lstStyle/>
                    <a:p>
                      <a:r>
                        <a:rPr lang="en-US" dirty="0">
                          <a:solidFill>
                            <a:schemeClr val="tx1"/>
                          </a:solidFill>
                          <a:latin typeface="Nunito" pitchFamily="2" charset="77"/>
                        </a:rPr>
                        <a:t>CA</a:t>
                      </a:r>
                    </a:p>
                  </a:txBody>
                  <a:tcPr/>
                </a:tc>
                <a:tc>
                  <a:txBody>
                    <a:bodyPr/>
                    <a:lstStyle/>
                    <a:p>
                      <a:r>
                        <a:rPr lang="en-US" dirty="0">
                          <a:solidFill>
                            <a:schemeClr val="tx1"/>
                          </a:solidFill>
                          <a:latin typeface="Nunito" pitchFamily="2" charset="77"/>
                        </a:rPr>
                        <a:t>123</a:t>
                      </a:r>
                    </a:p>
                  </a:txBody>
                  <a:tcPr/>
                </a:tc>
                <a:tc>
                  <a:txBody>
                    <a:bodyPr/>
                    <a:lstStyle/>
                    <a:p>
                      <a:r>
                        <a:rPr lang="en-US" dirty="0">
                          <a:solidFill>
                            <a:schemeClr val="tx1"/>
                          </a:solidFill>
                          <a:latin typeface="Nunito" pitchFamily="2" charset="77"/>
                        </a:rPr>
                        <a:t>0.8</a:t>
                      </a:r>
                    </a:p>
                  </a:txBody>
                  <a:tcPr/>
                </a:tc>
                <a:tc>
                  <a:txBody>
                    <a:bodyPr/>
                    <a:lstStyle/>
                    <a:p>
                      <a:r>
                        <a:rPr lang="en-US" dirty="0">
                          <a:solidFill>
                            <a:schemeClr val="tx1"/>
                          </a:solidFill>
                          <a:latin typeface="Nunito" pitchFamily="2" charset="77"/>
                        </a:rPr>
                        <a:t>300</a:t>
                      </a:r>
                    </a:p>
                  </a:txBody>
                  <a:tcPr/>
                </a:tc>
                <a:extLst>
                  <a:ext uri="{0D108BD9-81ED-4DB2-BD59-A6C34878D82A}">
                    <a16:rowId xmlns:a16="http://schemas.microsoft.com/office/drawing/2014/main" val="3836105228"/>
                  </a:ext>
                </a:extLst>
              </a:tr>
              <a:tr h="185420">
                <a:tc>
                  <a:txBody>
                    <a:bodyPr/>
                    <a:lstStyle/>
                    <a:p>
                      <a:r>
                        <a:rPr lang="en-US" dirty="0">
                          <a:latin typeface="Nunito" pitchFamily="2" charset="77"/>
                        </a:rPr>
                        <a:t>89 Yale Ave</a:t>
                      </a:r>
                    </a:p>
                  </a:txBody>
                  <a:tcPr/>
                </a:tc>
                <a:tc>
                  <a:txBody>
                    <a:bodyPr/>
                    <a:lstStyle/>
                    <a:p>
                      <a:r>
                        <a:rPr lang="en-US" dirty="0">
                          <a:solidFill>
                            <a:schemeClr val="tx1"/>
                          </a:solidFill>
                          <a:latin typeface="Nunito" pitchFamily="2" charset="77"/>
                        </a:rPr>
                        <a:t>TX</a:t>
                      </a:r>
                    </a:p>
                  </a:txBody>
                  <a:tcPr/>
                </a:tc>
                <a:tc>
                  <a:txBody>
                    <a:bodyPr/>
                    <a:lstStyle/>
                    <a:p>
                      <a:r>
                        <a:rPr lang="en-US" dirty="0">
                          <a:solidFill>
                            <a:schemeClr val="tx1"/>
                          </a:solidFill>
                          <a:latin typeface="Nunito" pitchFamily="2" charset="77"/>
                        </a:rPr>
                        <a:t>346</a:t>
                      </a:r>
                    </a:p>
                  </a:txBody>
                  <a:tcPr/>
                </a:tc>
                <a:tc>
                  <a:txBody>
                    <a:bodyPr/>
                    <a:lstStyle/>
                    <a:p>
                      <a:r>
                        <a:rPr lang="en-US" dirty="0">
                          <a:solidFill>
                            <a:schemeClr val="tx1"/>
                          </a:solidFill>
                          <a:latin typeface="Nunito" pitchFamily="2" charset="77"/>
                        </a:rPr>
                        <a:t>0.6</a:t>
                      </a:r>
                    </a:p>
                  </a:txBody>
                  <a:tcPr/>
                </a:tc>
                <a:tc>
                  <a:txBody>
                    <a:bodyPr/>
                    <a:lstStyle/>
                    <a:p>
                      <a:r>
                        <a:rPr lang="en-US" dirty="0">
                          <a:solidFill>
                            <a:schemeClr val="tx1"/>
                          </a:solidFill>
                          <a:latin typeface="Nunito" pitchFamily="2" charset="77"/>
                        </a:rPr>
                        <a:t>125</a:t>
                      </a:r>
                    </a:p>
                  </a:txBody>
                  <a:tcPr/>
                </a:tc>
                <a:extLst>
                  <a:ext uri="{0D108BD9-81ED-4DB2-BD59-A6C34878D82A}">
                    <a16:rowId xmlns:a16="http://schemas.microsoft.com/office/drawing/2014/main" val="1291692552"/>
                  </a:ext>
                </a:extLst>
              </a:tr>
            </a:tbl>
          </a:graphicData>
        </a:graphic>
      </p:graphicFrame>
      <p:graphicFrame>
        <p:nvGraphicFramePr>
          <p:cNvPr id="10" name="Table 9">
            <a:extLst>
              <a:ext uri="{FF2B5EF4-FFF2-40B4-BE49-F238E27FC236}">
                <a16:creationId xmlns:a16="http://schemas.microsoft.com/office/drawing/2014/main" id="{4345D2D5-A2EB-06F8-797E-60F53CAD44B2}"/>
              </a:ext>
            </a:extLst>
          </p:cNvPr>
          <p:cNvGraphicFramePr>
            <a:graphicFrameLocks noGrp="1"/>
          </p:cNvGraphicFramePr>
          <p:nvPr>
            <p:extLst>
              <p:ext uri="{D42A27DB-BD31-4B8C-83A1-F6EECF244321}">
                <p14:modId xmlns:p14="http://schemas.microsoft.com/office/powerpoint/2010/main" val="446531898"/>
              </p:ext>
            </p:extLst>
          </p:nvPr>
        </p:nvGraphicFramePr>
        <p:xfrm>
          <a:off x="3298983" y="3220918"/>
          <a:ext cx="5486402" cy="1925320"/>
        </p:xfrm>
        <a:graphic>
          <a:graphicData uri="http://schemas.openxmlformats.org/drawingml/2006/table">
            <a:tbl>
              <a:tblPr firstRow="1" bandRow="1">
                <a:tableStyleId>{5940675A-B579-460E-94D1-54222C63F5DA}</a:tableStyleId>
              </a:tblPr>
              <a:tblGrid>
                <a:gridCol w="2743201">
                  <a:extLst>
                    <a:ext uri="{9D8B030D-6E8A-4147-A177-3AD203B41FA5}">
                      <a16:colId xmlns:a16="http://schemas.microsoft.com/office/drawing/2014/main" val="4126094678"/>
                    </a:ext>
                  </a:extLst>
                </a:gridCol>
                <a:gridCol w="2743201">
                  <a:extLst>
                    <a:ext uri="{9D8B030D-6E8A-4147-A177-3AD203B41FA5}">
                      <a16:colId xmlns:a16="http://schemas.microsoft.com/office/drawing/2014/main" val="407551777"/>
                    </a:ext>
                  </a:extLst>
                </a:gridCol>
              </a:tblGrid>
              <a:tr h="370840">
                <a:tc gridSpan="2">
                  <a:txBody>
                    <a:bodyPr/>
                    <a:lstStyle/>
                    <a:p>
                      <a:pPr algn="ctr" rtl="0"/>
                      <a:r>
                        <a:rPr lang="en-US" b="1" dirty="0">
                          <a:effectLst/>
                          <a:latin typeface="Nunito" pitchFamily="2" charset="77"/>
                        </a:rPr>
                        <a:t>LLM-Generated Instructions from Query Logs</a:t>
                      </a:r>
                    </a:p>
                  </a:txBody>
                  <a:tcPr>
                    <a:solidFill>
                      <a:schemeClr val="accent3"/>
                    </a:solidFill>
                  </a:tcPr>
                </a:tc>
                <a:tc hMerge="1">
                  <a:txBody>
                    <a:bodyPr/>
                    <a:lstStyle/>
                    <a:p>
                      <a:pPr rtl="0"/>
                      <a:r>
                        <a:rPr lang="en-US" b="1" dirty="0">
                          <a:effectLst/>
                          <a:latin typeface="Nunito" pitchFamily="2" charset="77"/>
                        </a:rPr>
                        <a:t>Pretrain Over SQL Queries</a:t>
                      </a:r>
                    </a:p>
                  </a:txBody>
                  <a:tcPr>
                    <a:solidFill>
                      <a:schemeClr val="accent3"/>
                    </a:solidFill>
                  </a:tcPr>
                </a:tc>
                <a:extLst>
                  <a:ext uri="{0D108BD9-81ED-4DB2-BD59-A6C34878D82A}">
                    <a16:rowId xmlns:a16="http://schemas.microsoft.com/office/drawing/2014/main" val="1081628741"/>
                  </a:ext>
                </a:extLst>
              </a:tr>
              <a:tr h="370840">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WKO_ID FROM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work_orders</a:t>
                      </a:r>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 WHERE month = ‘May’</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pPr rtl="0"/>
                      <a:r>
                        <a:rPr lang="en-US" sz="1400" b="0" i="0" u="none" strike="noStrike" kern="1200" dirty="0">
                          <a:solidFill>
                            <a:schemeClr val="tx1"/>
                          </a:solidFill>
                          <a:effectLst/>
                          <a:latin typeface="Nunito" pitchFamily="2" charset="77"/>
                          <a:ea typeface="+mn-ea"/>
                          <a:cs typeface="+mn-cs"/>
                        </a:rPr>
                        <a:t>What are the orders occurring in CA?</a:t>
                      </a:r>
                      <a:endParaRPr lang="en-US" sz="1400" b="0" dirty="0">
                        <a:effectLst/>
                        <a:latin typeface="Nunito" pitchFamily="2" charset="77"/>
                        <a:cs typeface="Consolas" panose="020B0609020204030204" pitchFamily="49" charset="0"/>
                      </a:endParaRPr>
                    </a:p>
                  </a:txBody>
                  <a:tcPr>
                    <a:solidFill>
                      <a:schemeClr val="bg1"/>
                    </a:solidFill>
                  </a:tcPr>
                </a:tc>
                <a:extLst>
                  <a:ext uri="{0D108BD9-81ED-4DB2-BD59-A6C34878D82A}">
                    <a16:rowId xmlns:a16="http://schemas.microsoft.com/office/drawing/2014/main" val="1509763089"/>
                  </a:ext>
                </a:extLst>
              </a:tr>
              <a:tr h="370840">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MIN(cost) FROM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work_orders</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pPr rtl="0"/>
                      <a:r>
                        <a:rPr lang="en-US" sz="1400" b="0" i="0" u="none" strike="noStrike" kern="1200" dirty="0">
                          <a:solidFill>
                            <a:schemeClr val="tx1"/>
                          </a:solidFill>
                          <a:effectLst/>
                          <a:latin typeface="Nunito" pitchFamily="2" charset="77"/>
                          <a:ea typeface="+mn-ea"/>
                          <a:cs typeface="+mn-cs"/>
                        </a:rPr>
                        <a:t>What is the cost of the cheapest order?</a:t>
                      </a:r>
                      <a:endParaRPr lang="en-US" sz="1400" b="0" dirty="0">
                        <a:effectLst/>
                        <a:latin typeface="Nunito" pitchFamily="2" charset="77"/>
                      </a:endParaRPr>
                    </a:p>
                  </a:txBody>
                  <a:tcPr>
                    <a:solidFill>
                      <a:schemeClr val="bg1"/>
                    </a:solidFill>
                  </a:tcPr>
                </a:tc>
                <a:extLst>
                  <a:ext uri="{0D108BD9-81ED-4DB2-BD59-A6C34878D82A}">
                    <a16:rowId xmlns:a16="http://schemas.microsoft.com/office/drawing/2014/main" val="2204582457"/>
                  </a:ext>
                </a:extLst>
              </a:tr>
              <a:tr h="370840">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COUNT(*) FROM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work_orders</a:t>
                      </a:r>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 WHERE cost &lt; 20 </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pPr rtl="0"/>
                      <a:r>
                        <a:rPr lang="en-US" sz="1400" b="0" i="0" u="none" strike="noStrike" kern="1200" dirty="0">
                          <a:solidFill>
                            <a:schemeClr val="tx1"/>
                          </a:solidFill>
                          <a:effectLst/>
                          <a:latin typeface="Nunito" pitchFamily="2" charset="77"/>
                          <a:ea typeface="+mn-ea"/>
                          <a:cs typeface="+mn-cs"/>
                        </a:rPr>
                        <a:t>List the total number of work orders less than 20.</a:t>
                      </a:r>
                      <a:endParaRPr lang="en-US" sz="1400" b="0" dirty="0">
                        <a:effectLst/>
                        <a:latin typeface="Nunito" pitchFamily="2" charset="77"/>
                      </a:endParaRPr>
                    </a:p>
                  </a:txBody>
                  <a:tcPr>
                    <a:solidFill>
                      <a:schemeClr val="bg1"/>
                    </a:solidFill>
                  </a:tcPr>
                </a:tc>
                <a:extLst>
                  <a:ext uri="{0D108BD9-81ED-4DB2-BD59-A6C34878D82A}">
                    <a16:rowId xmlns:a16="http://schemas.microsoft.com/office/drawing/2014/main" val="4269057625"/>
                  </a:ext>
                </a:extLst>
              </a:tr>
            </a:tbl>
          </a:graphicData>
        </a:graphic>
      </p:graphicFrame>
      <p:pic>
        <p:nvPicPr>
          <p:cNvPr id="5122" name="Picture 2">
            <a:extLst>
              <a:ext uri="{FF2B5EF4-FFF2-40B4-BE49-F238E27FC236}">
                <a16:creationId xmlns:a16="http://schemas.microsoft.com/office/drawing/2014/main" id="{4A5E70A9-70F0-E322-FFC1-F69098D90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929" y="2805018"/>
            <a:ext cx="389456" cy="3894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atabase icon logo vector illustration. database storage symbol template  for graphic and web design collection 9317773 Vector Art at Vecteezy">
            <a:extLst>
              <a:ext uri="{FF2B5EF4-FFF2-40B4-BE49-F238E27FC236}">
                <a16:creationId xmlns:a16="http://schemas.microsoft.com/office/drawing/2014/main" id="{2B8664B0-9604-CEF1-1E79-41D80A1EFF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1102197" y="3607580"/>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black background with purple letters&#10;&#10;Description automatically generated">
            <a:extLst>
              <a:ext uri="{FF2B5EF4-FFF2-40B4-BE49-F238E27FC236}">
                <a16:creationId xmlns:a16="http://schemas.microsoft.com/office/drawing/2014/main" id="{2B28FC6D-EF44-9A1A-6406-24915032785A}"/>
              </a:ext>
            </a:extLst>
          </p:cNvPr>
          <p:cNvPicPr>
            <a:picLocks noChangeAspect="1"/>
          </p:cNvPicPr>
          <p:nvPr/>
        </p:nvPicPr>
        <p:blipFill rotWithShape="1">
          <a:blip r:embed="rId5"/>
          <a:srcRect r="81644" b="442"/>
          <a:stretch/>
        </p:blipFill>
        <p:spPr>
          <a:xfrm>
            <a:off x="10538434" y="3573501"/>
            <a:ext cx="563763" cy="555065"/>
          </a:xfrm>
          <a:prstGeom prst="rect">
            <a:avLst/>
          </a:prstGeom>
        </p:spPr>
      </p:pic>
      <p:pic>
        <p:nvPicPr>
          <p:cNvPr id="15" name="Picture 13" descr="Meta Offers Companies Free Use of Llama 2 Language Model">
            <a:extLst>
              <a:ext uri="{FF2B5EF4-FFF2-40B4-BE49-F238E27FC236}">
                <a16:creationId xmlns:a16="http://schemas.microsoft.com/office/drawing/2014/main" id="{8370FE11-BD59-8BCB-7752-BD2DA7A23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704" y="4168979"/>
            <a:ext cx="866986" cy="4855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6E2217-F8FF-B178-DB57-7FFB662A2602}"/>
              </a:ext>
            </a:extLst>
          </p:cNvPr>
          <p:cNvSpPr txBox="1"/>
          <p:nvPr/>
        </p:nvSpPr>
        <p:spPr>
          <a:xfrm>
            <a:off x="8637823" y="3861444"/>
            <a:ext cx="2133523" cy="646331"/>
          </a:xfrm>
          <a:prstGeom prst="rect">
            <a:avLst/>
          </a:prstGeom>
          <a:noFill/>
        </p:spPr>
        <p:txBody>
          <a:bodyPr wrap="square" rtlCol="0">
            <a:spAutoFit/>
          </a:bodyPr>
          <a:lstStyle/>
          <a:p>
            <a:pPr algn="ctr"/>
            <a:r>
              <a:rPr lang="en-US" dirty="0">
                <a:latin typeface="Nunito" pitchFamily="2" charset="77"/>
              </a:rPr>
              <a:t>Train LLM over Enterprise Logs</a:t>
            </a:r>
          </a:p>
        </p:txBody>
      </p:sp>
      <p:pic>
        <p:nvPicPr>
          <p:cNvPr id="19" name="Picture 4" descr="database icon logo vector illustration. database storage symbol template  for graphic and web design collection 9317773 Vector Art at Vecteezy">
            <a:extLst>
              <a:ext uri="{FF2B5EF4-FFF2-40B4-BE49-F238E27FC236}">
                <a16:creationId xmlns:a16="http://schemas.microsoft.com/office/drawing/2014/main" id="{4521DFA0-707D-C5C4-A7AB-0F4CD6D41B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251008" y="315911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atabase icon logo vector illustration. database storage symbol template  for graphic and web design collection 9317773 Vector Art at Vecteezy">
            <a:extLst>
              <a:ext uri="{FF2B5EF4-FFF2-40B4-BE49-F238E27FC236}">
                <a16:creationId xmlns:a16="http://schemas.microsoft.com/office/drawing/2014/main" id="{15F7319C-0A0D-C109-F0DC-2FD046C7C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403408" y="331151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database icon logo vector illustration. database storage symbol template  for graphic and web design collection 9317773 Vector Art at Vecteezy">
            <a:extLst>
              <a:ext uri="{FF2B5EF4-FFF2-40B4-BE49-F238E27FC236}">
                <a16:creationId xmlns:a16="http://schemas.microsoft.com/office/drawing/2014/main" id="{242135EA-B237-173E-1B6F-C4F8AFA89A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555808" y="346391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black background with purple letters&#10;&#10;Description automatically generated">
            <a:extLst>
              <a:ext uri="{FF2B5EF4-FFF2-40B4-BE49-F238E27FC236}">
                <a16:creationId xmlns:a16="http://schemas.microsoft.com/office/drawing/2014/main" id="{9521B878-F988-A8C3-C9E3-9311538B56FC}"/>
              </a:ext>
            </a:extLst>
          </p:cNvPr>
          <p:cNvPicPr>
            <a:picLocks noChangeAspect="1"/>
          </p:cNvPicPr>
          <p:nvPr/>
        </p:nvPicPr>
        <p:blipFill rotWithShape="1">
          <a:blip r:embed="rId5"/>
          <a:srcRect r="81644" b="442"/>
          <a:stretch/>
        </p:blipFill>
        <p:spPr>
          <a:xfrm>
            <a:off x="896759" y="4191864"/>
            <a:ext cx="563763" cy="555065"/>
          </a:xfrm>
          <a:prstGeom prst="rect">
            <a:avLst/>
          </a:prstGeom>
        </p:spPr>
      </p:pic>
      <p:pic>
        <p:nvPicPr>
          <p:cNvPr id="23" name="Picture 13" descr="Meta Offers Companies Free Use of Llama 2 Language Model">
            <a:extLst>
              <a:ext uri="{FF2B5EF4-FFF2-40B4-BE49-F238E27FC236}">
                <a16:creationId xmlns:a16="http://schemas.microsoft.com/office/drawing/2014/main" id="{94E1EB8F-8990-5C0C-2E48-7969562A1C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522" y="4226641"/>
            <a:ext cx="866986" cy="48551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B0DDAACC-AFCF-0EAF-1766-5FFB23FB3F40}"/>
              </a:ext>
            </a:extLst>
          </p:cNvPr>
          <p:cNvSpPr txBox="1"/>
          <p:nvPr/>
        </p:nvSpPr>
        <p:spPr>
          <a:xfrm>
            <a:off x="674853" y="4831404"/>
            <a:ext cx="2133523" cy="923330"/>
          </a:xfrm>
          <a:prstGeom prst="rect">
            <a:avLst/>
          </a:prstGeom>
          <a:noFill/>
        </p:spPr>
        <p:txBody>
          <a:bodyPr wrap="square" rtlCol="0">
            <a:spAutoFit/>
          </a:bodyPr>
          <a:lstStyle/>
          <a:p>
            <a:pPr algn="ctr"/>
            <a:r>
              <a:rPr lang="en-US" dirty="0">
                <a:latin typeface="Nunito" pitchFamily="2" charset="77"/>
              </a:rPr>
              <a:t>Enterprise Query Logs + NSQL Backbone</a:t>
            </a:r>
          </a:p>
        </p:txBody>
      </p:sp>
      <p:cxnSp>
        <p:nvCxnSpPr>
          <p:cNvPr id="25" name="Straight Arrow Connector 24">
            <a:extLst>
              <a:ext uri="{FF2B5EF4-FFF2-40B4-BE49-F238E27FC236}">
                <a16:creationId xmlns:a16="http://schemas.microsoft.com/office/drawing/2014/main" id="{D7EA8C32-6651-107E-A6ED-76318646B426}"/>
              </a:ext>
            </a:extLst>
          </p:cNvPr>
          <p:cNvCxnSpPr>
            <a:cxnSpLocks/>
          </p:cNvCxnSpPr>
          <p:nvPr/>
        </p:nvCxnSpPr>
        <p:spPr>
          <a:xfrm flipH="1">
            <a:off x="2046415" y="2982868"/>
            <a:ext cx="471498" cy="5906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6AB8811-6569-EAD9-A5C6-6B47C97FB299}"/>
              </a:ext>
            </a:extLst>
          </p:cNvPr>
          <p:cNvCxnSpPr>
            <a:cxnSpLocks/>
            <a:endCxn id="10" idx="1"/>
          </p:cNvCxnSpPr>
          <p:nvPr/>
        </p:nvCxnSpPr>
        <p:spPr>
          <a:xfrm>
            <a:off x="2517913" y="4183578"/>
            <a:ext cx="78107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2C9D42E-3DC3-6933-7F1E-C952D1DA6AEB}"/>
              </a:ext>
            </a:extLst>
          </p:cNvPr>
          <p:cNvCxnSpPr>
            <a:cxnSpLocks/>
          </p:cNvCxnSpPr>
          <p:nvPr/>
        </p:nvCxnSpPr>
        <p:spPr>
          <a:xfrm flipV="1">
            <a:off x="9004944" y="4572847"/>
            <a:ext cx="1426434" cy="82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143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Handling Updates without Retraining</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31</a:t>
            </a:fld>
            <a:endParaRPr lang="en-US"/>
          </a:p>
        </p:txBody>
      </p:sp>
      <p:sp>
        <p:nvSpPr>
          <p:cNvPr id="3" name="Content Placeholder 2">
            <a:extLst>
              <a:ext uri="{FF2B5EF4-FFF2-40B4-BE49-F238E27FC236}">
                <a16:creationId xmlns:a16="http://schemas.microsoft.com/office/drawing/2014/main" id="{96782AB8-F2E1-AE87-8121-64DFF7556478}"/>
              </a:ext>
            </a:extLst>
          </p:cNvPr>
          <p:cNvSpPr>
            <a:spLocks noGrp="1"/>
          </p:cNvSpPr>
          <p:nvPr>
            <p:ph idx="1"/>
          </p:nvPr>
        </p:nvSpPr>
        <p:spPr>
          <a:xfrm>
            <a:off x="838200" y="1263115"/>
            <a:ext cx="9982200" cy="997485"/>
          </a:xfrm>
        </p:spPr>
        <p:txBody>
          <a:bodyPr>
            <a:noAutofit/>
          </a:bodyPr>
          <a:lstStyle/>
          <a:p>
            <a:pPr marL="0" indent="0">
              <a:buNone/>
            </a:pPr>
            <a:r>
              <a:rPr lang="en-US" dirty="0">
                <a:cs typeface="Calibri"/>
              </a:rPr>
              <a:t>Use in-context demonstrations to continually update model to new data and schema.</a:t>
            </a:r>
          </a:p>
        </p:txBody>
      </p:sp>
      <p:sp>
        <p:nvSpPr>
          <p:cNvPr id="5" name="Rectangle 4">
            <a:extLst>
              <a:ext uri="{FF2B5EF4-FFF2-40B4-BE49-F238E27FC236}">
                <a16:creationId xmlns:a16="http://schemas.microsoft.com/office/drawing/2014/main" id="{7AB89902-840B-F89C-A42F-87EF40D67AEE}"/>
              </a:ext>
            </a:extLst>
          </p:cNvPr>
          <p:cNvSpPr/>
          <p:nvPr/>
        </p:nvSpPr>
        <p:spPr>
          <a:xfrm>
            <a:off x="8349431" y="2183928"/>
            <a:ext cx="3507137" cy="331572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Nunito" pitchFamily="2" charset="77"/>
              </a:rPr>
              <a:t>Generate SQL given question.</a:t>
            </a:r>
          </a:p>
          <a:p>
            <a:endParaRPr lang="en-US" sz="1600" dirty="0">
              <a:solidFill>
                <a:schemeClr val="tx1"/>
              </a:solidFill>
              <a:latin typeface="Nunito" pitchFamily="2" charset="77"/>
            </a:endParaRPr>
          </a:p>
          <a:p>
            <a:r>
              <a:rPr lang="en-US" sz="1600" dirty="0">
                <a:solidFill>
                  <a:schemeClr val="tx1"/>
                </a:solidFill>
                <a:latin typeface="Nunito" pitchFamily="2" charset="77"/>
              </a:rPr>
              <a:t>Schema: Address, State, EMP_ID, Type, </a:t>
            </a:r>
            <a:r>
              <a:rPr lang="en-US" sz="1600" dirty="0" err="1">
                <a:solidFill>
                  <a:schemeClr val="tx1"/>
                </a:solidFill>
                <a:latin typeface="Nunito" pitchFamily="2" charset="77"/>
              </a:rPr>
              <a:t>HourlyRate</a:t>
            </a:r>
            <a:endParaRPr lang="en-US" sz="1600" dirty="0">
              <a:solidFill>
                <a:schemeClr val="tx1"/>
              </a:solidFill>
              <a:latin typeface="Nunito" pitchFamily="2" charset="77"/>
            </a:endParaRPr>
          </a:p>
          <a:p>
            <a:endParaRPr lang="en-US" sz="1600" dirty="0">
              <a:solidFill>
                <a:schemeClr val="tx1"/>
              </a:solidFill>
              <a:latin typeface="Nunito" pitchFamily="2" charset="77"/>
            </a:endParaRPr>
          </a:p>
          <a:p>
            <a:r>
              <a:rPr lang="en-US" sz="1600" dirty="0">
                <a:solidFill>
                  <a:schemeClr val="tx1"/>
                </a:solidFill>
                <a:latin typeface="Nunito" pitchFamily="2" charset="77"/>
              </a:rPr>
              <a:t>Question: How many plumbers service New York?</a:t>
            </a:r>
          </a:p>
          <a:p>
            <a:r>
              <a:rPr lang="en-US" sz="1600" dirty="0">
                <a:solidFill>
                  <a:schemeClr val="tx1"/>
                </a:solidFill>
                <a:latin typeface="Nunito" pitchFamily="2" charset="77"/>
              </a:rPr>
              <a:t>SQL: </a:t>
            </a:r>
            <a:r>
              <a:rPr lang="en-US" sz="1600" dirty="0">
                <a:solidFill>
                  <a:schemeClr val="tx1"/>
                </a:solidFill>
                <a:latin typeface="Consolas" panose="020B0609020204030204" pitchFamily="49" charset="0"/>
                <a:cs typeface="Consolas" panose="020B0609020204030204" pitchFamily="49" charset="0"/>
              </a:rPr>
              <a:t>SELECT COUNT(*) FROM services WHERE state = ‘NY’ AND type = ‘Plumbing’</a:t>
            </a:r>
          </a:p>
          <a:p>
            <a:endParaRPr lang="en-US" sz="1600" dirty="0">
              <a:solidFill>
                <a:schemeClr val="tx1"/>
              </a:solidFill>
              <a:latin typeface="Nunito" pitchFamily="2" charset="77"/>
            </a:endParaRPr>
          </a:p>
          <a:p>
            <a:r>
              <a:rPr lang="en-US" sz="1600" dirty="0">
                <a:solidFill>
                  <a:schemeClr val="tx1"/>
                </a:solidFill>
                <a:latin typeface="Nunito" pitchFamily="2" charset="77"/>
              </a:rPr>
              <a:t>Question: </a:t>
            </a:r>
            <a:r>
              <a:rPr lang="en-US" sz="1600" i="1" dirty="0">
                <a:solidFill>
                  <a:schemeClr val="tx1"/>
                </a:solidFill>
                <a:latin typeface="Nunito" pitchFamily="2" charset="77"/>
              </a:rPr>
              <a:t>What technicians in New York charge less than 100 / </a:t>
            </a:r>
            <a:r>
              <a:rPr lang="en-US" sz="1600" i="1" dirty="0" err="1">
                <a:solidFill>
                  <a:schemeClr val="tx1"/>
                </a:solidFill>
                <a:latin typeface="Nunito" pitchFamily="2" charset="77"/>
              </a:rPr>
              <a:t>hr</a:t>
            </a:r>
            <a:r>
              <a:rPr lang="en-US" sz="1600" i="1" dirty="0">
                <a:solidFill>
                  <a:schemeClr val="tx1"/>
                </a:solidFill>
                <a:latin typeface="Nunito" pitchFamily="2" charset="77"/>
              </a:rPr>
              <a:t>?</a:t>
            </a:r>
          </a:p>
        </p:txBody>
      </p:sp>
      <p:pic>
        <p:nvPicPr>
          <p:cNvPr id="7" name="Picture 2" descr="Rabbit - Free animals icons">
            <a:extLst>
              <a:ext uri="{FF2B5EF4-FFF2-40B4-BE49-F238E27FC236}">
                <a16:creationId xmlns:a16="http://schemas.microsoft.com/office/drawing/2014/main" id="{33451B32-1856-B2B3-479C-E5E9AC289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9794" y="4805990"/>
            <a:ext cx="739637" cy="7396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27231BF6-9BA9-3A3D-C7C1-D7E998A479E8}"/>
              </a:ext>
            </a:extLst>
          </p:cNvPr>
          <p:cNvGraphicFramePr>
            <a:graphicFrameLocks noGrp="1"/>
          </p:cNvGraphicFramePr>
          <p:nvPr>
            <p:extLst>
              <p:ext uri="{D42A27DB-BD31-4B8C-83A1-F6EECF244321}">
                <p14:modId xmlns:p14="http://schemas.microsoft.com/office/powerpoint/2010/main" val="774497758"/>
              </p:ext>
            </p:extLst>
          </p:nvPr>
        </p:nvGraphicFramePr>
        <p:xfrm>
          <a:off x="1231645" y="2672081"/>
          <a:ext cx="5486402" cy="1925320"/>
        </p:xfrm>
        <a:graphic>
          <a:graphicData uri="http://schemas.openxmlformats.org/drawingml/2006/table">
            <a:tbl>
              <a:tblPr firstRow="1" bandRow="1">
                <a:tableStyleId>{5940675A-B579-460E-94D1-54222C63F5DA}</a:tableStyleId>
              </a:tblPr>
              <a:tblGrid>
                <a:gridCol w="2743201">
                  <a:extLst>
                    <a:ext uri="{9D8B030D-6E8A-4147-A177-3AD203B41FA5}">
                      <a16:colId xmlns:a16="http://schemas.microsoft.com/office/drawing/2014/main" val="4126094678"/>
                    </a:ext>
                  </a:extLst>
                </a:gridCol>
                <a:gridCol w="2743201">
                  <a:extLst>
                    <a:ext uri="{9D8B030D-6E8A-4147-A177-3AD203B41FA5}">
                      <a16:colId xmlns:a16="http://schemas.microsoft.com/office/drawing/2014/main" val="407551777"/>
                    </a:ext>
                  </a:extLst>
                </a:gridCol>
              </a:tblGrid>
              <a:tr h="370840">
                <a:tc gridSpan="2">
                  <a:txBody>
                    <a:bodyPr/>
                    <a:lstStyle/>
                    <a:p>
                      <a:pPr algn="ctr" rtl="0"/>
                      <a:r>
                        <a:rPr lang="en-US" b="1" dirty="0">
                          <a:effectLst/>
                          <a:latin typeface="Nunito" pitchFamily="2" charset="77"/>
                        </a:rPr>
                        <a:t>LLM-Generated Instructions from Query Logs</a:t>
                      </a:r>
                    </a:p>
                  </a:txBody>
                  <a:tcPr>
                    <a:solidFill>
                      <a:schemeClr val="accent3"/>
                    </a:solidFill>
                  </a:tcPr>
                </a:tc>
                <a:tc hMerge="1">
                  <a:txBody>
                    <a:bodyPr/>
                    <a:lstStyle/>
                    <a:p>
                      <a:pPr rtl="0"/>
                      <a:r>
                        <a:rPr lang="en-US" b="1" dirty="0">
                          <a:effectLst/>
                          <a:latin typeface="Nunito" pitchFamily="2" charset="77"/>
                        </a:rPr>
                        <a:t>Pretrain Over SQL Queries</a:t>
                      </a:r>
                    </a:p>
                  </a:txBody>
                  <a:tcPr>
                    <a:solidFill>
                      <a:schemeClr val="accent3"/>
                    </a:solidFill>
                  </a:tcPr>
                </a:tc>
                <a:extLst>
                  <a:ext uri="{0D108BD9-81ED-4DB2-BD59-A6C34878D82A}">
                    <a16:rowId xmlns:a16="http://schemas.microsoft.com/office/drawing/2014/main" val="1081628741"/>
                  </a:ext>
                </a:extLst>
              </a:tr>
              <a:tr h="370840">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WKO_ID FROM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work_orders</a:t>
                      </a:r>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 WHERE month = ‘May’</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pPr rtl="0"/>
                      <a:r>
                        <a:rPr lang="en-US" sz="1400" b="0" i="0" u="none" strike="noStrike" kern="1200" dirty="0">
                          <a:solidFill>
                            <a:schemeClr val="tx1"/>
                          </a:solidFill>
                          <a:effectLst/>
                          <a:latin typeface="Nunito" pitchFamily="2" charset="77"/>
                          <a:ea typeface="+mn-ea"/>
                          <a:cs typeface="+mn-cs"/>
                        </a:rPr>
                        <a:t>What are the orders occurring in CA?</a:t>
                      </a:r>
                      <a:endParaRPr lang="en-US" sz="1400" b="0" dirty="0">
                        <a:effectLst/>
                        <a:latin typeface="Nunito" pitchFamily="2" charset="77"/>
                        <a:cs typeface="Consolas" panose="020B0609020204030204" pitchFamily="49" charset="0"/>
                      </a:endParaRPr>
                    </a:p>
                  </a:txBody>
                  <a:tcPr>
                    <a:solidFill>
                      <a:schemeClr val="bg1"/>
                    </a:solidFill>
                  </a:tcPr>
                </a:tc>
                <a:extLst>
                  <a:ext uri="{0D108BD9-81ED-4DB2-BD59-A6C34878D82A}">
                    <a16:rowId xmlns:a16="http://schemas.microsoft.com/office/drawing/2014/main" val="1509763089"/>
                  </a:ext>
                </a:extLst>
              </a:tr>
              <a:tr h="370840">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MIN(cost) FROM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work_orders</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pPr rtl="0"/>
                      <a:r>
                        <a:rPr lang="en-US" sz="1400" b="0" i="0" u="none" strike="noStrike" kern="1200" dirty="0">
                          <a:solidFill>
                            <a:schemeClr val="tx1"/>
                          </a:solidFill>
                          <a:effectLst/>
                          <a:latin typeface="Nunito" pitchFamily="2" charset="77"/>
                          <a:ea typeface="+mn-ea"/>
                          <a:cs typeface="+mn-cs"/>
                        </a:rPr>
                        <a:t>What is the cost of the cheapest order?</a:t>
                      </a:r>
                      <a:endParaRPr lang="en-US" sz="1400" b="0" dirty="0">
                        <a:effectLst/>
                        <a:latin typeface="Nunito" pitchFamily="2" charset="77"/>
                      </a:endParaRPr>
                    </a:p>
                  </a:txBody>
                  <a:tcPr>
                    <a:solidFill>
                      <a:schemeClr val="bg1"/>
                    </a:solidFill>
                  </a:tcPr>
                </a:tc>
                <a:extLst>
                  <a:ext uri="{0D108BD9-81ED-4DB2-BD59-A6C34878D82A}">
                    <a16:rowId xmlns:a16="http://schemas.microsoft.com/office/drawing/2014/main" val="2204582457"/>
                  </a:ext>
                </a:extLst>
              </a:tr>
              <a:tr h="370840">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COUNT(*) FROM </a:t>
                      </a:r>
                      <a:r>
                        <a:rPr lang="en-US" sz="1200" b="0" i="0" u="none" strike="noStrike" kern="1200" dirty="0" err="1">
                          <a:solidFill>
                            <a:schemeClr val="tx1"/>
                          </a:solidFill>
                          <a:effectLst/>
                          <a:latin typeface="Consolas" panose="020B0609020204030204" pitchFamily="49" charset="0"/>
                          <a:ea typeface="+mn-ea"/>
                          <a:cs typeface="Consolas" panose="020B0609020204030204" pitchFamily="49" charset="0"/>
                        </a:rPr>
                        <a:t>work_orders</a:t>
                      </a:r>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 WHERE cost &lt; 20 </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pPr rtl="0"/>
                      <a:r>
                        <a:rPr lang="en-US" sz="1400" b="0" i="0" u="none" strike="noStrike" kern="1200" dirty="0">
                          <a:solidFill>
                            <a:schemeClr val="tx1"/>
                          </a:solidFill>
                          <a:effectLst/>
                          <a:latin typeface="Nunito" pitchFamily="2" charset="77"/>
                          <a:ea typeface="+mn-ea"/>
                          <a:cs typeface="+mn-cs"/>
                        </a:rPr>
                        <a:t>List the total number of work orders less than 20.</a:t>
                      </a:r>
                      <a:endParaRPr lang="en-US" sz="1400" b="0" dirty="0">
                        <a:effectLst/>
                        <a:latin typeface="Nunito" pitchFamily="2" charset="77"/>
                      </a:endParaRPr>
                    </a:p>
                  </a:txBody>
                  <a:tcPr>
                    <a:solidFill>
                      <a:schemeClr val="bg1"/>
                    </a:solidFill>
                  </a:tcPr>
                </a:tc>
                <a:extLst>
                  <a:ext uri="{0D108BD9-81ED-4DB2-BD59-A6C34878D82A}">
                    <a16:rowId xmlns:a16="http://schemas.microsoft.com/office/drawing/2014/main" val="4269057625"/>
                  </a:ext>
                </a:extLst>
              </a:tr>
            </a:tbl>
          </a:graphicData>
        </a:graphic>
      </p:graphicFrame>
      <p:graphicFrame>
        <p:nvGraphicFramePr>
          <p:cNvPr id="9" name="Table 8">
            <a:extLst>
              <a:ext uri="{FF2B5EF4-FFF2-40B4-BE49-F238E27FC236}">
                <a16:creationId xmlns:a16="http://schemas.microsoft.com/office/drawing/2014/main" id="{B3F245A3-E2FD-6C18-8CE4-623A3A0FA3FE}"/>
              </a:ext>
            </a:extLst>
          </p:cNvPr>
          <p:cNvGraphicFramePr>
            <a:graphicFrameLocks noGrp="1"/>
          </p:cNvGraphicFramePr>
          <p:nvPr>
            <p:extLst>
              <p:ext uri="{D42A27DB-BD31-4B8C-83A1-F6EECF244321}">
                <p14:modId xmlns:p14="http://schemas.microsoft.com/office/powerpoint/2010/main" val="2878892082"/>
              </p:ext>
            </p:extLst>
          </p:nvPr>
        </p:nvGraphicFramePr>
        <p:xfrm>
          <a:off x="1231645" y="4706290"/>
          <a:ext cx="5486402" cy="640080"/>
        </p:xfrm>
        <a:graphic>
          <a:graphicData uri="http://schemas.openxmlformats.org/drawingml/2006/table">
            <a:tbl>
              <a:tblPr firstRow="1" bandRow="1">
                <a:tableStyleId>{5940675A-B579-460E-94D1-54222C63F5DA}</a:tableStyleId>
              </a:tblPr>
              <a:tblGrid>
                <a:gridCol w="2743201">
                  <a:extLst>
                    <a:ext uri="{9D8B030D-6E8A-4147-A177-3AD203B41FA5}">
                      <a16:colId xmlns:a16="http://schemas.microsoft.com/office/drawing/2014/main" val="4126094678"/>
                    </a:ext>
                  </a:extLst>
                </a:gridCol>
                <a:gridCol w="2743201">
                  <a:extLst>
                    <a:ext uri="{9D8B030D-6E8A-4147-A177-3AD203B41FA5}">
                      <a16:colId xmlns:a16="http://schemas.microsoft.com/office/drawing/2014/main" val="407551777"/>
                    </a:ext>
                  </a:extLst>
                </a:gridCol>
              </a:tblGrid>
              <a:tr h="370840">
                <a:tc>
                  <a:txBody>
                    <a:bodyPr/>
                    <a:lstStyle/>
                    <a:p>
                      <a:pPr rtl="0"/>
                      <a:r>
                        <a:rPr lang="en-US" sz="1200" b="0" i="0" u="none" strike="noStrike" kern="1200" dirty="0">
                          <a:solidFill>
                            <a:schemeClr val="tx1"/>
                          </a:solidFill>
                          <a:effectLst/>
                          <a:latin typeface="Consolas" panose="020B0609020204030204" pitchFamily="49" charset="0"/>
                          <a:ea typeface="+mn-ea"/>
                          <a:cs typeface="Consolas" panose="020B0609020204030204" pitchFamily="49" charset="0"/>
                        </a:rPr>
                        <a:t>SELECT COUNT(*) FROM services WHERE state = ‘NY’ AND type = ‘Plumbing’</a:t>
                      </a:r>
                      <a:endParaRPr lang="en-US" sz="1200" b="0" dirty="0">
                        <a:effectLst/>
                        <a:latin typeface="Consolas" panose="020B0609020204030204" pitchFamily="49" charset="0"/>
                        <a:cs typeface="Consolas" panose="020B0609020204030204" pitchFamily="49" charset="0"/>
                      </a:endParaRPr>
                    </a:p>
                  </a:txBody>
                  <a:tcPr>
                    <a:solidFill>
                      <a:schemeClr val="bg1">
                        <a:lumMod val="95000"/>
                      </a:schemeClr>
                    </a:solidFill>
                  </a:tcPr>
                </a:tc>
                <a:tc>
                  <a:txBody>
                    <a:bodyPr/>
                    <a:lstStyle/>
                    <a:p>
                      <a:pPr rtl="0"/>
                      <a:r>
                        <a:rPr lang="en-US" sz="1400" b="0" i="0" u="none" strike="noStrike" kern="1200" dirty="0">
                          <a:solidFill>
                            <a:schemeClr val="tx1"/>
                          </a:solidFill>
                          <a:effectLst/>
                          <a:latin typeface="Nunito" pitchFamily="2" charset="77"/>
                          <a:ea typeface="+mn-ea"/>
                          <a:cs typeface="+mn-cs"/>
                        </a:rPr>
                        <a:t>How many plumbers service New York?</a:t>
                      </a:r>
                      <a:endParaRPr lang="en-US" sz="1400" b="0" dirty="0">
                        <a:effectLst/>
                        <a:latin typeface="Nunito" pitchFamily="2" charset="77"/>
                      </a:endParaRPr>
                    </a:p>
                  </a:txBody>
                  <a:tcPr>
                    <a:solidFill>
                      <a:schemeClr val="bg1"/>
                    </a:solidFill>
                  </a:tcPr>
                </a:tc>
                <a:extLst>
                  <a:ext uri="{0D108BD9-81ED-4DB2-BD59-A6C34878D82A}">
                    <a16:rowId xmlns:a16="http://schemas.microsoft.com/office/drawing/2014/main" val="4269057625"/>
                  </a:ext>
                </a:extLst>
              </a:tr>
            </a:tbl>
          </a:graphicData>
        </a:graphic>
      </p:graphicFrame>
      <p:pic>
        <p:nvPicPr>
          <p:cNvPr id="12" name="Picture 4" descr="database icon logo vector illustration. database storage symbol template  for graphic and web design collection 9317773 Vector Art at Vecteezy">
            <a:extLst>
              <a:ext uri="{FF2B5EF4-FFF2-40B4-BE49-F238E27FC236}">
                <a16:creationId xmlns:a16="http://schemas.microsoft.com/office/drawing/2014/main" id="{BAA0F21D-89FC-6F14-5314-54D1E8E712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331671" y="3642563"/>
            <a:ext cx="490607" cy="4889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3848337-238F-5094-E24E-09FEEDE3FD7D}"/>
              </a:ext>
            </a:extLst>
          </p:cNvPr>
          <p:cNvSpPr txBox="1"/>
          <p:nvPr/>
        </p:nvSpPr>
        <p:spPr>
          <a:xfrm>
            <a:off x="-134337" y="4131511"/>
            <a:ext cx="1365982" cy="646331"/>
          </a:xfrm>
          <a:prstGeom prst="rect">
            <a:avLst/>
          </a:prstGeom>
          <a:noFill/>
        </p:spPr>
        <p:txBody>
          <a:bodyPr wrap="square" rtlCol="0">
            <a:spAutoFit/>
          </a:bodyPr>
          <a:lstStyle/>
          <a:p>
            <a:pPr algn="ctr"/>
            <a:r>
              <a:rPr lang="en-US" dirty="0">
                <a:latin typeface="Nunito" pitchFamily="2" charset="77"/>
              </a:rPr>
              <a:t>New Database</a:t>
            </a:r>
          </a:p>
        </p:txBody>
      </p:sp>
      <p:cxnSp>
        <p:nvCxnSpPr>
          <p:cNvPr id="14" name="Straight Arrow Connector 13">
            <a:extLst>
              <a:ext uri="{FF2B5EF4-FFF2-40B4-BE49-F238E27FC236}">
                <a16:creationId xmlns:a16="http://schemas.microsoft.com/office/drawing/2014/main" id="{0DB7745C-43B3-3EC3-7B5E-9A82A1BAF7D6}"/>
              </a:ext>
            </a:extLst>
          </p:cNvPr>
          <p:cNvCxnSpPr>
            <a:cxnSpLocks/>
            <a:stCxn id="13" idx="2"/>
            <a:endCxn id="9" idx="1"/>
          </p:cNvCxnSpPr>
          <p:nvPr/>
        </p:nvCxnSpPr>
        <p:spPr>
          <a:xfrm>
            <a:off x="548654" y="4777842"/>
            <a:ext cx="682991" cy="2484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ACD6316-30D8-A1E8-F039-408E9A40A725}"/>
              </a:ext>
            </a:extLst>
          </p:cNvPr>
          <p:cNvSpPr txBox="1"/>
          <p:nvPr/>
        </p:nvSpPr>
        <p:spPr>
          <a:xfrm>
            <a:off x="6803012" y="3642563"/>
            <a:ext cx="1365982" cy="923330"/>
          </a:xfrm>
          <a:prstGeom prst="rect">
            <a:avLst/>
          </a:prstGeom>
          <a:noFill/>
        </p:spPr>
        <p:txBody>
          <a:bodyPr wrap="square" rtlCol="0">
            <a:spAutoFit/>
          </a:bodyPr>
          <a:lstStyle/>
          <a:p>
            <a:pPr algn="ctr"/>
            <a:r>
              <a:rPr lang="en-US" dirty="0">
                <a:latin typeface="Nunito" pitchFamily="2" charset="77"/>
              </a:rPr>
              <a:t>In-Context Example from Log</a:t>
            </a:r>
          </a:p>
        </p:txBody>
      </p:sp>
      <p:cxnSp>
        <p:nvCxnSpPr>
          <p:cNvPr id="18" name="Straight Arrow Connector 17">
            <a:extLst>
              <a:ext uri="{FF2B5EF4-FFF2-40B4-BE49-F238E27FC236}">
                <a16:creationId xmlns:a16="http://schemas.microsoft.com/office/drawing/2014/main" id="{60017529-5C08-58D7-BF7B-18DFF3E4224F}"/>
              </a:ext>
            </a:extLst>
          </p:cNvPr>
          <p:cNvCxnSpPr>
            <a:cxnSpLocks/>
          </p:cNvCxnSpPr>
          <p:nvPr/>
        </p:nvCxnSpPr>
        <p:spPr>
          <a:xfrm>
            <a:off x="8023944" y="4224276"/>
            <a:ext cx="40339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5F6CD485-A6DA-5546-4CC4-CD3151C6FECF}"/>
              </a:ext>
            </a:extLst>
          </p:cNvPr>
          <p:cNvSpPr txBox="1">
            <a:spLocks/>
          </p:cNvSpPr>
          <p:nvPr/>
        </p:nvSpPr>
        <p:spPr>
          <a:xfrm>
            <a:off x="1104900" y="5841610"/>
            <a:ext cx="9982200" cy="69268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1"/>
                </a:solidFill>
                <a:cs typeface="Calibri"/>
              </a:rPr>
              <a:t>Do not need to retrain at every update!</a:t>
            </a:r>
          </a:p>
        </p:txBody>
      </p:sp>
    </p:spTree>
    <p:extLst>
      <p:ext uri="{BB962C8B-B14F-4D97-AF65-F5344CB8AC3E}">
        <p14:creationId xmlns:p14="http://schemas.microsoft.com/office/powerpoint/2010/main" val="209006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7"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Challenge 3: Not Enough Context</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32</a:t>
            </a:fld>
            <a:endParaRPr lang="en-US"/>
          </a:p>
        </p:txBody>
      </p:sp>
      <p:sp>
        <p:nvSpPr>
          <p:cNvPr id="3" name="Content Placeholder 2">
            <a:extLst>
              <a:ext uri="{FF2B5EF4-FFF2-40B4-BE49-F238E27FC236}">
                <a16:creationId xmlns:a16="http://schemas.microsoft.com/office/drawing/2014/main" id="{96782AB8-F2E1-AE87-8121-64DFF7556478}"/>
              </a:ext>
            </a:extLst>
          </p:cNvPr>
          <p:cNvSpPr>
            <a:spLocks noGrp="1"/>
          </p:cNvSpPr>
          <p:nvPr>
            <p:ph idx="1"/>
          </p:nvPr>
        </p:nvSpPr>
        <p:spPr>
          <a:xfrm>
            <a:off x="838200" y="1263115"/>
            <a:ext cx="9982200" cy="997485"/>
          </a:xfrm>
        </p:spPr>
        <p:txBody>
          <a:bodyPr>
            <a:noAutofit/>
          </a:bodyPr>
          <a:lstStyle/>
          <a:p>
            <a:pPr marL="0" indent="0">
              <a:buNone/>
            </a:pPr>
            <a:r>
              <a:rPr lang="en-US" dirty="0">
                <a:cs typeface="Calibri"/>
              </a:rPr>
              <a:t>Models have limited context length - an upper bound for how much information you can add to the prompt.</a:t>
            </a:r>
          </a:p>
        </p:txBody>
      </p:sp>
      <p:sp>
        <p:nvSpPr>
          <p:cNvPr id="5" name="Rectangle 4">
            <a:extLst>
              <a:ext uri="{FF2B5EF4-FFF2-40B4-BE49-F238E27FC236}">
                <a16:creationId xmlns:a16="http://schemas.microsoft.com/office/drawing/2014/main" id="{7AB89902-840B-F89C-A42F-87EF40D67AEE}"/>
              </a:ext>
            </a:extLst>
          </p:cNvPr>
          <p:cNvSpPr/>
          <p:nvPr/>
        </p:nvSpPr>
        <p:spPr>
          <a:xfrm>
            <a:off x="7451742" y="2386061"/>
            <a:ext cx="4353080" cy="331572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Nunito" pitchFamily="2" charset="77"/>
              </a:rPr>
              <a:t>Generate SQL given question.</a:t>
            </a:r>
          </a:p>
          <a:p>
            <a:endParaRPr lang="en-US" sz="1100" dirty="0">
              <a:solidFill>
                <a:schemeClr val="tx1"/>
              </a:solidFill>
              <a:latin typeface="Nunito" pitchFamily="2" charset="77"/>
            </a:endParaRPr>
          </a:p>
          <a:p>
            <a:r>
              <a:rPr lang="en-US" sz="1100" dirty="0">
                <a:solidFill>
                  <a:schemeClr val="tx1"/>
                </a:solidFill>
                <a:latin typeface="Nunito" pitchFamily="2" charset="77"/>
              </a:rPr>
              <a:t>Schema:</a:t>
            </a:r>
          </a:p>
          <a:p>
            <a:r>
              <a:rPr lang="en-US" sz="1100" dirty="0">
                <a:solidFill>
                  <a:schemeClr val="tx1"/>
                </a:solidFill>
                <a:latin typeface="Nunito" pitchFamily="2" charset="77"/>
              </a:rPr>
              <a:t>CREATE TABLE </a:t>
            </a:r>
            <a:r>
              <a:rPr lang="en-US" sz="1100" dirty="0" err="1">
                <a:solidFill>
                  <a:schemeClr val="tx1"/>
                </a:solidFill>
                <a:latin typeface="Nunito" pitchFamily="2" charset="77"/>
              </a:rPr>
              <a:t>work_order</a:t>
            </a:r>
            <a:r>
              <a:rPr lang="en-US" sz="1100" dirty="0">
                <a:solidFill>
                  <a:schemeClr val="tx1"/>
                </a:solidFill>
                <a:latin typeface="Nunito" pitchFamily="2" charset="77"/>
              </a:rPr>
              <a:t> (id NUMBER, </a:t>
            </a:r>
            <a:r>
              <a:rPr lang="en-US" sz="1100" dirty="0" err="1">
                <a:solidFill>
                  <a:schemeClr val="tx1"/>
                </a:solidFill>
                <a:latin typeface="Nunito" pitchFamily="2" charset="77"/>
              </a:rPr>
              <a:t>property_id</a:t>
            </a:r>
            <a:r>
              <a:rPr lang="en-US" sz="1100" dirty="0">
                <a:solidFill>
                  <a:schemeClr val="tx1"/>
                </a:solidFill>
                <a:latin typeface="Nunito" pitchFamily="2" charset="77"/>
              </a:rPr>
              <a:t> NUMBER, cost FLOAT, </a:t>
            </a:r>
            <a:r>
              <a:rPr lang="en-US" sz="1100" dirty="0" err="1">
                <a:solidFill>
                  <a:schemeClr val="tx1"/>
                </a:solidFill>
                <a:latin typeface="Nunito" pitchFamily="2" charset="77"/>
              </a:rPr>
              <a:t>invoice_amount</a:t>
            </a:r>
            <a:r>
              <a:rPr lang="en-US" sz="1100" dirty="0">
                <a:solidFill>
                  <a:schemeClr val="tx1"/>
                </a:solidFill>
                <a:latin typeface="Nunito" pitchFamily="2" charset="77"/>
              </a:rPr>
              <a:t> </a:t>
            </a:r>
            <a:r>
              <a:rPr lang="en-US" sz="1100" dirty="0" err="1">
                <a:solidFill>
                  <a:schemeClr val="tx1"/>
                </a:solidFill>
                <a:latin typeface="Nunito" pitchFamily="2" charset="77"/>
              </a:rPr>
              <a:t>FLOAT,i</a:t>
            </a:r>
            <a:r>
              <a:rPr lang="en-US" sz="1100" dirty="0">
                <a:solidFill>
                  <a:schemeClr val="tx1"/>
                </a:solidFill>
                <a:latin typeface="Nunito" pitchFamily="2" charset="77"/>
              </a:rPr>
              <a:t> </a:t>
            </a:r>
            <a:r>
              <a:rPr lang="en-US" sz="1100" dirty="0" err="1">
                <a:solidFill>
                  <a:schemeClr val="tx1"/>
                </a:solidFill>
                <a:latin typeface="Nunito" pitchFamily="2" charset="77"/>
              </a:rPr>
              <a:t>entered_date</a:t>
            </a:r>
            <a:r>
              <a:rPr lang="en-US" sz="1100" dirty="0">
                <a:solidFill>
                  <a:schemeClr val="tx1"/>
                </a:solidFill>
                <a:latin typeface="Nunito" pitchFamily="2" charset="77"/>
              </a:rPr>
              <a:t> DATE, </a:t>
            </a:r>
            <a:r>
              <a:rPr lang="en-US" sz="1100" dirty="0" err="1">
                <a:solidFill>
                  <a:schemeClr val="tx1"/>
                </a:solidFill>
                <a:latin typeface="Nunito" pitchFamily="2" charset="77"/>
              </a:rPr>
              <a:t>due_date</a:t>
            </a:r>
            <a:r>
              <a:rPr lang="en-US" sz="1100" dirty="0">
                <a:solidFill>
                  <a:schemeClr val="tx1"/>
                </a:solidFill>
                <a:latin typeface="Nunito" pitchFamily="2" charset="77"/>
              </a:rPr>
              <a:t> DATE, </a:t>
            </a:r>
            <a:r>
              <a:rPr lang="en-US" sz="1100" dirty="0" err="1">
                <a:solidFill>
                  <a:schemeClr val="tx1"/>
                </a:solidFill>
                <a:latin typeface="Nunito" pitchFamily="2" charset="77"/>
              </a:rPr>
              <a:t>complete_date</a:t>
            </a:r>
            <a:r>
              <a:rPr lang="en-US" sz="1100" dirty="0">
                <a:solidFill>
                  <a:schemeClr val="tx1"/>
                </a:solidFill>
                <a:latin typeface="Nunito" pitchFamily="2" charset="77"/>
              </a:rPr>
              <a:t> DATE, </a:t>
            </a:r>
            <a:r>
              <a:rPr lang="en-US" sz="1100" dirty="0" err="1">
                <a:solidFill>
                  <a:schemeClr val="tx1"/>
                </a:solidFill>
                <a:latin typeface="Nunito" pitchFamily="2" charset="77"/>
              </a:rPr>
              <a:t>cancel_date</a:t>
            </a:r>
            <a:r>
              <a:rPr lang="en-US" sz="1100" dirty="0">
                <a:solidFill>
                  <a:schemeClr val="tx1"/>
                </a:solidFill>
                <a:latin typeface="Nunito" pitchFamily="2" charset="77"/>
              </a:rPr>
              <a:t> DATE, </a:t>
            </a:r>
            <a:r>
              <a:rPr lang="en-US" sz="1100" dirty="0" err="1">
                <a:solidFill>
                  <a:schemeClr val="tx1"/>
                </a:solidFill>
                <a:latin typeface="Nunito" pitchFamily="2" charset="77"/>
              </a:rPr>
              <a:t>is_canceled</a:t>
            </a:r>
            <a:r>
              <a:rPr lang="en-US" sz="1100" dirty="0">
                <a:solidFill>
                  <a:schemeClr val="tx1"/>
                </a:solidFill>
                <a:latin typeface="Nunito" pitchFamily="2" charset="77"/>
              </a:rPr>
              <a:t> BOOLEAN, </a:t>
            </a:r>
            <a:r>
              <a:rPr lang="en-US" sz="1100" dirty="0" err="1">
                <a:solidFill>
                  <a:schemeClr val="tx1"/>
                </a:solidFill>
                <a:latin typeface="Nunito" pitchFamily="2" charset="77"/>
              </a:rPr>
              <a:t>is_completed</a:t>
            </a:r>
            <a:r>
              <a:rPr lang="en-US" sz="1100" dirty="0">
                <a:solidFill>
                  <a:schemeClr val="tx1"/>
                </a:solidFill>
                <a:latin typeface="Nunito" pitchFamily="2" charset="77"/>
              </a:rPr>
              <a:t> BOOLEAN, </a:t>
            </a:r>
            <a:r>
              <a:rPr lang="en-US" sz="1100" dirty="0" err="1">
                <a:solidFill>
                  <a:schemeClr val="tx1"/>
                </a:solidFill>
                <a:latin typeface="Nunito" pitchFamily="2" charset="77"/>
              </a:rPr>
              <a:t>is_open</a:t>
            </a:r>
            <a:r>
              <a:rPr lang="en-US" sz="1100" dirty="0">
                <a:solidFill>
                  <a:schemeClr val="tx1"/>
                </a:solidFill>
                <a:latin typeface="Nunito" pitchFamily="2" charset="77"/>
              </a:rPr>
              <a:t> BOOLEAN, </a:t>
            </a:r>
            <a:r>
              <a:rPr lang="en-US" sz="1100" dirty="0" err="1">
                <a:solidFill>
                  <a:schemeClr val="tx1"/>
                </a:solidFill>
                <a:latin typeface="Nunito" pitchFamily="2" charset="77"/>
              </a:rPr>
              <a:t>order_type</a:t>
            </a:r>
            <a:r>
              <a:rPr lang="en-US" sz="1100" dirty="0">
                <a:solidFill>
                  <a:schemeClr val="tx1"/>
                </a:solidFill>
                <a:latin typeface="Nunito" pitchFamily="2" charset="77"/>
              </a:rPr>
              <a:t> TEXT, </a:t>
            </a:r>
            <a:r>
              <a:rPr lang="en-US" sz="1100" dirty="0" err="1">
                <a:solidFill>
                  <a:schemeClr val="tx1"/>
                </a:solidFill>
                <a:latin typeface="Nunito" pitchFamily="2" charset="77"/>
              </a:rPr>
              <a:t>assigned_to</a:t>
            </a:r>
            <a:r>
              <a:rPr lang="en-US" sz="1100" dirty="0">
                <a:solidFill>
                  <a:schemeClr val="tx1"/>
                </a:solidFill>
                <a:latin typeface="Nunito" pitchFamily="2" charset="77"/>
              </a:rPr>
              <a:t> TEXT )</a:t>
            </a:r>
          </a:p>
          <a:p>
            <a:endParaRPr lang="en-US" sz="1100" dirty="0">
              <a:solidFill>
                <a:schemeClr val="tx1"/>
              </a:solidFill>
              <a:latin typeface="Nunito" pitchFamily="2" charset="77"/>
            </a:endParaRPr>
          </a:p>
          <a:p>
            <a:r>
              <a:rPr lang="en-US" sz="1100" dirty="0">
                <a:solidFill>
                  <a:schemeClr val="tx1"/>
                </a:solidFill>
                <a:latin typeface="Nunito" pitchFamily="2" charset="77"/>
              </a:rPr>
              <a:t>CREATE TABLE property ( id NUMBER, </a:t>
            </a:r>
            <a:r>
              <a:rPr lang="en-US" sz="1100" dirty="0" err="1">
                <a:solidFill>
                  <a:schemeClr val="tx1"/>
                </a:solidFill>
                <a:latin typeface="Nunito" pitchFamily="2" charset="77"/>
              </a:rPr>
              <a:t>property_name</a:t>
            </a:r>
            <a:r>
              <a:rPr lang="en-US" sz="1100" dirty="0">
                <a:solidFill>
                  <a:schemeClr val="tx1"/>
                </a:solidFill>
                <a:latin typeface="Nunito" pitchFamily="2" charset="77"/>
              </a:rPr>
              <a:t> TEXT, area FLOAT, </a:t>
            </a:r>
            <a:r>
              <a:rPr lang="en-US" sz="1100" dirty="0" err="1">
                <a:solidFill>
                  <a:schemeClr val="tx1"/>
                </a:solidFill>
                <a:latin typeface="Nunito" pitchFamily="2" charset="77"/>
              </a:rPr>
              <a:t>owner_id</a:t>
            </a:r>
            <a:r>
              <a:rPr lang="en-US" sz="1100" dirty="0">
                <a:solidFill>
                  <a:schemeClr val="tx1"/>
                </a:solidFill>
                <a:latin typeface="Nunito" pitchFamily="2" charset="77"/>
              </a:rPr>
              <a:t> NUMBER, city TEXT, country TEXT ) </a:t>
            </a:r>
          </a:p>
          <a:p>
            <a:r>
              <a:rPr lang="en-US" sz="1100" dirty="0">
                <a:solidFill>
                  <a:schemeClr val="tx1"/>
                </a:solidFill>
                <a:latin typeface="Nunito" pitchFamily="2" charset="77"/>
              </a:rPr>
              <a:t>…</a:t>
            </a:r>
          </a:p>
          <a:p>
            <a:endParaRPr lang="en-US" sz="1100" dirty="0">
              <a:solidFill>
                <a:schemeClr val="tx1"/>
              </a:solidFill>
              <a:latin typeface="Nunito" pitchFamily="2" charset="77"/>
            </a:endParaRPr>
          </a:p>
          <a:p>
            <a:r>
              <a:rPr lang="en-US" sz="1100" dirty="0">
                <a:solidFill>
                  <a:schemeClr val="tx1"/>
                </a:solidFill>
                <a:latin typeface="Nunito" pitchFamily="2" charset="77"/>
              </a:rPr>
              <a:t>Question: How many plumbers service New York?</a:t>
            </a:r>
          </a:p>
          <a:p>
            <a:r>
              <a:rPr lang="en-US" sz="1100" dirty="0">
                <a:solidFill>
                  <a:schemeClr val="tx1"/>
                </a:solidFill>
                <a:latin typeface="Nunito" pitchFamily="2" charset="77"/>
              </a:rPr>
              <a:t>SQL: </a:t>
            </a:r>
            <a:r>
              <a:rPr lang="en-US" sz="1100" dirty="0">
                <a:solidFill>
                  <a:schemeClr val="tx1"/>
                </a:solidFill>
                <a:latin typeface="Nunito" pitchFamily="2" charset="77"/>
                <a:cs typeface="Consolas" panose="020B0609020204030204" pitchFamily="49" charset="0"/>
              </a:rPr>
              <a:t>SELECT COUNT(*) FROM services WHERE state = ‘NY’ AND type = ‘Plumbing’</a:t>
            </a:r>
          </a:p>
          <a:p>
            <a:r>
              <a:rPr lang="en-US" sz="1100" dirty="0">
                <a:solidFill>
                  <a:schemeClr val="tx1"/>
                </a:solidFill>
                <a:latin typeface="Nunito" pitchFamily="2" charset="77"/>
                <a:cs typeface="Consolas" panose="020B0609020204030204" pitchFamily="49" charset="0"/>
              </a:rPr>
              <a:t>…</a:t>
            </a:r>
          </a:p>
          <a:p>
            <a:endParaRPr lang="en-US" sz="1100" dirty="0">
              <a:solidFill>
                <a:schemeClr val="tx1"/>
              </a:solidFill>
              <a:latin typeface="Nunito" pitchFamily="2" charset="77"/>
            </a:endParaRPr>
          </a:p>
          <a:p>
            <a:r>
              <a:rPr lang="en-US" sz="1100" dirty="0">
                <a:solidFill>
                  <a:schemeClr val="tx1"/>
                </a:solidFill>
                <a:latin typeface="Nunito" pitchFamily="2" charset="77"/>
              </a:rPr>
              <a:t>Question: </a:t>
            </a:r>
            <a:r>
              <a:rPr lang="en-US" sz="1100" i="1" dirty="0">
                <a:solidFill>
                  <a:schemeClr val="tx1"/>
                </a:solidFill>
                <a:latin typeface="Nunito" pitchFamily="2" charset="77"/>
              </a:rPr>
              <a:t>What technicians in New York charge less than 100 / </a:t>
            </a:r>
            <a:r>
              <a:rPr lang="en-US" sz="1100" i="1" dirty="0" err="1">
                <a:solidFill>
                  <a:schemeClr val="tx1"/>
                </a:solidFill>
                <a:latin typeface="Nunito" pitchFamily="2" charset="77"/>
              </a:rPr>
              <a:t>hr</a:t>
            </a:r>
            <a:r>
              <a:rPr lang="en-US" sz="1100" i="1" dirty="0">
                <a:solidFill>
                  <a:schemeClr val="tx1"/>
                </a:solidFill>
                <a:latin typeface="Nunito" pitchFamily="2" charset="77"/>
              </a:rPr>
              <a:t>?</a:t>
            </a:r>
          </a:p>
        </p:txBody>
      </p:sp>
      <p:pic>
        <p:nvPicPr>
          <p:cNvPr id="7" name="Picture 2" descr="Rabbit - Free animals icons">
            <a:extLst>
              <a:ext uri="{FF2B5EF4-FFF2-40B4-BE49-F238E27FC236}">
                <a16:creationId xmlns:a16="http://schemas.microsoft.com/office/drawing/2014/main" id="{33451B32-1856-B2B3-479C-E5E9AC289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233" y="5291221"/>
            <a:ext cx="428219" cy="4282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atabase icon logo vector illustration. database storage symbol template  for graphic and web design collection 9317773 Vector Art at Vecteezy">
            <a:extLst>
              <a:ext uri="{FF2B5EF4-FFF2-40B4-BE49-F238E27FC236}">
                <a16:creationId xmlns:a16="http://schemas.microsoft.com/office/drawing/2014/main" id="{BAA0F21D-89FC-6F14-5314-54D1E8E712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125286" y="3261272"/>
            <a:ext cx="490607" cy="4889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3848337-238F-5094-E24E-09FEEDE3FD7D}"/>
              </a:ext>
            </a:extLst>
          </p:cNvPr>
          <p:cNvSpPr txBox="1"/>
          <p:nvPr/>
        </p:nvSpPr>
        <p:spPr>
          <a:xfrm>
            <a:off x="141262" y="4612920"/>
            <a:ext cx="4123999" cy="830997"/>
          </a:xfrm>
          <a:prstGeom prst="rect">
            <a:avLst/>
          </a:prstGeom>
          <a:noFill/>
        </p:spPr>
        <p:txBody>
          <a:bodyPr wrap="square" rtlCol="0">
            <a:spAutoFit/>
          </a:bodyPr>
          <a:lstStyle/>
          <a:p>
            <a:pPr algn="ctr"/>
            <a:r>
              <a:rPr lang="en-US" sz="2400" dirty="0">
                <a:latin typeface="Nunito" pitchFamily="2" charset="77"/>
              </a:rPr>
              <a:t>Enterprises have 100s of tables with 100s of columns</a:t>
            </a:r>
          </a:p>
        </p:txBody>
      </p:sp>
      <p:sp>
        <p:nvSpPr>
          <p:cNvPr id="17" name="TextBox 16">
            <a:extLst>
              <a:ext uri="{FF2B5EF4-FFF2-40B4-BE49-F238E27FC236}">
                <a16:creationId xmlns:a16="http://schemas.microsoft.com/office/drawing/2014/main" id="{CACD6316-30D8-A1E8-F039-408E9A40A725}"/>
              </a:ext>
            </a:extLst>
          </p:cNvPr>
          <p:cNvSpPr txBox="1"/>
          <p:nvPr/>
        </p:nvSpPr>
        <p:spPr>
          <a:xfrm>
            <a:off x="7846663" y="5748883"/>
            <a:ext cx="3507137" cy="369332"/>
          </a:xfrm>
          <a:prstGeom prst="rect">
            <a:avLst/>
          </a:prstGeom>
          <a:noFill/>
        </p:spPr>
        <p:txBody>
          <a:bodyPr wrap="square" rtlCol="0">
            <a:spAutoFit/>
          </a:bodyPr>
          <a:lstStyle/>
          <a:p>
            <a:pPr algn="ctr"/>
            <a:r>
              <a:rPr lang="en-US" dirty="0">
                <a:latin typeface="Nunito" pitchFamily="2" charset="77"/>
              </a:rPr>
              <a:t>What a real prompt looks like</a:t>
            </a:r>
          </a:p>
        </p:txBody>
      </p:sp>
      <p:sp>
        <p:nvSpPr>
          <p:cNvPr id="21" name="Content Placeholder 2">
            <a:extLst>
              <a:ext uri="{FF2B5EF4-FFF2-40B4-BE49-F238E27FC236}">
                <a16:creationId xmlns:a16="http://schemas.microsoft.com/office/drawing/2014/main" id="{5F6CD485-A6DA-5546-4CC4-CD3151C6FECF}"/>
              </a:ext>
            </a:extLst>
          </p:cNvPr>
          <p:cNvSpPr txBox="1">
            <a:spLocks/>
          </p:cNvSpPr>
          <p:nvPr/>
        </p:nvSpPr>
        <p:spPr>
          <a:xfrm>
            <a:off x="838200" y="6124064"/>
            <a:ext cx="9982200" cy="69268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1"/>
                </a:solidFill>
                <a:cs typeface="Calibri"/>
              </a:rPr>
              <a:t>Quality suffers without enough context</a:t>
            </a:r>
          </a:p>
        </p:txBody>
      </p:sp>
      <p:pic>
        <p:nvPicPr>
          <p:cNvPr id="10" name="Picture 4" descr="database icon logo vector illustration. database storage symbol template  for graphic and web design collection 9317773 Vector Art at Vecteezy">
            <a:extLst>
              <a:ext uri="{FF2B5EF4-FFF2-40B4-BE49-F238E27FC236}">
                <a16:creationId xmlns:a16="http://schemas.microsoft.com/office/drawing/2014/main" id="{1898C485-BDD9-97CE-163B-8D7B6C0041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277686" y="341367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atabase icon logo vector illustration. database storage symbol template  for graphic and web design collection 9317773 Vector Art at Vecteezy">
            <a:extLst>
              <a:ext uri="{FF2B5EF4-FFF2-40B4-BE49-F238E27FC236}">
                <a16:creationId xmlns:a16="http://schemas.microsoft.com/office/drawing/2014/main" id="{AA838C38-05D6-7F9C-334D-FFFAD08C47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430086" y="356607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database icon logo vector illustration. database storage symbol template  for graphic and web design collection 9317773 Vector Art at Vecteezy">
            <a:extLst>
              <a:ext uri="{FF2B5EF4-FFF2-40B4-BE49-F238E27FC236}">
                <a16:creationId xmlns:a16="http://schemas.microsoft.com/office/drawing/2014/main" id="{A775FB07-A99A-F7EA-F622-154603EF66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582486" y="371847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database icon logo vector illustration. database storage symbol template  for graphic and web design collection 9317773 Vector Art at Vecteezy">
            <a:extLst>
              <a:ext uri="{FF2B5EF4-FFF2-40B4-BE49-F238E27FC236}">
                <a16:creationId xmlns:a16="http://schemas.microsoft.com/office/drawing/2014/main" id="{BDC77799-2205-2A13-2B50-B002EEE28E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734886" y="387087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database icon logo vector illustration. database storage symbol template  for graphic and web design collection 9317773 Vector Art at Vecteezy">
            <a:extLst>
              <a:ext uri="{FF2B5EF4-FFF2-40B4-BE49-F238E27FC236}">
                <a16:creationId xmlns:a16="http://schemas.microsoft.com/office/drawing/2014/main" id="{EAEDDA79-0669-03DC-1A04-34036B06E1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858305" y="3200946"/>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atabase icon logo vector illustration. database storage symbol template  for graphic and web design collection 9317773 Vector Art at Vecteezy">
            <a:extLst>
              <a:ext uri="{FF2B5EF4-FFF2-40B4-BE49-F238E27FC236}">
                <a16:creationId xmlns:a16="http://schemas.microsoft.com/office/drawing/2014/main" id="{4908552C-BC3F-8B98-EEE2-F0F61DDE8E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2010705" y="3353346"/>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database icon logo vector illustration. database storage symbol template  for graphic and web design collection 9317773 Vector Art at Vecteezy">
            <a:extLst>
              <a:ext uri="{FF2B5EF4-FFF2-40B4-BE49-F238E27FC236}">
                <a16:creationId xmlns:a16="http://schemas.microsoft.com/office/drawing/2014/main" id="{17848E90-7E94-B512-49C5-89605534FC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2163105" y="3505746"/>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database icon logo vector illustration. database storage symbol template  for graphic and web design collection 9317773 Vector Art at Vecteezy">
            <a:extLst>
              <a:ext uri="{FF2B5EF4-FFF2-40B4-BE49-F238E27FC236}">
                <a16:creationId xmlns:a16="http://schemas.microsoft.com/office/drawing/2014/main" id="{B2607E82-F12A-3670-DCE6-70811636A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2315505" y="3658146"/>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database icon logo vector illustration. database storage symbol template  for graphic and web design collection 9317773 Vector Art at Vecteezy">
            <a:extLst>
              <a:ext uri="{FF2B5EF4-FFF2-40B4-BE49-F238E27FC236}">
                <a16:creationId xmlns:a16="http://schemas.microsoft.com/office/drawing/2014/main" id="{134F165F-CE2E-CD21-1153-B388BA84AF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2467905" y="3810546"/>
            <a:ext cx="490607" cy="48894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53323DF-1DBF-07DE-7D04-D4E3A3D68EEE}"/>
              </a:ext>
            </a:extLst>
          </p:cNvPr>
          <p:cNvSpPr txBox="1"/>
          <p:nvPr/>
        </p:nvSpPr>
        <p:spPr>
          <a:xfrm>
            <a:off x="4740259" y="3185643"/>
            <a:ext cx="2711483" cy="369332"/>
          </a:xfrm>
          <a:prstGeom prst="rect">
            <a:avLst/>
          </a:prstGeom>
          <a:noFill/>
        </p:spPr>
        <p:txBody>
          <a:bodyPr wrap="square" rtlCol="0">
            <a:spAutoFit/>
          </a:bodyPr>
          <a:lstStyle/>
          <a:p>
            <a:pPr algn="ctr"/>
            <a:r>
              <a:rPr lang="en-US" dirty="0">
                <a:latin typeface="Nunito" pitchFamily="2" charset="77"/>
              </a:rPr>
              <a:t>3K+ tokens for schema</a:t>
            </a:r>
          </a:p>
        </p:txBody>
      </p:sp>
      <p:sp>
        <p:nvSpPr>
          <p:cNvPr id="26" name="TextBox 25">
            <a:extLst>
              <a:ext uri="{FF2B5EF4-FFF2-40B4-BE49-F238E27FC236}">
                <a16:creationId xmlns:a16="http://schemas.microsoft.com/office/drawing/2014/main" id="{87C0B49F-3043-84C5-626E-EF88B8A063DD}"/>
              </a:ext>
            </a:extLst>
          </p:cNvPr>
          <p:cNvSpPr txBox="1"/>
          <p:nvPr/>
        </p:nvSpPr>
        <p:spPr>
          <a:xfrm>
            <a:off x="4561467" y="4735900"/>
            <a:ext cx="2839985" cy="369332"/>
          </a:xfrm>
          <a:prstGeom prst="rect">
            <a:avLst/>
          </a:prstGeom>
          <a:noFill/>
        </p:spPr>
        <p:txBody>
          <a:bodyPr wrap="square" rtlCol="0">
            <a:spAutoFit/>
          </a:bodyPr>
          <a:lstStyle/>
          <a:p>
            <a:pPr algn="ctr"/>
            <a:r>
              <a:rPr lang="en-US" dirty="0">
                <a:latin typeface="Nunito" pitchFamily="2" charset="77"/>
              </a:rPr>
              <a:t>500 tokens per example</a:t>
            </a:r>
          </a:p>
        </p:txBody>
      </p:sp>
    </p:spTree>
    <p:extLst>
      <p:ext uri="{BB962C8B-B14F-4D97-AF65-F5344CB8AC3E}">
        <p14:creationId xmlns:p14="http://schemas.microsoft.com/office/powerpoint/2010/main" val="836775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Challenge 3: Not Enough Context</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33</a:t>
            </a:fld>
            <a:endParaRPr lang="en-US"/>
          </a:p>
        </p:txBody>
      </p:sp>
      <p:sp>
        <p:nvSpPr>
          <p:cNvPr id="3" name="Content Placeholder 2">
            <a:extLst>
              <a:ext uri="{FF2B5EF4-FFF2-40B4-BE49-F238E27FC236}">
                <a16:creationId xmlns:a16="http://schemas.microsoft.com/office/drawing/2014/main" id="{96782AB8-F2E1-AE87-8121-64DFF7556478}"/>
              </a:ext>
            </a:extLst>
          </p:cNvPr>
          <p:cNvSpPr>
            <a:spLocks noGrp="1"/>
          </p:cNvSpPr>
          <p:nvPr>
            <p:ph idx="1"/>
          </p:nvPr>
        </p:nvSpPr>
        <p:spPr>
          <a:xfrm>
            <a:off x="838200" y="1263115"/>
            <a:ext cx="9982200" cy="997485"/>
          </a:xfrm>
        </p:spPr>
        <p:txBody>
          <a:bodyPr>
            <a:noAutofit/>
          </a:bodyPr>
          <a:lstStyle/>
          <a:p>
            <a:pPr marL="0" indent="0">
              <a:buNone/>
            </a:pPr>
            <a:r>
              <a:rPr lang="en-US" dirty="0">
                <a:cs typeface="Calibri"/>
              </a:rPr>
              <a:t>Models have limited context length - an upper bound for how much information you can add to the prompt.</a:t>
            </a:r>
          </a:p>
        </p:txBody>
      </p:sp>
      <p:sp>
        <p:nvSpPr>
          <p:cNvPr id="5" name="Rectangle 4">
            <a:extLst>
              <a:ext uri="{FF2B5EF4-FFF2-40B4-BE49-F238E27FC236}">
                <a16:creationId xmlns:a16="http://schemas.microsoft.com/office/drawing/2014/main" id="{7AB89902-840B-F89C-A42F-87EF40D67AEE}"/>
              </a:ext>
            </a:extLst>
          </p:cNvPr>
          <p:cNvSpPr/>
          <p:nvPr/>
        </p:nvSpPr>
        <p:spPr>
          <a:xfrm>
            <a:off x="7451742" y="2386061"/>
            <a:ext cx="4353080" cy="331572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Nunito" pitchFamily="2" charset="77"/>
              </a:rPr>
              <a:t>Generate SQL given question.</a:t>
            </a:r>
          </a:p>
          <a:p>
            <a:endParaRPr lang="en-US" sz="1100" dirty="0">
              <a:solidFill>
                <a:schemeClr val="tx1"/>
              </a:solidFill>
              <a:latin typeface="Nunito" pitchFamily="2" charset="77"/>
            </a:endParaRPr>
          </a:p>
          <a:p>
            <a:r>
              <a:rPr lang="en-US" sz="1100" dirty="0">
                <a:solidFill>
                  <a:schemeClr val="tx1"/>
                </a:solidFill>
                <a:latin typeface="Nunito" pitchFamily="2" charset="77"/>
              </a:rPr>
              <a:t>Schema:</a:t>
            </a:r>
          </a:p>
          <a:p>
            <a:r>
              <a:rPr lang="en-US" sz="1100" dirty="0">
                <a:solidFill>
                  <a:schemeClr val="tx1"/>
                </a:solidFill>
                <a:latin typeface="Nunito" pitchFamily="2" charset="77"/>
              </a:rPr>
              <a:t>CREATE TABLE </a:t>
            </a:r>
            <a:r>
              <a:rPr lang="en-US" sz="1100" dirty="0" err="1">
                <a:solidFill>
                  <a:schemeClr val="tx1"/>
                </a:solidFill>
                <a:latin typeface="Nunito" pitchFamily="2" charset="77"/>
              </a:rPr>
              <a:t>work_order</a:t>
            </a:r>
            <a:r>
              <a:rPr lang="en-US" sz="1100" dirty="0">
                <a:solidFill>
                  <a:schemeClr val="tx1"/>
                </a:solidFill>
                <a:latin typeface="Nunito" pitchFamily="2" charset="77"/>
              </a:rPr>
              <a:t> (id NUMBER, </a:t>
            </a:r>
            <a:r>
              <a:rPr lang="en-US" sz="1100" dirty="0" err="1">
                <a:solidFill>
                  <a:schemeClr val="tx1"/>
                </a:solidFill>
                <a:latin typeface="Nunito" pitchFamily="2" charset="77"/>
              </a:rPr>
              <a:t>property_id</a:t>
            </a:r>
            <a:r>
              <a:rPr lang="en-US" sz="1100" dirty="0">
                <a:solidFill>
                  <a:schemeClr val="tx1"/>
                </a:solidFill>
                <a:latin typeface="Nunito" pitchFamily="2" charset="77"/>
              </a:rPr>
              <a:t> NUMBER, cost FLOAT, </a:t>
            </a:r>
            <a:r>
              <a:rPr lang="en-US" sz="1100" dirty="0" err="1">
                <a:solidFill>
                  <a:schemeClr val="tx1"/>
                </a:solidFill>
                <a:latin typeface="Nunito" pitchFamily="2" charset="77"/>
              </a:rPr>
              <a:t>invoice_amount</a:t>
            </a:r>
            <a:r>
              <a:rPr lang="en-US" sz="1100" dirty="0">
                <a:solidFill>
                  <a:schemeClr val="tx1"/>
                </a:solidFill>
                <a:latin typeface="Nunito" pitchFamily="2" charset="77"/>
              </a:rPr>
              <a:t> </a:t>
            </a:r>
            <a:r>
              <a:rPr lang="en-US" sz="1100" dirty="0" err="1">
                <a:solidFill>
                  <a:schemeClr val="tx1"/>
                </a:solidFill>
                <a:latin typeface="Nunito" pitchFamily="2" charset="77"/>
              </a:rPr>
              <a:t>FLOAT,i</a:t>
            </a:r>
            <a:r>
              <a:rPr lang="en-US" sz="1100" dirty="0">
                <a:solidFill>
                  <a:schemeClr val="tx1"/>
                </a:solidFill>
                <a:latin typeface="Nunito" pitchFamily="2" charset="77"/>
              </a:rPr>
              <a:t> </a:t>
            </a:r>
            <a:r>
              <a:rPr lang="en-US" sz="1100" dirty="0" err="1">
                <a:solidFill>
                  <a:schemeClr val="tx1"/>
                </a:solidFill>
                <a:latin typeface="Nunito" pitchFamily="2" charset="77"/>
              </a:rPr>
              <a:t>entered_date</a:t>
            </a:r>
            <a:r>
              <a:rPr lang="en-US" sz="1100" dirty="0">
                <a:solidFill>
                  <a:schemeClr val="tx1"/>
                </a:solidFill>
                <a:latin typeface="Nunito" pitchFamily="2" charset="77"/>
              </a:rPr>
              <a:t> DATE, </a:t>
            </a:r>
            <a:r>
              <a:rPr lang="en-US" sz="1100" dirty="0" err="1">
                <a:solidFill>
                  <a:schemeClr val="tx1"/>
                </a:solidFill>
                <a:latin typeface="Nunito" pitchFamily="2" charset="77"/>
              </a:rPr>
              <a:t>due_date</a:t>
            </a:r>
            <a:r>
              <a:rPr lang="en-US" sz="1100" dirty="0">
                <a:solidFill>
                  <a:schemeClr val="tx1"/>
                </a:solidFill>
                <a:latin typeface="Nunito" pitchFamily="2" charset="77"/>
              </a:rPr>
              <a:t> DATE, </a:t>
            </a:r>
            <a:r>
              <a:rPr lang="en-US" sz="1100" dirty="0" err="1">
                <a:solidFill>
                  <a:schemeClr val="tx1"/>
                </a:solidFill>
                <a:latin typeface="Nunito" pitchFamily="2" charset="77"/>
              </a:rPr>
              <a:t>complete_date</a:t>
            </a:r>
            <a:r>
              <a:rPr lang="en-US" sz="1100" dirty="0">
                <a:solidFill>
                  <a:schemeClr val="tx1"/>
                </a:solidFill>
                <a:latin typeface="Nunito" pitchFamily="2" charset="77"/>
              </a:rPr>
              <a:t> DATE, </a:t>
            </a:r>
            <a:r>
              <a:rPr lang="en-US" sz="1100" dirty="0" err="1">
                <a:solidFill>
                  <a:schemeClr val="tx1"/>
                </a:solidFill>
                <a:latin typeface="Nunito" pitchFamily="2" charset="77"/>
              </a:rPr>
              <a:t>cancel_date</a:t>
            </a:r>
            <a:r>
              <a:rPr lang="en-US" sz="1100" dirty="0">
                <a:solidFill>
                  <a:schemeClr val="tx1"/>
                </a:solidFill>
                <a:latin typeface="Nunito" pitchFamily="2" charset="77"/>
              </a:rPr>
              <a:t> DATE, </a:t>
            </a:r>
            <a:r>
              <a:rPr lang="en-US" sz="1100" dirty="0" err="1">
                <a:solidFill>
                  <a:schemeClr val="tx1"/>
                </a:solidFill>
                <a:latin typeface="Nunito" pitchFamily="2" charset="77"/>
              </a:rPr>
              <a:t>is_canceled</a:t>
            </a:r>
            <a:r>
              <a:rPr lang="en-US" sz="1100" dirty="0">
                <a:solidFill>
                  <a:schemeClr val="tx1"/>
                </a:solidFill>
                <a:latin typeface="Nunito" pitchFamily="2" charset="77"/>
              </a:rPr>
              <a:t> BOOLEAN, </a:t>
            </a:r>
            <a:r>
              <a:rPr lang="en-US" sz="1100" dirty="0" err="1">
                <a:solidFill>
                  <a:schemeClr val="tx1"/>
                </a:solidFill>
                <a:latin typeface="Nunito" pitchFamily="2" charset="77"/>
              </a:rPr>
              <a:t>is_completed</a:t>
            </a:r>
            <a:r>
              <a:rPr lang="en-US" sz="1100" dirty="0">
                <a:solidFill>
                  <a:schemeClr val="tx1"/>
                </a:solidFill>
                <a:latin typeface="Nunito" pitchFamily="2" charset="77"/>
              </a:rPr>
              <a:t> BOOLEAN, </a:t>
            </a:r>
            <a:r>
              <a:rPr lang="en-US" sz="1100" dirty="0" err="1">
                <a:solidFill>
                  <a:schemeClr val="tx1"/>
                </a:solidFill>
                <a:latin typeface="Nunito" pitchFamily="2" charset="77"/>
              </a:rPr>
              <a:t>is_open</a:t>
            </a:r>
            <a:r>
              <a:rPr lang="en-US" sz="1100" dirty="0">
                <a:solidFill>
                  <a:schemeClr val="tx1"/>
                </a:solidFill>
                <a:latin typeface="Nunito" pitchFamily="2" charset="77"/>
              </a:rPr>
              <a:t> BOOLEAN, </a:t>
            </a:r>
            <a:r>
              <a:rPr lang="en-US" sz="1100" dirty="0" err="1">
                <a:solidFill>
                  <a:schemeClr val="tx1"/>
                </a:solidFill>
                <a:latin typeface="Nunito" pitchFamily="2" charset="77"/>
              </a:rPr>
              <a:t>order_type</a:t>
            </a:r>
            <a:r>
              <a:rPr lang="en-US" sz="1100" dirty="0">
                <a:solidFill>
                  <a:schemeClr val="tx1"/>
                </a:solidFill>
                <a:latin typeface="Nunito" pitchFamily="2" charset="77"/>
              </a:rPr>
              <a:t> TEXT, </a:t>
            </a:r>
            <a:r>
              <a:rPr lang="en-US" sz="1100" dirty="0" err="1">
                <a:solidFill>
                  <a:schemeClr val="tx1"/>
                </a:solidFill>
                <a:latin typeface="Nunito" pitchFamily="2" charset="77"/>
              </a:rPr>
              <a:t>assigned_to</a:t>
            </a:r>
            <a:r>
              <a:rPr lang="en-US" sz="1100" dirty="0">
                <a:solidFill>
                  <a:schemeClr val="tx1"/>
                </a:solidFill>
                <a:latin typeface="Nunito" pitchFamily="2" charset="77"/>
              </a:rPr>
              <a:t> TEXT )</a:t>
            </a:r>
          </a:p>
          <a:p>
            <a:endParaRPr lang="en-US" sz="1100" dirty="0">
              <a:solidFill>
                <a:schemeClr val="tx1"/>
              </a:solidFill>
              <a:latin typeface="Nunito" pitchFamily="2" charset="77"/>
            </a:endParaRPr>
          </a:p>
          <a:p>
            <a:r>
              <a:rPr lang="en-US" sz="1100" dirty="0">
                <a:solidFill>
                  <a:schemeClr val="tx1"/>
                </a:solidFill>
                <a:latin typeface="Nunito" pitchFamily="2" charset="77"/>
              </a:rPr>
              <a:t>CREATE TABLE property ( id NUMBER, </a:t>
            </a:r>
            <a:r>
              <a:rPr lang="en-US" sz="1100" dirty="0" err="1">
                <a:solidFill>
                  <a:schemeClr val="tx1"/>
                </a:solidFill>
                <a:latin typeface="Nunito" pitchFamily="2" charset="77"/>
              </a:rPr>
              <a:t>property_name</a:t>
            </a:r>
            <a:r>
              <a:rPr lang="en-US" sz="1100" dirty="0">
                <a:solidFill>
                  <a:schemeClr val="tx1"/>
                </a:solidFill>
                <a:latin typeface="Nunito" pitchFamily="2" charset="77"/>
              </a:rPr>
              <a:t> TEXT, area FLOAT, </a:t>
            </a:r>
            <a:r>
              <a:rPr lang="en-US" sz="1100" dirty="0" err="1">
                <a:solidFill>
                  <a:schemeClr val="tx1"/>
                </a:solidFill>
                <a:latin typeface="Nunito" pitchFamily="2" charset="77"/>
              </a:rPr>
              <a:t>owner_id</a:t>
            </a:r>
            <a:r>
              <a:rPr lang="en-US" sz="1100" dirty="0">
                <a:solidFill>
                  <a:schemeClr val="tx1"/>
                </a:solidFill>
                <a:latin typeface="Nunito" pitchFamily="2" charset="77"/>
              </a:rPr>
              <a:t> NUMBER, city TEXT, country TEXT ) </a:t>
            </a:r>
          </a:p>
          <a:p>
            <a:r>
              <a:rPr lang="en-US" sz="1100" dirty="0">
                <a:solidFill>
                  <a:schemeClr val="tx1"/>
                </a:solidFill>
                <a:latin typeface="Nunito" pitchFamily="2" charset="77"/>
              </a:rPr>
              <a:t>…</a:t>
            </a:r>
          </a:p>
          <a:p>
            <a:endParaRPr lang="en-US" sz="1100" dirty="0">
              <a:solidFill>
                <a:schemeClr val="tx1"/>
              </a:solidFill>
              <a:latin typeface="Nunito" pitchFamily="2" charset="77"/>
            </a:endParaRPr>
          </a:p>
          <a:p>
            <a:r>
              <a:rPr lang="en-US" sz="1100" dirty="0">
                <a:solidFill>
                  <a:schemeClr val="tx1"/>
                </a:solidFill>
                <a:latin typeface="Nunito" pitchFamily="2" charset="77"/>
              </a:rPr>
              <a:t>Question: How many plumbers service New York?</a:t>
            </a:r>
          </a:p>
          <a:p>
            <a:r>
              <a:rPr lang="en-US" sz="1100" dirty="0">
                <a:solidFill>
                  <a:schemeClr val="tx1"/>
                </a:solidFill>
                <a:latin typeface="Nunito" pitchFamily="2" charset="77"/>
              </a:rPr>
              <a:t>SQL: </a:t>
            </a:r>
            <a:r>
              <a:rPr lang="en-US" sz="1100" dirty="0">
                <a:solidFill>
                  <a:schemeClr val="tx1"/>
                </a:solidFill>
                <a:latin typeface="Nunito" pitchFamily="2" charset="77"/>
                <a:cs typeface="Consolas" panose="020B0609020204030204" pitchFamily="49" charset="0"/>
              </a:rPr>
              <a:t>SELECT COUNT(*) FROM services WHERE state = ‘NY’ AND type = ‘Plumbing’</a:t>
            </a:r>
          </a:p>
          <a:p>
            <a:r>
              <a:rPr lang="en-US" sz="1100" dirty="0">
                <a:solidFill>
                  <a:schemeClr val="tx1"/>
                </a:solidFill>
                <a:latin typeface="Nunito" pitchFamily="2" charset="77"/>
                <a:cs typeface="Consolas" panose="020B0609020204030204" pitchFamily="49" charset="0"/>
              </a:rPr>
              <a:t>…</a:t>
            </a:r>
          </a:p>
          <a:p>
            <a:endParaRPr lang="en-US" sz="1100" dirty="0">
              <a:solidFill>
                <a:schemeClr val="tx1"/>
              </a:solidFill>
              <a:latin typeface="Nunito" pitchFamily="2" charset="77"/>
            </a:endParaRPr>
          </a:p>
          <a:p>
            <a:r>
              <a:rPr lang="en-US" sz="1100" dirty="0">
                <a:solidFill>
                  <a:schemeClr val="tx1"/>
                </a:solidFill>
                <a:latin typeface="Nunito" pitchFamily="2" charset="77"/>
              </a:rPr>
              <a:t>Question: </a:t>
            </a:r>
            <a:r>
              <a:rPr lang="en-US" sz="1100" i="1" dirty="0">
                <a:solidFill>
                  <a:schemeClr val="tx1"/>
                </a:solidFill>
                <a:latin typeface="Nunito" pitchFamily="2" charset="77"/>
              </a:rPr>
              <a:t>What technicians in New York charge less than 100 / </a:t>
            </a:r>
            <a:r>
              <a:rPr lang="en-US" sz="1100" i="1" dirty="0" err="1">
                <a:solidFill>
                  <a:schemeClr val="tx1"/>
                </a:solidFill>
                <a:latin typeface="Nunito" pitchFamily="2" charset="77"/>
              </a:rPr>
              <a:t>hr</a:t>
            </a:r>
            <a:r>
              <a:rPr lang="en-US" sz="1100" i="1" dirty="0">
                <a:solidFill>
                  <a:schemeClr val="tx1"/>
                </a:solidFill>
                <a:latin typeface="Nunito" pitchFamily="2" charset="77"/>
              </a:rPr>
              <a:t>?</a:t>
            </a:r>
          </a:p>
        </p:txBody>
      </p:sp>
      <p:pic>
        <p:nvPicPr>
          <p:cNvPr id="7" name="Picture 2" descr="Rabbit - Free animals icons">
            <a:extLst>
              <a:ext uri="{FF2B5EF4-FFF2-40B4-BE49-F238E27FC236}">
                <a16:creationId xmlns:a16="http://schemas.microsoft.com/office/drawing/2014/main" id="{33451B32-1856-B2B3-479C-E5E9AC289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233" y="5291221"/>
            <a:ext cx="428219" cy="4282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atabase icon logo vector illustration. database storage symbol template  for graphic and web design collection 9317773 Vector Art at Vecteezy">
            <a:extLst>
              <a:ext uri="{FF2B5EF4-FFF2-40B4-BE49-F238E27FC236}">
                <a16:creationId xmlns:a16="http://schemas.microsoft.com/office/drawing/2014/main" id="{BAA0F21D-89FC-6F14-5314-54D1E8E712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125286" y="3261272"/>
            <a:ext cx="490607" cy="4889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3848337-238F-5094-E24E-09FEEDE3FD7D}"/>
              </a:ext>
            </a:extLst>
          </p:cNvPr>
          <p:cNvSpPr txBox="1"/>
          <p:nvPr/>
        </p:nvSpPr>
        <p:spPr>
          <a:xfrm>
            <a:off x="141262" y="4612920"/>
            <a:ext cx="4123999" cy="830997"/>
          </a:xfrm>
          <a:prstGeom prst="rect">
            <a:avLst/>
          </a:prstGeom>
          <a:noFill/>
        </p:spPr>
        <p:txBody>
          <a:bodyPr wrap="square" rtlCol="0">
            <a:spAutoFit/>
          </a:bodyPr>
          <a:lstStyle/>
          <a:p>
            <a:pPr algn="ctr"/>
            <a:r>
              <a:rPr lang="en-US" sz="2400" dirty="0">
                <a:latin typeface="Nunito" pitchFamily="2" charset="77"/>
              </a:rPr>
              <a:t>Enterprises have 100s of tables with 100s of columns</a:t>
            </a:r>
          </a:p>
        </p:txBody>
      </p:sp>
      <p:sp>
        <p:nvSpPr>
          <p:cNvPr id="17" name="TextBox 16">
            <a:extLst>
              <a:ext uri="{FF2B5EF4-FFF2-40B4-BE49-F238E27FC236}">
                <a16:creationId xmlns:a16="http://schemas.microsoft.com/office/drawing/2014/main" id="{CACD6316-30D8-A1E8-F039-408E9A40A725}"/>
              </a:ext>
            </a:extLst>
          </p:cNvPr>
          <p:cNvSpPr txBox="1"/>
          <p:nvPr/>
        </p:nvSpPr>
        <p:spPr>
          <a:xfrm>
            <a:off x="7846663" y="5748883"/>
            <a:ext cx="3507137" cy="369332"/>
          </a:xfrm>
          <a:prstGeom prst="rect">
            <a:avLst/>
          </a:prstGeom>
          <a:noFill/>
        </p:spPr>
        <p:txBody>
          <a:bodyPr wrap="square" rtlCol="0">
            <a:spAutoFit/>
          </a:bodyPr>
          <a:lstStyle/>
          <a:p>
            <a:pPr algn="ctr"/>
            <a:r>
              <a:rPr lang="en-US" dirty="0">
                <a:latin typeface="Nunito" pitchFamily="2" charset="77"/>
              </a:rPr>
              <a:t>What a real prompt looks like</a:t>
            </a:r>
          </a:p>
        </p:txBody>
      </p:sp>
      <p:sp>
        <p:nvSpPr>
          <p:cNvPr id="21" name="Content Placeholder 2">
            <a:extLst>
              <a:ext uri="{FF2B5EF4-FFF2-40B4-BE49-F238E27FC236}">
                <a16:creationId xmlns:a16="http://schemas.microsoft.com/office/drawing/2014/main" id="{5F6CD485-A6DA-5546-4CC4-CD3151C6FECF}"/>
              </a:ext>
            </a:extLst>
          </p:cNvPr>
          <p:cNvSpPr txBox="1">
            <a:spLocks/>
          </p:cNvSpPr>
          <p:nvPr/>
        </p:nvSpPr>
        <p:spPr>
          <a:xfrm>
            <a:off x="838200" y="6124064"/>
            <a:ext cx="9982200" cy="69268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1"/>
                </a:solidFill>
                <a:cs typeface="Calibri"/>
              </a:rPr>
              <a:t>Quality suffers without enough context</a:t>
            </a:r>
          </a:p>
        </p:txBody>
      </p:sp>
      <p:pic>
        <p:nvPicPr>
          <p:cNvPr id="10" name="Picture 4" descr="database icon logo vector illustration. database storage symbol template  for graphic and web design collection 9317773 Vector Art at Vecteezy">
            <a:extLst>
              <a:ext uri="{FF2B5EF4-FFF2-40B4-BE49-F238E27FC236}">
                <a16:creationId xmlns:a16="http://schemas.microsoft.com/office/drawing/2014/main" id="{1898C485-BDD9-97CE-163B-8D7B6C0041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277686" y="341367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atabase icon logo vector illustration. database storage symbol template  for graphic and web design collection 9317773 Vector Art at Vecteezy">
            <a:extLst>
              <a:ext uri="{FF2B5EF4-FFF2-40B4-BE49-F238E27FC236}">
                <a16:creationId xmlns:a16="http://schemas.microsoft.com/office/drawing/2014/main" id="{AA838C38-05D6-7F9C-334D-FFFAD08C47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430086" y="356607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database icon logo vector illustration. database storage symbol template  for graphic and web design collection 9317773 Vector Art at Vecteezy">
            <a:extLst>
              <a:ext uri="{FF2B5EF4-FFF2-40B4-BE49-F238E27FC236}">
                <a16:creationId xmlns:a16="http://schemas.microsoft.com/office/drawing/2014/main" id="{A775FB07-A99A-F7EA-F622-154603EF66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582486" y="371847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database icon logo vector illustration. database storage symbol template  for graphic and web design collection 9317773 Vector Art at Vecteezy">
            <a:extLst>
              <a:ext uri="{FF2B5EF4-FFF2-40B4-BE49-F238E27FC236}">
                <a16:creationId xmlns:a16="http://schemas.microsoft.com/office/drawing/2014/main" id="{BDC77799-2205-2A13-2B50-B002EEE28E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734886" y="3870872"/>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database icon logo vector illustration. database storage symbol template  for graphic and web design collection 9317773 Vector Art at Vecteezy">
            <a:extLst>
              <a:ext uri="{FF2B5EF4-FFF2-40B4-BE49-F238E27FC236}">
                <a16:creationId xmlns:a16="http://schemas.microsoft.com/office/drawing/2014/main" id="{EAEDDA79-0669-03DC-1A04-34036B06E1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1858305" y="3200946"/>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atabase icon logo vector illustration. database storage symbol template  for graphic and web design collection 9317773 Vector Art at Vecteezy">
            <a:extLst>
              <a:ext uri="{FF2B5EF4-FFF2-40B4-BE49-F238E27FC236}">
                <a16:creationId xmlns:a16="http://schemas.microsoft.com/office/drawing/2014/main" id="{4908552C-BC3F-8B98-EEE2-F0F61DDE8E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2010705" y="3353346"/>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database icon logo vector illustration. database storage symbol template  for graphic and web design collection 9317773 Vector Art at Vecteezy">
            <a:extLst>
              <a:ext uri="{FF2B5EF4-FFF2-40B4-BE49-F238E27FC236}">
                <a16:creationId xmlns:a16="http://schemas.microsoft.com/office/drawing/2014/main" id="{17848E90-7E94-B512-49C5-89605534FC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2163105" y="3505746"/>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database icon logo vector illustration. database storage symbol template  for graphic and web design collection 9317773 Vector Art at Vecteezy">
            <a:extLst>
              <a:ext uri="{FF2B5EF4-FFF2-40B4-BE49-F238E27FC236}">
                <a16:creationId xmlns:a16="http://schemas.microsoft.com/office/drawing/2014/main" id="{B2607E82-F12A-3670-DCE6-70811636A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2315505" y="3658146"/>
            <a:ext cx="490607" cy="48894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database icon logo vector illustration. database storage symbol template  for graphic and web design collection 9317773 Vector Art at Vecteezy">
            <a:extLst>
              <a:ext uri="{FF2B5EF4-FFF2-40B4-BE49-F238E27FC236}">
                <a16:creationId xmlns:a16="http://schemas.microsoft.com/office/drawing/2014/main" id="{134F165F-CE2E-CD21-1153-B388BA84AF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39" t="15426" r="12454" b="17396"/>
          <a:stretch/>
        </p:blipFill>
        <p:spPr bwMode="auto">
          <a:xfrm>
            <a:off x="2467905" y="3810546"/>
            <a:ext cx="490607" cy="48894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53323DF-1DBF-07DE-7D04-D4E3A3D68EEE}"/>
              </a:ext>
            </a:extLst>
          </p:cNvPr>
          <p:cNvSpPr txBox="1"/>
          <p:nvPr/>
        </p:nvSpPr>
        <p:spPr>
          <a:xfrm>
            <a:off x="4740259" y="3185643"/>
            <a:ext cx="2711483" cy="369332"/>
          </a:xfrm>
          <a:prstGeom prst="rect">
            <a:avLst/>
          </a:prstGeom>
          <a:noFill/>
        </p:spPr>
        <p:txBody>
          <a:bodyPr wrap="square" rtlCol="0">
            <a:spAutoFit/>
          </a:bodyPr>
          <a:lstStyle/>
          <a:p>
            <a:pPr algn="ctr"/>
            <a:r>
              <a:rPr lang="en-US" dirty="0">
                <a:latin typeface="Nunito" pitchFamily="2" charset="77"/>
              </a:rPr>
              <a:t>3K+ tokens for schema</a:t>
            </a:r>
          </a:p>
        </p:txBody>
      </p:sp>
      <p:sp>
        <p:nvSpPr>
          <p:cNvPr id="26" name="TextBox 25">
            <a:extLst>
              <a:ext uri="{FF2B5EF4-FFF2-40B4-BE49-F238E27FC236}">
                <a16:creationId xmlns:a16="http://schemas.microsoft.com/office/drawing/2014/main" id="{87C0B49F-3043-84C5-626E-EF88B8A063DD}"/>
              </a:ext>
            </a:extLst>
          </p:cNvPr>
          <p:cNvSpPr txBox="1"/>
          <p:nvPr/>
        </p:nvSpPr>
        <p:spPr>
          <a:xfrm>
            <a:off x="4561467" y="4735900"/>
            <a:ext cx="2839985" cy="369332"/>
          </a:xfrm>
          <a:prstGeom prst="rect">
            <a:avLst/>
          </a:prstGeom>
          <a:noFill/>
        </p:spPr>
        <p:txBody>
          <a:bodyPr wrap="square" rtlCol="0">
            <a:spAutoFit/>
          </a:bodyPr>
          <a:lstStyle/>
          <a:p>
            <a:pPr algn="ctr"/>
            <a:r>
              <a:rPr lang="en-US" dirty="0">
                <a:latin typeface="Nunito" pitchFamily="2" charset="77"/>
              </a:rPr>
              <a:t>500 tokens per example</a:t>
            </a:r>
          </a:p>
        </p:txBody>
      </p:sp>
      <p:sp>
        <p:nvSpPr>
          <p:cNvPr id="6" name="Rectangle 5">
            <a:extLst>
              <a:ext uri="{FF2B5EF4-FFF2-40B4-BE49-F238E27FC236}">
                <a16:creationId xmlns:a16="http://schemas.microsoft.com/office/drawing/2014/main" id="{F12BC6B6-3CD7-6332-28EF-CB6B7C4BFC41}"/>
              </a:ext>
            </a:extLst>
          </p:cNvPr>
          <p:cNvSpPr/>
          <p:nvPr/>
        </p:nvSpPr>
        <p:spPr>
          <a:xfrm>
            <a:off x="4740259" y="2260600"/>
            <a:ext cx="7309173" cy="39943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8" name="Picture 27" descr="A screenshot of a chat&#10;&#10;Description automatically generated">
            <a:extLst>
              <a:ext uri="{FF2B5EF4-FFF2-40B4-BE49-F238E27FC236}">
                <a16:creationId xmlns:a16="http://schemas.microsoft.com/office/drawing/2014/main" id="{4CA3B43A-DD9D-6AA5-EF58-06343D8160B1}"/>
              </a:ext>
            </a:extLst>
          </p:cNvPr>
          <p:cNvPicPr>
            <a:picLocks noChangeAspect="1"/>
          </p:cNvPicPr>
          <p:nvPr/>
        </p:nvPicPr>
        <p:blipFill>
          <a:blip r:embed="rId5"/>
          <a:stretch>
            <a:fillRect/>
          </a:stretch>
        </p:blipFill>
        <p:spPr>
          <a:xfrm>
            <a:off x="6047008" y="2816572"/>
            <a:ext cx="4711700" cy="2815350"/>
          </a:xfrm>
          <a:prstGeom prst="rect">
            <a:avLst/>
          </a:prstGeom>
        </p:spPr>
      </p:pic>
    </p:spTree>
    <p:extLst>
      <p:ext uri="{BB962C8B-B14F-4D97-AF65-F5344CB8AC3E}">
        <p14:creationId xmlns:p14="http://schemas.microsoft.com/office/powerpoint/2010/main" val="3660927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Solution 3: Long Context Models</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34</a:t>
            </a:fld>
            <a:endParaRPr lang="en-US"/>
          </a:p>
        </p:txBody>
      </p:sp>
      <p:pic>
        <p:nvPicPr>
          <p:cNvPr id="5" name="Picture 2" descr="Timeline&#10;&#10;Description automatically generated">
            <a:extLst>
              <a:ext uri="{FF2B5EF4-FFF2-40B4-BE49-F238E27FC236}">
                <a16:creationId xmlns:a16="http://schemas.microsoft.com/office/drawing/2014/main" id="{846B8B2E-D1A3-B08B-7ECF-1D0BFA42FF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65515" y="1364528"/>
            <a:ext cx="6368474" cy="51743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9">
            <a:extLst>
              <a:ext uri="{FF2B5EF4-FFF2-40B4-BE49-F238E27FC236}">
                <a16:creationId xmlns:a16="http://schemas.microsoft.com/office/drawing/2014/main" id="{4DFEE68A-2AC6-C139-6CB0-79F35D7D55CE}"/>
              </a:ext>
            </a:extLst>
          </p:cNvPr>
          <p:cNvSpPr txBox="1">
            <a:spLocks/>
          </p:cNvSpPr>
          <p:nvPr/>
        </p:nvSpPr>
        <p:spPr>
          <a:xfrm>
            <a:off x="117987" y="3076304"/>
            <a:ext cx="4226301" cy="1408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Algorithmic advances in reducing memory allow for longer contexts</a:t>
            </a:r>
          </a:p>
        </p:txBody>
      </p:sp>
      <p:sp>
        <p:nvSpPr>
          <p:cNvPr id="7" name="TextBox 6">
            <a:extLst>
              <a:ext uri="{FF2B5EF4-FFF2-40B4-BE49-F238E27FC236}">
                <a16:creationId xmlns:a16="http://schemas.microsoft.com/office/drawing/2014/main" id="{994C4F93-39EF-431D-7156-1597924EE065}"/>
              </a:ext>
            </a:extLst>
          </p:cNvPr>
          <p:cNvSpPr txBox="1"/>
          <p:nvPr/>
        </p:nvSpPr>
        <p:spPr>
          <a:xfrm>
            <a:off x="0" y="6606059"/>
            <a:ext cx="8075054" cy="246221"/>
          </a:xfrm>
          <a:prstGeom prst="rect">
            <a:avLst/>
          </a:prstGeom>
          <a:noFill/>
        </p:spPr>
        <p:txBody>
          <a:bodyPr wrap="square" rtlCol="0">
            <a:spAutoFit/>
          </a:bodyPr>
          <a:lstStyle/>
          <a:p>
            <a:pPr rtl="0">
              <a:spcBef>
                <a:spcPts val="0"/>
              </a:spcBef>
              <a:spcAft>
                <a:spcPts val="0"/>
              </a:spcAft>
            </a:pPr>
            <a:r>
              <a:rPr lang="en-US" sz="1000" b="0" i="0" u="none" strike="noStrike" dirty="0">
                <a:solidFill>
                  <a:srgbClr val="000000"/>
                </a:solidFill>
                <a:effectLst/>
                <a:latin typeface="Nunito" pitchFamily="2" charset="77"/>
                <a:hlinkClick r:id="rId4"/>
              </a:rPr>
              <a:t>https://arxiv.org/abs/2205.14135</a:t>
            </a:r>
            <a:r>
              <a:rPr lang="en-US" sz="1000" dirty="0">
                <a:solidFill>
                  <a:srgbClr val="000000"/>
                </a:solidFill>
                <a:latin typeface="Nunito" pitchFamily="2" charset="77"/>
              </a:rPr>
              <a:t>, </a:t>
            </a:r>
            <a:r>
              <a:rPr lang="en-US" sz="1000" dirty="0">
                <a:solidFill>
                  <a:srgbClr val="000000"/>
                </a:solidFill>
                <a:latin typeface="Nunito" pitchFamily="2" charset="77"/>
                <a:hlinkClick r:id="rId5"/>
              </a:rPr>
              <a:t>https://crfm.stanford.edu/2023/07/17/flash2.html</a:t>
            </a:r>
            <a:endParaRPr lang="en-US" sz="1000" b="0" dirty="0">
              <a:effectLst/>
            </a:endParaRPr>
          </a:p>
        </p:txBody>
      </p:sp>
    </p:spTree>
    <p:extLst>
      <p:ext uri="{BB962C8B-B14F-4D97-AF65-F5344CB8AC3E}">
        <p14:creationId xmlns:p14="http://schemas.microsoft.com/office/powerpoint/2010/main" val="2900343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4C2C-EDD1-BA87-C7EA-0EC0F4B14C03}"/>
              </a:ext>
            </a:extLst>
          </p:cNvPr>
          <p:cNvSpPr>
            <a:spLocks noGrp="1"/>
          </p:cNvSpPr>
          <p:nvPr>
            <p:ph type="title"/>
          </p:nvPr>
        </p:nvSpPr>
        <p:spPr/>
        <p:txBody>
          <a:bodyPr>
            <a:normAutofit/>
          </a:bodyPr>
          <a:lstStyle/>
          <a:p>
            <a:r>
              <a:rPr lang="en-US" dirty="0"/>
              <a:t>Solution 3: Long Context Models</a:t>
            </a:r>
          </a:p>
        </p:txBody>
      </p:sp>
      <p:sp>
        <p:nvSpPr>
          <p:cNvPr id="4" name="Slide Number Placeholder 3">
            <a:extLst>
              <a:ext uri="{FF2B5EF4-FFF2-40B4-BE49-F238E27FC236}">
                <a16:creationId xmlns:a16="http://schemas.microsoft.com/office/drawing/2014/main" id="{C0915684-5C6E-7AFC-0DF2-2F364CBA6E51}"/>
              </a:ext>
            </a:extLst>
          </p:cNvPr>
          <p:cNvSpPr>
            <a:spLocks noGrp="1"/>
          </p:cNvSpPr>
          <p:nvPr>
            <p:ph type="sldNum" sz="quarter" idx="12"/>
          </p:nvPr>
        </p:nvSpPr>
        <p:spPr/>
        <p:txBody>
          <a:bodyPr/>
          <a:lstStyle/>
          <a:p>
            <a:fld id="{828DFE35-EFF4-0747-8BFD-E564752681F3}" type="slidenum">
              <a:rPr lang="en-US" smtClean="0"/>
              <a:t>35</a:t>
            </a:fld>
            <a:endParaRPr lang="en-US"/>
          </a:p>
        </p:txBody>
      </p:sp>
      <p:sp>
        <p:nvSpPr>
          <p:cNvPr id="7" name="TextBox 6">
            <a:extLst>
              <a:ext uri="{FF2B5EF4-FFF2-40B4-BE49-F238E27FC236}">
                <a16:creationId xmlns:a16="http://schemas.microsoft.com/office/drawing/2014/main" id="{5CBF2FA2-B291-5638-E061-AC13DBF662A4}"/>
              </a:ext>
            </a:extLst>
          </p:cNvPr>
          <p:cNvSpPr txBox="1"/>
          <p:nvPr/>
        </p:nvSpPr>
        <p:spPr>
          <a:xfrm>
            <a:off x="0" y="6606059"/>
            <a:ext cx="8075054" cy="246221"/>
          </a:xfrm>
          <a:prstGeom prst="rect">
            <a:avLst/>
          </a:prstGeom>
          <a:noFill/>
        </p:spPr>
        <p:txBody>
          <a:bodyPr wrap="square" rtlCol="0">
            <a:spAutoFit/>
          </a:bodyPr>
          <a:lstStyle/>
          <a:p>
            <a:r>
              <a:rPr lang="en-US" sz="1000" dirty="0">
                <a:hlinkClick r:id="rId3"/>
              </a:rPr>
              <a:t>https://arxiv.org/pdf/2306.15595.pdf</a:t>
            </a:r>
            <a:r>
              <a:rPr lang="en-US" sz="1000" dirty="0"/>
              <a:t>, </a:t>
            </a:r>
            <a:r>
              <a:rPr lang="en-US" sz="1000" dirty="0">
                <a:hlinkClick r:id="rId4"/>
              </a:rPr>
              <a:t>https://ai.meta.com/research/publications/code-llama-open-foundation-models-for-code/</a:t>
            </a:r>
            <a:endParaRPr lang="en-US" sz="1000" dirty="0"/>
          </a:p>
        </p:txBody>
      </p:sp>
      <p:pic>
        <p:nvPicPr>
          <p:cNvPr id="9218" name="Picture 2">
            <a:extLst>
              <a:ext uri="{FF2B5EF4-FFF2-40B4-BE49-F238E27FC236}">
                <a16:creationId xmlns:a16="http://schemas.microsoft.com/office/drawing/2014/main" id="{D6E6153F-E569-5BE3-D520-C123B95279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099785"/>
            <a:ext cx="4146324" cy="557489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9">
            <a:extLst>
              <a:ext uri="{FF2B5EF4-FFF2-40B4-BE49-F238E27FC236}">
                <a16:creationId xmlns:a16="http://schemas.microsoft.com/office/drawing/2014/main" id="{9EA535DD-51DF-463C-BBDB-A8C6F41254F7}"/>
              </a:ext>
            </a:extLst>
          </p:cNvPr>
          <p:cNvSpPr txBox="1">
            <a:spLocks/>
          </p:cNvSpPr>
          <p:nvPr/>
        </p:nvSpPr>
        <p:spPr>
          <a:xfrm>
            <a:off x="437535" y="2813087"/>
            <a:ext cx="5220930" cy="16409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Recently released Code Llama2 finetunes model to allow for context extrapolation up to 100k tokens</a:t>
            </a:r>
          </a:p>
        </p:txBody>
      </p:sp>
    </p:spTree>
    <p:extLst>
      <p:ext uri="{BB962C8B-B14F-4D97-AF65-F5344CB8AC3E}">
        <p14:creationId xmlns:p14="http://schemas.microsoft.com/office/powerpoint/2010/main" val="1728779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BB4E-3664-6160-1EBB-AA5531764B4F}"/>
              </a:ext>
            </a:extLst>
          </p:cNvPr>
          <p:cNvSpPr>
            <a:spLocks noGrp="1"/>
          </p:cNvSpPr>
          <p:nvPr>
            <p:ph type="title"/>
          </p:nvPr>
        </p:nvSpPr>
        <p:spPr/>
        <p:txBody>
          <a:bodyPr/>
          <a:lstStyle/>
          <a:p>
            <a:r>
              <a:rPr lang="en-US" dirty="0"/>
              <a:t>And The World is Only Getting Crazier</a:t>
            </a:r>
          </a:p>
        </p:txBody>
      </p:sp>
      <p:sp>
        <p:nvSpPr>
          <p:cNvPr id="3" name="Text Placeholder 2">
            <a:extLst>
              <a:ext uri="{FF2B5EF4-FFF2-40B4-BE49-F238E27FC236}">
                <a16:creationId xmlns:a16="http://schemas.microsoft.com/office/drawing/2014/main" id="{4851DA28-B147-1401-281E-788AB9FA58CB}"/>
              </a:ext>
            </a:extLst>
          </p:cNvPr>
          <p:cNvSpPr>
            <a:spLocks noGrp="1"/>
          </p:cNvSpPr>
          <p:nvPr>
            <p:ph type="body" idx="1"/>
          </p:nvPr>
        </p:nvSpPr>
        <p:spPr/>
        <p:txBody>
          <a:bodyPr/>
          <a:lstStyle/>
          <a:p>
            <a:r>
              <a:rPr lang="en-US" dirty="0"/>
              <a:t>What goes around comes around</a:t>
            </a:r>
          </a:p>
        </p:txBody>
      </p:sp>
      <p:sp>
        <p:nvSpPr>
          <p:cNvPr id="4" name="Slide Number Placeholder 3">
            <a:extLst>
              <a:ext uri="{FF2B5EF4-FFF2-40B4-BE49-F238E27FC236}">
                <a16:creationId xmlns:a16="http://schemas.microsoft.com/office/drawing/2014/main" id="{A0A6BD96-9A6D-4BC1-D842-F7034B8CE926}"/>
              </a:ext>
            </a:extLst>
          </p:cNvPr>
          <p:cNvSpPr>
            <a:spLocks noGrp="1"/>
          </p:cNvSpPr>
          <p:nvPr>
            <p:ph type="sldNum" sz="quarter" idx="12"/>
          </p:nvPr>
        </p:nvSpPr>
        <p:spPr/>
        <p:txBody>
          <a:bodyPr/>
          <a:lstStyle/>
          <a:p>
            <a:fld id="{828DFE35-EFF4-0747-8BFD-E564752681F3}" type="slidenum">
              <a:rPr lang="en-US" smtClean="0"/>
              <a:t>36</a:t>
            </a:fld>
            <a:endParaRPr lang="en-US"/>
          </a:p>
        </p:txBody>
      </p:sp>
    </p:spTree>
    <p:extLst>
      <p:ext uri="{BB962C8B-B14F-4D97-AF65-F5344CB8AC3E}">
        <p14:creationId xmlns:p14="http://schemas.microsoft.com/office/powerpoint/2010/main" val="3521764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B398-D5AC-2359-920D-6DB36E405CD0}"/>
              </a:ext>
            </a:extLst>
          </p:cNvPr>
          <p:cNvSpPr>
            <a:spLocks noGrp="1"/>
          </p:cNvSpPr>
          <p:nvPr>
            <p:ph type="title"/>
          </p:nvPr>
        </p:nvSpPr>
        <p:spPr/>
        <p:txBody>
          <a:bodyPr/>
          <a:lstStyle/>
          <a:p>
            <a:r>
              <a:rPr lang="en-US" dirty="0"/>
              <a:t>The “Eras” of LLMs</a:t>
            </a:r>
          </a:p>
        </p:txBody>
      </p:sp>
      <p:sp>
        <p:nvSpPr>
          <p:cNvPr id="4" name="Slide Number Placeholder 3">
            <a:extLst>
              <a:ext uri="{FF2B5EF4-FFF2-40B4-BE49-F238E27FC236}">
                <a16:creationId xmlns:a16="http://schemas.microsoft.com/office/drawing/2014/main" id="{1DBEDE92-4AE5-F042-2D04-E12B1262AFF4}"/>
              </a:ext>
            </a:extLst>
          </p:cNvPr>
          <p:cNvSpPr>
            <a:spLocks noGrp="1"/>
          </p:cNvSpPr>
          <p:nvPr>
            <p:ph type="sldNum" sz="quarter" idx="12"/>
          </p:nvPr>
        </p:nvSpPr>
        <p:spPr/>
        <p:txBody>
          <a:bodyPr/>
          <a:lstStyle/>
          <a:p>
            <a:fld id="{828DFE35-EFF4-0747-8BFD-E564752681F3}" type="slidenum">
              <a:rPr lang="en-US" smtClean="0"/>
              <a:t>37</a:t>
            </a:fld>
            <a:endParaRPr lang="en-US"/>
          </a:p>
        </p:txBody>
      </p:sp>
      <p:sp>
        <p:nvSpPr>
          <p:cNvPr id="15" name="Slide Number Placeholder 3">
            <a:extLst>
              <a:ext uri="{FF2B5EF4-FFF2-40B4-BE49-F238E27FC236}">
                <a16:creationId xmlns:a16="http://schemas.microsoft.com/office/drawing/2014/main" id="{2C5E13EF-DAA8-6116-AB7A-9973BD9147E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Nunito"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DFE35-EFF4-0747-8BFD-E564752681F3}" type="slidenum">
              <a:rPr lang="en-US" smtClean="0"/>
              <a:pPr/>
              <a:t>37</a:t>
            </a:fld>
            <a:endParaRPr lang="en-US"/>
          </a:p>
        </p:txBody>
      </p:sp>
      <p:sp>
        <p:nvSpPr>
          <p:cNvPr id="16" name="Rectangle 15">
            <a:extLst>
              <a:ext uri="{FF2B5EF4-FFF2-40B4-BE49-F238E27FC236}">
                <a16:creationId xmlns:a16="http://schemas.microsoft.com/office/drawing/2014/main" id="{35E4CF43-FC85-3107-8E5C-A35A75EB4012}"/>
              </a:ext>
            </a:extLst>
          </p:cNvPr>
          <p:cNvSpPr/>
          <p:nvPr/>
        </p:nvSpPr>
        <p:spPr>
          <a:xfrm>
            <a:off x="546999"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17" name="TextBox 16">
            <a:extLst>
              <a:ext uri="{FF2B5EF4-FFF2-40B4-BE49-F238E27FC236}">
                <a16:creationId xmlns:a16="http://schemas.microsoft.com/office/drawing/2014/main" id="{A7A55BA7-2D57-FC38-B861-46AD2533BFDA}"/>
              </a:ext>
            </a:extLst>
          </p:cNvPr>
          <p:cNvSpPr txBox="1"/>
          <p:nvPr/>
        </p:nvSpPr>
        <p:spPr>
          <a:xfrm>
            <a:off x="546999" y="5636189"/>
            <a:ext cx="2331170" cy="646331"/>
          </a:xfrm>
          <a:prstGeom prst="rect">
            <a:avLst/>
          </a:prstGeom>
          <a:noFill/>
        </p:spPr>
        <p:txBody>
          <a:bodyPr wrap="square" rtlCol="0">
            <a:spAutoFit/>
          </a:bodyPr>
          <a:lstStyle/>
          <a:p>
            <a:pPr algn="ctr"/>
            <a:r>
              <a:rPr lang="en-US" dirty="0">
                <a:latin typeface="Nunito" pitchFamily="2" charset="77"/>
              </a:rPr>
              <a:t>Text to Embedding Representation</a:t>
            </a:r>
          </a:p>
        </p:txBody>
      </p:sp>
      <p:sp>
        <p:nvSpPr>
          <p:cNvPr id="18" name="TextBox 17">
            <a:extLst>
              <a:ext uri="{FF2B5EF4-FFF2-40B4-BE49-F238E27FC236}">
                <a16:creationId xmlns:a16="http://schemas.microsoft.com/office/drawing/2014/main" id="{BFAB48E9-8028-5F23-4D69-8633E476E921}"/>
              </a:ext>
            </a:extLst>
          </p:cNvPr>
          <p:cNvSpPr txBox="1"/>
          <p:nvPr/>
        </p:nvSpPr>
        <p:spPr>
          <a:xfrm>
            <a:off x="546999" y="1598230"/>
            <a:ext cx="2331170" cy="461665"/>
          </a:xfrm>
          <a:prstGeom prst="rect">
            <a:avLst/>
          </a:prstGeom>
          <a:noFill/>
        </p:spPr>
        <p:txBody>
          <a:bodyPr wrap="square" rtlCol="0">
            <a:spAutoFit/>
          </a:bodyPr>
          <a:lstStyle/>
          <a:p>
            <a:pPr algn="ctr"/>
            <a:r>
              <a:rPr lang="en-US" sz="2400" dirty="0">
                <a:latin typeface="Nunito" pitchFamily="2" charset="77"/>
              </a:rPr>
              <a:t>Sesame Street</a:t>
            </a:r>
          </a:p>
        </p:txBody>
      </p:sp>
      <p:sp>
        <p:nvSpPr>
          <p:cNvPr id="19" name="Rectangle 18">
            <a:extLst>
              <a:ext uri="{FF2B5EF4-FFF2-40B4-BE49-F238E27FC236}">
                <a16:creationId xmlns:a16="http://schemas.microsoft.com/office/drawing/2014/main" id="{144FBA80-FCD5-E729-D8C6-7AE8AE45DCF3}"/>
              </a:ext>
            </a:extLst>
          </p:cNvPr>
          <p:cNvSpPr/>
          <p:nvPr/>
        </p:nvSpPr>
        <p:spPr>
          <a:xfrm>
            <a:off x="3374291"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20" name="TextBox 19">
            <a:extLst>
              <a:ext uri="{FF2B5EF4-FFF2-40B4-BE49-F238E27FC236}">
                <a16:creationId xmlns:a16="http://schemas.microsoft.com/office/drawing/2014/main" id="{83177914-E735-05FC-3664-6E3FC74B861A}"/>
              </a:ext>
            </a:extLst>
          </p:cNvPr>
          <p:cNvSpPr txBox="1"/>
          <p:nvPr/>
        </p:nvSpPr>
        <p:spPr>
          <a:xfrm>
            <a:off x="3374291" y="5636189"/>
            <a:ext cx="2331170" cy="369332"/>
          </a:xfrm>
          <a:prstGeom prst="rect">
            <a:avLst/>
          </a:prstGeom>
          <a:noFill/>
        </p:spPr>
        <p:txBody>
          <a:bodyPr wrap="square" rtlCol="0">
            <a:spAutoFit/>
          </a:bodyPr>
          <a:lstStyle/>
          <a:p>
            <a:pPr algn="ctr"/>
            <a:r>
              <a:rPr lang="en-US" dirty="0">
                <a:latin typeface="Nunito" pitchFamily="2" charset="77"/>
              </a:rPr>
              <a:t>Text to Text</a:t>
            </a:r>
          </a:p>
        </p:txBody>
      </p:sp>
      <p:sp>
        <p:nvSpPr>
          <p:cNvPr id="21" name="TextBox 20">
            <a:extLst>
              <a:ext uri="{FF2B5EF4-FFF2-40B4-BE49-F238E27FC236}">
                <a16:creationId xmlns:a16="http://schemas.microsoft.com/office/drawing/2014/main" id="{A8C95CE2-FBD8-C0F1-8E8A-190192434800}"/>
              </a:ext>
            </a:extLst>
          </p:cNvPr>
          <p:cNvSpPr txBox="1"/>
          <p:nvPr/>
        </p:nvSpPr>
        <p:spPr>
          <a:xfrm>
            <a:off x="3374291" y="1598230"/>
            <a:ext cx="2331170" cy="461665"/>
          </a:xfrm>
          <a:prstGeom prst="rect">
            <a:avLst/>
          </a:prstGeom>
          <a:noFill/>
        </p:spPr>
        <p:txBody>
          <a:bodyPr wrap="square" rtlCol="0">
            <a:spAutoFit/>
          </a:bodyPr>
          <a:lstStyle/>
          <a:p>
            <a:pPr algn="ctr"/>
            <a:r>
              <a:rPr lang="en-US" sz="2400" dirty="0">
                <a:latin typeface="Nunito" pitchFamily="2" charset="77"/>
              </a:rPr>
              <a:t>Bigger is Better</a:t>
            </a:r>
          </a:p>
        </p:txBody>
      </p:sp>
      <p:sp>
        <p:nvSpPr>
          <p:cNvPr id="22" name="Rectangle 21">
            <a:extLst>
              <a:ext uri="{FF2B5EF4-FFF2-40B4-BE49-F238E27FC236}">
                <a16:creationId xmlns:a16="http://schemas.microsoft.com/office/drawing/2014/main" id="{955FE713-6B21-F4FC-0A30-30E0BC45876A}"/>
              </a:ext>
            </a:extLst>
          </p:cNvPr>
          <p:cNvSpPr/>
          <p:nvPr/>
        </p:nvSpPr>
        <p:spPr>
          <a:xfrm>
            <a:off x="6201583"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23" name="Rectangle 22">
            <a:extLst>
              <a:ext uri="{FF2B5EF4-FFF2-40B4-BE49-F238E27FC236}">
                <a16:creationId xmlns:a16="http://schemas.microsoft.com/office/drawing/2014/main" id="{0981A9EE-E0F0-0A30-2205-D3CFE61CF152}"/>
              </a:ext>
            </a:extLst>
          </p:cNvPr>
          <p:cNvSpPr/>
          <p:nvPr/>
        </p:nvSpPr>
        <p:spPr>
          <a:xfrm>
            <a:off x="9028876"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24" name="TextBox 23">
            <a:extLst>
              <a:ext uri="{FF2B5EF4-FFF2-40B4-BE49-F238E27FC236}">
                <a16:creationId xmlns:a16="http://schemas.microsoft.com/office/drawing/2014/main" id="{C961A63A-268B-E9FF-39BC-33F826AA0DDE}"/>
              </a:ext>
            </a:extLst>
          </p:cNvPr>
          <p:cNvSpPr txBox="1"/>
          <p:nvPr/>
        </p:nvSpPr>
        <p:spPr>
          <a:xfrm>
            <a:off x="6201582" y="5636189"/>
            <a:ext cx="2331170" cy="369332"/>
          </a:xfrm>
          <a:prstGeom prst="rect">
            <a:avLst/>
          </a:prstGeom>
          <a:noFill/>
        </p:spPr>
        <p:txBody>
          <a:bodyPr wrap="square" rtlCol="0">
            <a:spAutoFit/>
          </a:bodyPr>
          <a:lstStyle/>
          <a:p>
            <a:pPr algn="ctr"/>
            <a:r>
              <a:rPr lang="en-US" dirty="0">
                <a:latin typeface="Nunito" pitchFamily="2" charset="77"/>
              </a:rPr>
              <a:t>Text to ”Task”</a:t>
            </a:r>
          </a:p>
        </p:txBody>
      </p:sp>
      <p:sp>
        <p:nvSpPr>
          <p:cNvPr id="25" name="TextBox 24">
            <a:extLst>
              <a:ext uri="{FF2B5EF4-FFF2-40B4-BE49-F238E27FC236}">
                <a16:creationId xmlns:a16="http://schemas.microsoft.com/office/drawing/2014/main" id="{5A3B00C0-4486-DAB0-A9EB-2BFE4E22143A}"/>
              </a:ext>
            </a:extLst>
          </p:cNvPr>
          <p:cNvSpPr txBox="1"/>
          <p:nvPr/>
        </p:nvSpPr>
        <p:spPr>
          <a:xfrm>
            <a:off x="9022630" y="5636189"/>
            <a:ext cx="2331170" cy="646331"/>
          </a:xfrm>
          <a:prstGeom prst="rect">
            <a:avLst/>
          </a:prstGeom>
          <a:noFill/>
        </p:spPr>
        <p:txBody>
          <a:bodyPr wrap="square" rtlCol="0">
            <a:spAutoFit/>
          </a:bodyPr>
          <a:lstStyle/>
          <a:p>
            <a:pPr algn="ctr"/>
            <a:r>
              <a:rPr lang="en-US" dirty="0">
                <a:latin typeface="Nunito" pitchFamily="2" charset="77"/>
              </a:rPr>
              <a:t>Open-source Text to ”Task”</a:t>
            </a:r>
          </a:p>
        </p:txBody>
      </p:sp>
      <p:sp>
        <p:nvSpPr>
          <p:cNvPr id="26" name="TextBox 25">
            <a:extLst>
              <a:ext uri="{FF2B5EF4-FFF2-40B4-BE49-F238E27FC236}">
                <a16:creationId xmlns:a16="http://schemas.microsoft.com/office/drawing/2014/main" id="{0C617F9C-57F0-CEAC-DF38-0E4ACFD7BAAE}"/>
              </a:ext>
            </a:extLst>
          </p:cNvPr>
          <p:cNvSpPr txBox="1"/>
          <p:nvPr/>
        </p:nvSpPr>
        <p:spPr>
          <a:xfrm>
            <a:off x="6201582" y="1598230"/>
            <a:ext cx="2331170" cy="461665"/>
          </a:xfrm>
          <a:prstGeom prst="rect">
            <a:avLst/>
          </a:prstGeom>
          <a:noFill/>
        </p:spPr>
        <p:txBody>
          <a:bodyPr wrap="square" rtlCol="0">
            <a:spAutoFit/>
          </a:bodyPr>
          <a:lstStyle/>
          <a:p>
            <a:pPr algn="ctr"/>
            <a:r>
              <a:rPr lang="en-US" sz="2400" dirty="0">
                <a:latin typeface="Nunito" pitchFamily="2" charset="77"/>
              </a:rPr>
              <a:t>Simon Says</a:t>
            </a:r>
          </a:p>
        </p:txBody>
      </p:sp>
      <p:sp>
        <p:nvSpPr>
          <p:cNvPr id="27" name="TextBox 26">
            <a:extLst>
              <a:ext uri="{FF2B5EF4-FFF2-40B4-BE49-F238E27FC236}">
                <a16:creationId xmlns:a16="http://schemas.microsoft.com/office/drawing/2014/main" id="{6E76D229-2292-FE11-5D86-42CD1E85378C}"/>
              </a:ext>
            </a:extLst>
          </p:cNvPr>
          <p:cNvSpPr txBox="1"/>
          <p:nvPr/>
        </p:nvSpPr>
        <p:spPr>
          <a:xfrm>
            <a:off x="9022630" y="1598230"/>
            <a:ext cx="2331170" cy="461665"/>
          </a:xfrm>
          <a:prstGeom prst="rect">
            <a:avLst/>
          </a:prstGeom>
          <a:noFill/>
        </p:spPr>
        <p:txBody>
          <a:bodyPr wrap="square" rtlCol="0">
            <a:spAutoFit/>
          </a:bodyPr>
          <a:lstStyle/>
          <a:p>
            <a:pPr algn="ctr"/>
            <a:r>
              <a:rPr lang="en-US" sz="2400" dirty="0">
                <a:latin typeface="Nunito" pitchFamily="2" charset="77"/>
              </a:rPr>
              <a:t>Camelid</a:t>
            </a:r>
          </a:p>
        </p:txBody>
      </p:sp>
      <p:pic>
        <p:nvPicPr>
          <p:cNvPr id="28" name="Picture 2" descr="Bert (@bertsesame) / X">
            <a:extLst>
              <a:ext uri="{FF2B5EF4-FFF2-40B4-BE49-F238E27FC236}">
                <a16:creationId xmlns:a16="http://schemas.microsoft.com/office/drawing/2014/main" id="{8B1A2FAA-C4F4-84B4-2268-57B4A7A99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71" y="222551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Ernie | Muppet Wiki | Fandom">
            <a:extLst>
              <a:ext uri="{FF2B5EF4-FFF2-40B4-BE49-F238E27FC236}">
                <a16:creationId xmlns:a16="http://schemas.microsoft.com/office/drawing/2014/main" id="{7A7021CA-04B0-48FE-4E9D-AF0B4F94F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70" y="3759658"/>
            <a:ext cx="1174229" cy="16891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an You Believe Elmo Is 30?! - E! Online - CA">
            <a:extLst>
              <a:ext uri="{FF2B5EF4-FFF2-40B4-BE49-F238E27FC236}">
                <a16:creationId xmlns:a16="http://schemas.microsoft.com/office/drawing/2014/main" id="{649A9B7A-D12B-773F-1A3B-1D6465DA26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554" y="3216705"/>
            <a:ext cx="1352718" cy="10002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ow to build a GPT3-powered app on WordPress without code">
            <a:extLst>
              <a:ext uri="{FF2B5EF4-FFF2-40B4-BE49-F238E27FC236}">
                <a16:creationId xmlns:a16="http://schemas.microsoft.com/office/drawing/2014/main" id="{AB037261-094D-9286-36F1-C5544D73AA6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016" r="5208"/>
          <a:stretch/>
        </p:blipFill>
        <p:spPr bwMode="auto">
          <a:xfrm>
            <a:off x="3554133" y="2320123"/>
            <a:ext cx="1154242" cy="162983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a:extLst>
              <a:ext uri="{FF2B5EF4-FFF2-40B4-BE49-F238E27FC236}">
                <a16:creationId xmlns:a16="http://schemas.microsoft.com/office/drawing/2014/main" id="{DF37D6E7-32EF-0E92-B058-0CB76D131B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28" t="18593" r="50000" b="63674"/>
          <a:stretch/>
        </p:blipFill>
        <p:spPr bwMode="auto">
          <a:xfrm>
            <a:off x="3440700" y="3900302"/>
            <a:ext cx="1465033" cy="53228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How Google PaLM 2 betters predecessor and rivals OpenAI's GPT-4">
            <a:extLst>
              <a:ext uri="{FF2B5EF4-FFF2-40B4-BE49-F238E27FC236}">
                <a16:creationId xmlns:a16="http://schemas.microsoft.com/office/drawing/2014/main" id="{73B58ACA-037E-2DAA-B1F2-ABBABAD43AF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8685" t="20782" r="21408" b="11700"/>
          <a:stretch/>
        </p:blipFill>
        <p:spPr bwMode="auto">
          <a:xfrm>
            <a:off x="4131254" y="4472051"/>
            <a:ext cx="1474442" cy="103905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LOOM">
            <a:extLst>
              <a:ext uri="{FF2B5EF4-FFF2-40B4-BE49-F238E27FC236}">
                <a16:creationId xmlns:a16="http://schemas.microsoft.com/office/drawing/2014/main" id="{C050705C-C471-FE09-E5BA-D20275FC11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1554" y="2138807"/>
            <a:ext cx="1653641" cy="70183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ChatGPT Logo PNG Images With Transparent Background">
            <a:extLst>
              <a:ext uri="{FF2B5EF4-FFF2-40B4-BE49-F238E27FC236}">
                <a16:creationId xmlns:a16="http://schemas.microsoft.com/office/drawing/2014/main" id="{060E2ABD-925C-8678-B3E0-3AE2352877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663" y="2922241"/>
            <a:ext cx="2015007" cy="58892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Free Dolly: Introducing the World's First Open and Commercially Viable  Instruction-Tuned LLM - The Databricks Blog">
            <a:extLst>
              <a:ext uri="{FF2B5EF4-FFF2-40B4-BE49-F238E27FC236}">
                <a16:creationId xmlns:a16="http://schemas.microsoft.com/office/drawing/2014/main" id="{B9AB2D14-2B1D-BF70-741C-565AE8C974C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62705" y="2215232"/>
            <a:ext cx="1451020" cy="81630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GetGenie Adopts Advanced Text-DaVinci-003 by OpenAI-GetGenie">
            <a:extLst>
              <a:ext uri="{FF2B5EF4-FFF2-40B4-BE49-F238E27FC236}">
                <a16:creationId xmlns:a16="http://schemas.microsoft.com/office/drawing/2014/main" id="{D41B2213-1BEF-1D40-886D-E860E5D6D63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34802" r="43010" b="29195"/>
          <a:stretch/>
        </p:blipFill>
        <p:spPr bwMode="auto">
          <a:xfrm>
            <a:off x="6292359" y="3972833"/>
            <a:ext cx="2149613" cy="77731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Meta heats up the tech giants' fight with the launch of LLaMA, an AI  language model three times bigger than GPT-3">
            <a:extLst>
              <a:ext uri="{FF2B5EF4-FFF2-40B4-BE49-F238E27FC236}">
                <a16:creationId xmlns:a16="http://schemas.microsoft.com/office/drawing/2014/main" id="{0ED4D68D-8E59-07FA-4AC0-F561AD745C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7394" y="3228611"/>
            <a:ext cx="1919042" cy="91242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2" descr="Stanford Closes Meta LLaMA-Based Alpaca Generative AI Demo Over Safety and  Cost Problems - Voicebot.ai">
            <a:extLst>
              <a:ext uri="{FF2B5EF4-FFF2-40B4-BE49-F238E27FC236}">
                <a16:creationId xmlns:a16="http://schemas.microsoft.com/office/drawing/2014/main" id="{F68B7BFA-95D4-06D6-7CF8-04100E9A798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3790" y="4214869"/>
            <a:ext cx="1746250" cy="11620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F7980119-8603-4D63-186C-6819C048C7DB}"/>
              </a:ext>
            </a:extLst>
          </p:cNvPr>
          <p:cNvSpPr txBox="1"/>
          <p:nvPr/>
        </p:nvSpPr>
        <p:spPr>
          <a:xfrm>
            <a:off x="546999" y="6368140"/>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2018</a:t>
            </a:r>
          </a:p>
        </p:txBody>
      </p:sp>
      <p:sp>
        <p:nvSpPr>
          <p:cNvPr id="41" name="TextBox 40">
            <a:extLst>
              <a:ext uri="{FF2B5EF4-FFF2-40B4-BE49-F238E27FC236}">
                <a16:creationId xmlns:a16="http://schemas.microsoft.com/office/drawing/2014/main" id="{DE050D65-F618-9AEB-7FD1-D613E741494A}"/>
              </a:ext>
            </a:extLst>
          </p:cNvPr>
          <p:cNvSpPr txBox="1"/>
          <p:nvPr/>
        </p:nvSpPr>
        <p:spPr>
          <a:xfrm>
            <a:off x="3374291"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2020</a:t>
            </a:r>
          </a:p>
        </p:txBody>
      </p:sp>
      <p:sp>
        <p:nvSpPr>
          <p:cNvPr id="42" name="TextBox 41">
            <a:extLst>
              <a:ext uri="{FF2B5EF4-FFF2-40B4-BE49-F238E27FC236}">
                <a16:creationId xmlns:a16="http://schemas.microsoft.com/office/drawing/2014/main" id="{D991B25E-BBF3-7D08-7738-195A0F464112}"/>
              </a:ext>
            </a:extLst>
          </p:cNvPr>
          <p:cNvSpPr txBox="1"/>
          <p:nvPr/>
        </p:nvSpPr>
        <p:spPr>
          <a:xfrm>
            <a:off x="6201580"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2022</a:t>
            </a:r>
          </a:p>
        </p:txBody>
      </p:sp>
      <p:sp>
        <p:nvSpPr>
          <p:cNvPr id="43" name="TextBox 42">
            <a:extLst>
              <a:ext uri="{FF2B5EF4-FFF2-40B4-BE49-F238E27FC236}">
                <a16:creationId xmlns:a16="http://schemas.microsoft.com/office/drawing/2014/main" id="{8551DF0D-13A7-1A41-5971-97155236BFB9}"/>
              </a:ext>
            </a:extLst>
          </p:cNvPr>
          <p:cNvSpPr txBox="1"/>
          <p:nvPr/>
        </p:nvSpPr>
        <p:spPr>
          <a:xfrm>
            <a:off x="9022630" y="634995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2023</a:t>
            </a:r>
          </a:p>
        </p:txBody>
      </p:sp>
      <p:sp>
        <p:nvSpPr>
          <p:cNvPr id="14" name="Oval 13">
            <a:extLst>
              <a:ext uri="{FF2B5EF4-FFF2-40B4-BE49-F238E27FC236}">
                <a16:creationId xmlns:a16="http://schemas.microsoft.com/office/drawing/2014/main" id="{9B0C1F86-8244-13EB-411B-1160A2C71589}"/>
              </a:ext>
            </a:extLst>
          </p:cNvPr>
          <p:cNvSpPr/>
          <p:nvPr/>
        </p:nvSpPr>
        <p:spPr>
          <a:xfrm>
            <a:off x="332759" y="1211319"/>
            <a:ext cx="2661620" cy="5246541"/>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0A291-AC3D-B914-9150-6E4889F11A27}"/>
              </a:ext>
            </a:extLst>
          </p:cNvPr>
          <p:cNvSpPr>
            <a:spLocks noGrp="1"/>
          </p:cNvSpPr>
          <p:nvPr>
            <p:ph idx="1"/>
          </p:nvPr>
        </p:nvSpPr>
        <p:spPr>
          <a:xfrm>
            <a:off x="3374291" y="2793188"/>
            <a:ext cx="7220172" cy="1783273"/>
          </a:xfrm>
          <a:solidFill>
            <a:schemeClr val="accent3"/>
          </a:solidFill>
        </p:spPr>
        <p:txBody>
          <a:bodyPr anchor="ctr">
            <a:normAutofit/>
          </a:bodyPr>
          <a:lstStyle/>
          <a:p>
            <a:pPr marL="0" indent="0">
              <a:buNone/>
            </a:pPr>
            <a:r>
              <a:rPr lang="en-US" dirty="0"/>
              <a:t>From a systems perspective, embeddings were great. Precompute, index, …</a:t>
            </a:r>
          </a:p>
        </p:txBody>
      </p:sp>
    </p:spTree>
    <p:extLst>
      <p:ext uri="{BB962C8B-B14F-4D97-AF65-F5344CB8AC3E}">
        <p14:creationId xmlns:p14="http://schemas.microsoft.com/office/powerpoint/2010/main" val="395779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5E62-753E-776A-5877-15CE739577AE}"/>
              </a:ext>
            </a:extLst>
          </p:cNvPr>
          <p:cNvSpPr>
            <a:spLocks noGrp="1"/>
          </p:cNvSpPr>
          <p:nvPr>
            <p:ph type="title"/>
          </p:nvPr>
        </p:nvSpPr>
        <p:spPr/>
        <p:txBody>
          <a:bodyPr/>
          <a:lstStyle/>
          <a:p>
            <a:r>
              <a:rPr lang="en-US" dirty="0"/>
              <a:t>M2 - Long Context BERT</a:t>
            </a:r>
          </a:p>
        </p:txBody>
      </p:sp>
      <p:sp>
        <p:nvSpPr>
          <p:cNvPr id="4" name="Slide Number Placeholder 3">
            <a:extLst>
              <a:ext uri="{FF2B5EF4-FFF2-40B4-BE49-F238E27FC236}">
                <a16:creationId xmlns:a16="http://schemas.microsoft.com/office/drawing/2014/main" id="{E861D1A5-E515-72CA-FDDF-56C2DF50ABAF}"/>
              </a:ext>
            </a:extLst>
          </p:cNvPr>
          <p:cNvSpPr>
            <a:spLocks noGrp="1"/>
          </p:cNvSpPr>
          <p:nvPr>
            <p:ph type="sldNum" sz="quarter" idx="12"/>
          </p:nvPr>
        </p:nvSpPr>
        <p:spPr/>
        <p:txBody>
          <a:bodyPr/>
          <a:lstStyle/>
          <a:p>
            <a:fld id="{828DFE35-EFF4-0747-8BFD-E564752681F3}" type="slidenum">
              <a:rPr lang="en-US" smtClean="0"/>
              <a:t>38</a:t>
            </a:fld>
            <a:endParaRPr lang="en-US"/>
          </a:p>
        </p:txBody>
      </p:sp>
      <p:pic>
        <p:nvPicPr>
          <p:cNvPr id="3" name="Picture 2">
            <a:extLst>
              <a:ext uri="{FF2B5EF4-FFF2-40B4-BE49-F238E27FC236}">
                <a16:creationId xmlns:a16="http://schemas.microsoft.com/office/drawing/2014/main" id="{D0595860-EAC3-1E2D-D552-3A17454A34BD}"/>
              </a:ext>
            </a:extLst>
          </p:cNvPr>
          <p:cNvPicPr>
            <a:picLocks noChangeAspect="1"/>
          </p:cNvPicPr>
          <p:nvPr/>
        </p:nvPicPr>
        <p:blipFill>
          <a:blip r:embed="rId3"/>
          <a:stretch>
            <a:fillRect/>
          </a:stretch>
        </p:blipFill>
        <p:spPr>
          <a:xfrm>
            <a:off x="1277302" y="1719773"/>
            <a:ext cx="9500963" cy="2682807"/>
          </a:xfrm>
          <a:prstGeom prst="rect">
            <a:avLst/>
          </a:prstGeom>
        </p:spPr>
      </p:pic>
      <p:sp>
        <p:nvSpPr>
          <p:cNvPr id="6" name="Content Placeholder 19">
            <a:extLst>
              <a:ext uri="{FF2B5EF4-FFF2-40B4-BE49-F238E27FC236}">
                <a16:creationId xmlns:a16="http://schemas.microsoft.com/office/drawing/2014/main" id="{366351A9-FAF6-249B-46F5-C6D6BC51C7B8}"/>
              </a:ext>
            </a:extLst>
          </p:cNvPr>
          <p:cNvSpPr txBox="1">
            <a:spLocks/>
          </p:cNvSpPr>
          <p:nvPr/>
        </p:nvSpPr>
        <p:spPr>
          <a:xfrm>
            <a:off x="545689" y="4552316"/>
            <a:ext cx="11149781" cy="4016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Uses block diagonal sparse matrices to have sub-quadratic in sequence and dimension lengths.</a:t>
            </a:r>
          </a:p>
        </p:txBody>
      </p:sp>
      <p:sp>
        <p:nvSpPr>
          <p:cNvPr id="7" name="Content Placeholder 2">
            <a:extLst>
              <a:ext uri="{FF2B5EF4-FFF2-40B4-BE49-F238E27FC236}">
                <a16:creationId xmlns:a16="http://schemas.microsoft.com/office/drawing/2014/main" id="{B908E60E-4288-320A-0364-2FC67BD997BA}"/>
              </a:ext>
            </a:extLst>
          </p:cNvPr>
          <p:cNvSpPr txBox="1">
            <a:spLocks/>
          </p:cNvSpPr>
          <p:nvPr/>
        </p:nvSpPr>
        <p:spPr>
          <a:xfrm>
            <a:off x="1036682" y="5353666"/>
            <a:ext cx="10317117" cy="88469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1"/>
                </a:solidFill>
                <a:cs typeface="Calibri"/>
              </a:rPr>
              <a:t>Able to train 2048 context BERT model on a single GPU with same throughput as standard 512 context – long context BERT</a:t>
            </a:r>
          </a:p>
        </p:txBody>
      </p:sp>
      <p:sp>
        <p:nvSpPr>
          <p:cNvPr id="8" name="TextBox 7">
            <a:extLst>
              <a:ext uri="{FF2B5EF4-FFF2-40B4-BE49-F238E27FC236}">
                <a16:creationId xmlns:a16="http://schemas.microsoft.com/office/drawing/2014/main" id="{B5D857C8-4038-2090-FBF3-3C2C62968A14}"/>
              </a:ext>
            </a:extLst>
          </p:cNvPr>
          <p:cNvSpPr txBox="1"/>
          <p:nvPr/>
        </p:nvSpPr>
        <p:spPr>
          <a:xfrm>
            <a:off x="0" y="6606059"/>
            <a:ext cx="8075054" cy="246221"/>
          </a:xfrm>
          <a:prstGeom prst="rect">
            <a:avLst/>
          </a:prstGeom>
          <a:noFill/>
        </p:spPr>
        <p:txBody>
          <a:bodyPr wrap="square" rtlCol="0">
            <a:spAutoFit/>
          </a:bodyPr>
          <a:lstStyle/>
          <a:p>
            <a:r>
              <a:rPr lang="en-US" sz="1000" dirty="0">
                <a:hlinkClick r:id="rId4"/>
              </a:rPr>
              <a:t>https://hazyresearch.stanford.edu/blog/2023-07-25-m2-bert</a:t>
            </a:r>
            <a:endParaRPr lang="en-US" sz="1000" dirty="0"/>
          </a:p>
        </p:txBody>
      </p:sp>
    </p:spTree>
    <p:extLst>
      <p:ext uri="{BB962C8B-B14F-4D97-AF65-F5344CB8AC3E}">
        <p14:creationId xmlns:p14="http://schemas.microsoft.com/office/powerpoint/2010/main" val="2096934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FA6A-A127-2896-3863-A4FC66B82C99}"/>
              </a:ext>
            </a:extLst>
          </p:cNvPr>
          <p:cNvSpPr>
            <a:spLocks noGrp="1"/>
          </p:cNvSpPr>
          <p:nvPr>
            <p:ph type="title"/>
          </p:nvPr>
        </p:nvSpPr>
        <p:spPr/>
        <p:txBody>
          <a:bodyPr>
            <a:normAutofit fontScale="90000"/>
          </a:bodyPr>
          <a:lstStyle/>
          <a:p>
            <a:r>
              <a:rPr lang="en-US" dirty="0"/>
              <a:t>LLMs for Wrangling – Possible, Exciting, Not Easy</a:t>
            </a:r>
          </a:p>
        </p:txBody>
      </p:sp>
      <p:sp>
        <p:nvSpPr>
          <p:cNvPr id="4" name="Slide Number Placeholder 3">
            <a:extLst>
              <a:ext uri="{FF2B5EF4-FFF2-40B4-BE49-F238E27FC236}">
                <a16:creationId xmlns:a16="http://schemas.microsoft.com/office/drawing/2014/main" id="{DE1D8A2D-51BB-F743-E4C7-83B27EA5E691}"/>
              </a:ext>
            </a:extLst>
          </p:cNvPr>
          <p:cNvSpPr>
            <a:spLocks noGrp="1"/>
          </p:cNvSpPr>
          <p:nvPr>
            <p:ph type="sldNum" sz="quarter" idx="12"/>
          </p:nvPr>
        </p:nvSpPr>
        <p:spPr/>
        <p:txBody>
          <a:bodyPr/>
          <a:lstStyle/>
          <a:p>
            <a:fld id="{828DFE35-EFF4-0747-8BFD-E564752681F3}" type="slidenum">
              <a:rPr lang="en-US" smtClean="0"/>
              <a:t>39</a:t>
            </a:fld>
            <a:endParaRPr lang="en-US"/>
          </a:p>
        </p:txBody>
      </p:sp>
      <p:pic>
        <p:nvPicPr>
          <p:cNvPr id="3" name="Picture 2" descr="A group of purple and black squares&#10;&#10;Description automatically generated">
            <a:extLst>
              <a:ext uri="{FF2B5EF4-FFF2-40B4-BE49-F238E27FC236}">
                <a16:creationId xmlns:a16="http://schemas.microsoft.com/office/drawing/2014/main" id="{C6EBAAED-F725-D3D0-47DE-DB5BD2376A00}"/>
              </a:ext>
            </a:extLst>
          </p:cNvPr>
          <p:cNvPicPr>
            <a:picLocks noChangeAspect="1"/>
          </p:cNvPicPr>
          <p:nvPr/>
        </p:nvPicPr>
        <p:blipFill>
          <a:blip r:embed="rId3"/>
          <a:stretch>
            <a:fillRect/>
          </a:stretch>
        </p:blipFill>
        <p:spPr>
          <a:xfrm>
            <a:off x="1010897" y="1503998"/>
            <a:ext cx="2768600" cy="275590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81155D4F-A415-5E3B-3A09-C628CC833B26}"/>
              </a:ext>
            </a:extLst>
          </p:cNvPr>
          <p:cNvPicPr>
            <a:picLocks noChangeAspect="1"/>
          </p:cNvPicPr>
          <p:nvPr/>
        </p:nvPicPr>
        <p:blipFill>
          <a:blip r:embed="rId4"/>
          <a:stretch>
            <a:fillRect/>
          </a:stretch>
        </p:blipFill>
        <p:spPr>
          <a:xfrm>
            <a:off x="7277100" y="1168400"/>
            <a:ext cx="4076700" cy="3238500"/>
          </a:xfrm>
          <a:prstGeom prst="rect">
            <a:avLst/>
          </a:prstGeom>
        </p:spPr>
      </p:pic>
      <p:sp>
        <p:nvSpPr>
          <p:cNvPr id="7" name="Rectangle 6">
            <a:extLst>
              <a:ext uri="{FF2B5EF4-FFF2-40B4-BE49-F238E27FC236}">
                <a16:creationId xmlns:a16="http://schemas.microsoft.com/office/drawing/2014/main" id="{E23CA199-171A-16B0-CF23-E884E5F7DF12}"/>
              </a:ext>
            </a:extLst>
          </p:cNvPr>
          <p:cNvSpPr/>
          <p:nvPr/>
        </p:nvSpPr>
        <p:spPr>
          <a:xfrm>
            <a:off x="4718673" y="1698858"/>
            <a:ext cx="1753849" cy="8207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Nunito" pitchFamily="2" charset="77"/>
              </a:rPr>
              <a:t>LLM</a:t>
            </a:r>
          </a:p>
        </p:txBody>
      </p:sp>
      <p:cxnSp>
        <p:nvCxnSpPr>
          <p:cNvPr id="8" name="Straight Arrow Connector 7">
            <a:extLst>
              <a:ext uri="{FF2B5EF4-FFF2-40B4-BE49-F238E27FC236}">
                <a16:creationId xmlns:a16="http://schemas.microsoft.com/office/drawing/2014/main" id="{60EB7820-AFEF-9EBD-6F25-73BB171C32B6}"/>
              </a:ext>
            </a:extLst>
          </p:cNvPr>
          <p:cNvCxnSpPr>
            <a:cxnSpLocks/>
            <a:endCxn id="7" idx="1"/>
          </p:cNvCxnSpPr>
          <p:nvPr/>
        </p:nvCxnSpPr>
        <p:spPr>
          <a:xfrm>
            <a:off x="3779497" y="2109214"/>
            <a:ext cx="93917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E8AD8A2-917D-385B-EDD5-3395F19E9130}"/>
              </a:ext>
            </a:extLst>
          </p:cNvPr>
          <p:cNvCxnSpPr>
            <a:cxnSpLocks/>
            <a:stCxn id="7" idx="3"/>
          </p:cNvCxnSpPr>
          <p:nvPr/>
        </p:nvCxnSpPr>
        <p:spPr>
          <a:xfrm>
            <a:off x="6472522" y="2109214"/>
            <a:ext cx="80457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Content Placeholder 19">
            <a:extLst>
              <a:ext uri="{FF2B5EF4-FFF2-40B4-BE49-F238E27FC236}">
                <a16:creationId xmlns:a16="http://schemas.microsoft.com/office/drawing/2014/main" id="{D661D843-C43F-C702-E5FE-E1CB9FC35877}"/>
              </a:ext>
            </a:extLst>
          </p:cNvPr>
          <p:cNvSpPr txBox="1">
            <a:spLocks/>
          </p:cNvSpPr>
          <p:nvPr/>
        </p:nvSpPr>
        <p:spPr>
          <a:xfrm>
            <a:off x="1697011" y="4440810"/>
            <a:ext cx="8797977" cy="619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1"/>
                </a:solidFill>
              </a:rPr>
              <a:t>Prototyping is easy, production is hard</a:t>
            </a:r>
          </a:p>
        </p:txBody>
      </p:sp>
      <p:sp>
        <p:nvSpPr>
          <p:cNvPr id="11" name="TextBox 10">
            <a:extLst>
              <a:ext uri="{FF2B5EF4-FFF2-40B4-BE49-F238E27FC236}">
                <a16:creationId xmlns:a16="http://schemas.microsoft.com/office/drawing/2014/main" id="{BE889AD5-64B0-C5F9-3EB4-FB8674C79DF4}"/>
              </a:ext>
            </a:extLst>
          </p:cNvPr>
          <p:cNvSpPr txBox="1"/>
          <p:nvPr/>
        </p:nvSpPr>
        <p:spPr>
          <a:xfrm>
            <a:off x="1473978" y="5453370"/>
            <a:ext cx="6281530" cy="1015663"/>
          </a:xfrm>
          <a:prstGeom prst="rect">
            <a:avLst/>
          </a:prstGeom>
          <a:noFill/>
        </p:spPr>
        <p:txBody>
          <a:bodyPr wrap="square" rtlCol="0">
            <a:spAutoFit/>
          </a:bodyPr>
          <a:lstStyle/>
          <a:p>
            <a:r>
              <a:rPr lang="en-US" sz="2000" dirty="0">
                <a:latin typeface="Nunito" pitchFamily="2" charset="77"/>
              </a:rPr>
              <a:t>Contact: </a:t>
            </a:r>
            <a:r>
              <a:rPr lang="en-US" sz="2000" dirty="0">
                <a:latin typeface="Nunito" pitchFamily="2" charset="77"/>
                <a:hlinkClick r:id="rId5"/>
              </a:rPr>
              <a:t>laurel.orr@numbersstation.ai</a:t>
            </a:r>
            <a:endParaRPr lang="en-US" sz="2000" dirty="0">
              <a:latin typeface="Nunito" pitchFamily="2" charset="77"/>
            </a:endParaRPr>
          </a:p>
          <a:p>
            <a:r>
              <a:rPr lang="en-US" sz="2000" dirty="0">
                <a:latin typeface="Nunito" pitchFamily="2" charset="77"/>
              </a:rPr>
              <a:t>Blogs: </a:t>
            </a:r>
            <a:r>
              <a:rPr lang="en-US" sz="2000" dirty="0">
                <a:latin typeface="Nunito" pitchFamily="2" charset="77"/>
                <a:hlinkClick r:id="rId6"/>
              </a:rPr>
              <a:t>https://www.numbersstation.ai/blog</a:t>
            </a:r>
            <a:endParaRPr lang="en-US" sz="2000" dirty="0">
              <a:latin typeface="Nunito" pitchFamily="2" charset="77"/>
            </a:endParaRPr>
          </a:p>
          <a:p>
            <a:r>
              <a:rPr lang="en-US" sz="2000" dirty="0">
                <a:latin typeface="Nunito" pitchFamily="2" charset="77"/>
              </a:rPr>
              <a:t>Wrangling Paper: </a:t>
            </a:r>
            <a:r>
              <a:rPr lang="en-US" sz="2000" dirty="0">
                <a:latin typeface="Nunito" pitchFamily="2" charset="77"/>
                <a:hlinkClick r:id="rId7"/>
              </a:rPr>
              <a:t>https://arxiv.org/abs/2205.09911</a:t>
            </a:r>
            <a:endParaRPr lang="en-US" sz="2000" dirty="0">
              <a:latin typeface="Nunito" pitchFamily="2" charset="77"/>
            </a:endParaRPr>
          </a:p>
        </p:txBody>
      </p:sp>
      <p:pic>
        <p:nvPicPr>
          <p:cNvPr id="14" name="Picture 13" descr="A qr code on a white background&#10;&#10;Description automatically generated">
            <a:extLst>
              <a:ext uri="{FF2B5EF4-FFF2-40B4-BE49-F238E27FC236}">
                <a16:creationId xmlns:a16="http://schemas.microsoft.com/office/drawing/2014/main" id="{A6B91D69-7F05-73ED-CF6B-71C3A9CBE49F}"/>
              </a:ext>
            </a:extLst>
          </p:cNvPr>
          <p:cNvPicPr>
            <a:picLocks noChangeAspect="1"/>
          </p:cNvPicPr>
          <p:nvPr/>
        </p:nvPicPr>
        <p:blipFill>
          <a:blip r:embed="rId8"/>
          <a:stretch>
            <a:fillRect/>
          </a:stretch>
        </p:blipFill>
        <p:spPr>
          <a:xfrm>
            <a:off x="317353" y="5315352"/>
            <a:ext cx="1041694" cy="1291700"/>
          </a:xfrm>
          <a:prstGeom prst="rect">
            <a:avLst/>
          </a:prstGeom>
        </p:spPr>
      </p:pic>
      <p:sp>
        <p:nvSpPr>
          <p:cNvPr id="16" name="TextBox 15">
            <a:extLst>
              <a:ext uri="{FF2B5EF4-FFF2-40B4-BE49-F238E27FC236}">
                <a16:creationId xmlns:a16="http://schemas.microsoft.com/office/drawing/2014/main" id="{A69F74AB-7D88-64A2-EBCB-3C63C6A13352}"/>
              </a:ext>
            </a:extLst>
          </p:cNvPr>
          <p:cNvSpPr txBox="1"/>
          <p:nvPr/>
        </p:nvSpPr>
        <p:spPr>
          <a:xfrm>
            <a:off x="4043692" y="2700481"/>
            <a:ext cx="310380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77"/>
              </a:rPr>
              <a:t>High Cost</a:t>
            </a:r>
          </a:p>
          <a:p>
            <a:pPr marL="285750" indent="-285750">
              <a:buFont typeface="Arial" panose="020B0604020202020204" pitchFamily="34" charset="0"/>
              <a:buChar char="•"/>
            </a:pPr>
            <a:r>
              <a:rPr lang="en-US" dirty="0">
                <a:latin typeface="Nunito" pitchFamily="2" charset="77"/>
              </a:rPr>
              <a:t>Lacking Personalization</a:t>
            </a:r>
          </a:p>
          <a:p>
            <a:pPr marL="285750" indent="-285750">
              <a:buFont typeface="Arial" panose="020B0604020202020204" pitchFamily="34" charset="0"/>
              <a:buChar char="•"/>
            </a:pPr>
            <a:r>
              <a:rPr lang="en-US" dirty="0">
                <a:latin typeface="Nunito" pitchFamily="2" charset="77"/>
              </a:rPr>
              <a:t>Limited Context</a:t>
            </a:r>
          </a:p>
        </p:txBody>
      </p:sp>
    </p:spTree>
    <p:extLst>
      <p:ext uri="{BB962C8B-B14F-4D97-AF65-F5344CB8AC3E}">
        <p14:creationId xmlns:p14="http://schemas.microsoft.com/office/powerpoint/2010/main" val="238178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BB4E-3664-6160-1EBB-AA5531764B4F}"/>
              </a:ext>
            </a:extLst>
          </p:cNvPr>
          <p:cNvSpPr>
            <a:spLocks noGrp="1"/>
          </p:cNvSpPr>
          <p:nvPr>
            <p:ph type="title"/>
          </p:nvPr>
        </p:nvSpPr>
        <p:spPr/>
        <p:txBody>
          <a:bodyPr/>
          <a:lstStyle/>
          <a:p>
            <a:r>
              <a:rPr lang="en-US" dirty="0"/>
              <a:t>What Are LLMs</a:t>
            </a:r>
          </a:p>
        </p:txBody>
      </p:sp>
      <p:sp>
        <p:nvSpPr>
          <p:cNvPr id="3" name="Text Placeholder 2">
            <a:extLst>
              <a:ext uri="{FF2B5EF4-FFF2-40B4-BE49-F238E27FC236}">
                <a16:creationId xmlns:a16="http://schemas.microsoft.com/office/drawing/2014/main" id="{4851DA28-B147-1401-281E-788AB9FA58CB}"/>
              </a:ext>
            </a:extLst>
          </p:cNvPr>
          <p:cNvSpPr>
            <a:spLocks noGrp="1"/>
          </p:cNvSpPr>
          <p:nvPr>
            <p:ph type="body" idx="1"/>
          </p:nvPr>
        </p:nvSpPr>
        <p:spPr/>
        <p:txBody>
          <a:bodyPr/>
          <a:lstStyle/>
          <a:p>
            <a:r>
              <a:rPr lang="en-US" dirty="0"/>
              <a:t>And why are they changing how we build applications?</a:t>
            </a:r>
          </a:p>
        </p:txBody>
      </p:sp>
      <p:sp>
        <p:nvSpPr>
          <p:cNvPr id="4" name="Slide Number Placeholder 3">
            <a:extLst>
              <a:ext uri="{FF2B5EF4-FFF2-40B4-BE49-F238E27FC236}">
                <a16:creationId xmlns:a16="http://schemas.microsoft.com/office/drawing/2014/main" id="{A0A6BD96-9A6D-4BC1-D842-F7034B8CE926}"/>
              </a:ext>
            </a:extLst>
          </p:cNvPr>
          <p:cNvSpPr>
            <a:spLocks noGrp="1"/>
          </p:cNvSpPr>
          <p:nvPr>
            <p:ph type="sldNum" sz="quarter" idx="12"/>
          </p:nvPr>
        </p:nvSpPr>
        <p:spPr/>
        <p:txBody>
          <a:bodyPr/>
          <a:lstStyle/>
          <a:p>
            <a:fld id="{828DFE35-EFF4-0747-8BFD-E564752681F3}" type="slidenum">
              <a:rPr lang="en-US" smtClean="0"/>
              <a:t>4</a:t>
            </a:fld>
            <a:endParaRPr lang="en-US"/>
          </a:p>
        </p:txBody>
      </p:sp>
    </p:spTree>
    <p:extLst>
      <p:ext uri="{BB962C8B-B14F-4D97-AF65-F5344CB8AC3E}">
        <p14:creationId xmlns:p14="http://schemas.microsoft.com/office/powerpoint/2010/main" val="199199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B398-D5AC-2359-920D-6DB36E405CD0}"/>
              </a:ext>
            </a:extLst>
          </p:cNvPr>
          <p:cNvSpPr>
            <a:spLocks noGrp="1"/>
          </p:cNvSpPr>
          <p:nvPr>
            <p:ph type="title"/>
          </p:nvPr>
        </p:nvSpPr>
        <p:spPr/>
        <p:txBody>
          <a:bodyPr/>
          <a:lstStyle/>
          <a:p>
            <a:r>
              <a:rPr lang="en-US" dirty="0"/>
              <a:t>The “Eras” of LLMs</a:t>
            </a:r>
          </a:p>
        </p:txBody>
      </p:sp>
      <p:sp>
        <p:nvSpPr>
          <p:cNvPr id="4" name="Slide Number Placeholder 3">
            <a:extLst>
              <a:ext uri="{FF2B5EF4-FFF2-40B4-BE49-F238E27FC236}">
                <a16:creationId xmlns:a16="http://schemas.microsoft.com/office/drawing/2014/main" id="{1DBEDE92-4AE5-F042-2D04-E12B1262AFF4}"/>
              </a:ext>
            </a:extLst>
          </p:cNvPr>
          <p:cNvSpPr>
            <a:spLocks noGrp="1"/>
          </p:cNvSpPr>
          <p:nvPr>
            <p:ph type="sldNum" sz="quarter" idx="12"/>
          </p:nvPr>
        </p:nvSpPr>
        <p:spPr/>
        <p:txBody>
          <a:bodyPr/>
          <a:lstStyle/>
          <a:p>
            <a:fld id="{828DFE35-EFF4-0747-8BFD-E564752681F3}" type="slidenum">
              <a:rPr lang="en-US" smtClean="0"/>
              <a:t>5</a:t>
            </a:fld>
            <a:endParaRPr lang="en-US"/>
          </a:p>
        </p:txBody>
      </p:sp>
      <p:sp>
        <p:nvSpPr>
          <p:cNvPr id="5" name="Rectangle 4">
            <a:extLst>
              <a:ext uri="{FF2B5EF4-FFF2-40B4-BE49-F238E27FC236}">
                <a16:creationId xmlns:a16="http://schemas.microsoft.com/office/drawing/2014/main" id="{3671C986-6989-4353-2266-019DBA954723}"/>
              </a:ext>
            </a:extLst>
          </p:cNvPr>
          <p:cNvSpPr/>
          <p:nvPr/>
        </p:nvSpPr>
        <p:spPr>
          <a:xfrm>
            <a:off x="546999"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9" name="TextBox 8">
            <a:extLst>
              <a:ext uri="{FF2B5EF4-FFF2-40B4-BE49-F238E27FC236}">
                <a16:creationId xmlns:a16="http://schemas.microsoft.com/office/drawing/2014/main" id="{2356F566-C544-CE3F-5AE4-9C11610D6289}"/>
              </a:ext>
            </a:extLst>
          </p:cNvPr>
          <p:cNvSpPr txBox="1"/>
          <p:nvPr/>
        </p:nvSpPr>
        <p:spPr>
          <a:xfrm>
            <a:off x="546999" y="5636189"/>
            <a:ext cx="2331170" cy="646331"/>
          </a:xfrm>
          <a:prstGeom prst="rect">
            <a:avLst/>
          </a:prstGeom>
          <a:noFill/>
        </p:spPr>
        <p:txBody>
          <a:bodyPr wrap="square" rtlCol="0">
            <a:spAutoFit/>
          </a:bodyPr>
          <a:lstStyle/>
          <a:p>
            <a:pPr algn="ctr"/>
            <a:r>
              <a:rPr lang="en-US" dirty="0">
                <a:latin typeface="Nunito" pitchFamily="2" charset="77"/>
              </a:rPr>
              <a:t>Text to Embedding Representation</a:t>
            </a:r>
          </a:p>
        </p:txBody>
      </p:sp>
      <p:sp>
        <p:nvSpPr>
          <p:cNvPr id="14" name="TextBox 13">
            <a:extLst>
              <a:ext uri="{FF2B5EF4-FFF2-40B4-BE49-F238E27FC236}">
                <a16:creationId xmlns:a16="http://schemas.microsoft.com/office/drawing/2014/main" id="{A098B176-C270-2087-0B43-8E790779D016}"/>
              </a:ext>
            </a:extLst>
          </p:cNvPr>
          <p:cNvSpPr txBox="1"/>
          <p:nvPr/>
        </p:nvSpPr>
        <p:spPr>
          <a:xfrm>
            <a:off x="546999" y="1598230"/>
            <a:ext cx="2331170" cy="461665"/>
          </a:xfrm>
          <a:prstGeom prst="rect">
            <a:avLst/>
          </a:prstGeom>
          <a:noFill/>
        </p:spPr>
        <p:txBody>
          <a:bodyPr wrap="square" rtlCol="0">
            <a:spAutoFit/>
          </a:bodyPr>
          <a:lstStyle/>
          <a:p>
            <a:pPr algn="ctr"/>
            <a:r>
              <a:rPr lang="en-US" sz="2400" dirty="0">
                <a:latin typeface="Nunito" pitchFamily="2" charset="77"/>
              </a:rPr>
              <a:t>Sesame Street</a:t>
            </a:r>
          </a:p>
        </p:txBody>
      </p:sp>
      <p:sp>
        <p:nvSpPr>
          <p:cNvPr id="17" name="Rectangle 16">
            <a:extLst>
              <a:ext uri="{FF2B5EF4-FFF2-40B4-BE49-F238E27FC236}">
                <a16:creationId xmlns:a16="http://schemas.microsoft.com/office/drawing/2014/main" id="{AF3751A1-5DCE-CB73-90E7-A6D261564EFD}"/>
              </a:ext>
            </a:extLst>
          </p:cNvPr>
          <p:cNvSpPr/>
          <p:nvPr/>
        </p:nvSpPr>
        <p:spPr>
          <a:xfrm>
            <a:off x="3374291"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18" name="TextBox 17">
            <a:extLst>
              <a:ext uri="{FF2B5EF4-FFF2-40B4-BE49-F238E27FC236}">
                <a16:creationId xmlns:a16="http://schemas.microsoft.com/office/drawing/2014/main" id="{000DAC0A-21CF-8001-6F7C-07335848CA4F}"/>
              </a:ext>
            </a:extLst>
          </p:cNvPr>
          <p:cNvSpPr txBox="1"/>
          <p:nvPr/>
        </p:nvSpPr>
        <p:spPr>
          <a:xfrm>
            <a:off x="3374291" y="5636189"/>
            <a:ext cx="2331170" cy="369332"/>
          </a:xfrm>
          <a:prstGeom prst="rect">
            <a:avLst/>
          </a:prstGeom>
          <a:noFill/>
        </p:spPr>
        <p:txBody>
          <a:bodyPr wrap="square" rtlCol="0">
            <a:spAutoFit/>
          </a:bodyPr>
          <a:lstStyle/>
          <a:p>
            <a:pPr algn="ctr"/>
            <a:r>
              <a:rPr lang="en-US" dirty="0">
                <a:latin typeface="Nunito" pitchFamily="2" charset="77"/>
              </a:rPr>
              <a:t>Text to Text</a:t>
            </a:r>
          </a:p>
        </p:txBody>
      </p:sp>
      <p:sp>
        <p:nvSpPr>
          <p:cNvPr id="19" name="TextBox 18">
            <a:extLst>
              <a:ext uri="{FF2B5EF4-FFF2-40B4-BE49-F238E27FC236}">
                <a16:creationId xmlns:a16="http://schemas.microsoft.com/office/drawing/2014/main" id="{A3DC8596-F9C1-D5D9-8FB0-C8B07D2A3601}"/>
              </a:ext>
            </a:extLst>
          </p:cNvPr>
          <p:cNvSpPr txBox="1"/>
          <p:nvPr/>
        </p:nvSpPr>
        <p:spPr>
          <a:xfrm>
            <a:off x="3374291" y="1598230"/>
            <a:ext cx="2331170" cy="461665"/>
          </a:xfrm>
          <a:prstGeom prst="rect">
            <a:avLst/>
          </a:prstGeom>
          <a:noFill/>
        </p:spPr>
        <p:txBody>
          <a:bodyPr wrap="square" rtlCol="0">
            <a:spAutoFit/>
          </a:bodyPr>
          <a:lstStyle/>
          <a:p>
            <a:pPr algn="ctr"/>
            <a:r>
              <a:rPr lang="en-US" sz="2400" dirty="0">
                <a:latin typeface="Nunito" pitchFamily="2" charset="77"/>
              </a:rPr>
              <a:t>Bigger is Better</a:t>
            </a:r>
          </a:p>
        </p:txBody>
      </p:sp>
      <p:sp>
        <p:nvSpPr>
          <p:cNvPr id="20" name="Rectangle 19">
            <a:extLst>
              <a:ext uri="{FF2B5EF4-FFF2-40B4-BE49-F238E27FC236}">
                <a16:creationId xmlns:a16="http://schemas.microsoft.com/office/drawing/2014/main" id="{88B4B2F3-BFE8-ED9E-497A-7B9C50FB31F8}"/>
              </a:ext>
            </a:extLst>
          </p:cNvPr>
          <p:cNvSpPr/>
          <p:nvPr/>
        </p:nvSpPr>
        <p:spPr>
          <a:xfrm>
            <a:off x="6201583"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21" name="Rectangle 20">
            <a:extLst>
              <a:ext uri="{FF2B5EF4-FFF2-40B4-BE49-F238E27FC236}">
                <a16:creationId xmlns:a16="http://schemas.microsoft.com/office/drawing/2014/main" id="{833C7579-1EB6-06B7-3C8C-CFFEFF64F36B}"/>
              </a:ext>
            </a:extLst>
          </p:cNvPr>
          <p:cNvSpPr/>
          <p:nvPr/>
        </p:nvSpPr>
        <p:spPr>
          <a:xfrm>
            <a:off x="9028876"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22" name="TextBox 21">
            <a:extLst>
              <a:ext uri="{FF2B5EF4-FFF2-40B4-BE49-F238E27FC236}">
                <a16:creationId xmlns:a16="http://schemas.microsoft.com/office/drawing/2014/main" id="{753966C6-7DFA-5CA5-D42B-0DC1043A6309}"/>
              </a:ext>
            </a:extLst>
          </p:cNvPr>
          <p:cNvSpPr txBox="1"/>
          <p:nvPr/>
        </p:nvSpPr>
        <p:spPr>
          <a:xfrm>
            <a:off x="6201582" y="5636189"/>
            <a:ext cx="2331170" cy="369332"/>
          </a:xfrm>
          <a:prstGeom prst="rect">
            <a:avLst/>
          </a:prstGeom>
          <a:noFill/>
        </p:spPr>
        <p:txBody>
          <a:bodyPr wrap="square" rtlCol="0">
            <a:spAutoFit/>
          </a:bodyPr>
          <a:lstStyle/>
          <a:p>
            <a:pPr algn="ctr"/>
            <a:r>
              <a:rPr lang="en-US" dirty="0">
                <a:latin typeface="Nunito" pitchFamily="2" charset="77"/>
              </a:rPr>
              <a:t>Text to ”Task”</a:t>
            </a:r>
          </a:p>
        </p:txBody>
      </p:sp>
      <p:sp>
        <p:nvSpPr>
          <p:cNvPr id="23" name="TextBox 22">
            <a:extLst>
              <a:ext uri="{FF2B5EF4-FFF2-40B4-BE49-F238E27FC236}">
                <a16:creationId xmlns:a16="http://schemas.microsoft.com/office/drawing/2014/main" id="{A91E4AB8-F00F-1508-CE30-C7590F952713}"/>
              </a:ext>
            </a:extLst>
          </p:cNvPr>
          <p:cNvSpPr txBox="1"/>
          <p:nvPr/>
        </p:nvSpPr>
        <p:spPr>
          <a:xfrm>
            <a:off x="9022630" y="5636189"/>
            <a:ext cx="2331170" cy="646331"/>
          </a:xfrm>
          <a:prstGeom prst="rect">
            <a:avLst/>
          </a:prstGeom>
          <a:noFill/>
        </p:spPr>
        <p:txBody>
          <a:bodyPr wrap="square" rtlCol="0">
            <a:spAutoFit/>
          </a:bodyPr>
          <a:lstStyle/>
          <a:p>
            <a:pPr algn="ctr"/>
            <a:r>
              <a:rPr lang="en-US" dirty="0">
                <a:latin typeface="Nunito" pitchFamily="2" charset="77"/>
              </a:rPr>
              <a:t>Open-source Text to ”Task”</a:t>
            </a:r>
          </a:p>
        </p:txBody>
      </p:sp>
      <p:sp>
        <p:nvSpPr>
          <p:cNvPr id="24" name="TextBox 23">
            <a:extLst>
              <a:ext uri="{FF2B5EF4-FFF2-40B4-BE49-F238E27FC236}">
                <a16:creationId xmlns:a16="http://schemas.microsoft.com/office/drawing/2014/main" id="{0C6C5E8F-6562-91A4-22BF-F6776A1EEEA9}"/>
              </a:ext>
            </a:extLst>
          </p:cNvPr>
          <p:cNvSpPr txBox="1"/>
          <p:nvPr/>
        </p:nvSpPr>
        <p:spPr>
          <a:xfrm>
            <a:off x="6201582" y="1598230"/>
            <a:ext cx="2331170" cy="461665"/>
          </a:xfrm>
          <a:prstGeom prst="rect">
            <a:avLst/>
          </a:prstGeom>
          <a:noFill/>
        </p:spPr>
        <p:txBody>
          <a:bodyPr wrap="square" rtlCol="0">
            <a:spAutoFit/>
          </a:bodyPr>
          <a:lstStyle/>
          <a:p>
            <a:pPr algn="ctr"/>
            <a:r>
              <a:rPr lang="en-US" sz="2400" dirty="0">
                <a:latin typeface="Nunito" pitchFamily="2" charset="77"/>
              </a:rPr>
              <a:t>Simon Says</a:t>
            </a:r>
          </a:p>
        </p:txBody>
      </p:sp>
      <p:sp>
        <p:nvSpPr>
          <p:cNvPr id="25" name="TextBox 24">
            <a:extLst>
              <a:ext uri="{FF2B5EF4-FFF2-40B4-BE49-F238E27FC236}">
                <a16:creationId xmlns:a16="http://schemas.microsoft.com/office/drawing/2014/main" id="{12D04548-74D6-F370-D700-487CAE72A471}"/>
              </a:ext>
            </a:extLst>
          </p:cNvPr>
          <p:cNvSpPr txBox="1"/>
          <p:nvPr/>
        </p:nvSpPr>
        <p:spPr>
          <a:xfrm>
            <a:off x="9022630" y="1598230"/>
            <a:ext cx="2331170" cy="461665"/>
          </a:xfrm>
          <a:prstGeom prst="rect">
            <a:avLst/>
          </a:prstGeom>
          <a:noFill/>
        </p:spPr>
        <p:txBody>
          <a:bodyPr wrap="square" rtlCol="0">
            <a:spAutoFit/>
          </a:bodyPr>
          <a:lstStyle/>
          <a:p>
            <a:pPr algn="ctr"/>
            <a:r>
              <a:rPr lang="en-US" sz="2400" dirty="0">
                <a:latin typeface="Nunito" pitchFamily="2" charset="77"/>
              </a:rPr>
              <a:t>Camelid</a:t>
            </a:r>
          </a:p>
        </p:txBody>
      </p:sp>
      <p:pic>
        <p:nvPicPr>
          <p:cNvPr id="21506" name="Picture 2" descr="Bert (@bertsesame) / X">
            <a:extLst>
              <a:ext uri="{FF2B5EF4-FFF2-40B4-BE49-F238E27FC236}">
                <a16:creationId xmlns:a16="http://schemas.microsoft.com/office/drawing/2014/main" id="{711D3CCA-0F07-85DA-944E-1861AF1D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71" y="222551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Ernie | Muppet Wiki | Fandom">
            <a:extLst>
              <a:ext uri="{FF2B5EF4-FFF2-40B4-BE49-F238E27FC236}">
                <a16:creationId xmlns:a16="http://schemas.microsoft.com/office/drawing/2014/main" id="{23D91B5A-3A4A-B5FF-799C-242A7066E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70" y="3759658"/>
            <a:ext cx="1174229" cy="1689131"/>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Can You Believe Elmo Is 30?! - E! Online - CA">
            <a:extLst>
              <a:ext uri="{FF2B5EF4-FFF2-40B4-BE49-F238E27FC236}">
                <a16:creationId xmlns:a16="http://schemas.microsoft.com/office/drawing/2014/main" id="{4A7A0095-C8BD-5367-B9B9-F7A6D8BB63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554" y="3216705"/>
            <a:ext cx="1352718" cy="1000286"/>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How to build a GPT3-powered app on WordPress without code">
            <a:extLst>
              <a:ext uri="{FF2B5EF4-FFF2-40B4-BE49-F238E27FC236}">
                <a16:creationId xmlns:a16="http://schemas.microsoft.com/office/drawing/2014/main" id="{F42BE2A9-01EF-727D-7BF7-473B25AC79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016" r="5208"/>
          <a:stretch/>
        </p:blipFill>
        <p:spPr bwMode="auto">
          <a:xfrm>
            <a:off x="3554133" y="2320123"/>
            <a:ext cx="1154242" cy="1629833"/>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a:extLst>
              <a:ext uri="{FF2B5EF4-FFF2-40B4-BE49-F238E27FC236}">
                <a16:creationId xmlns:a16="http://schemas.microsoft.com/office/drawing/2014/main" id="{482FD88E-A4A9-86BF-FD8C-5F8F5D00535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28" t="18593" r="50000" b="63674"/>
          <a:stretch/>
        </p:blipFill>
        <p:spPr bwMode="auto">
          <a:xfrm>
            <a:off x="3440700" y="3900302"/>
            <a:ext cx="1465033" cy="532282"/>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descr="How Google PaLM 2 betters predecessor and rivals OpenAI's GPT-4">
            <a:extLst>
              <a:ext uri="{FF2B5EF4-FFF2-40B4-BE49-F238E27FC236}">
                <a16:creationId xmlns:a16="http://schemas.microsoft.com/office/drawing/2014/main" id="{0C2E7451-54CE-EABE-B310-64808D883BD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8685" t="20782" r="21408" b="11700"/>
          <a:stretch/>
        </p:blipFill>
        <p:spPr bwMode="auto">
          <a:xfrm>
            <a:off x="4131254" y="4472051"/>
            <a:ext cx="1474442" cy="10390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LOOM">
            <a:extLst>
              <a:ext uri="{FF2B5EF4-FFF2-40B4-BE49-F238E27FC236}">
                <a16:creationId xmlns:a16="http://schemas.microsoft.com/office/drawing/2014/main" id="{D820243D-B63B-6431-D7B8-0342BDC6DB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1554" y="2138807"/>
            <a:ext cx="1653641" cy="7018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PNG Images With Transparent Background">
            <a:extLst>
              <a:ext uri="{FF2B5EF4-FFF2-40B4-BE49-F238E27FC236}">
                <a16:creationId xmlns:a16="http://schemas.microsoft.com/office/drawing/2014/main" id="{BA88A631-35F2-DECE-E7E4-5762051461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663" y="2922241"/>
            <a:ext cx="2015007" cy="5889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Dolly: Introducing the World's First Open and Commercially Viable  Instruction-Tuned LLM - The Databricks Blog">
            <a:extLst>
              <a:ext uri="{FF2B5EF4-FFF2-40B4-BE49-F238E27FC236}">
                <a16:creationId xmlns:a16="http://schemas.microsoft.com/office/drawing/2014/main" id="{41F998E0-0AA1-A0E9-68E3-C4C4F7A8EB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62705" y="2215232"/>
            <a:ext cx="1451020" cy="8163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tGenie Adopts Advanced Text-DaVinci-003 by OpenAI-GetGenie">
            <a:extLst>
              <a:ext uri="{FF2B5EF4-FFF2-40B4-BE49-F238E27FC236}">
                <a16:creationId xmlns:a16="http://schemas.microsoft.com/office/drawing/2014/main" id="{FB79DC6D-1740-3747-DA17-C62DD6404EC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34802" r="43010" b="29195"/>
          <a:stretch/>
        </p:blipFill>
        <p:spPr bwMode="auto">
          <a:xfrm>
            <a:off x="6292359" y="3972833"/>
            <a:ext cx="2149613" cy="777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eta heats up the tech giants' fight with the launch of LLaMA, an AI  language model three times bigger than GPT-3">
            <a:extLst>
              <a:ext uri="{FF2B5EF4-FFF2-40B4-BE49-F238E27FC236}">
                <a16:creationId xmlns:a16="http://schemas.microsoft.com/office/drawing/2014/main" id="{06B8780F-B7DE-AE5D-798E-9CB06C78B6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7394" y="3228611"/>
            <a:ext cx="1919042" cy="912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nford Closes Meta LLaMA-Based Alpaca Generative AI Demo Over Safety and  Cost Problems - Voicebot.ai">
            <a:extLst>
              <a:ext uri="{FF2B5EF4-FFF2-40B4-BE49-F238E27FC236}">
                <a16:creationId xmlns:a16="http://schemas.microsoft.com/office/drawing/2014/main" id="{B429BCC4-B84D-1736-5104-1883ACA294A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3790" y="4214869"/>
            <a:ext cx="1746250" cy="1162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A30D20-B3FE-BA02-2440-DB927D2F2193}"/>
              </a:ext>
            </a:extLst>
          </p:cNvPr>
          <p:cNvSpPr txBox="1"/>
          <p:nvPr/>
        </p:nvSpPr>
        <p:spPr>
          <a:xfrm>
            <a:off x="546999" y="6368140"/>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2018</a:t>
            </a:r>
          </a:p>
        </p:txBody>
      </p:sp>
      <p:sp>
        <p:nvSpPr>
          <p:cNvPr id="6" name="TextBox 5">
            <a:extLst>
              <a:ext uri="{FF2B5EF4-FFF2-40B4-BE49-F238E27FC236}">
                <a16:creationId xmlns:a16="http://schemas.microsoft.com/office/drawing/2014/main" id="{D4F5A234-1C27-7904-D960-739CEE2410AD}"/>
              </a:ext>
            </a:extLst>
          </p:cNvPr>
          <p:cNvSpPr txBox="1"/>
          <p:nvPr/>
        </p:nvSpPr>
        <p:spPr>
          <a:xfrm>
            <a:off x="3374291"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2020</a:t>
            </a:r>
          </a:p>
        </p:txBody>
      </p:sp>
      <p:sp>
        <p:nvSpPr>
          <p:cNvPr id="7" name="TextBox 6">
            <a:extLst>
              <a:ext uri="{FF2B5EF4-FFF2-40B4-BE49-F238E27FC236}">
                <a16:creationId xmlns:a16="http://schemas.microsoft.com/office/drawing/2014/main" id="{761341B6-AB94-4BFC-64A9-DF7F9906E2FB}"/>
              </a:ext>
            </a:extLst>
          </p:cNvPr>
          <p:cNvSpPr txBox="1"/>
          <p:nvPr/>
        </p:nvSpPr>
        <p:spPr>
          <a:xfrm>
            <a:off x="6201580"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2022</a:t>
            </a:r>
          </a:p>
        </p:txBody>
      </p:sp>
      <p:sp>
        <p:nvSpPr>
          <p:cNvPr id="8" name="TextBox 7">
            <a:extLst>
              <a:ext uri="{FF2B5EF4-FFF2-40B4-BE49-F238E27FC236}">
                <a16:creationId xmlns:a16="http://schemas.microsoft.com/office/drawing/2014/main" id="{A6EDE157-2F2D-A063-F06A-3C478F4AB408}"/>
              </a:ext>
            </a:extLst>
          </p:cNvPr>
          <p:cNvSpPr txBox="1"/>
          <p:nvPr/>
        </p:nvSpPr>
        <p:spPr>
          <a:xfrm>
            <a:off x="9022630" y="634995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2023</a:t>
            </a:r>
          </a:p>
        </p:txBody>
      </p:sp>
    </p:spTree>
    <p:extLst>
      <p:ext uri="{BB962C8B-B14F-4D97-AF65-F5344CB8AC3E}">
        <p14:creationId xmlns:p14="http://schemas.microsoft.com/office/powerpoint/2010/main" val="139923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B398-D5AC-2359-920D-6DB36E405CD0}"/>
              </a:ext>
            </a:extLst>
          </p:cNvPr>
          <p:cNvSpPr>
            <a:spLocks noGrp="1"/>
          </p:cNvSpPr>
          <p:nvPr>
            <p:ph type="title"/>
          </p:nvPr>
        </p:nvSpPr>
        <p:spPr/>
        <p:txBody>
          <a:bodyPr/>
          <a:lstStyle/>
          <a:p>
            <a:r>
              <a:rPr lang="en-US" dirty="0"/>
              <a:t>The “Eras” of LLMs</a:t>
            </a:r>
          </a:p>
        </p:txBody>
      </p:sp>
      <p:sp>
        <p:nvSpPr>
          <p:cNvPr id="4" name="Slide Number Placeholder 3">
            <a:extLst>
              <a:ext uri="{FF2B5EF4-FFF2-40B4-BE49-F238E27FC236}">
                <a16:creationId xmlns:a16="http://schemas.microsoft.com/office/drawing/2014/main" id="{1DBEDE92-4AE5-F042-2D04-E12B1262AFF4}"/>
              </a:ext>
            </a:extLst>
          </p:cNvPr>
          <p:cNvSpPr>
            <a:spLocks noGrp="1"/>
          </p:cNvSpPr>
          <p:nvPr>
            <p:ph type="sldNum" sz="quarter" idx="12"/>
          </p:nvPr>
        </p:nvSpPr>
        <p:spPr/>
        <p:txBody>
          <a:bodyPr/>
          <a:lstStyle/>
          <a:p>
            <a:fld id="{828DFE35-EFF4-0747-8BFD-E564752681F3}" type="slidenum">
              <a:rPr lang="en-US" smtClean="0"/>
              <a:t>6</a:t>
            </a:fld>
            <a:endParaRPr lang="en-US"/>
          </a:p>
        </p:txBody>
      </p:sp>
      <p:sp>
        <p:nvSpPr>
          <p:cNvPr id="5" name="Rectangle 4">
            <a:extLst>
              <a:ext uri="{FF2B5EF4-FFF2-40B4-BE49-F238E27FC236}">
                <a16:creationId xmlns:a16="http://schemas.microsoft.com/office/drawing/2014/main" id="{3671C986-6989-4353-2266-019DBA954723}"/>
              </a:ext>
            </a:extLst>
          </p:cNvPr>
          <p:cNvSpPr/>
          <p:nvPr/>
        </p:nvSpPr>
        <p:spPr>
          <a:xfrm>
            <a:off x="546999"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9" name="TextBox 8">
            <a:extLst>
              <a:ext uri="{FF2B5EF4-FFF2-40B4-BE49-F238E27FC236}">
                <a16:creationId xmlns:a16="http://schemas.microsoft.com/office/drawing/2014/main" id="{2356F566-C544-CE3F-5AE4-9C11610D6289}"/>
              </a:ext>
            </a:extLst>
          </p:cNvPr>
          <p:cNvSpPr txBox="1"/>
          <p:nvPr/>
        </p:nvSpPr>
        <p:spPr>
          <a:xfrm>
            <a:off x="546999" y="5636189"/>
            <a:ext cx="2331170" cy="646331"/>
          </a:xfrm>
          <a:prstGeom prst="rect">
            <a:avLst/>
          </a:prstGeom>
          <a:noFill/>
        </p:spPr>
        <p:txBody>
          <a:bodyPr wrap="square" rtlCol="0">
            <a:spAutoFit/>
          </a:bodyPr>
          <a:lstStyle/>
          <a:p>
            <a:pPr algn="ctr"/>
            <a:r>
              <a:rPr lang="en-US" dirty="0">
                <a:latin typeface="Nunito" pitchFamily="2" charset="77"/>
              </a:rPr>
              <a:t>Text to Embedding Representation</a:t>
            </a:r>
          </a:p>
        </p:txBody>
      </p:sp>
      <p:sp>
        <p:nvSpPr>
          <p:cNvPr id="14" name="TextBox 13">
            <a:extLst>
              <a:ext uri="{FF2B5EF4-FFF2-40B4-BE49-F238E27FC236}">
                <a16:creationId xmlns:a16="http://schemas.microsoft.com/office/drawing/2014/main" id="{A098B176-C270-2087-0B43-8E790779D016}"/>
              </a:ext>
            </a:extLst>
          </p:cNvPr>
          <p:cNvSpPr txBox="1"/>
          <p:nvPr/>
        </p:nvSpPr>
        <p:spPr>
          <a:xfrm>
            <a:off x="546999" y="1598230"/>
            <a:ext cx="2331170" cy="461665"/>
          </a:xfrm>
          <a:prstGeom prst="rect">
            <a:avLst/>
          </a:prstGeom>
          <a:noFill/>
        </p:spPr>
        <p:txBody>
          <a:bodyPr wrap="square" rtlCol="0">
            <a:spAutoFit/>
          </a:bodyPr>
          <a:lstStyle/>
          <a:p>
            <a:pPr algn="ctr"/>
            <a:r>
              <a:rPr lang="en-US" sz="2400" dirty="0">
                <a:latin typeface="Nunito" pitchFamily="2" charset="77"/>
              </a:rPr>
              <a:t>Sesame Street</a:t>
            </a:r>
          </a:p>
        </p:txBody>
      </p:sp>
      <p:pic>
        <p:nvPicPr>
          <p:cNvPr id="21506" name="Picture 2" descr="Bert (@bertsesame) / X">
            <a:extLst>
              <a:ext uri="{FF2B5EF4-FFF2-40B4-BE49-F238E27FC236}">
                <a16:creationId xmlns:a16="http://schemas.microsoft.com/office/drawing/2014/main" id="{711D3CCA-0F07-85DA-944E-1861AF1D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71" y="222551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Ernie | Muppet Wiki | Fandom">
            <a:extLst>
              <a:ext uri="{FF2B5EF4-FFF2-40B4-BE49-F238E27FC236}">
                <a16:creationId xmlns:a16="http://schemas.microsoft.com/office/drawing/2014/main" id="{23D91B5A-3A4A-B5FF-799C-242A7066E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70" y="3759658"/>
            <a:ext cx="1174229" cy="1689131"/>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Can You Believe Elmo Is 30?! - E! Online - CA">
            <a:extLst>
              <a:ext uri="{FF2B5EF4-FFF2-40B4-BE49-F238E27FC236}">
                <a16:creationId xmlns:a16="http://schemas.microsoft.com/office/drawing/2014/main" id="{4A7A0095-C8BD-5367-B9B9-F7A6D8BB63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554" y="3216705"/>
            <a:ext cx="1352718" cy="10002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A30D20-B3FE-BA02-2440-DB927D2F2193}"/>
              </a:ext>
            </a:extLst>
          </p:cNvPr>
          <p:cNvSpPr txBox="1"/>
          <p:nvPr/>
        </p:nvSpPr>
        <p:spPr>
          <a:xfrm>
            <a:off x="546999" y="6368140"/>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2018</a:t>
            </a:r>
          </a:p>
        </p:txBody>
      </p:sp>
    </p:spTree>
    <p:extLst>
      <p:ext uri="{BB962C8B-B14F-4D97-AF65-F5344CB8AC3E}">
        <p14:creationId xmlns:p14="http://schemas.microsoft.com/office/powerpoint/2010/main" val="166794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94C-79FA-28C8-675E-B81624CF4E2D}"/>
              </a:ext>
            </a:extLst>
          </p:cNvPr>
          <p:cNvSpPr>
            <a:spLocks noGrp="1"/>
          </p:cNvSpPr>
          <p:nvPr>
            <p:ph type="title"/>
          </p:nvPr>
        </p:nvSpPr>
        <p:spPr/>
        <p:txBody>
          <a:bodyPr/>
          <a:lstStyle/>
          <a:p>
            <a:r>
              <a:rPr lang="en-US" dirty="0"/>
              <a:t>The Rise of Self-Supervision</a:t>
            </a:r>
          </a:p>
        </p:txBody>
      </p:sp>
      <p:sp>
        <p:nvSpPr>
          <p:cNvPr id="4" name="Slide Number Placeholder 3">
            <a:extLst>
              <a:ext uri="{FF2B5EF4-FFF2-40B4-BE49-F238E27FC236}">
                <a16:creationId xmlns:a16="http://schemas.microsoft.com/office/drawing/2014/main" id="{2C6B9A81-F9B6-606F-5218-9645456F4C44}"/>
              </a:ext>
            </a:extLst>
          </p:cNvPr>
          <p:cNvSpPr>
            <a:spLocks noGrp="1"/>
          </p:cNvSpPr>
          <p:nvPr>
            <p:ph type="sldNum" sz="quarter" idx="12"/>
          </p:nvPr>
        </p:nvSpPr>
        <p:spPr/>
        <p:txBody>
          <a:bodyPr/>
          <a:lstStyle/>
          <a:p>
            <a:fld id="{828DFE35-EFF4-0747-8BFD-E564752681F3}" type="slidenum">
              <a:rPr lang="en-US" smtClean="0"/>
              <a:t>7</a:t>
            </a:fld>
            <a:endParaRPr lang="en-US"/>
          </a:p>
        </p:txBody>
      </p:sp>
      <p:sp>
        <p:nvSpPr>
          <p:cNvPr id="5" name="Google Shape;77;p16">
            <a:extLst>
              <a:ext uri="{FF2B5EF4-FFF2-40B4-BE49-F238E27FC236}">
                <a16:creationId xmlns:a16="http://schemas.microsoft.com/office/drawing/2014/main" id="{E571D88B-B0EA-0C8B-44C8-3D9F97D05C9D}"/>
              </a:ext>
            </a:extLst>
          </p:cNvPr>
          <p:cNvSpPr txBox="1"/>
          <p:nvPr/>
        </p:nvSpPr>
        <p:spPr>
          <a:xfrm>
            <a:off x="2362000" y="4237984"/>
            <a:ext cx="7468000" cy="923249"/>
          </a:xfrm>
          <a:prstGeom prst="rect">
            <a:avLst/>
          </a:prstGeom>
          <a:noFill/>
          <a:ln>
            <a:noFill/>
          </a:ln>
        </p:spPr>
        <p:txBody>
          <a:bodyPr spcFirstLastPara="1" wrap="square" lIns="243800" tIns="243800" rIns="243800" bIns="243800" anchor="t" anchorCtr="0">
            <a:spAutoFit/>
          </a:bodyPr>
          <a:lstStyle/>
          <a:p>
            <a:pPr algn="ctr"/>
            <a:r>
              <a:rPr lang="en" sz="2800" dirty="0">
                <a:solidFill>
                  <a:schemeClr val="dk1"/>
                </a:solidFill>
                <a:latin typeface="Nunito" pitchFamily="2" charset="77"/>
                <a:ea typeface="Nunito"/>
                <a:cs typeface="Nunito"/>
                <a:sym typeface="Nunito"/>
              </a:rPr>
              <a:t>Trained to predict next token from text</a:t>
            </a:r>
            <a:endParaRPr sz="2800" dirty="0">
              <a:solidFill>
                <a:schemeClr val="dk1"/>
              </a:solidFill>
              <a:latin typeface="Nunito" pitchFamily="2" charset="77"/>
              <a:ea typeface="Nunito"/>
              <a:cs typeface="Nunito"/>
              <a:sym typeface="Nunito"/>
            </a:endParaRPr>
          </a:p>
        </p:txBody>
      </p:sp>
      <p:sp>
        <p:nvSpPr>
          <p:cNvPr id="6" name="Google Shape;78;p16">
            <a:extLst>
              <a:ext uri="{FF2B5EF4-FFF2-40B4-BE49-F238E27FC236}">
                <a16:creationId xmlns:a16="http://schemas.microsoft.com/office/drawing/2014/main" id="{C25111C0-C235-05DC-A61A-8184041C00C3}"/>
              </a:ext>
            </a:extLst>
          </p:cNvPr>
          <p:cNvSpPr/>
          <p:nvPr/>
        </p:nvSpPr>
        <p:spPr>
          <a:xfrm>
            <a:off x="1602816" y="3426068"/>
            <a:ext cx="1015363" cy="729328"/>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243800" tIns="243800" rIns="243800" bIns="243800" anchor="ctr" anchorCtr="0">
            <a:noAutofit/>
          </a:bodyPr>
          <a:lstStyle/>
          <a:p>
            <a:pPr algn="ctr"/>
            <a:r>
              <a:rPr lang="en" sz="2000">
                <a:latin typeface="Nunito" pitchFamily="2" charset="77"/>
                <a:ea typeface="Courier New"/>
                <a:cs typeface="Courier New"/>
                <a:sym typeface="Courier New"/>
              </a:rPr>
              <a:t>the</a:t>
            </a:r>
            <a:endParaRPr sz="2000">
              <a:latin typeface="Nunito" pitchFamily="2" charset="77"/>
              <a:ea typeface="Courier New"/>
              <a:cs typeface="Courier New"/>
              <a:sym typeface="Courier New"/>
            </a:endParaRPr>
          </a:p>
        </p:txBody>
      </p:sp>
      <p:sp>
        <p:nvSpPr>
          <p:cNvPr id="7" name="Google Shape;79;p16">
            <a:extLst>
              <a:ext uri="{FF2B5EF4-FFF2-40B4-BE49-F238E27FC236}">
                <a16:creationId xmlns:a16="http://schemas.microsoft.com/office/drawing/2014/main" id="{C73CF6A7-74E7-EB86-A864-8C2A221C6072}"/>
              </a:ext>
            </a:extLst>
          </p:cNvPr>
          <p:cNvSpPr/>
          <p:nvPr/>
        </p:nvSpPr>
        <p:spPr>
          <a:xfrm>
            <a:off x="4184180" y="3426068"/>
            <a:ext cx="1412412" cy="729328"/>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243800" tIns="243800" rIns="243800" bIns="243800" anchor="ctr" anchorCtr="0">
            <a:noAutofit/>
          </a:bodyPr>
          <a:lstStyle/>
          <a:p>
            <a:pPr algn="ctr"/>
            <a:r>
              <a:rPr lang="en" sz="2000">
                <a:latin typeface="Nunito" pitchFamily="2" charset="77"/>
                <a:ea typeface="Courier New"/>
                <a:cs typeface="Courier New"/>
                <a:sym typeface="Courier New"/>
              </a:rPr>
              <a:t>jumped</a:t>
            </a:r>
            <a:endParaRPr sz="2000">
              <a:latin typeface="Nunito" pitchFamily="2" charset="77"/>
              <a:ea typeface="Courier New"/>
              <a:cs typeface="Courier New"/>
              <a:sym typeface="Courier New"/>
            </a:endParaRPr>
          </a:p>
        </p:txBody>
      </p:sp>
      <p:sp>
        <p:nvSpPr>
          <p:cNvPr id="8" name="Google Shape;80;p16">
            <a:extLst>
              <a:ext uri="{FF2B5EF4-FFF2-40B4-BE49-F238E27FC236}">
                <a16:creationId xmlns:a16="http://schemas.microsoft.com/office/drawing/2014/main" id="{0FDFF109-7AEF-2ED2-045D-B491F1C84B43}"/>
              </a:ext>
            </a:extLst>
          </p:cNvPr>
          <p:cNvSpPr/>
          <p:nvPr/>
        </p:nvSpPr>
        <p:spPr>
          <a:xfrm>
            <a:off x="5871911" y="3426068"/>
            <a:ext cx="1015363" cy="729328"/>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243800" tIns="243800" rIns="243800" bIns="243800" anchor="ctr" anchorCtr="0">
            <a:noAutofit/>
          </a:bodyPr>
          <a:lstStyle/>
          <a:p>
            <a:pPr algn="ctr"/>
            <a:r>
              <a:rPr lang="en" sz="2000">
                <a:latin typeface="Nunito" pitchFamily="2" charset="77"/>
                <a:ea typeface="Courier New"/>
                <a:cs typeface="Courier New"/>
                <a:sym typeface="Courier New"/>
              </a:rPr>
              <a:t>out</a:t>
            </a:r>
            <a:endParaRPr sz="2000">
              <a:latin typeface="Nunito" pitchFamily="2" charset="77"/>
              <a:ea typeface="Courier New"/>
              <a:cs typeface="Courier New"/>
              <a:sym typeface="Courier New"/>
            </a:endParaRPr>
          </a:p>
        </p:txBody>
      </p:sp>
      <p:sp>
        <p:nvSpPr>
          <p:cNvPr id="9" name="Google Shape;81;p16">
            <a:extLst>
              <a:ext uri="{FF2B5EF4-FFF2-40B4-BE49-F238E27FC236}">
                <a16:creationId xmlns:a16="http://schemas.microsoft.com/office/drawing/2014/main" id="{24FA914D-541A-0C8A-06C2-36E8397170F6}"/>
              </a:ext>
            </a:extLst>
          </p:cNvPr>
          <p:cNvSpPr/>
          <p:nvPr/>
        </p:nvSpPr>
        <p:spPr>
          <a:xfrm>
            <a:off x="7162593" y="3426068"/>
            <a:ext cx="1015363" cy="729328"/>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243800" tIns="243800" rIns="243800" bIns="243800" anchor="ctr" anchorCtr="0">
            <a:noAutofit/>
          </a:bodyPr>
          <a:lstStyle/>
          <a:p>
            <a:pPr algn="ctr"/>
            <a:r>
              <a:rPr lang="en" sz="2000">
                <a:latin typeface="Nunito" pitchFamily="2" charset="77"/>
                <a:ea typeface="Courier New"/>
                <a:cs typeface="Courier New"/>
                <a:sym typeface="Courier New"/>
              </a:rPr>
              <a:t>of</a:t>
            </a:r>
            <a:endParaRPr sz="2000">
              <a:latin typeface="Nunito" pitchFamily="2" charset="77"/>
              <a:ea typeface="Courier New"/>
              <a:cs typeface="Courier New"/>
              <a:sym typeface="Courier New"/>
            </a:endParaRPr>
          </a:p>
        </p:txBody>
      </p:sp>
      <p:sp>
        <p:nvSpPr>
          <p:cNvPr id="10" name="Google Shape;82;p16">
            <a:extLst>
              <a:ext uri="{FF2B5EF4-FFF2-40B4-BE49-F238E27FC236}">
                <a16:creationId xmlns:a16="http://schemas.microsoft.com/office/drawing/2014/main" id="{4DDFF011-CB7D-39F0-93E3-3CEFE2C42E65}"/>
              </a:ext>
            </a:extLst>
          </p:cNvPr>
          <p:cNvSpPr/>
          <p:nvPr/>
        </p:nvSpPr>
        <p:spPr>
          <a:xfrm>
            <a:off x="8453275" y="3426068"/>
            <a:ext cx="1015363" cy="729328"/>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243800" tIns="243800" rIns="243800" bIns="243800" anchor="ctr" anchorCtr="0">
            <a:noAutofit/>
          </a:bodyPr>
          <a:lstStyle/>
          <a:p>
            <a:pPr algn="ctr"/>
            <a:r>
              <a:rPr lang="en" sz="2000">
                <a:latin typeface="Nunito" pitchFamily="2" charset="77"/>
                <a:ea typeface="Courier New"/>
                <a:cs typeface="Courier New"/>
                <a:sym typeface="Courier New"/>
              </a:rPr>
              <a:t>the</a:t>
            </a:r>
            <a:endParaRPr sz="2000">
              <a:latin typeface="Nunito" pitchFamily="2" charset="77"/>
              <a:ea typeface="Courier New"/>
              <a:cs typeface="Courier New"/>
              <a:sym typeface="Courier New"/>
            </a:endParaRPr>
          </a:p>
        </p:txBody>
      </p:sp>
      <p:sp>
        <p:nvSpPr>
          <p:cNvPr id="11" name="Google Shape;83;p16">
            <a:extLst>
              <a:ext uri="{FF2B5EF4-FFF2-40B4-BE49-F238E27FC236}">
                <a16:creationId xmlns:a16="http://schemas.microsoft.com/office/drawing/2014/main" id="{EA056C18-C851-8A7C-8DAB-11E9A8973B36}"/>
              </a:ext>
            </a:extLst>
          </p:cNvPr>
          <p:cNvSpPr/>
          <p:nvPr/>
        </p:nvSpPr>
        <p:spPr>
          <a:xfrm>
            <a:off x="9743956" y="3426068"/>
            <a:ext cx="1015363" cy="729328"/>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243800" tIns="243800" rIns="243800" bIns="243800" anchor="ctr" anchorCtr="0">
            <a:noAutofit/>
          </a:bodyPr>
          <a:lstStyle/>
          <a:p>
            <a:pPr algn="ctr"/>
            <a:r>
              <a:rPr lang="en" sz="2000">
                <a:latin typeface="Nunito" pitchFamily="2" charset="77"/>
                <a:ea typeface="Courier New"/>
                <a:cs typeface="Courier New"/>
                <a:sym typeface="Courier New"/>
              </a:rPr>
              <a:t>_</a:t>
            </a:r>
            <a:endParaRPr sz="2000">
              <a:latin typeface="Nunito" pitchFamily="2" charset="77"/>
              <a:ea typeface="Courier New"/>
              <a:cs typeface="Courier New"/>
              <a:sym typeface="Courier New"/>
            </a:endParaRPr>
          </a:p>
        </p:txBody>
      </p:sp>
      <p:sp>
        <p:nvSpPr>
          <p:cNvPr id="12" name="Google Shape;84;p16">
            <a:extLst>
              <a:ext uri="{FF2B5EF4-FFF2-40B4-BE49-F238E27FC236}">
                <a16:creationId xmlns:a16="http://schemas.microsoft.com/office/drawing/2014/main" id="{8B4D53DE-36F3-CABF-80FC-1DE8A44FB866}"/>
              </a:ext>
            </a:extLst>
          </p:cNvPr>
          <p:cNvSpPr/>
          <p:nvPr/>
        </p:nvSpPr>
        <p:spPr>
          <a:xfrm>
            <a:off x="3546813" y="3051905"/>
            <a:ext cx="1015364" cy="365126"/>
          </a:xfrm>
          <a:custGeom>
            <a:avLst/>
            <a:gdLst/>
            <a:ahLst/>
            <a:cxnLst/>
            <a:rect l="l" t="t" r="r" b="b"/>
            <a:pathLst>
              <a:path w="21956" h="8005" extrusionOk="0">
                <a:moveTo>
                  <a:pt x="0" y="8005"/>
                </a:moveTo>
                <a:cubicBezTo>
                  <a:pt x="1497" y="6674"/>
                  <a:pt x="5323" y="187"/>
                  <a:pt x="8982" y="21"/>
                </a:cubicBezTo>
                <a:cubicBezTo>
                  <a:pt x="12641" y="-145"/>
                  <a:pt x="19794" y="5843"/>
                  <a:pt x="21956" y="7007"/>
                </a:cubicBezTo>
              </a:path>
            </a:pathLst>
          </a:custGeom>
          <a:noFill/>
          <a:ln w="28575" cap="flat" cmpd="sng">
            <a:solidFill>
              <a:srgbClr val="595959"/>
            </a:solidFill>
            <a:prstDash val="solid"/>
            <a:round/>
            <a:headEnd type="none" w="med" len="med"/>
            <a:tailEnd type="triangle" w="med" len="med"/>
          </a:ln>
        </p:spPr>
      </p:sp>
      <p:sp>
        <p:nvSpPr>
          <p:cNvPr id="13" name="Google Shape;85;p16">
            <a:extLst>
              <a:ext uri="{FF2B5EF4-FFF2-40B4-BE49-F238E27FC236}">
                <a16:creationId xmlns:a16="http://schemas.microsoft.com/office/drawing/2014/main" id="{B3ECF52A-06A4-F667-AADF-EDD61BDC0AA7}"/>
              </a:ext>
            </a:extLst>
          </p:cNvPr>
          <p:cNvSpPr/>
          <p:nvPr/>
        </p:nvSpPr>
        <p:spPr>
          <a:xfrm>
            <a:off x="5187471" y="3051905"/>
            <a:ext cx="1015364" cy="365126"/>
          </a:xfrm>
          <a:custGeom>
            <a:avLst/>
            <a:gdLst/>
            <a:ahLst/>
            <a:cxnLst/>
            <a:rect l="l" t="t" r="r" b="b"/>
            <a:pathLst>
              <a:path w="21956" h="8005" extrusionOk="0">
                <a:moveTo>
                  <a:pt x="0" y="8005"/>
                </a:moveTo>
                <a:cubicBezTo>
                  <a:pt x="1497" y="6674"/>
                  <a:pt x="5323" y="187"/>
                  <a:pt x="8982" y="21"/>
                </a:cubicBezTo>
                <a:cubicBezTo>
                  <a:pt x="12641" y="-145"/>
                  <a:pt x="19794" y="5843"/>
                  <a:pt x="21956" y="7007"/>
                </a:cubicBezTo>
              </a:path>
            </a:pathLst>
          </a:custGeom>
          <a:noFill/>
          <a:ln w="28575" cap="flat" cmpd="sng">
            <a:solidFill>
              <a:srgbClr val="595959"/>
            </a:solidFill>
            <a:prstDash val="solid"/>
            <a:round/>
            <a:headEnd type="none" w="med" len="med"/>
            <a:tailEnd type="triangle" w="med" len="med"/>
          </a:ln>
        </p:spPr>
      </p:sp>
      <p:sp>
        <p:nvSpPr>
          <p:cNvPr id="14" name="Google Shape;86;p16">
            <a:extLst>
              <a:ext uri="{FF2B5EF4-FFF2-40B4-BE49-F238E27FC236}">
                <a16:creationId xmlns:a16="http://schemas.microsoft.com/office/drawing/2014/main" id="{E4637ABC-7EAD-F190-BF2E-8B196B5D2B24}"/>
              </a:ext>
            </a:extLst>
          </p:cNvPr>
          <p:cNvSpPr/>
          <p:nvPr/>
        </p:nvSpPr>
        <p:spPr>
          <a:xfrm>
            <a:off x="6445181" y="3051905"/>
            <a:ext cx="1015364" cy="365126"/>
          </a:xfrm>
          <a:custGeom>
            <a:avLst/>
            <a:gdLst/>
            <a:ahLst/>
            <a:cxnLst/>
            <a:rect l="l" t="t" r="r" b="b"/>
            <a:pathLst>
              <a:path w="21956" h="8005" extrusionOk="0">
                <a:moveTo>
                  <a:pt x="0" y="8005"/>
                </a:moveTo>
                <a:cubicBezTo>
                  <a:pt x="1497" y="6674"/>
                  <a:pt x="5323" y="187"/>
                  <a:pt x="8982" y="21"/>
                </a:cubicBezTo>
                <a:cubicBezTo>
                  <a:pt x="12641" y="-145"/>
                  <a:pt x="19794" y="5843"/>
                  <a:pt x="21956" y="7007"/>
                </a:cubicBezTo>
              </a:path>
            </a:pathLst>
          </a:custGeom>
          <a:noFill/>
          <a:ln w="28575" cap="flat" cmpd="sng">
            <a:solidFill>
              <a:srgbClr val="595959"/>
            </a:solidFill>
            <a:prstDash val="solid"/>
            <a:round/>
            <a:headEnd type="none" w="med" len="med"/>
            <a:tailEnd type="triangle" w="med" len="med"/>
          </a:ln>
        </p:spPr>
      </p:sp>
      <p:sp>
        <p:nvSpPr>
          <p:cNvPr id="15" name="Google Shape;87;p16">
            <a:extLst>
              <a:ext uri="{FF2B5EF4-FFF2-40B4-BE49-F238E27FC236}">
                <a16:creationId xmlns:a16="http://schemas.microsoft.com/office/drawing/2014/main" id="{8BD7671E-EE71-199C-07C7-B77BDAD86972}"/>
              </a:ext>
            </a:extLst>
          </p:cNvPr>
          <p:cNvSpPr/>
          <p:nvPr/>
        </p:nvSpPr>
        <p:spPr>
          <a:xfrm>
            <a:off x="7808304" y="3051905"/>
            <a:ext cx="1015364" cy="365126"/>
          </a:xfrm>
          <a:custGeom>
            <a:avLst/>
            <a:gdLst/>
            <a:ahLst/>
            <a:cxnLst/>
            <a:rect l="l" t="t" r="r" b="b"/>
            <a:pathLst>
              <a:path w="21956" h="8005" extrusionOk="0">
                <a:moveTo>
                  <a:pt x="0" y="8005"/>
                </a:moveTo>
                <a:cubicBezTo>
                  <a:pt x="1497" y="6674"/>
                  <a:pt x="5323" y="187"/>
                  <a:pt x="8982" y="21"/>
                </a:cubicBezTo>
                <a:cubicBezTo>
                  <a:pt x="12641" y="-145"/>
                  <a:pt x="19794" y="5843"/>
                  <a:pt x="21956" y="7007"/>
                </a:cubicBezTo>
              </a:path>
            </a:pathLst>
          </a:custGeom>
          <a:noFill/>
          <a:ln w="28575" cap="flat" cmpd="sng">
            <a:solidFill>
              <a:srgbClr val="595959"/>
            </a:solidFill>
            <a:prstDash val="solid"/>
            <a:round/>
            <a:headEnd type="none" w="med" len="med"/>
            <a:tailEnd type="triangle" w="med" len="med"/>
          </a:ln>
        </p:spPr>
      </p:sp>
      <p:sp>
        <p:nvSpPr>
          <p:cNvPr id="16" name="Google Shape;88;p16">
            <a:extLst>
              <a:ext uri="{FF2B5EF4-FFF2-40B4-BE49-F238E27FC236}">
                <a16:creationId xmlns:a16="http://schemas.microsoft.com/office/drawing/2014/main" id="{9F187AD2-F2EE-EF05-41E3-F6C697D90F68}"/>
              </a:ext>
            </a:extLst>
          </p:cNvPr>
          <p:cNvSpPr/>
          <p:nvPr/>
        </p:nvSpPr>
        <p:spPr>
          <a:xfrm>
            <a:off x="9136682" y="3051905"/>
            <a:ext cx="1015364" cy="365126"/>
          </a:xfrm>
          <a:custGeom>
            <a:avLst/>
            <a:gdLst/>
            <a:ahLst/>
            <a:cxnLst/>
            <a:rect l="l" t="t" r="r" b="b"/>
            <a:pathLst>
              <a:path w="21956" h="8005" extrusionOk="0">
                <a:moveTo>
                  <a:pt x="0" y="8005"/>
                </a:moveTo>
                <a:cubicBezTo>
                  <a:pt x="1497" y="6674"/>
                  <a:pt x="5323" y="187"/>
                  <a:pt x="8982" y="21"/>
                </a:cubicBezTo>
                <a:cubicBezTo>
                  <a:pt x="12641" y="-145"/>
                  <a:pt x="19794" y="5843"/>
                  <a:pt x="21956" y="7007"/>
                </a:cubicBezTo>
              </a:path>
            </a:pathLst>
          </a:custGeom>
          <a:noFill/>
          <a:ln w="28575" cap="flat" cmpd="sng">
            <a:solidFill>
              <a:srgbClr val="595959"/>
            </a:solidFill>
            <a:prstDash val="solid"/>
            <a:round/>
            <a:headEnd type="none" w="med" len="med"/>
            <a:tailEnd type="triangle" w="med" len="med"/>
          </a:ln>
        </p:spPr>
      </p:sp>
      <p:sp>
        <p:nvSpPr>
          <p:cNvPr id="17" name="Google Shape;89;p16">
            <a:extLst>
              <a:ext uri="{FF2B5EF4-FFF2-40B4-BE49-F238E27FC236}">
                <a16:creationId xmlns:a16="http://schemas.microsoft.com/office/drawing/2014/main" id="{5B831E20-9647-56E7-FCB5-9D6D024E9B73}"/>
              </a:ext>
            </a:extLst>
          </p:cNvPr>
          <p:cNvSpPr/>
          <p:nvPr/>
        </p:nvSpPr>
        <p:spPr>
          <a:xfrm>
            <a:off x="2893498" y="3426068"/>
            <a:ext cx="1015363" cy="729328"/>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243800" tIns="243800" rIns="243800" bIns="243800" anchor="ctr" anchorCtr="0">
            <a:noAutofit/>
          </a:bodyPr>
          <a:lstStyle/>
          <a:p>
            <a:pPr algn="ctr"/>
            <a:r>
              <a:rPr lang="en" sz="2000">
                <a:latin typeface="Nunito" pitchFamily="2" charset="77"/>
                <a:ea typeface="Courier New"/>
                <a:cs typeface="Courier New"/>
                <a:sym typeface="Courier New"/>
              </a:rPr>
              <a:t>cat</a:t>
            </a:r>
            <a:endParaRPr sz="2000">
              <a:latin typeface="Nunito" pitchFamily="2" charset="77"/>
              <a:ea typeface="Courier New"/>
              <a:cs typeface="Courier New"/>
              <a:sym typeface="Courier New"/>
            </a:endParaRPr>
          </a:p>
        </p:txBody>
      </p:sp>
      <p:sp>
        <p:nvSpPr>
          <p:cNvPr id="18" name="Google Shape;90;p16">
            <a:extLst>
              <a:ext uri="{FF2B5EF4-FFF2-40B4-BE49-F238E27FC236}">
                <a16:creationId xmlns:a16="http://schemas.microsoft.com/office/drawing/2014/main" id="{4F76CA88-A7FF-3A0B-E156-9DD34AC2B04B}"/>
              </a:ext>
            </a:extLst>
          </p:cNvPr>
          <p:cNvSpPr/>
          <p:nvPr/>
        </p:nvSpPr>
        <p:spPr>
          <a:xfrm>
            <a:off x="2145530" y="3051905"/>
            <a:ext cx="1015364" cy="365126"/>
          </a:xfrm>
          <a:custGeom>
            <a:avLst/>
            <a:gdLst/>
            <a:ahLst/>
            <a:cxnLst/>
            <a:rect l="l" t="t" r="r" b="b"/>
            <a:pathLst>
              <a:path w="21956" h="8005" extrusionOk="0">
                <a:moveTo>
                  <a:pt x="0" y="8005"/>
                </a:moveTo>
                <a:cubicBezTo>
                  <a:pt x="1497" y="6674"/>
                  <a:pt x="5323" y="187"/>
                  <a:pt x="8982" y="21"/>
                </a:cubicBezTo>
                <a:cubicBezTo>
                  <a:pt x="12641" y="-145"/>
                  <a:pt x="19794" y="5843"/>
                  <a:pt x="21956" y="7007"/>
                </a:cubicBezTo>
              </a:path>
            </a:pathLst>
          </a:custGeom>
          <a:noFill/>
          <a:ln w="28575" cap="flat" cmpd="sng">
            <a:solidFill>
              <a:srgbClr val="595959"/>
            </a:solidFill>
            <a:prstDash val="solid"/>
            <a:round/>
            <a:headEnd type="none" w="med" len="med"/>
            <a:tailEnd type="triangle" w="med" len="med"/>
          </a:ln>
        </p:spPr>
      </p:sp>
      <p:sp>
        <p:nvSpPr>
          <p:cNvPr id="20" name="Content Placeholder 19">
            <a:extLst>
              <a:ext uri="{FF2B5EF4-FFF2-40B4-BE49-F238E27FC236}">
                <a16:creationId xmlns:a16="http://schemas.microsoft.com/office/drawing/2014/main" id="{1AE94DC8-4233-FB93-8B53-3C67D243A2E5}"/>
              </a:ext>
            </a:extLst>
          </p:cNvPr>
          <p:cNvSpPr>
            <a:spLocks noGrp="1"/>
          </p:cNvSpPr>
          <p:nvPr>
            <p:ph idx="1"/>
          </p:nvPr>
        </p:nvSpPr>
        <p:spPr>
          <a:xfrm>
            <a:off x="838200" y="1302361"/>
            <a:ext cx="10515600" cy="966516"/>
          </a:xfrm>
        </p:spPr>
        <p:txBody>
          <a:bodyPr/>
          <a:lstStyle/>
          <a:p>
            <a:pPr marL="0" indent="0">
              <a:buNone/>
            </a:pPr>
            <a:r>
              <a:rPr lang="en-US" sz="2800" dirty="0"/>
              <a:t>Self-supervised learning is training on data that does not require manual labels.</a:t>
            </a:r>
            <a:endParaRPr lang="en-US" sz="2800" dirty="0">
              <a:cs typeface="Calibri"/>
            </a:endParaRPr>
          </a:p>
        </p:txBody>
      </p:sp>
    </p:spTree>
    <p:extLst>
      <p:ext uri="{BB962C8B-B14F-4D97-AF65-F5344CB8AC3E}">
        <p14:creationId xmlns:p14="http://schemas.microsoft.com/office/powerpoint/2010/main" val="118492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B398-D5AC-2359-920D-6DB36E405CD0}"/>
              </a:ext>
            </a:extLst>
          </p:cNvPr>
          <p:cNvSpPr>
            <a:spLocks noGrp="1"/>
          </p:cNvSpPr>
          <p:nvPr>
            <p:ph type="title"/>
          </p:nvPr>
        </p:nvSpPr>
        <p:spPr/>
        <p:txBody>
          <a:bodyPr/>
          <a:lstStyle/>
          <a:p>
            <a:r>
              <a:rPr lang="en-US" dirty="0"/>
              <a:t>The “Eras” of LLMs</a:t>
            </a:r>
          </a:p>
        </p:txBody>
      </p:sp>
      <p:sp>
        <p:nvSpPr>
          <p:cNvPr id="5" name="Rectangle 4">
            <a:extLst>
              <a:ext uri="{FF2B5EF4-FFF2-40B4-BE49-F238E27FC236}">
                <a16:creationId xmlns:a16="http://schemas.microsoft.com/office/drawing/2014/main" id="{3671C986-6989-4353-2266-019DBA954723}"/>
              </a:ext>
            </a:extLst>
          </p:cNvPr>
          <p:cNvSpPr/>
          <p:nvPr/>
        </p:nvSpPr>
        <p:spPr>
          <a:xfrm>
            <a:off x="546999"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9" name="TextBox 8">
            <a:extLst>
              <a:ext uri="{FF2B5EF4-FFF2-40B4-BE49-F238E27FC236}">
                <a16:creationId xmlns:a16="http://schemas.microsoft.com/office/drawing/2014/main" id="{2356F566-C544-CE3F-5AE4-9C11610D6289}"/>
              </a:ext>
            </a:extLst>
          </p:cNvPr>
          <p:cNvSpPr txBox="1"/>
          <p:nvPr/>
        </p:nvSpPr>
        <p:spPr>
          <a:xfrm>
            <a:off x="546999" y="5636189"/>
            <a:ext cx="2331170" cy="646331"/>
          </a:xfrm>
          <a:prstGeom prst="rect">
            <a:avLst/>
          </a:prstGeom>
          <a:noFill/>
        </p:spPr>
        <p:txBody>
          <a:bodyPr wrap="square" rtlCol="0">
            <a:spAutoFit/>
          </a:bodyPr>
          <a:lstStyle/>
          <a:p>
            <a:pPr algn="ctr"/>
            <a:r>
              <a:rPr lang="en-US" dirty="0">
                <a:latin typeface="Nunito" pitchFamily="2" charset="77"/>
              </a:rPr>
              <a:t>Text to Embedding Representation</a:t>
            </a:r>
          </a:p>
        </p:txBody>
      </p:sp>
      <p:sp>
        <p:nvSpPr>
          <p:cNvPr id="14" name="TextBox 13">
            <a:extLst>
              <a:ext uri="{FF2B5EF4-FFF2-40B4-BE49-F238E27FC236}">
                <a16:creationId xmlns:a16="http://schemas.microsoft.com/office/drawing/2014/main" id="{A098B176-C270-2087-0B43-8E790779D016}"/>
              </a:ext>
            </a:extLst>
          </p:cNvPr>
          <p:cNvSpPr txBox="1"/>
          <p:nvPr/>
        </p:nvSpPr>
        <p:spPr>
          <a:xfrm>
            <a:off x="546999" y="1598230"/>
            <a:ext cx="2331170" cy="461665"/>
          </a:xfrm>
          <a:prstGeom prst="rect">
            <a:avLst/>
          </a:prstGeom>
          <a:noFill/>
        </p:spPr>
        <p:txBody>
          <a:bodyPr wrap="square" rtlCol="0">
            <a:spAutoFit/>
          </a:bodyPr>
          <a:lstStyle/>
          <a:p>
            <a:pPr algn="ctr"/>
            <a:r>
              <a:rPr lang="en-US" sz="2400" dirty="0">
                <a:latin typeface="Nunito" pitchFamily="2" charset="77"/>
              </a:rPr>
              <a:t>Sesame Street</a:t>
            </a:r>
          </a:p>
        </p:txBody>
      </p:sp>
      <p:sp>
        <p:nvSpPr>
          <p:cNvPr id="17" name="Rectangle 16">
            <a:extLst>
              <a:ext uri="{FF2B5EF4-FFF2-40B4-BE49-F238E27FC236}">
                <a16:creationId xmlns:a16="http://schemas.microsoft.com/office/drawing/2014/main" id="{AF3751A1-5DCE-CB73-90E7-A6D261564EFD}"/>
              </a:ext>
            </a:extLst>
          </p:cNvPr>
          <p:cNvSpPr/>
          <p:nvPr/>
        </p:nvSpPr>
        <p:spPr>
          <a:xfrm>
            <a:off x="3374291" y="2059895"/>
            <a:ext cx="2331170" cy="3490674"/>
          </a:xfrm>
          <a:prstGeom prst="rect">
            <a:avLst/>
          </a:prstGeom>
          <a:no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Sesame Street Character Era</a:t>
            </a:r>
          </a:p>
        </p:txBody>
      </p:sp>
      <p:sp>
        <p:nvSpPr>
          <p:cNvPr id="18" name="TextBox 17">
            <a:extLst>
              <a:ext uri="{FF2B5EF4-FFF2-40B4-BE49-F238E27FC236}">
                <a16:creationId xmlns:a16="http://schemas.microsoft.com/office/drawing/2014/main" id="{000DAC0A-21CF-8001-6F7C-07335848CA4F}"/>
              </a:ext>
            </a:extLst>
          </p:cNvPr>
          <p:cNvSpPr txBox="1"/>
          <p:nvPr/>
        </p:nvSpPr>
        <p:spPr>
          <a:xfrm>
            <a:off x="3374291" y="5636189"/>
            <a:ext cx="2331170" cy="369332"/>
          </a:xfrm>
          <a:prstGeom prst="rect">
            <a:avLst/>
          </a:prstGeom>
          <a:noFill/>
        </p:spPr>
        <p:txBody>
          <a:bodyPr wrap="square" rtlCol="0">
            <a:spAutoFit/>
          </a:bodyPr>
          <a:lstStyle/>
          <a:p>
            <a:pPr algn="ctr"/>
            <a:r>
              <a:rPr lang="en-US" dirty="0">
                <a:latin typeface="Nunito" pitchFamily="2" charset="77"/>
              </a:rPr>
              <a:t>Text to Text</a:t>
            </a:r>
          </a:p>
        </p:txBody>
      </p:sp>
      <p:sp>
        <p:nvSpPr>
          <p:cNvPr id="19" name="TextBox 18">
            <a:extLst>
              <a:ext uri="{FF2B5EF4-FFF2-40B4-BE49-F238E27FC236}">
                <a16:creationId xmlns:a16="http://schemas.microsoft.com/office/drawing/2014/main" id="{A3DC8596-F9C1-D5D9-8FB0-C8B07D2A3601}"/>
              </a:ext>
            </a:extLst>
          </p:cNvPr>
          <p:cNvSpPr txBox="1"/>
          <p:nvPr/>
        </p:nvSpPr>
        <p:spPr>
          <a:xfrm>
            <a:off x="3374291" y="1598230"/>
            <a:ext cx="2331170" cy="461665"/>
          </a:xfrm>
          <a:prstGeom prst="rect">
            <a:avLst/>
          </a:prstGeom>
          <a:noFill/>
        </p:spPr>
        <p:txBody>
          <a:bodyPr wrap="square" rtlCol="0">
            <a:spAutoFit/>
          </a:bodyPr>
          <a:lstStyle/>
          <a:p>
            <a:pPr algn="ctr"/>
            <a:r>
              <a:rPr lang="en-US" sz="2400" dirty="0">
                <a:latin typeface="Nunito" pitchFamily="2" charset="77"/>
              </a:rPr>
              <a:t>Bigger is Better</a:t>
            </a:r>
          </a:p>
        </p:txBody>
      </p:sp>
      <p:pic>
        <p:nvPicPr>
          <p:cNvPr id="21506" name="Picture 2" descr="Bert (@bertsesame) / X">
            <a:extLst>
              <a:ext uri="{FF2B5EF4-FFF2-40B4-BE49-F238E27FC236}">
                <a16:creationId xmlns:a16="http://schemas.microsoft.com/office/drawing/2014/main" id="{711D3CCA-0F07-85DA-944E-1861AF1D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71" y="222551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Ernie | Muppet Wiki | Fandom">
            <a:extLst>
              <a:ext uri="{FF2B5EF4-FFF2-40B4-BE49-F238E27FC236}">
                <a16:creationId xmlns:a16="http://schemas.microsoft.com/office/drawing/2014/main" id="{23D91B5A-3A4A-B5FF-799C-242A7066E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70" y="3759658"/>
            <a:ext cx="1174229" cy="1689131"/>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Can You Believe Elmo Is 30?! - E! Online - CA">
            <a:extLst>
              <a:ext uri="{FF2B5EF4-FFF2-40B4-BE49-F238E27FC236}">
                <a16:creationId xmlns:a16="http://schemas.microsoft.com/office/drawing/2014/main" id="{4A7A0095-C8BD-5367-B9B9-F7A6D8BB63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554" y="3216705"/>
            <a:ext cx="1352718" cy="1000286"/>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How to build a GPT3-powered app on WordPress without code">
            <a:extLst>
              <a:ext uri="{FF2B5EF4-FFF2-40B4-BE49-F238E27FC236}">
                <a16:creationId xmlns:a16="http://schemas.microsoft.com/office/drawing/2014/main" id="{F42BE2A9-01EF-727D-7BF7-473B25AC79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016" r="5208"/>
          <a:stretch/>
        </p:blipFill>
        <p:spPr bwMode="auto">
          <a:xfrm>
            <a:off x="3554133" y="2320123"/>
            <a:ext cx="1154242" cy="1629833"/>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a:extLst>
              <a:ext uri="{FF2B5EF4-FFF2-40B4-BE49-F238E27FC236}">
                <a16:creationId xmlns:a16="http://schemas.microsoft.com/office/drawing/2014/main" id="{482FD88E-A4A9-86BF-FD8C-5F8F5D00535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28" t="18593" r="50000" b="63674"/>
          <a:stretch/>
        </p:blipFill>
        <p:spPr bwMode="auto">
          <a:xfrm>
            <a:off x="3440700" y="3900302"/>
            <a:ext cx="1465033" cy="532282"/>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descr="How Google PaLM 2 betters predecessor and rivals OpenAI's GPT-4">
            <a:extLst>
              <a:ext uri="{FF2B5EF4-FFF2-40B4-BE49-F238E27FC236}">
                <a16:creationId xmlns:a16="http://schemas.microsoft.com/office/drawing/2014/main" id="{0C2E7451-54CE-EABE-B310-64808D883BD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8685" t="20782" r="21408" b="11700"/>
          <a:stretch/>
        </p:blipFill>
        <p:spPr bwMode="auto">
          <a:xfrm>
            <a:off x="4131254" y="4472051"/>
            <a:ext cx="1474442" cy="10390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LOOM">
            <a:extLst>
              <a:ext uri="{FF2B5EF4-FFF2-40B4-BE49-F238E27FC236}">
                <a16:creationId xmlns:a16="http://schemas.microsoft.com/office/drawing/2014/main" id="{D820243D-B63B-6431-D7B8-0342BDC6DB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1554" y="2138807"/>
            <a:ext cx="1653641" cy="7018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A30D20-B3FE-BA02-2440-DB927D2F2193}"/>
              </a:ext>
            </a:extLst>
          </p:cNvPr>
          <p:cNvSpPr txBox="1"/>
          <p:nvPr/>
        </p:nvSpPr>
        <p:spPr>
          <a:xfrm>
            <a:off x="546999" y="6368140"/>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2018</a:t>
            </a:r>
          </a:p>
        </p:txBody>
      </p:sp>
      <p:sp>
        <p:nvSpPr>
          <p:cNvPr id="6" name="TextBox 5">
            <a:extLst>
              <a:ext uri="{FF2B5EF4-FFF2-40B4-BE49-F238E27FC236}">
                <a16:creationId xmlns:a16="http://schemas.microsoft.com/office/drawing/2014/main" id="{D4F5A234-1C27-7904-D960-739CEE2410AD}"/>
              </a:ext>
            </a:extLst>
          </p:cNvPr>
          <p:cNvSpPr txBox="1"/>
          <p:nvPr/>
        </p:nvSpPr>
        <p:spPr>
          <a:xfrm>
            <a:off x="3374291" y="6352143"/>
            <a:ext cx="2331170" cy="369332"/>
          </a:xfrm>
          <a:prstGeom prst="rect">
            <a:avLst/>
          </a:prstGeom>
          <a:noFill/>
        </p:spPr>
        <p:txBody>
          <a:bodyPr wrap="square" rtlCol="0">
            <a:spAutoFit/>
          </a:bodyPr>
          <a:lstStyle/>
          <a:p>
            <a:pPr algn="ctr"/>
            <a:r>
              <a:rPr lang="en-US" dirty="0">
                <a:solidFill>
                  <a:schemeClr val="accent1"/>
                </a:solidFill>
                <a:latin typeface="Nunito" pitchFamily="2" charset="77"/>
              </a:rPr>
              <a:t>2020</a:t>
            </a:r>
          </a:p>
        </p:txBody>
      </p:sp>
    </p:spTree>
    <p:extLst>
      <p:ext uri="{BB962C8B-B14F-4D97-AF65-F5344CB8AC3E}">
        <p14:creationId xmlns:p14="http://schemas.microsoft.com/office/powerpoint/2010/main" val="35622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94C-79FA-28C8-675E-B81624CF4E2D}"/>
              </a:ext>
            </a:extLst>
          </p:cNvPr>
          <p:cNvSpPr>
            <a:spLocks noGrp="1"/>
          </p:cNvSpPr>
          <p:nvPr>
            <p:ph type="title"/>
          </p:nvPr>
        </p:nvSpPr>
        <p:spPr/>
        <p:txBody>
          <a:bodyPr/>
          <a:lstStyle/>
          <a:p>
            <a:r>
              <a:rPr lang="en-US" dirty="0"/>
              <a:t>LLMs Get Bigger and Better</a:t>
            </a:r>
          </a:p>
        </p:txBody>
      </p:sp>
      <p:sp>
        <p:nvSpPr>
          <p:cNvPr id="3" name="Content Placeholder 2">
            <a:extLst>
              <a:ext uri="{FF2B5EF4-FFF2-40B4-BE49-F238E27FC236}">
                <a16:creationId xmlns:a16="http://schemas.microsoft.com/office/drawing/2014/main" id="{0132A71F-0172-0C32-4122-3EC4AE279A17}"/>
              </a:ext>
            </a:extLst>
          </p:cNvPr>
          <p:cNvSpPr>
            <a:spLocks noGrp="1"/>
          </p:cNvSpPr>
          <p:nvPr>
            <p:ph idx="1"/>
          </p:nvPr>
        </p:nvSpPr>
        <p:spPr>
          <a:xfrm>
            <a:off x="838200" y="1257300"/>
            <a:ext cx="10515600" cy="981354"/>
          </a:xfrm>
        </p:spPr>
        <p:txBody>
          <a:bodyPr/>
          <a:lstStyle/>
          <a:p>
            <a:pPr marL="0" indent="0">
              <a:buNone/>
            </a:pPr>
            <a:r>
              <a:rPr lang="en-US" dirty="0"/>
              <a:t>Hardware and algorithmic advances along with self-supervised learning resulted in explosion of larger models</a:t>
            </a:r>
            <a:r>
              <a:rPr lang="en-US" sz="2800" dirty="0"/>
              <a:t>.</a:t>
            </a:r>
            <a:endParaRPr lang="en-US" sz="2800" dirty="0">
              <a:cs typeface="Calibri"/>
            </a:endParaRPr>
          </a:p>
        </p:txBody>
      </p:sp>
      <p:sp>
        <p:nvSpPr>
          <p:cNvPr id="4" name="Slide Number Placeholder 3">
            <a:extLst>
              <a:ext uri="{FF2B5EF4-FFF2-40B4-BE49-F238E27FC236}">
                <a16:creationId xmlns:a16="http://schemas.microsoft.com/office/drawing/2014/main" id="{2C6B9A81-F9B6-606F-5218-9645456F4C44}"/>
              </a:ext>
            </a:extLst>
          </p:cNvPr>
          <p:cNvSpPr>
            <a:spLocks noGrp="1"/>
          </p:cNvSpPr>
          <p:nvPr>
            <p:ph type="sldNum" sz="quarter" idx="12"/>
          </p:nvPr>
        </p:nvSpPr>
        <p:spPr/>
        <p:txBody>
          <a:bodyPr/>
          <a:lstStyle/>
          <a:p>
            <a:fld id="{828DFE35-EFF4-0747-8BFD-E564752681F3}" type="slidenum">
              <a:rPr lang="en-US" smtClean="0"/>
              <a:t>9</a:t>
            </a:fld>
            <a:endParaRPr lang="en-US"/>
          </a:p>
        </p:txBody>
      </p:sp>
      <p:pic>
        <p:nvPicPr>
          <p:cNvPr id="19" name="Google Shape;99;p17">
            <a:extLst>
              <a:ext uri="{FF2B5EF4-FFF2-40B4-BE49-F238E27FC236}">
                <a16:creationId xmlns:a16="http://schemas.microsoft.com/office/drawing/2014/main" id="{6214E5BF-B4DD-5076-F7D1-1113AB8594DD}"/>
              </a:ext>
            </a:extLst>
          </p:cNvPr>
          <p:cNvPicPr preferRelativeResize="0">
            <a:picLocks noChangeAspect="1"/>
          </p:cNvPicPr>
          <p:nvPr/>
        </p:nvPicPr>
        <p:blipFill>
          <a:blip r:embed="rId3">
            <a:alphaModFix/>
          </a:blip>
          <a:stretch>
            <a:fillRect/>
          </a:stretch>
        </p:blipFill>
        <p:spPr>
          <a:xfrm>
            <a:off x="528035" y="2611220"/>
            <a:ext cx="5794126" cy="2734112"/>
          </a:xfrm>
          <a:prstGeom prst="rect">
            <a:avLst/>
          </a:prstGeom>
          <a:noFill/>
          <a:ln>
            <a:noFill/>
          </a:ln>
        </p:spPr>
      </p:pic>
      <p:sp>
        <p:nvSpPr>
          <p:cNvPr id="5" name="TextBox 4">
            <a:extLst>
              <a:ext uri="{FF2B5EF4-FFF2-40B4-BE49-F238E27FC236}">
                <a16:creationId xmlns:a16="http://schemas.microsoft.com/office/drawing/2014/main" id="{D3BD8575-2AC2-9CCB-6BBE-187BF9118155}"/>
              </a:ext>
            </a:extLst>
          </p:cNvPr>
          <p:cNvSpPr txBox="1"/>
          <p:nvPr/>
        </p:nvSpPr>
        <p:spPr>
          <a:xfrm>
            <a:off x="0" y="6606059"/>
            <a:ext cx="8075054" cy="246221"/>
          </a:xfrm>
          <a:prstGeom prst="rect">
            <a:avLst/>
          </a:prstGeom>
          <a:noFill/>
        </p:spPr>
        <p:txBody>
          <a:bodyPr wrap="square" rtlCol="0">
            <a:spAutoFit/>
          </a:bodyPr>
          <a:lstStyle/>
          <a:p>
            <a:pPr rtl="0">
              <a:spcBef>
                <a:spcPts val="0"/>
              </a:spcBef>
              <a:spcAft>
                <a:spcPts val="0"/>
              </a:spcAft>
            </a:pPr>
            <a:r>
              <a:rPr lang="en-US" sz="1000" b="0" i="0" u="none" strike="noStrike" dirty="0">
                <a:solidFill>
                  <a:srgbClr val="000000"/>
                </a:solidFill>
                <a:effectLst/>
                <a:latin typeface="Nunito" pitchFamily="2" charset="77"/>
              </a:rPr>
              <a:t>https://</a:t>
            </a:r>
            <a:r>
              <a:rPr lang="en-US" sz="1000" b="0" i="0" u="none" strike="noStrike" dirty="0" err="1">
                <a:solidFill>
                  <a:srgbClr val="000000"/>
                </a:solidFill>
                <a:effectLst/>
                <a:latin typeface="Nunito" pitchFamily="2" charset="77"/>
              </a:rPr>
              <a:t>indiaai.gov.in</a:t>
            </a:r>
            <a:r>
              <a:rPr lang="en-US" sz="1000" b="0" i="0" u="none" strike="noStrike" dirty="0">
                <a:solidFill>
                  <a:srgbClr val="000000"/>
                </a:solidFill>
                <a:effectLst/>
                <a:latin typeface="Nunito" pitchFamily="2" charset="77"/>
              </a:rPr>
              <a:t>/article/the-future-of-large-language-models-llms-strategy-opportunities-and-challenges</a:t>
            </a:r>
            <a:endParaRPr lang="en-US" sz="1000" b="0" dirty="0">
              <a:effectLst/>
            </a:endParaRPr>
          </a:p>
        </p:txBody>
      </p:sp>
      <p:pic>
        <p:nvPicPr>
          <p:cNvPr id="1026" name="Picture 2" descr="Characterizing Emergent Phenomena in Large Language Models – Google  Research Blog">
            <a:extLst>
              <a:ext uri="{FF2B5EF4-FFF2-40B4-BE49-F238E27FC236}">
                <a16:creationId xmlns:a16="http://schemas.microsoft.com/office/drawing/2014/main" id="{835E7C0E-4315-F89E-81C0-22E22992F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2029" y="2458148"/>
            <a:ext cx="447436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847216"/>
      </p:ext>
    </p:extLst>
  </p:cSld>
  <p:clrMapOvr>
    <a:masterClrMapping/>
  </p:clrMapOvr>
</p:sld>
</file>

<file path=ppt/theme/theme1.xml><?xml version="1.0" encoding="utf-8"?>
<a:theme xmlns:a="http://schemas.openxmlformats.org/drawingml/2006/main" name="Office Theme">
  <a:themeElements>
    <a:clrScheme name="NS">
      <a:dk1>
        <a:srgbClr val="000000"/>
      </a:dk1>
      <a:lt1>
        <a:srgbClr val="FFFFFF"/>
      </a:lt1>
      <a:dk2>
        <a:srgbClr val="0F011A"/>
      </a:dk2>
      <a:lt2>
        <a:srgbClr val="F4F8FC"/>
      </a:lt2>
      <a:accent1>
        <a:srgbClr val="ABA0F2"/>
      </a:accent1>
      <a:accent2>
        <a:srgbClr val="CFDCF7"/>
      </a:accent2>
      <a:accent3>
        <a:srgbClr val="DDDAF7"/>
      </a:accent3>
      <a:accent4>
        <a:srgbClr val="B9B1EE"/>
      </a:accent4>
      <a:accent5>
        <a:srgbClr val="DDDDDD"/>
      </a:accent5>
      <a:accent6>
        <a:srgbClr val="70AC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NSTheme</Template>
  <TotalTime>4008</TotalTime>
  <Words>4875</Words>
  <Application>Microsoft Macintosh PowerPoint</Application>
  <PresentationFormat>Widescreen</PresentationFormat>
  <Paragraphs>698</Paragraphs>
  <Slides>39</Slides>
  <Notes>37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Darker Grotesque-Bold</vt:lpstr>
      <vt:lpstr>Nunito</vt:lpstr>
      <vt:lpstr>Office Theme</vt:lpstr>
      <vt:lpstr>Deploying LLMs on Structured Data Tasks: Lessons from the Trenches</vt:lpstr>
      <vt:lpstr>What’s a Numbers Station?</vt:lpstr>
      <vt:lpstr>What is Numbers Station?</vt:lpstr>
      <vt:lpstr>What Are LLMs</vt:lpstr>
      <vt:lpstr>The “Eras” of LLMs</vt:lpstr>
      <vt:lpstr>The “Eras” of LLMs</vt:lpstr>
      <vt:lpstr>The Rise of Self-Supervision</vt:lpstr>
      <vt:lpstr>The “Eras” of LLMs</vt:lpstr>
      <vt:lpstr>LLMs Get Bigger and Better</vt:lpstr>
      <vt:lpstr>The “Eras” of LLMs</vt:lpstr>
      <vt:lpstr>High Quality Instruction Data</vt:lpstr>
      <vt:lpstr>The “Eras” of LLMs</vt:lpstr>
      <vt:lpstr>Open Source Is Catching Up</vt:lpstr>
      <vt:lpstr>What Do LLMs Mean for Applications</vt:lpstr>
      <vt:lpstr>LLMs for Data Wrangling</vt:lpstr>
      <vt:lpstr>The Age Old Problem of Data Wrangling</vt:lpstr>
      <vt:lpstr>Challenges of Traditional Wrangling Pipelines (DL ones, too)</vt:lpstr>
      <vt:lpstr>Should LLMs Be Able to Help?</vt:lpstr>
      <vt:lpstr>Can LLMs Wrangle Your Data?</vt:lpstr>
      <vt:lpstr>Structured Data Meets LLMs</vt:lpstr>
      <vt:lpstr>State of the Art Performance on Matching</vt:lpstr>
      <vt:lpstr>Prototyping is Easy, Production is Hard</vt:lpstr>
      <vt:lpstr>Challenge 1: High Cost</vt:lpstr>
      <vt:lpstr>Challenge 1: High Cost</vt:lpstr>
      <vt:lpstr>Solution 1: Generate Code to Perform Task</vt:lpstr>
      <vt:lpstr>Solution 1: Code Saves Cost and Time</vt:lpstr>
      <vt:lpstr>Another Application: Generate SQL for Analytics</vt:lpstr>
      <vt:lpstr>Challenge 2: Lacking Personalization</vt:lpstr>
      <vt:lpstr>Solution 2: NSQL Backbone Model</vt:lpstr>
      <vt:lpstr>Solution 2: Model Finetuning Customization</vt:lpstr>
      <vt:lpstr>Handling Updates without Retraining</vt:lpstr>
      <vt:lpstr>Challenge 3: Not Enough Context</vt:lpstr>
      <vt:lpstr>Challenge 3: Not Enough Context</vt:lpstr>
      <vt:lpstr>Solution 3: Long Context Models</vt:lpstr>
      <vt:lpstr>Solution 3: Long Context Models</vt:lpstr>
      <vt:lpstr>And The World is Only Getting Crazier</vt:lpstr>
      <vt:lpstr>The “Eras” of LLMs</vt:lpstr>
      <vt:lpstr>M2 - Long Context BERT</vt:lpstr>
      <vt:lpstr>LLMs for Wrangling – Possible, Exciting, Not Easy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Laurel Orr</dc:creator>
  <cp:lastModifiedBy>Laurel Orr</cp:lastModifiedBy>
  <cp:revision>2</cp:revision>
  <dcterms:created xsi:type="dcterms:W3CDTF">2023-08-28T19:28:08Z</dcterms:created>
  <dcterms:modified xsi:type="dcterms:W3CDTF">2023-09-01T20:21:40Z</dcterms:modified>
</cp:coreProperties>
</file>