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9" r:id="rId1"/>
  </p:sldMasterIdLst>
  <p:notesMasterIdLst>
    <p:notesMasterId r:id="rId42"/>
  </p:notesMasterIdLst>
  <p:sldIdLst>
    <p:sldId id="261" r:id="rId2"/>
    <p:sldId id="323" r:id="rId3"/>
    <p:sldId id="324" r:id="rId4"/>
    <p:sldId id="325" r:id="rId5"/>
    <p:sldId id="273" r:id="rId6"/>
    <p:sldId id="327" r:id="rId7"/>
    <p:sldId id="328" r:id="rId8"/>
    <p:sldId id="332" r:id="rId9"/>
    <p:sldId id="333" r:id="rId10"/>
    <p:sldId id="335" r:id="rId11"/>
    <p:sldId id="336" r:id="rId12"/>
    <p:sldId id="338" r:id="rId13"/>
    <p:sldId id="339" r:id="rId14"/>
    <p:sldId id="340" r:id="rId15"/>
    <p:sldId id="341" r:id="rId16"/>
    <p:sldId id="342" r:id="rId17"/>
    <p:sldId id="344" r:id="rId18"/>
    <p:sldId id="345" r:id="rId19"/>
    <p:sldId id="279" r:id="rId20"/>
    <p:sldId id="348" r:id="rId21"/>
    <p:sldId id="347" r:id="rId22"/>
    <p:sldId id="350" r:id="rId23"/>
    <p:sldId id="284" r:id="rId24"/>
    <p:sldId id="291" r:id="rId25"/>
    <p:sldId id="357" r:id="rId26"/>
    <p:sldId id="315" r:id="rId27"/>
    <p:sldId id="274" r:id="rId28"/>
    <p:sldId id="352" r:id="rId29"/>
    <p:sldId id="313" r:id="rId30"/>
    <p:sldId id="351" r:id="rId31"/>
    <p:sldId id="353" r:id="rId32"/>
    <p:sldId id="354" r:id="rId33"/>
    <p:sldId id="355" r:id="rId34"/>
    <p:sldId id="337" r:id="rId35"/>
    <p:sldId id="360" r:id="rId36"/>
    <p:sldId id="361" r:id="rId37"/>
    <p:sldId id="362" r:id="rId38"/>
    <p:sldId id="304" r:id="rId39"/>
    <p:sldId id="356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B8E"/>
    <a:srgbClr val="C5D0B6"/>
    <a:srgbClr val="BEC3CB"/>
    <a:srgbClr val="ECDEB2"/>
    <a:srgbClr val="CCB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62109"/>
  </p:normalViewPr>
  <p:slideViewPr>
    <p:cSldViewPr snapToGrid="0">
      <p:cViewPr varScale="1">
        <p:scale>
          <a:sx n="77" d="100"/>
          <a:sy n="77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0496-0EB9-194F-9A67-AFC45A02DEB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1B06-D962-6E45-8005-AE35A03B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1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6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8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0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8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6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5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1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6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6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4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1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6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8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2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1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0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0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5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3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63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0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1B06-D962-6E45-8005-AE35A03B7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8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079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712002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06161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37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223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66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6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1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1052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82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4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1851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74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1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78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82297F8-BF38-064F-91BA-1D982673314D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20.svg"/><Relationship Id="rId9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1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7DED-1FF7-5554-D2A3-0BE89F898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527" y="2743200"/>
            <a:ext cx="6878505" cy="238658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Towards Consistent Language Models Using Declarative Constraints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7466D-5ABD-DB45-58A6-E375A5E03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Jasmin Mousavi</a:t>
            </a:r>
            <a:r>
              <a:rPr lang="en-US" sz="2400" dirty="0"/>
              <a:t>, </a:t>
            </a:r>
            <a:r>
              <a:rPr lang="en-US" sz="2400" dirty="0" err="1"/>
              <a:t>Arash</a:t>
            </a:r>
            <a:r>
              <a:rPr lang="en-US" sz="2400" dirty="0"/>
              <a:t> </a:t>
            </a:r>
            <a:r>
              <a:rPr lang="en-US" sz="2400" dirty="0" err="1"/>
              <a:t>Termehchy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045DC-0D8C-C264-A395-805E07329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" y="5527858"/>
            <a:ext cx="1127706" cy="11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4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75176B28-8625-20A9-FB1A-BF27D37B28FC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7E01BB9E-B2F5-3A17-48E9-7A7ED80E7D23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832886-DC7F-A58E-6465-94094FD1B4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4687" y="797734"/>
            <a:ext cx="2207046" cy="2204178"/>
          </a:xfrm>
          <a:ln w="63500">
            <a:solidFill>
              <a:schemeClr val="accent4"/>
            </a:solidFill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34F7-1064-8FD0-0BBF-1A8F827C4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>
            <a:solidFill>
              <a:schemeClr val="accent1"/>
            </a:solidFill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B66EC9-00C3-9F2B-A61D-69203CD7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Questions: </a:t>
            </a:r>
            <a:r>
              <a:rPr lang="en-US" dirty="0">
                <a:solidFill>
                  <a:schemeClr val="accent4"/>
                </a:solidFill>
              </a:rPr>
              <a:t>DB</a:t>
            </a:r>
            <a:r>
              <a:rPr lang="en-US" dirty="0"/>
              <a:t> vs </a:t>
            </a:r>
            <a:r>
              <a:rPr lang="en-US" dirty="0">
                <a:solidFill>
                  <a:schemeClr val="accent1"/>
                </a:solidFill>
              </a:rPr>
              <a:t>Probabilistic Model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EB866-5611-D385-AAFF-7CC13FA5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3297-477D-A03E-2447-8D562E0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c 7" descr="Normal Distribution with solid fill">
            <a:extLst>
              <a:ext uri="{FF2B5EF4-FFF2-40B4-BE49-F238E27FC236}">
                <a16:creationId xmlns:a16="http://schemas.microsoft.com/office/drawing/2014/main" id="{2C2EFB8C-4D51-1B92-CBC4-C2D003AEE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8200" y="3586310"/>
            <a:ext cx="1668000" cy="166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8D04B0-3A8B-F07C-43D1-BEE6CB979AE7}"/>
              </a:ext>
            </a:extLst>
          </p:cNvPr>
          <p:cNvGrpSpPr/>
          <p:nvPr/>
        </p:nvGrpSpPr>
        <p:grpSpPr>
          <a:xfrm>
            <a:off x="1604553" y="4715492"/>
            <a:ext cx="3474720" cy="548640"/>
            <a:chOff x="1846298" y="6148187"/>
            <a:chExt cx="3474720" cy="54864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F9C0AB-0ACA-CD90-9510-D24C09B49F59}"/>
                </a:ext>
              </a:extLst>
            </p:cNvPr>
            <p:cNvSpPr/>
            <p:nvPr/>
          </p:nvSpPr>
          <p:spPr>
            <a:xfrm>
              <a:off x="1846298" y="6148187"/>
              <a:ext cx="3474720" cy="5486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6B089-A691-854F-D8DC-2FFD819817C9}"/>
                </a:ext>
              </a:extLst>
            </p:cNvPr>
            <p:cNvSpPr txBox="1"/>
            <p:nvPr/>
          </p:nvSpPr>
          <p:spPr>
            <a:xfrm>
              <a:off x="2294186" y="6271942"/>
              <a:ext cx="298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Where does John Doe work?</a:t>
              </a:r>
            </a:p>
          </p:txBody>
        </p:sp>
        <p:pic>
          <p:nvPicPr>
            <p:cNvPr id="12" name="Graphic 11" descr="Magnifying glass with solid fill">
              <a:extLst>
                <a:ext uri="{FF2B5EF4-FFF2-40B4-BE49-F238E27FC236}">
                  <a16:creationId xmlns:a16="http://schemas.microsoft.com/office/drawing/2014/main" id="{ED3D47D2-77EC-D0D6-D286-0485C51D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3514" y="6271942"/>
              <a:ext cx="309776" cy="30977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898AA0-9150-1670-D155-86D8841833F5}"/>
                </a:ext>
              </a:extLst>
            </p:cNvPr>
            <p:cNvSpPr/>
            <p:nvPr/>
          </p:nvSpPr>
          <p:spPr>
            <a:xfrm>
              <a:off x="1883464" y="6226775"/>
              <a:ext cx="404859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D54902BE-A1CE-5A91-A096-55A220EE7FAD}"/>
              </a:ext>
            </a:extLst>
          </p:cNvPr>
          <p:cNvGraphicFramePr>
            <a:graphicFrameLocks noGrp="1"/>
          </p:cNvGraphicFramePr>
          <p:nvPr/>
        </p:nvGraphicFramePr>
        <p:xfrm>
          <a:off x="1187782" y="2631061"/>
          <a:ext cx="4216399" cy="181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2321">
                  <a:extLst>
                    <a:ext uri="{9D8B030D-6E8A-4147-A177-3AD203B41FA5}">
                      <a16:colId xmlns:a16="http://schemas.microsoft.com/office/drawing/2014/main" val="2855486633"/>
                    </a:ext>
                  </a:extLst>
                </a:gridCol>
                <a:gridCol w="2081967">
                  <a:extLst>
                    <a:ext uri="{9D8B030D-6E8A-4147-A177-3AD203B41FA5}">
                      <a16:colId xmlns:a16="http://schemas.microsoft.com/office/drawing/2014/main" val="2765948087"/>
                    </a:ext>
                  </a:extLst>
                </a:gridCol>
                <a:gridCol w="1292111">
                  <a:extLst>
                    <a:ext uri="{9D8B030D-6E8A-4147-A177-3AD203B41FA5}">
                      <a16:colId xmlns:a16="http://schemas.microsoft.com/office/drawing/2014/main" val="163480533"/>
                    </a:ext>
                  </a:extLst>
                </a:gridCol>
              </a:tblGrid>
              <a:tr h="14920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46393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 Zuckerberg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47934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Andrew Bosworth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Sundar Pichai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64267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Satya 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33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4344E3-98E3-F7BD-562D-F8DCBFC1A40C}"/>
              </a:ext>
            </a:extLst>
          </p:cNvPr>
          <p:cNvSpPr txBox="1"/>
          <p:nvPr/>
        </p:nvSpPr>
        <p:spPr>
          <a:xfrm>
            <a:off x="1187781" y="22341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Employment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959EE-5E24-0A9C-D901-74EA629FE96A}"/>
              </a:ext>
            </a:extLst>
          </p:cNvPr>
          <p:cNvSpPr txBox="1"/>
          <p:nvPr/>
        </p:nvSpPr>
        <p:spPr>
          <a:xfrm>
            <a:off x="7773853" y="99232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DB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3D830-3CA1-E9B8-51B7-077159DF7C65}"/>
              </a:ext>
            </a:extLst>
          </p:cNvPr>
          <p:cNvSpPr txBox="1"/>
          <p:nvPr/>
        </p:nvSpPr>
        <p:spPr>
          <a:xfrm>
            <a:off x="8718664" y="2926344"/>
            <a:ext cx="252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Probabilistic Model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4FB41-227D-84BF-6A10-ECC93ECE97C9}"/>
              </a:ext>
            </a:extLst>
          </p:cNvPr>
          <p:cNvSpPr txBox="1"/>
          <p:nvPr/>
        </p:nvSpPr>
        <p:spPr>
          <a:xfrm>
            <a:off x="7432406" y="1829333"/>
            <a:ext cx="181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Unknown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28D98-3233-D86B-48E2-02D8C3AB16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29D10C84-010F-E828-928A-137E7218B675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846DACA8-6A6A-A79F-B17C-F951E4E31F2E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832886-DC7F-A58E-6465-94094FD1B4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4687" y="797734"/>
            <a:ext cx="2207046" cy="2204178"/>
          </a:xfrm>
          <a:ln w="63500">
            <a:solidFill>
              <a:schemeClr val="accent4"/>
            </a:solidFill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34F7-1064-8FD0-0BBF-1A8F827C4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>
            <a:solidFill>
              <a:schemeClr val="accent1"/>
            </a:solidFill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B66EC9-00C3-9F2B-A61D-69203CD7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Questions: </a:t>
            </a:r>
            <a:r>
              <a:rPr lang="en-US" dirty="0">
                <a:solidFill>
                  <a:schemeClr val="accent4"/>
                </a:solidFill>
              </a:rPr>
              <a:t>DB</a:t>
            </a:r>
            <a:r>
              <a:rPr lang="en-US" dirty="0"/>
              <a:t> vs </a:t>
            </a:r>
            <a:r>
              <a:rPr lang="en-US" dirty="0">
                <a:solidFill>
                  <a:schemeClr val="accent1"/>
                </a:solidFill>
              </a:rPr>
              <a:t>Probabilistic Model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EB866-5611-D385-AAFF-7CC13FA5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3297-477D-A03E-2447-8D562E0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8D04B0-3A8B-F07C-43D1-BEE6CB979AE7}"/>
              </a:ext>
            </a:extLst>
          </p:cNvPr>
          <p:cNvGrpSpPr/>
          <p:nvPr/>
        </p:nvGrpSpPr>
        <p:grpSpPr>
          <a:xfrm>
            <a:off x="1604553" y="4715492"/>
            <a:ext cx="3474720" cy="548640"/>
            <a:chOff x="1846298" y="6148187"/>
            <a:chExt cx="3474720" cy="54864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F9C0AB-0ACA-CD90-9510-D24C09B49F59}"/>
                </a:ext>
              </a:extLst>
            </p:cNvPr>
            <p:cNvSpPr/>
            <p:nvPr/>
          </p:nvSpPr>
          <p:spPr>
            <a:xfrm>
              <a:off x="1846298" y="6148187"/>
              <a:ext cx="3474720" cy="5486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6B089-A691-854F-D8DC-2FFD819817C9}"/>
                </a:ext>
              </a:extLst>
            </p:cNvPr>
            <p:cNvSpPr txBox="1"/>
            <p:nvPr/>
          </p:nvSpPr>
          <p:spPr>
            <a:xfrm>
              <a:off x="2294186" y="6271942"/>
              <a:ext cx="298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Where does John Doe work?</a:t>
              </a:r>
            </a:p>
          </p:txBody>
        </p:sp>
        <p:pic>
          <p:nvPicPr>
            <p:cNvPr id="12" name="Graphic 11" descr="Magnifying glass with solid fill">
              <a:extLst>
                <a:ext uri="{FF2B5EF4-FFF2-40B4-BE49-F238E27FC236}">
                  <a16:creationId xmlns:a16="http://schemas.microsoft.com/office/drawing/2014/main" id="{ED3D47D2-77EC-D0D6-D286-0485C51D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514" y="6271942"/>
              <a:ext cx="309776" cy="30977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898AA0-9150-1670-D155-86D8841833F5}"/>
                </a:ext>
              </a:extLst>
            </p:cNvPr>
            <p:cNvSpPr/>
            <p:nvPr/>
          </p:nvSpPr>
          <p:spPr>
            <a:xfrm>
              <a:off x="1883464" y="6226775"/>
              <a:ext cx="404859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D54902BE-A1CE-5A91-A096-55A220EE7FAD}"/>
              </a:ext>
            </a:extLst>
          </p:cNvPr>
          <p:cNvGraphicFramePr>
            <a:graphicFrameLocks noGrp="1"/>
          </p:cNvGraphicFramePr>
          <p:nvPr/>
        </p:nvGraphicFramePr>
        <p:xfrm>
          <a:off x="1187782" y="2631061"/>
          <a:ext cx="4216399" cy="181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2321">
                  <a:extLst>
                    <a:ext uri="{9D8B030D-6E8A-4147-A177-3AD203B41FA5}">
                      <a16:colId xmlns:a16="http://schemas.microsoft.com/office/drawing/2014/main" val="2855486633"/>
                    </a:ext>
                  </a:extLst>
                </a:gridCol>
                <a:gridCol w="2081967">
                  <a:extLst>
                    <a:ext uri="{9D8B030D-6E8A-4147-A177-3AD203B41FA5}">
                      <a16:colId xmlns:a16="http://schemas.microsoft.com/office/drawing/2014/main" val="2765948087"/>
                    </a:ext>
                  </a:extLst>
                </a:gridCol>
                <a:gridCol w="1292111">
                  <a:extLst>
                    <a:ext uri="{9D8B030D-6E8A-4147-A177-3AD203B41FA5}">
                      <a16:colId xmlns:a16="http://schemas.microsoft.com/office/drawing/2014/main" val="163480533"/>
                    </a:ext>
                  </a:extLst>
                </a:gridCol>
              </a:tblGrid>
              <a:tr h="14920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46393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 Zuckerberg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47934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Andrew Bosworth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Sundar Pichai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64267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Satya 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33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4344E3-98E3-F7BD-562D-F8DCBFC1A40C}"/>
              </a:ext>
            </a:extLst>
          </p:cNvPr>
          <p:cNvSpPr txBox="1"/>
          <p:nvPr/>
        </p:nvSpPr>
        <p:spPr>
          <a:xfrm>
            <a:off x="1187781" y="22341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Employment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959EE-5E24-0A9C-D901-74EA629FE96A}"/>
              </a:ext>
            </a:extLst>
          </p:cNvPr>
          <p:cNvSpPr txBox="1"/>
          <p:nvPr/>
        </p:nvSpPr>
        <p:spPr>
          <a:xfrm>
            <a:off x="7773853" y="99232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DB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3D830-3CA1-E9B8-51B7-077159DF7C65}"/>
              </a:ext>
            </a:extLst>
          </p:cNvPr>
          <p:cNvSpPr txBox="1"/>
          <p:nvPr/>
        </p:nvSpPr>
        <p:spPr>
          <a:xfrm>
            <a:off x="8718664" y="2926344"/>
            <a:ext cx="252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Probabilistic Model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4FB41-227D-84BF-6A10-ECC93ECE97C9}"/>
              </a:ext>
            </a:extLst>
          </p:cNvPr>
          <p:cNvSpPr txBox="1"/>
          <p:nvPr/>
        </p:nvSpPr>
        <p:spPr>
          <a:xfrm>
            <a:off x="7432406" y="1829333"/>
            <a:ext cx="181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Unknown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3F6B-7E4A-35DB-FA44-398C47484FC9}"/>
              </a:ext>
            </a:extLst>
          </p:cNvPr>
          <p:cNvSpPr txBox="1"/>
          <p:nvPr/>
        </p:nvSpPr>
        <p:spPr>
          <a:xfrm>
            <a:off x="8585879" y="3789483"/>
            <a:ext cx="282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Meta (50%)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Google (25%)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Microsoft (25%)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5F9C4-E5B5-AF5F-ACF1-626631082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80A21C86-D048-A8D2-F2AF-9AD28D927AFD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DD1D0F16-C365-5CC7-8CC2-585427A08676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832886-DC7F-A58E-6465-94094FD1B4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4687" y="797734"/>
            <a:ext cx="2207046" cy="2204178"/>
          </a:xfrm>
          <a:ln w="63500">
            <a:solidFill>
              <a:schemeClr val="accent4"/>
            </a:solidFill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34F7-1064-8FD0-0BBF-1A8F827C4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>
            <a:solidFill>
              <a:schemeClr val="accent1"/>
            </a:solidFill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B66EC9-00C3-9F2B-A61D-69203CD7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not a source of factual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EB866-5611-D385-AAFF-7CC13FA5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They are </a:t>
            </a:r>
            <a:r>
              <a:rPr lang="en-US" sz="2800" i="1" dirty="0"/>
              <a:t>probabilistic model</a:t>
            </a:r>
            <a:r>
              <a:rPr lang="en-US" sz="2800" dirty="0"/>
              <a:t>s of factual information</a:t>
            </a:r>
          </a:p>
          <a:p>
            <a:pPr marL="571500" lvl="1" indent="-342900">
              <a:buFont typeface="System Font Regular"/>
              <a:buChar char="–"/>
            </a:pPr>
            <a:r>
              <a:rPr lang="en-US" sz="2400" dirty="0"/>
              <a:t> Inconsistent source of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3297-477D-A03E-2447-8D562E0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959EE-5E24-0A9C-D901-74EA629FE96A}"/>
              </a:ext>
            </a:extLst>
          </p:cNvPr>
          <p:cNvSpPr txBox="1"/>
          <p:nvPr/>
        </p:nvSpPr>
        <p:spPr>
          <a:xfrm>
            <a:off x="7367253" y="993257"/>
            <a:ext cx="1941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Factual Information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3D830-3CA1-E9B8-51B7-077159DF7C65}"/>
              </a:ext>
            </a:extLst>
          </p:cNvPr>
          <p:cNvSpPr txBox="1"/>
          <p:nvPr/>
        </p:nvSpPr>
        <p:spPr>
          <a:xfrm>
            <a:off x="8718664" y="2926344"/>
            <a:ext cx="252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LLM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8" descr="Document with solid fill">
            <a:extLst>
              <a:ext uri="{FF2B5EF4-FFF2-40B4-BE49-F238E27FC236}">
                <a16:creationId xmlns:a16="http://schemas.microsoft.com/office/drawing/2014/main" id="{B88FCF8F-3683-9961-2BFC-519E7435E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5908" y="1853186"/>
            <a:ext cx="1007011" cy="100701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71AD02B-25C3-072C-0940-4E14F53337F2}"/>
              </a:ext>
            </a:extLst>
          </p:cNvPr>
          <p:cNvGrpSpPr/>
          <p:nvPr/>
        </p:nvGrpSpPr>
        <p:grpSpPr>
          <a:xfrm>
            <a:off x="8690645" y="3267708"/>
            <a:ext cx="2555090" cy="1756889"/>
            <a:chOff x="7003335" y="3491542"/>
            <a:chExt cx="3735904" cy="239737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407573-014F-4FBA-D014-6591946A6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19BAE9-D2D5-34D3-50D3-CAF600A7CE47}"/>
                </a:ext>
              </a:extLst>
            </p:cNvPr>
            <p:cNvCxnSpPr>
              <a:cxnSpLocks/>
              <a:stCxn id="21" idx="0"/>
              <a:endCxn id="48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AA76BC-A4BB-4729-9F69-4AD20070D25D}"/>
                </a:ext>
              </a:extLst>
            </p:cNvPr>
            <p:cNvSpPr txBox="1"/>
            <p:nvPr/>
          </p:nvSpPr>
          <p:spPr>
            <a:xfrm>
              <a:off x="9463221" y="3513786"/>
              <a:ext cx="624365" cy="5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FD0C7D-4B46-E058-19BC-BF2E545010D4}"/>
                </a:ext>
              </a:extLst>
            </p:cNvPr>
            <p:cNvSpPr txBox="1"/>
            <p:nvPr/>
          </p:nvSpPr>
          <p:spPr>
            <a:xfrm>
              <a:off x="7792830" y="5355010"/>
              <a:ext cx="624365" cy="5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344EC9-D3B1-453C-3BD4-4FDD5C6B404C}"/>
                </a:ext>
              </a:extLst>
            </p:cNvPr>
            <p:cNvCxnSpPr>
              <a:cxnSpLocks/>
              <a:stCxn id="21" idx="0"/>
              <a:endCxn id="49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F38064-D0F8-E22A-42C0-4F11284F0BB0}"/>
                </a:ext>
              </a:extLst>
            </p:cNvPr>
            <p:cNvCxnSpPr>
              <a:cxnSpLocks/>
              <a:stCxn id="21" idx="0"/>
              <a:endCxn id="50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DBDE97-79A5-6B70-1BEE-EDC57866B263}"/>
                </a:ext>
              </a:extLst>
            </p:cNvPr>
            <p:cNvCxnSpPr>
              <a:cxnSpLocks/>
              <a:stCxn id="21" idx="0"/>
              <a:endCxn id="51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FBC742-66E1-08ED-5D2A-CB4BD5CA3E07}"/>
                </a:ext>
              </a:extLst>
            </p:cNvPr>
            <p:cNvCxnSpPr>
              <a:cxnSpLocks/>
              <a:stCxn id="21" idx="0"/>
              <a:endCxn id="52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5AE2BB-AA0E-23E5-47E0-8E34656CE5BE}"/>
                </a:ext>
              </a:extLst>
            </p:cNvPr>
            <p:cNvCxnSpPr>
              <a:cxnSpLocks/>
              <a:stCxn id="21" idx="0"/>
              <a:endCxn id="53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3C6F8F-C2DE-23C4-94F3-E75E236A9E92}"/>
                </a:ext>
              </a:extLst>
            </p:cNvPr>
            <p:cNvCxnSpPr>
              <a:cxnSpLocks/>
              <a:stCxn id="21" idx="0"/>
              <a:endCxn id="54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92B150-57A9-062D-BBF3-3F58F39A9D67}"/>
                </a:ext>
              </a:extLst>
            </p:cNvPr>
            <p:cNvCxnSpPr>
              <a:cxnSpLocks/>
              <a:stCxn id="21" idx="2"/>
              <a:endCxn id="41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F5518D-0E45-CBC9-DA4A-CFED89CA3880}"/>
                </a:ext>
              </a:extLst>
            </p:cNvPr>
            <p:cNvCxnSpPr>
              <a:cxnSpLocks/>
              <a:stCxn id="21" idx="2"/>
              <a:endCxn id="42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D4F5FC-6876-96E1-937B-A195CB408268}"/>
                </a:ext>
              </a:extLst>
            </p:cNvPr>
            <p:cNvCxnSpPr>
              <a:cxnSpLocks/>
              <a:stCxn id="21" idx="2"/>
              <a:endCxn id="43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5BD355-579B-A4A9-1FA5-FCE25B26A0AD}"/>
                </a:ext>
              </a:extLst>
            </p:cNvPr>
            <p:cNvCxnSpPr>
              <a:cxnSpLocks/>
              <a:stCxn id="21" idx="2"/>
              <a:endCxn id="44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8AA20B-8307-B4FE-94D2-281B157AD6E8}"/>
                </a:ext>
              </a:extLst>
            </p:cNvPr>
            <p:cNvCxnSpPr>
              <a:cxnSpLocks/>
              <a:stCxn id="21" idx="2"/>
              <a:endCxn id="45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05B469-F5BB-61F5-AB24-FDE87F1090CF}"/>
                </a:ext>
              </a:extLst>
            </p:cNvPr>
            <p:cNvCxnSpPr>
              <a:cxnSpLocks/>
              <a:stCxn id="21" idx="2"/>
              <a:endCxn id="46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D825F-AA74-6B3F-66E1-479EDC015D3D}"/>
                </a:ext>
              </a:extLst>
            </p:cNvPr>
            <p:cNvCxnSpPr>
              <a:cxnSpLocks/>
              <a:stCxn id="47" idx="6"/>
              <a:endCxn id="21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C3CCF2-DE2B-F05F-13A3-B4FF21C4A4D4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FBC814-05AD-3D6C-A8E7-09D1A0E33BBA}"/>
                </a:ext>
              </a:extLst>
            </p:cNvPr>
            <p:cNvSpPr txBox="1"/>
            <p:nvPr/>
          </p:nvSpPr>
          <p:spPr>
            <a:xfrm>
              <a:off x="7717506" y="3491542"/>
              <a:ext cx="624365" cy="5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6E136A-62AC-DB95-CFC4-55A7E398CB47}"/>
                </a:ext>
              </a:extLst>
            </p:cNvPr>
            <p:cNvSpPr txBox="1"/>
            <p:nvPr/>
          </p:nvSpPr>
          <p:spPr>
            <a:xfrm>
              <a:off x="9427362" y="5351858"/>
              <a:ext cx="624366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ED7BC3-25AA-2220-79F9-872133DA869D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DE5E901-6DC8-945F-BA2E-A2288BEEAE13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EE70FD-BE6A-9BBD-F24A-84E81EA60B65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AF0862-BFF6-4703-A128-57ABF91ABEE8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9BFCCFA-F7E2-1E11-3FC2-DD08AEB29604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0E35A6-F121-3FE7-7254-C1CD13287935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5B8BCBF-F047-35B9-DDA4-B93EA41CF9CB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9F17376-B015-F4D0-BCBD-ADE0129AD99C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86AA88-8EF6-4ED0-76B3-DA19B0A0D843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FD4421-1861-EFCC-0A54-3073AE2715E1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C610B3A-F58C-818E-D7A7-9989819A1202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524CF42-10EE-FAD6-744C-6BFC246EE534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0CF7F4-EB7A-0CAB-C3CB-013EC2760D9B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FE2D60-0166-FCCE-C350-F7EEE11FAF3F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BB74BE8-5F1A-7670-8A0F-93D59D661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2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B217EF58-F779-B6B9-BBAF-EA3C19848521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2BDA99DD-20CD-9EB1-0906-CF3B6B485917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2A98-D788-800A-B423-7C68077B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Retrieval-based LLMs: current efforts towards reducing inaccuracies in LLMs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43E24-4599-6C04-E7ED-B1E26F48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8380-BB82-57DA-9656-E990AC73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reliable</a:t>
            </a:r>
            <a:r>
              <a:rPr lang="en-US" dirty="0"/>
              <a:t> information to LLMs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Content Placeholder 8" descr="Document with solid fill">
            <a:extLst>
              <a:ext uri="{FF2B5EF4-FFF2-40B4-BE49-F238E27FC236}">
                <a16:creationId xmlns:a16="http://schemas.microsoft.com/office/drawing/2014/main" id="{B36C5B75-C88B-EC8E-7AE5-031194F5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9695" y="3469038"/>
            <a:ext cx="1007011" cy="10070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E02E3DF-6A63-7E46-7483-A0A135AE3067}"/>
              </a:ext>
            </a:extLst>
          </p:cNvPr>
          <p:cNvGrpSpPr/>
          <p:nvPr/>
        </p:nvGrpSpPr>
        <p:grpSpPr>
          <a:xfrm>
            <a:off x="8528864" y="3586505"/>
            <a:ext cx="1264222" cy="848603"/>
            <a:chOff x="7003335" y="3739874"/>
            <a:chExt cx="3735904" cy="21481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1EFCAC-C9B3-374D-CCBD-F8EB9CE7C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2B7DA-3E12-C729-0E99-F8E2A18B6210}"/>
                </a:ext>
              </a:extLst>
            </p:cNvPr>
            <p:cNvCxnSpPr>
              <a:cxnSpLocks/>
              <a:stCxn id="30" idx="0"/>
              <a:endCxn id="66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8D2F72-B0F0-D305-9E7E-2C76C16662AD}"/>
                </a:ext>
              </a:extLst>
            </p:cNvPr>
            <p:cNvCxnSpPr>
              <a:cxnSpLocks/>
              <a:stCxn id="30" idx="0"/>
              <a:endCxn id="67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1A2F8A-BAD3-7BF1-6276-F9F69EE39C9E}"/>
                </a:ext>
              </a:extLst>
            </p:cNvPr>
            <p:cNvCxnSpPr>
              <a:cxnSpLocks/>
              <a:stCxn id="30" idx="0"/>
              <a:endCxn id="68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4419D5-E275-6FB4-0394-054E916499A9}"/>
                </a:ext>
              </a:extLst>
            </p:cNvPr>
            <p:cNvCxnSpPr>
              <a:cxnSpLocks/>
              <a:stCxn id="30" idx="0"/>
              <a:endCxn id="69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043030-93B4-9080-08E5-B0FD6B3E9346}"/>
                </a:ext>
              </a:extLst>
            </p:cNvPr>
            <p:cNvCxnSpPr>
              <a:cxnSpLocks/>
              <a:stCxn id="30" idx="0"/>
              <a:endCxn id="70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470D2D-59F4-ACFA-B36B-EA06C22904A7}"/>
                </a:ext>
              </a:extLst>
            </p:cNvPr>
            <p:cNvCxnSpPr>
              <a:cxnSpLocks/>
              <a:stCxn id="30" idx="0"/>
              <a:endCxn id="71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A584DD-D878-ACB6-A2B8-7D642C1F8ED2}"/>
                </a:ext>
              </a:extLst>
            </p:cNvPr>
            <p:cNvCxnSpPr>
              <a:cxnSpLocks/>
              <a:stCxn id="30" idx="0"/>
              <a:endCxn id="73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21D781-977C-D8AA-2B2D-7BC8A8E584A9}"/>
                </a:ext>
              </a:extLst>
            </p:cNvPr>
            <p:cNvCxnSpPr>
              <a:cxnSpLocks/>
              <a:stCxn id="30" idx="2"/>
              <a:endCxn id="58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BFA7B2-C776-CE4B-C58B-FBD31F5C2CA8}"/>
                </a:ext>
              </a:extLst>
            </p:cNvPr>
            <p:cNvCxnSpPr>
              <a:cxnSpLocks/>
              <a:stCxn id="30" idx="2"/>
              <a:endCxn id="59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407DFA-3F61-D616-DB38-ACB0B2263343}"/>
                </a:ext>
              </a:extLst>
            </p:cNvPr>
            <p:cNvCxnSpPr>
              <a:cxnSpLocks/>
              <a:stCxn id="30" idx="2"/>
              <a:endCxn id="60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DE1AB7-8B0A-4356-8CE0-2C67B6DFE9F5}"/>
                </a:ext>
              </a:extLst>
            </p:cNvPr>
            <p:cNvCxnSpPr>
              <a:cxnSpLocks/>
              <a:stCxn id="30" idx="2"/>
              <a:endCxn id="61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FF0306-1C14-EA7C-D0E0-FF915521FC0F}"/>
                </a:ext>
              </a:extLst>
            </p:cNvPr>
            <p:cNvCxnSpPr>
              <a:cxnSpLocks/>
              <a:stCxn id="30" idx="2"/>
              <a:endCxn id="63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D8D426-CB6C-CCC1-4C64-AC377E127B5E}"/>
                </a:ext>
              </a:extLst>
            </p:cNvPr>
            <p:cNvCxnSpPr>
              <a:cxnSpLocks/>
              <a:stCxn id="30" idx="2"/>
              <a:endCxn id="64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9A670F-6C00-C3D2-96C0-838D6B141D11}"/>
                </a:ext>
              </a:extLst>
            </p:cNvPr>
            <p:cNvCxnSpPr>
              <a:cxnSpLocks/>
              <a:stCxn id="65" idx="6"/>
              <a:endCxn id="30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06D6C5-8350-41FE-8D45-119E83DA4F62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578CA6-5F6D-1FE6-F374-A6619C142044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44A0C6A-1E20-C4C8-EAD1-AFAF6A808B15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E6BDC2-6308-E33E-4341-4D03766FC8A1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B095BA-6257-99D2-5E4C-889BF75DC91F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DEE2BC-7412-F036-2730-93BB632E2BD2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21FD83-E89B-CE0A-17A8-D4B3E1DC5A6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285BBF-B538-D121-4202-91121B64CF9D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E181E5-E27D-4087-6C56-F0C40DDEE7D4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403F6-E6F3-196B-E4A7-9EFBC3444286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EF3047-060A-F9AF-8FAC-935890F28490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0520D9-39BB-B99A-D235-2C272D06DF47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C2C95F-0FB3-3450-EE73-D6447A00E5EB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4125CB-6B78-F3F5-2622-F07468C832CA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4CAF2A2-E4A7-FFA6-0839-528A44C484B1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8B23749-CEAC-189F-0324-F8181F73F766}"/>
              </a:ext>
            </a:extLst>
          </p:cNvPr>
          <p:cNvSpPr txBox="1"/>
          <p:nvPr/>
        </p:nvSpPr>
        <p:spPr>
          <a:xfrm>
            <a:off x="8087757" y="3694144"/>
            <a:ext cx="56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2D60794-0DD4-0AF0-666C-AD77A879F500}"/>
              </a:ext>
            </a:extLst>
          </p:cNvPr>
          <p:cNvSpPr/>
          <p:nvPr/>
        </p:nvSpPr>
        <p:spPr>
          <a:xfrm>
            <a:off x="2281707" y="2754216"/>
            <a:ext cx="3097226" cy="1842427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Retrieve relevant information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6F65EA-E7D7-4564-8244-46A767EE3DBB}"/>
              </a:ext>
            </a:extLst>
          </p:cNvPr>
          <p:cNvSpPr/>
          <p:nvPr/>
        </p:nvSpPr>
        <p:spPr>
          <a:xfrm>
            <a:off x="2151138" y="2645867"/>
            <a:ext cx="411480" cy="411480"/>
          </a:xfrm>
          <a:prstGeom prst="ellipse">
            <a:avLst/>
          </a:prstGeom>
          <a:solidFill>
            <a:srgbClr val="868B8E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3920B8-D4BA-CA4C-9CB0-8E838D613A57}"/>
              </a:ext>
            </a:extLst>
          </p:cNvPr>
          <p:cNvCxnSpPr>
            <a:cxnSpLocks/>
            <a:stCxn id="76" idx="3"/>
            <a:endCxn id="91" idx="1"/>
          </p:cNvCxnSpPr>
          <p:nvPr/>
        </p:nvCxnSpPr>
        <p:spPr>
          <a:xfrm>
            <a:off x="5378933" y="3675430"/>
            <a:ext cx="156470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31531604-1CF0-B60B-FCBA-0BA76060A4DC}"/>
              </a:ext>
            </a:extLst>
          </p:cNvPr>
          <p:cNvSpPr/>
          <p:nvPr/>
        </p:nvSpPr>
        <p:spPr>
          <a:xfrm>
            <a:off x="6943636" y="2754216"/>
            <a:ext cx="3097226" cy="1842427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 information to LLM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893E8F-5877-763D-8931-0AEE2D821115}"/>
              </a:ext>
            </a:extLst>
          </p:cNvPr>
          <p:cNvSpPr/>
          <p:nvPr/>
        </p:nvSpPr>
        <p:spPr>
          <a:xfrm>
            <a:off x="6813067" y="2645867"/>
            <a:ext cx="411480" cy="411480"/>
          </a:xfrm>
          <a:prstGeom prst="ellipse">
            <a:avLst/>
          </a:prstGeom>
          <a:solidFill>
            <a:srgbClr val="868B8E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93" name="Content Placeholder 8" descr="Document with solid fill">
            <a:extLst>
              <a:ext uri="{FF2B5EF4-FFF2-40B4-BE49-F238E27FC236}">
                <a16:creationId xmlns:a16="http://schemas.microsoft.com/office/drawing/2014/main" id="{4AB18BFC-9F0B-ED38-948B-CF82529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7059" y="3463665"/>
            <a:ext cx="1007011" cy="1007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31C21-B420-0A95-24D1-4934D36F4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231EAC24-B114-0B7E-BD0A-48792755C699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1FF2A757-490D-351C-DFC0-C3391D5B4BC8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2A98-D788-800A-B423-7C68077B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Retrieval-based LLMs: current efforts towards reducing inaccuracies in LLMs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43E24-4599-6C04-E7ED-B1E26F48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8380-BB82-57DA-9656-E990AC73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reliable</a:t>
            </a:r>
            <a:r>
              <a:rPr lang="en-US" dirty="0"/>
              <a:t> information to LLMs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Content Placeholder 8" descr="Document with solid fill">
            <a:extLst>
              <a:ext uri="{FF2B5EF4-FFF2-40B4-BE49-F238E27FC236}">
                <a16:creationId xmlns:a16="http://schemas.microsoft.com/office/drawing/2014/main" id="{B36C5B75-C88B-EC8E-7AE5-031194F5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9695" y="3469038"/>
            <a:ext cx="1007011" cy="10070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E02E3DF-6A63-7E46-7483-A0A135AE3067}"/>
              </a:ext>
            </a:extLst>
          </p:cNvPr>
          <p:cNvGrpSpPr/>
          <p:nvPr/>
        </p:nvGrpSpPr>
        <p:grpSpPr>
          <a:xfrm>
            <a:off x="8528864" y="3586505"/>
            <a:ext cx="1264222" cy="848603"/>
            <a:chOff x="7003335" y="3739874"/>
            <a:chExt cx="3735904" cy="21481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1EFCAC-C9B3-374D-CCBD-F8EB9CE7C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2B7DA-3E12-C729-0E99-F8E2A18B6210}"/>
                </a:ext>
              </a:extLst>
            </p:cNvPr>
            <p:cNvCxnSpPr>
              <a:cxnSpLocks/>
              <a:stCxn id="30" idx="0"/>
              <a:endCxn id="66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8D2F72-B0F0-D305-9E7E-2C76C16662AD}"/>
                </a:ext>
              </a:extLst>
            </p:cNvPr>
            <p:cNvCxnSpPr>
              <a:cxnSpLocks/>
              <a:stCxn id="30" idx="0"/>
              <a:endCxn id="67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1A2F8A-BAD3-7BF1-6276-F9F69EE39C9E}"/>
                </a:ext>
              </a:extLst>
            </p:cNvPr>
            <p:cNvCxnSpPr>
              <a:cxnSpLocks/>
              <a:stCxn id="30" idx="0"/>
              <a:endCxn id="68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4419D5-E275-6FB4-0394-054E916499A9}"/>
                </a:ext>
              </a:extLst>
            </p:cNvPr>
            <p:cNvCxnSpPr>
              <a:cxnSpLocks/>
              <a:stCxn id="30" idx="0"/>
              <a:endCxn id="69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043030-93B4-9080-08E5-B0FD6B3E9346}"/>
                </a:ext>
              </a:extLst>
            </p:cNvPr>
            <p:cNvCxnSpPr>
              <a:cxnSpLocks/>
              <a:stCxn id="30" idx="0"/>
              <a:endCxn id="70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470D2D-59F4-ACFA-B36B-EA06C22904A7}"/>
                </a:ext>
              </a:extLst>
            </p:cNvPr>
            <p:cNvCxnSpPr>
              <a:cxnSpLocks/>
              <a:stCxn id="30" idx="0"/>
              <a:endCxn id="71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A584DD-D878-ACB6-A2B8-7D642C1F8ED2}"/>
                </a:ext>
              </a:extLst>
            </p:cNvPr>
            <p:cNvCxnSpPr>
              <a:cxnSpLocks/>
              <a:stCxn id="30" idx="0"/>
              <a:endCxn id="73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21D781-977C-D8AA-2B2D-7BC8A8E584A9}"/>
                </a:ext>
              </a:extLst>
            </p:cNvPr>
            <p:cNvCxnSpPr>
              <a:cxnSpLocks/>
              <a:stCxn id="30" idx="2"/>
              <a:endCxn id="58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BFA7B2-C776-CE4B-C58B-FBD31F5C2CA8}"/>
                </a:ext>
              </a:extLst>
            </p:cNvPr>
            <p:cNvCxnSpPr>
              <a:cxnSpLocks/>
              <a:stCxn id="30" idx="2"/>
              <a:endCxn id="59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407DFA-3F61-D616-DB38-ACB0B2263343}"/>
                </a:ext>
              </a:extLst>
            </p:cNvPr>
            <p:cNvCxnSpPr>
              <a:cxnSpLocks/>
              <a:stCxn id="30" idx="2"/>
              <a:endCxn id="60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DE1AB7-8B0A-4356-8CE0-2C67B6DFE9F5}"/>
                </a:ext>
              </a:extLst>
            </p:cNvPr>
            <p:cNvCxnSpPr>
              <a:cxnSpLocks/>
              <a:stCxn id="30" idx="2"/>
              <a:endCxn id="61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FF0306-1C14-EA7C-D0E0-FF915521FC0F}"/>
                </a:ext>
              </a:extLst>
            </p:cNvPr>
            <p:cNvCxnSpPr>
              <a:cxnSpLocks/>
              <a:stCxn id="30" idx="2"/>
              <a:endCxn id="63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D8D426-CB6C-CCC1-4C64-AC377E127B5E}"/>
                </a:ext>
              </a:extLst>
            </p:cNvPr>
            <p:cNvCxnSpPr>
              <a:cxnSpLocks/>
              <a:stCxn id="30" idx="2"/>
              <a:endCxn id="64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9A670F-6C00-C3D2-96C0-838D6B141D11}"/>
                </a:ext>
              </a:extLst>
            </p:cNvPr>
            <p:cNvCxnSpPr>
              <a:cxnSpLocks/>
              <a:stCxn id="65" idx="6"/>
              <a:endCxn id="30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06D6C5-8350-41FE-8D45-119E83DA4F62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578CA6-5F6D-1FE6-F374-A6619C142044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44A0C6A-1E20-C4C8-EAD1-AFAF6A808B15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E6BDC2-6308-E33E-4341-4D03766FC8A1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B095BA-6257-99D2-5E4C-889BF75DC91F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DEE2BC-7412-F036-2730-93BB632E2BD2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21FD83-E89B-CE0A-17A8-D4B3E1DC5A6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285BBF-B538-D121-4202-91121B64CF9D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E181E5-E27D-4087-6C56-F0C40DDEE7D4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403F6-E6F3-196B-E4A7-9EFBC3444286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EF3047-060A-F9AF-8FAC-935890F28490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0520D9-39BB-B99A-D235-2C272D06DF47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C2C95F-0FB3-3450-EE73-D6447A00E5EB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4125CB-6B78-F3F5-2622-F07468C832CA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4CAF2A2-E4A7-FFA6-0839-528A44C484B1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8B23749-CEAC-189F-0324-F8181F73F766}"/>
              </a:ext>
            </a:extLst>
          </p:cNvPr>
          <p:cNvSpPr txBox="1"/>
          <p:nvPr/>
        </p:nvSpPr>
        <p:spPr>
          <a:xfrm>
            <a:off x="8087757" y="3694144"/>
            <a:ext cx="56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2D60794-0DD4-0AF0-666C-AD77A879F500}"/>
              </a:ext>
            </a:extLst>
          </p:cNvPr>
          <p:cNvSpPr/>
          <p:nvPr/>
        </p:nvSpPr>
        <p:spPr>
          <a:xfrm>
            <a:off x="2281707" y="2754216"/>
            <a:ext cx="3097226" cy="1842427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Retrieve relevant information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6F65EA-E7D7-4564-8244-46A767EE3DBB}"/>
              </a:ext>
            </a:extLst>
          </p:cNvPr>
          <p:cNvSpPr/>
          <p:nvPr/>
        </p:nvSpPr>
        <p:spPr>
          <a:xfrm>
            <a:off x="2151138" y="2645867"/>
            <a:ext cx="411480" cy="411480"/>
          </a:xfrm>
          <a:prstGeom prst="ellipse">
            <a:avLst/>
          </a:prstGeom>
          <a:solidFill>
            <a:srgbClr val="868B8E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3920B8-D4BA-CA4C-9CB0-8E838D613A57}"/>
              </a:ext>
            </a:extLst>
          </p:cNvPr>
          <p:cNvCxnSpPr>
            <a:cxnSpLocks/>
            <a:stCxn id="76" idx="3"/>
            <a:endCxn id="91" idx="1"/>
          </p:cNvCxnSpPr>
          <p:nvPr/>
        </p:nvCxnSpPr>
        <p:spPr>
          <a:xfrm>
            <a:off x="5378933" y="3675430"/>
            <a:ext cx="156470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31531604-1CF0-B60B-FCBA-0BA76060A4DC}"/>
              </a:ext>
            </a:extLst>
          </p:cNvPr>
          <p:cNvSpPr/>
          <p:nvPr/>
        </p:nvSpPr>
        <p:spPr>
          <a:xfrm>
            <a:off x="6943636" y="2754216"/>
            <a:ext cx="3097226" cy="1842427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 information to LLM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893E8F-5877-763D-8931-0AEE2D821115}"/>
              </a:ext>
            </a:extLst>
          </p:cNvPr>
          <p:cNvSpPr/>
          <p:nvPr/>
        </p:nvSpPr>
        <p:spPr>
          <a:xfrm>
            <a:off x="6813067" y="2645867"/>
            <a:ext cx="411480" cy="411480"/>
          </a:xfrm>
          <a:prstGeom prst="ellipse">
            <a:avLst/>
          </a:prstGeom>
          <a:solidFill>
            <a:srgbClr val="868B8E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93" name="Content Placeholder 8" descr="Document with solid fill">
            <a:extLst>
              <a:ext uri="{FF2B5EF4-FFF2-40B4-BE49-F238E27FC236}">
                <a16:creationId xmlns:a16="http://schemas.microsoft.com/office/drawing/2014/main" id="{4AB18BFC-9F0B-ED38-948B-CF82529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7059" y="3463665"/>
            <a:ext cx="1007011" cy="1007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D463F-1E86-6715-4246-2C4310A18A0D}"/>
              </a:ext>
            </a:extLst>
          </p:cNvPr>
          <p:cNvSpPr txBox="1"/>
          <p:nvPr/>
        </p:nvSpPr>
        <p:spPr>
          <a:xfrm>
            <a:off x="2391097" y="4817051"/>
            <a:ext cx="283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*Let’s assume we have a good retriever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ED05F-A369-5C7C-F6FE-36BB4BD518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6A137F30-B024-874B-6A81-1447D3CB08A8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00A41C37-7364-0C05-05DE-507AE71ACCB4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2A98-D788-800A-B423-7C68077B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Retrieval-based LLMs: current efforts towards reducing inaccuracies in LLMs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43E24-4599-6C04-E7ED-B1E26F48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8380-BB82-57DA-9656-E990AC73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reliable</a:t>
            </a:r>
            <a:r>
              <a:rPr lang="en-US" dirty="0"/>
              <a:t> information to LLMs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Content Placeholder 8" descr="Document with solid fill">
            <a:extLst>
              <a:ext uri="{FF2B5EF4-FFF2-40B4-BE49-F238E27FC236}">
                <a16:creationId xmlns:a16="http://schemas.microsoft.com/office/drawing/2014/main" id="{B36C5B75-C88B-EC8E-7AE5-031194F5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9695" y="3469038"/>
            <a:ext cx="1007011" cy="10070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E02E3DF-6A63-7E46-7483-A0A135AE3067}"/>
              </a:ext>
            </a:extLst>
          </p:cNvPr>
          <p:cNvGrpSpPr/>
          <p:nvPr/>
        </p:nvGrpSpPr>
        <p:grpSpPr>
          <a:xfrm>
            <a:off x="8528864" y="3586505"/>
            <a:ext cx="1264222" cy="848603"/>
            <a:chOff x="7003335" y="3739874"/>
            <a:chExt cx="3735904" cy="21481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1EFCAC-C9B3-374D-CCBD-F8EB9CE7C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2B7DA-3E12-C729-0E99-F8E2A18B6210}"/>
                </a:ext>
              </a:extLst>
            </p:cNvPr>
            <p:cNvCxnSpPr>
              <a:cxnSpLocks/>
              <a:stCxn id="30" idx="0"/>
              <a:endCxn id="66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8D2F72-B0F0-D305-9E7E-2C76C16662AD}"/>
                </a:ext>
              </a:extLst>
            </p:cNvPr>
            <p:cNvCxnSpPr>
              <a:cxnSpLocks/>
              <a:stCxn id="30" idx="0"/>
              <a:endCxn id="67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1A2F8A-BAD3-7BF1-6276-F9F69EE39C9E}"/>
                </a:ext>
              </a:extLst>
            </p:cNvPr>
            <p:cNvCxnSpPr>
              <a:cxnSpLocks/>
              <a:stCxn id="30" idx="0"/>
              <a:endCxn id="68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4419D5-E275-6FB4-0394-054E916499A9}"/>
                </a:ext>
              </a:extLst>
            </p:cNvPr>
            <p:cNvCxnSpPr>
              <a:cxnSpLocks/>
              <a:stCxn id="30" idx="0"/>
              <a:endCxn id="69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043030-93B4-9080-08E5-B0FD6B3E9346}"/>
                </a:ext>
              </a:extLst>
            </p:cNvPr>
            <p:cNvCxnSpPr>
              <a:cxnSpLocks/>
              <a:stCxn id="30" idx="0"/>
              <a:endCxn id="70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470D2D-59F4-ACFA-B36B-EA06C22904A7}"/>
                </a:ext>
              </a:extLst>
            </p:cNvPr>
            <p:cNvCxnSpPr>
              <a:cxnSpLocks/>
              <a:stCxn id="30" idx="0"/>
              <a:endCxn id="71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A584DD-D878-ACB6-A2B8-7D642C1F8ED2}"/>
                </a:ext>
              </a:extLst>
            </p:cNvPr>
            <p:cNvCxnSpPr>
              <a:cxnSpLocks/>
              <a:stCxn id="30" idx="0"/>
              <a:endCxn id="73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21D781-977C-D8AA-2B2D-7BC8A8E584A9}"/>
                </a:ext>
              </a:extLst>
            </p:cNvPr>
            <p:cNvCxnSpPr>
              <a:cxnSpLocks/>
              <a:stCxn id="30" idx="2"/>
              <a:endCxn id="58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BFA7B2-C776-CE4B-C58B-FBD31F5C2CA8}"/>
                </a:ext>
              </a:extLst>
            </p:cNvPr>
            <p:cNvCxnSpPr>
              <a:cxnSpLocks/>
              <a:stCxn id="30" idx="2"/>
              <a:endCxn id="59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407DFA-3F61-D616-DB38-ACB0B2263343}"/>
                </a:ext>
              </a:extLst>
            </p:cNvPr>
            <p:cNvCxnSpPr>
              <a:cxnSpLocks/>
              <a:stCxn id="30" idx="2"/>
              <a:endCxn id="60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DE1AB7-8B0A-4356-8CE0-2C67B6DFE9F5}"/>
                </a:ext>
              </a:extLst>
            </p:cNvPr>
            <p:cNvCxnSpPr>
              <a:cxnSpLocks/>
              <a:stCxn id="30" idx="2"/>
              <a:endCxn id="61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FF0306-1C14-EA7C-D0E0-FF915521FC0F}"/>
                </a:ext>
              </a:extLst>
            </p:cNvPr>
            <p:cNvCxnSpPr>
              <a:cxnSpLocks/>
              <a:stCxn id="30" idx="2"/>
              <a:endCxn id="63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D8D426-CB6C-CCC1-4C64-AC377E127B5E}"/>
                </a:ext>
              </a:extLst>
            </p:cNvPr>
            <p:cNvCxnSpPr>
              <a:cxnSpLocks/>
              <a:stCxn id="30" idx="2"/>
              <a:endCxn id="64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9A670F-6C00-C3D2-96C0-838D6B141D11}"/>
                </a:ext>
              </a:extLst>
            </p:cNvPr>
            <p:cNvCxnSpPr>
              <a:cxnSpLocks/>
              <a:stCxn id="65" idx="6"/>
              <a:endCxn id="30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06D6C5-8350-41FE-8D45-119E83DA4F62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578CA6-5F6D-1FE6-F374-A6619C142044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44A0C6A-1E20-C4C8-EAD1-AFAF6A808B15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E6BDC2-6308-E33E-4341-4D03766FC8A1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B095BA-6257-99D2-5E4C-889BF75DC91F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DEE2BC-7412-F036-2730-93BB632E2BD2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21FD83-E89B-CE0A-17A8-D4B3E1DC5A6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285BBF-B538-D121-4202-91121B64CF9D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E181E5-E27D-4087-6C56-F0C40DDEE7D4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403F6-E6F3-196B-E4A7-9EFBC3444286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EF3047-060A-F9AF-8FAC-935890F28490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0520D9-39BB-B99A-D235-2C272D06DF47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C2C95F-0FB3-3450-EE73-D6447A00E5EB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4125CB-6B78-F3F5-2622-F07468C832CA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4CAF2A2-E4A7-FFA6-0839-528A44C484B1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8B23749-CEAC-189F-0324-F8181F73F766}"/>
              </a:ext>
            </a:extLst>
          </p:cNvPr>
          <p:cNvSpPr txBox="1"/>
          <p:nvPr/>
        </p:nvSpPr>
        <p:spPr>
          <a:xfrm>
            <a:off x="8087757" y="3694144"/>
            <a:ext cx="56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2D60794-0DD4-0AF0-666C-AD77A879F500}"/>
              </a:ext>
            </a:extLst>
          </p:cNvPr>
          <p:cNvSpPr/>
          <p:nvPr/>
        </p:nvSpPr>
        <p:spPr>
          <a:xfrm>
            <a:off x="2281707" y="2754216"/>
            <a:ext cx="3097226" cy="1842427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Retrieve relevant information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6F65EA-E7D7-4564-8244-46A767EE3DBB}"/>
              </a:ext>
            </a:extLst>
          </p:cNvPr>
          <p:cNvSpPr/>
          <p:nvPr/>
        </p:nvSpPr>
        <p:spPr>
          <a:xfrm>
            <a:off x="2151138" y="2645867"/>
            <a:ext cx="411480" cy="411480"/>
          </a:xfrm>
          <a:prstGeom prst="ellipse">
            <a:avLst/>
          </a:prstGeom>
          <a:solidFill>
            <a:srgbClr val="868B8E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3920B8-D4BA-CA4C-9CB0-8E838D613A57}"/>
              </a:ext>
            </a:extLst>
          </p:cNvPr>
          <p:cNvCxnSpPr>
            <a:cxnSpLocks/>
            <a:stCxn id="76" idx="3"/>
            <a:endCxn id="91" idx="1"/>
          </p:cNvCxnSpPr>
          <p:nvPr/>
        </p:nvCxnSpPr>
        <p:spPr>
          <a:xfrm>
            <a:off x="5378933" y="3675430"/>
            <a:ext cx="156470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31531604-1CF0-B60B-FCBA-0BA76060A4DC}"/>
              </a:ext>
            </a:extLst>
          </p:cNvPr>
          <p:cNvSpPr/>
          <p:nvPr/>
        </p:nvSpPr>
        <p:spPr>
          <a:xfrm>
            <a:off x="6943636" y="2754216"/>
            <a:ext cx="3097226" cy="1842427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 information to LLM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893E8F-5877-763D-8931-0AEE2D821115}"/>
              </a:ext>
            </a:extLst>
          </p:cNvPr>
          <p:cNvSpPr/>
          <p:nvPr/>
        </p:nvSpPr>
        <p:spPr>
          <a:xfrm>
            <a:off x="6813067" y="2645867"/>
            <a:ext cx="411480" cy="411480"/>
          </a:xfrm>
          <a:prstGeom prst="ellipse">
            <a:avLst/>
          </a:prstGeom>
          <a:solidFill>
            <a:srgbClr val="868B8E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93" name="Content Placeholder 8" descr="Document with solid fill">
            <a:extLst>
              <a:ext uri="{FF2B5EF4-FFF2-40B4-BE49-F238E27FC236}">
                <a16:creationId xmlns:a16="http://schemas.microsoft.com/office/drawing/2014/main" id="{4AB18BFC-9F0B-ED38-948B-CF82529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7059" y="3463665"/>
            <a:ext cx="1007011" cy="1007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D463F-1E86-6715-4246-2C4310A18A0D}"/>
              </a:ext>
            </a:extLst>
          </p:cNvPr>
          <p:cNvSpPr txBox="1"/>
          <p:nvPr/>
        </p:nvSpPr>
        <p:spPr>
          <a:xfrm>
            <a:off x="2391097" y="4817051"/>
            <a:ext cx="283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*Let’s assume we have a good retriever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D61ED-58CE-38B8-5D8C-4C225A3731B0}"/>
              </a:ext>
            </a:extLst>
          </p:cNvPr>
          <p:cNvSpPr txBox="1"/>
          <p:nvPr/>
        </p:nvSpPr>
        <p:spPr>
          <a:xfrm>
            <a:off x="7109397" y="4737686"/>
            <a:ext cx="283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to add this information to LLMs?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34A61-3F80-83E9-A434-27169CCA3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7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A1FFF723-BF2B-4E76-F65F-05033C36A68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4810FF28-4705-4570-7861-003976B021EB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2A98-D788-800A-B423-7C68077B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add information in the LLM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43E24-4599-6C04-E7ED-B1E26F48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8" name="Content Placeholder 8" descr="Document with solid fill">
            <a:extLst>
              <a:ext uri="{FF2B5EF4-FFF2-40B4-BE49-F238E27FC236}">
                <a16:creationId xmlns:a16="http://schemas.microsoft.com/office/drawing/2014/main" id="{B36C5B75-C88B-EC8E-7AE5-031194F5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811" y="3210389"/>
            <a:ext cx="1007011" cy="10070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E02E3DF-6A63-7E46-7483-A0A135AE3067}"/>
              </a:ext>
            </a:extLst>
          </p:cNvPr>
          <p:cNvGrpSpPr/>
          <p:nvPr/>
        </p:nvGrpSpPr>
        <p:grpSpPr>
          <a:xfrm>
            <a:off x="6191984" y="2891424"/>
            <a:ext cx="2068195" cy="1637760"/>
            <a:chOff x="7003335" y="3739874"/>
            <a:chExt cx="3735904" cy="21481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1EFCAC-C9B3-374D-CCBD-F8EB9CE7C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2B7DA-3E12-C729-0E99-F8E2A18B6210}"/>
                </a:ext>
              </a:extLst>
            </p:cNvPr>
            <p:cNvCxnSpPr>
              <a:cxnSpLocks/>
              <a:stCxn id="30" idx="0"/>
              <a:endCxn id="66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8D2F72-B0F0-D305-9E7E-2C76C16662AD}"/>
                </a:ext>
              </a:extLst>
            </p:cNvPr>
            <p:cNvCxnSpPr>
              <a:cxnSpLocks/>
              <a:stCxn id="30" idx="0"/>
              <a:endCxn id="67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1A2F8A-BAD3-7BF1-6276-F9F69EE39C9E}"/>
                </a:ext>
              </a:extLst>
            </p:cNvPr>
            <p:cNvCxnSpPr>
              <a:cxnSpLocks/>
              <a:stCxn id="30" idx="0"/>
              <a:endCxn id="68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4419D5-E275-6FB4-0394-054E916499A9}"/>
                </a:ext>
              </a:extLst>
            </p:cNvPr>
            <p:cNvCxnSpPr>
              <a:cxnSpLocks/>
              <a:stCxn id="30" idx="0"/>
              <a:endCxn id="69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043030-93B4-9080-08E5-B0FD6B3E9346}"/>
                </a:ext>
              </a:extLst>
            </p:cNvPr>
            <p:cNvCxnSpPr>
              <a:cxnSpLocks/>
              <a:stCxn id="30" idx="0"/>
              <a:endCxn id="70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470D2D-59F4-ACFA-B36B-EA06C22904A7}"/>
                </a:ext>
              </a:extLst>
            </p:cNvPr>
            <p:cNvCxnSpPr>
              <a:cxnSpLocks/>
              <a:stCxn id="30" idx="0"/>
              <a:endCxn id="71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A584DD-D878-ACB6-A2B8-7D642C1F8ED2}"/>
                </a:ext>
              </a:extLst>
            </p:cNvPr>
            <p:cNvCxnSpPr>
              <a:cxnSpLocks/>
              <a:stCxn id="30" idx="0"/>
              <a:endCxn id="73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21D781-977C-D8AA-2B2D-7BC8A8E584A9}"/>
                </a:ext>
              </a:extLst>
            </p:cNvPr>
            <p:cNvCxnSpPr>
              <a:cxnSpLocks/>
              <a:stCxn id="30" idx="2"/>
              <a:endCxn id="58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BFA7B2-C776-CE4B-C58B-FBD31F5C2CA8}"/>
                </a:ext>
              </a:extLst>
            </p:cNvPr>
            <p:cNvCxnSpPr>
              <a:cxnSpLocks/>
              <a:stCxn id="30" idx="2"/>
              <a:endCxn id="59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407DFA-3F61-D616-DB38-ACB0B2263343}"/>
                </a:ext>
              </a:extLst>
            </p:cNvPr>
            <p:cNvCxnSpPr>
              <a:cxnSpLocks/>
              <a:stCxn id="30" idx="2"/>
              <a:endCxn id="60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DE1AB7-8B0A-4356-8CE0-2C67B6DFE9F5}"/>
                </a:ext>
              </a:extLst>
            </p:cNvPr>
            <p:cNvCxnSpPr>
              <a:cxnSpLocks/>
              <a:stCxn id="30" idx="2"/>
              <a:endCxn id="61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FF0306-1C14-EA7C-D0E0-FF915521FC0F}"/>
                </a:ext>
              </a:extLst>
            </p:cNvPr>
            <p:cNvCxnSpPr>
              <a:cxnSpLocks/>
              <a:stCxn id="30" idx="2"/>
              <a:endCxn id="63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D8D426-CB6C-CCC1-4C64-AC377E127B5E}"/>
                </a:ext>
              </a:extLst>
            </p:cNvPr>
            <p:cNvCxnSpPr>
              <a:cxnSpLocks/>
              <a:stCxn id="30" idx="2"/>
              <a:endCxn id="64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9A670F-6C00-C3D2-96C0-838D6B141D11}"/>
                </a:ext>
              </a:extLst>
            </p:cNvPr>
            <p:cNvCxnSpPr>
              <a:cxnSpLocks/>
              <a:stCxn id="65" idx="6"/>
              <a:endCxn id="30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06D6C5-8350-41FE-8D45-119E83DA4F62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578CA6-5F6D-1FE6-F374-A6619C142044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44A0C6A-1E20-C4C8-EAD1-AFAF6A808B15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E6BDC2-6308-E33E-4341-4D03766FC8A1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B095BA-6257-99D2-5E4C-889BF75DC91F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DEE2BC-7412-F036-2730-93BB632E2BD2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21FD83-E89B-CE0A-17A8-D4B3E1DC5A6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285BBF-B538-D121-4202-91121B64CF9D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E181E5-E27D-4087-6C56-F0C40DDEE7D4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403F6-E6F3-196B-E4A7-9EFBC3444286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EF3047-060A-F9AF-8FAC-935890F28490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0520D9-39BB-B99A-D235-2C272D06DF47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C2C95F-0FB3-3450-EE73-D6447A00E5EB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4125CB-6B78-F3F5-2622-F07468C832CA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4CAF2A2-E4A7-FFA6-0839-528A44C484B1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1531604-1CF0-B60B-FCBA-0BA76060A4DC}"/>
              </a:ext>
            </a:extLst>
          </p:cNvPr>
          <p:cNvSpPr/>
          <p:nvPr/>
        </p:nvSpPr>
        <p:spPr>
          <a:xfrm>
            <a:off x="6664068" y="1584095"/>
            <a:ext cx="1271895" cy="56578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51204-3CB4-52A7-1CA8-EB192CCA55E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65822" y="3713895"/>
            <a:ext cx="2004197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313F1-1354-627A-6E5E-BCCBE07F2215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7300015" y="2149879"/>
            <a:ext cx="1" cy="61978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46A49-1020-527B-FF3B-B7BEC40315EC}"/>
              </a:ext>
            </a:extLst>
          </p:cNvPr>
          <p:cNvSpPr/>
          <p:nvPr/>
        </p:nvSpPr>
        <p:spPr>
          <a:xfrm>
            <a:off x="6728038" y="5331375"/>
            <a:ext cx="1271895" cy="56578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7092F6-7BB4-470F-3013-D85ED1BD7B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359502" y="4665184"/>
            <a:ext cx="4484" cy="66619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8" descr="Document with solid fill">
            <a:extLst>
              <a:ext uri="{FF2B5EF4-FFF2-40B4-BE49-F238E27FC236}">
                <a16:creationId xmlns:a16="http://schemas.microsoft.com/office/drawing/2014/main" id="{FABD606C-EE99-A014-8ECA-B1B637D30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8811" y="2000604"/>
            <a:ext cx="1007011" cy="100701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FC44D-6CC5-39B2-414D-25199EBDCC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765822" y="2504110"/>
            <a:ext cx="2019151" cy="6996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8" descr="Document with solid fill">
            <a:extLst>
              <a:ext uri="{FF2B5EF4-FFF2-40B4-BE49-F238E27FC236}">
                <a16:creationId xmlns:a16="http://schemas.microsoft.com/office/drawing/2014/main" id="{F6E34135-CC09-F7E5-D215-4CF204A00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2652" y="4441781"/>
            <a:ext cx="1007011" cy="10070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D9AADE-F707-C984-EF9E-0ECEE17C621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769663" y="4945287"/>
            <a:ext cx="2019151" cy="0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358C4F-78FE-476F-15A6-B50BBC1061BD}"/>
              </a:ext>
            </a:extLst>
          </p:cNvPr>
          <p:cNvSpPr txBox="1"/>
          <p:nvPr/>
        </p:nvSpPr>
        <p:spPr>
          <a:xfrm>
            <a:off x="4930916" y="219262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9A9DFD-D28A-28B2-8339-32791646EE75}"/>
              </a:ext>
            </a:extLst>
          </p:cNvPr>
          <p:cNvSpPr txBox="1"/>
          <p:nvPr/>
        </p:nvSpPr>
        <p:spPr>
          <a:xfrm>
            <a:off x="4610395" y="3356398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 Layers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FC818E-18AC-6401-F83B-E2A8A8C242F0}"/>
              </a:ext>
            </a:extLst>
          </p:cNvPr>
          <p:cNvSpPr txBox="1"/>
          <p:nvPr/>
        </p:nvSpPr>
        <p:spPr>
          <a:xfrm>
            <a:off x="5006674" y="459829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DF4A2-B75F-2ED1-B603-70BF1096A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6040252C-0493-C050-5A59-12CFB80D606D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2ECFB5C1-1D67-ACCB-64CF-050493BB99C9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2A98-D788-800A-B423-7C68077B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information in the LLM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43E24-4599-6C04-E7ED-B1E26F48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8409CC0-8769-449A-5A0A-0E216FDE5338}"/>
              </a:ext>
            </a:extLst>
          </p:cNvPr>
          <p:cNvSpPr txBox="1"/>
          <p:nvPr/>
        </p:nvSpPr>
        <p:spPr>
          <a:xfrm>
            <a:off x="5836735" y="2868786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Relational Memory Augmented Language Models, 2022</a:t>
            </a:r>
          </a:p>
        </p:txBody>
      </p:sp>
      <p:pic>
        <p:nvPicPr>
          <p:cNvPr id="28" name="Content Placeholder 8" descr="Document with solid fill">
            <a:extLst>
              <a:ext uri="{FF2B5EF4-FFF2-40B4-BE49-F238E27FC236}">
                <a16:creationId xmlns:a16="http://schemas.microsoft.com/office/drawing/2014/main" id="{B36C5B75-C88B-EC8E-7AE5-031194F5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855" y="3316982"/>
            <a:ext cx="1007011" cy="10070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E02E3DF-6A63-7E46-7483-A0A135AE3067}"/>
              </a:ext>
            </a:extLst>
          </p:cNvPr>
          <p:cNvGrpSpPr/>
          <p:nvPr/>
        </p:nvGrpSpPr>
        <p:grpSpPr>
          <a:xfrm>
            <a:off x="3660028" y="2998017"/>
            <a:ext cx="2068195" cy="1637760"/>
            <a:chOff x="7003335" y="3739874"/>
            <a:chExt cx="3735904" cy="21481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1EFCAC-C9B3-374D-CCBD-F8EB9CE7C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2B7DA-3E12-C729-0E99-F8E2A18B6210}"/>
                </a:ext>
              </a:extLst>
            </p:cNvPr>
            <p:cNvCxnSpPr>
              <a:cxnSpLocks/>
              <a:stCxn id="30" idx="0"/>
              <a:endCxn id="66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8D2F72-B0F0-D305-9E7E-2C76C16662AD}"/>
                </a:ext>
              </a:extLst>
            </p:cNvPr>
            <p:cNvCxnSpPr>
              <a:cxnSpLocks/>
              <a:stCxn id="30" idx="0"/>
              <a:endCxn id="67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1A2F8A-BAD3-7BF1-6276-F9F69EE39C9E}"/>
                </a:ext>
              </a:extLst>
            </p:cNvPr>
            <p:cNvCxnSpPr>
              <a:cxnSpLocks/>
              <a:stCxn id="30" idx="0"/>
              <a:endCxn id="68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4419D5-E275-6FB4-0394-054E916499A9}"/>
                </a:ext>
              </a:extLst>
            </p:cNvPr>
            <p:cNvCxnSpPr>
              <a:cxnSpLocks/>
              <a:stCxn id="30" idx="0"/>
              <a:endCxn id="69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043030-93B4-9080-08E5-B0FD6B3E9346}"/>
                </a:ext>
              </a:extLst>
            </p:cNvPr>
            <p:cNvCxnSpPr>
              <a:cxnSpLocks/>
              <a:stCxn id="30" idx="0"/>
              <a:endCxn id="70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470D2D-59F4-ACFA-B36B-EA06C22904A7}"/>
                </a:ext>
              </a:extLst>
            </p:cNvPr>
            <p:cNvCxnSpPr>
              <a:cxnSpLocks/>
              <a:stCxn id="30" idx="0"/>
              <a:endCxn id="71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FA584DD-D878-ACB6-A2B8-7D642C1F8ED2}"/>
                </a:ext>
              </a:extLst>
            </p:cNvPr>
            <p:cNvCxnSpPr>
              <a:cxnSpLocks/>
              <a:stCxn id="30" idx="0"/>
              <a:endCxn id="73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21D781-977C-D8AA-2B2D-7BC8A8E584A9}"/>
                </a:ext>
              </a:extLst>
            </p:cNvPr>
            <p:cNvCxnSpPr>
              <a:cxnSpLocks/>
              <a:stCxn id="30" idx="2"/>
              <a:endCxn id="58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BFA7B2-C776-CE4B-C58B-FBD31F5C2CA8}"/>
                </a:ext>
              </a:extLst>
            </p:cNvPr>
            <p:cNvCxnSpPr>
              <a:cxnSpLocks/>
              <a:stCxn id="30" idx="2"/>
              <a:endCxn id="59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407DFA-3F61-D616-DB38-ACB0B2263343}"/>
                </a:ext>
              </a:extLst>
            </p:cNvPr>
            <p:cNvCxnSpPr>
              <a:cxnSpLocks/>
              <a:stCxn id="30" idx="2"/>
              <a:endCxn id="60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DE1AB7-8B0A-4356-8CE0-2C67B6DFE9F5}"/>
                </a:ext>
              </a:extLst>
            </p:cNvPr>
            <p:cNvCxnSpPr>
              <a:cxnSpLocks/>
              <a:stCxn id="30" idx="2"/>
              <a:endCxn id="61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FF0306-1C14-EA7C-D0E0-FF915521FC0F}"/>
                </a:ext>
              </a:extLst>
            </p:cNvPr>
            <p:cNvCxnSpPr>
              <a:cxnSpLocks/>
              <a:stCxn id="30" idx="2"/>
              <a:endCxn id="63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D8D426-CB6C-CCC1-4C64-AC377E127B5E}"/>
                </a:ext>
              </a:extLst>
            </p:cNvPr>
            <p:cNvCxnSpPr>
              <a:cxnSpLocks/>
              <a:stCxn id="30" idx="2"/>
              <a:endCxn id="64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9A670F-6C00-C3D2-96C0-838D6B141D11}"/>
                </a:ext>
              </a:extLst>
            </p:cNvPr>
            <p:cNvCxnSpPr>
              <a:cxnSpLocks/>
              <a:stCxn id="65" idx="6"/>
              <a:endCxn id="30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06D6C5-8350-41FE-8D45-119E83DA4F62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578CA6-5F6D-1FE6-F374-A6619C142044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44A0C6A-1E20-C4C8-EAD1-AFAF6A808B15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9E6BDC2-6308-E33E-4341-4D03766FC8A1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B095BA-6257-99D2-5E4C-889BF75DC91F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DEE2BC-7412-F036-2730-93BB632E2BD2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21FD83-E89B-CE0A-17A8-D4B3E1DC5A6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285BBF-B538-D121-4202-91121B64CF9D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E181E5-E27D-4087-6C56-F0C40DDEE7D4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403F6-E6F3-196B-E4A7-9EFBC3444286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EF3047-060A-F9AF-8FAC-935890F28490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0520D9-39BB-B99A-D235-2C272D06DF47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EC2C95F-0FB3-3450-EE73-D6447A00E5EB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B4125CB-6B78-F3F5-2622-F07468C832CA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4CAF2A2-E4A7-FFA6-0839-528A44C484B1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1531604-1CF0-B60B-FCBA-0BA76060A4DC}"/>
              </a:ext>
            </a:extLst>
          </p:cNvPr>
          <p:cNvSpPr/>
          <p:nvPr/>
        </p:nvSpPr>
        <p:spPr>
          <a:xfrm>
            <a:off x="4132112" y="1690688"/>
            <a:ext cx="1271895" cy="56578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51204-3CB4-52A7-1CA8-EB192CCA55E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33866" y="3820488"/>
            <a:ext cx="2004197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313F1-1354-627A-6E5E-BCCBE07F2215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4768059" y="2256472"/>
            <a:ext cx="1" cy="61978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46A49-1020-527B-FF3B-B7BEC40315EC}"/>
              </a:ext>
            </a:extLst>
          </p:cNvPr>
          <p:cNvSpPr/>
          <p:nvPr/>
        </p:nvSpPr>
        <p:spPr>
          <a:xfrm>
            <a:off x="4196082" y="5437968"/>
            <a:ext cx="1271895" cy="56578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7092F6-7BB4-470F-3013-D85ED1BD7B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27546" y="4771777"/>
            <a:ext cx="4484" cy="66619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8" descr="Document with solid fill">
            <a:extLst>
              <a:ext uri="{FF2B5EF4-FFF2-40B4-BE49-F238E27FC236}">
                <a16:creationId xmlns:a16="http://schemas.microsoft.com/office/drawing/2014/main" id="{FABD606C-EE99-A014-8ECA-B1B637D30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6855" y="2107197"/>
            <a:ext cx="1007011" cy="100701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FC44D-6CC5-39B2-414D-25199EBDCC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233866" y="2610703"/>
            <a:ext cx="2019151" cy="6996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8" descr="Document with solid fill">
            <a:extLst>
              <a:ext uri="{FF2B5EF4-FFF2-40B4-BE49-F238E27FC236}">
                <a16:creationId xmlns:a16="http://schemas.microsoft.com/office/drawing/2014/main" id="{F6E34135-CC09-F7E5-D215-4CF204A00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0696" y="4548374"/>
            <a:ext cx="1007011" cy="10070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D9AADE-F707-C984-EF9E-0ECEE17C621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237707" y="5051880"/>
            <a:ext cx="2019151" cy="0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358C4F-78FE-476F-15A6-B50BBC1061BD}"/>
              </a:ext>
            </a:extLst>
          </p:cNvPr>
          <p:cNvSpPr txBox="1"/>
          <p:nvPr/>
        </p:nvSpPr>
        <p:spPr>
          <a:xfrm>
            <a:off x="2352216" y="21983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9A9DFD-D28A-28B2-8339-32791646EE75}"/>
              </a:ext>
            </a:extLst>
          </p:cNvPr>
          <p:cNvSpPr txBox="1"/>
          <p:nvPr/>
        </p:nvSpPr>
        <p:spPr>
          <a:xfrm>
            <a:off x="2115165" y="3448612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 Layers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FC818E-18AC-6401-F83B-E2A8A8C242F0}"/>
              </a:ext>
            </a:extLst>
          </p:cNvPr>
          <p:cNvSpPr txBox="1"/>
          <p:nvPr/>
        </p:nvSpPr>
        <p:spPr>
          <a:xfrm>
            <a:off x="2525666" y="468204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C14B0-9EC3-4355-A43D-FC5384F3523E}"/>
              </a:ext>
            </a:extLst>
          </p:cNvPr>
          <p:cNvSpPr txBox="1"/>
          <p:nvPr/>
        </p:nvSpPr>
        <p:spPr>
          <a:xfrm>
            <a:off x="5838176" y="2204671"/>
            <a:ext cx="5253216" cy="64633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During generation, predicting the next token with relevant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BE7F8-CDC2-7BBE-77B6-E1367DF974A1}"/>
              </a:ext>
            </a:extLst>
          </p:cNvPr>
          <p:cNvSpPr txBox="1"/>
          <p:nvPr/>
        </p:nvSpPr>
        <p:spPr>
          <a:xfrm>
            <a:off x="5829448" y="3361423"/>
            <a:ext cx="5257800" cy="64633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Changing the architecture to incorporate relevant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00863-2F5D-8C0C-CEB5-3D9F8398C62D}"/>
              </a:ext>
            </a:extLst>
          </p:cNvPr>
          <p:cNvSpPr txBox="1"/>
          <p:nvPr/>
        </p:nvSpPr>
        <p:spPr>
          <a:xfrm>
            <a:off x="5829448" y="4852132"/>
            <a:ext cx="512389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Concatenating relevant information with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910F2-C4F9-0EB9-0FBF-4FAABF5CB8E0}"/>
              </a:ext>
            </a:extLst>
          </p:cNvPr>
          <p:cNvSpPr txBox="1"/>
          <p:nvPr/>
        </p:nvSpPr>
        <p:spPr>
          <a:xfrm>
            <a:off x="5836735" y="4006998"/>
            <a:ext cx="525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Improving language models by retrieving from trillions of tokens,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37DAA-4FBB-AC99-E32D-26EE7E08C9EE}"/>
              </a:ext>
            </a:extLst>
          </p:cNvPr>
          <p:cNvSpPr txBox="1"/>
          <p:nvPr/>
        </p:nvSpPr>
        <p:spPr>
          <a:xfrm>
            <a:off x="5833593" y="5247608"/>
            <a:ext cx="51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In-Context Retrieval Augmented Language Models,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E65A3-A223-C187-8BBF-4FFB8FF0B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6EE36BC4-7DEB-0E23-FCA3-77539C475F26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1F673FA6-2FFB-20B4-76EC-608D8BDDCD79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C1309-A3EB-7B49-1551-1E556C6D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retrieval-based LLMs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AF3B6-CD97-AE0D-451C-E73BF482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A253D-A159-1CBA-981A-64446DA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53"/>
            <a:ext cx="10515600" cy="3859742"/>
          </a:xfrm>
        </p:spPr>
        <p:txBody>
          <a:bodyPr>
            <a:normAutofit/>
          </a:bodyPr>
          <a:lstStyle/>
          <a:p>
            <a:r>
              <a:rPr lang="en-US" sz="2400" dirty="0"/>
              <a:t>Might not be able to eliminate </a:t>
            </a:r>
            <a:r>
              <a:rPr lang="en-US" sz="2400" i="1" dirty="0"/>
              <a:t>all inconsistencies </a:t>
            </a:r>
            <a:r>
              <a:rPr lang="en-US" sz="2400" dirty="0"/>
              <a:t>due to deeper misconceptions or inaccurate learned patterns</a:t>
            </a:r>
          </a:p>
          <a:p>
            <a:r>
              <a:rPr lang="en-US" sz="2400" dirty="0"/>
              <a:t>Ex: LLM does not understand transitive property (is-a)</a:t>
            </a:r>
          </a:p>
          <a:p>
            <a:pPr lvl="1">
              <a:buFont typeface="System Font Regular"/>
              <a:buChar char="–"/>
            </a:pPr>
            <a:r>
              <a:rPr lang="en-US" sz="2000" dirty="0"/>
              <a:t>Leads to inaccurate reasoning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8EEC-7469-EB72-E368-C37543597D42}"/>
              </a:ext>
            </a:extLst>
          </p:cNvPr>
          <p:cNvSpPr txBox="1"/>
          <p:nvPr/>
        </p:nvSpPr>
        <p:spPr>
          <a:xfrm>
            <a:off x="1482649" y="3623985"/>
            <a:ext cx="891981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Transitive Property</a:t>
            </a:r>
            <a:r>
              <a:rPr lang="en-US" sz="2400" dirty="0"/>
              <a:t>: 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Adam</a:t>
            </a:r>
            <a:r>
              <a:rPr lang="en-US" sz="2200" dirty="0"/>
              <a:t> is-a </a:t>
            </a:r>
            <a:r>
              <a:rPr lang="en-US" sz="2200" dirty="0">
                <a:solidFill>
                  <a:schemeClr val="accent2"/>
                </a:solidFill>
              </a:rPr>
              <a:t>Animal</a:t>
            </a:r>
            <a:r>
              <a:rPr lang="en-US" sz="2200" dirty="0"/>
              <a:t> because </a:t>
            </a:r>
            <a:r>
              <a:rPr lang="en-US" sz="2200" dirty="0">
                <a:solidFill>
                  <a:schemeClr val="accent1"/>
                </a:solidFill>
              </a:rPr>
              <a:t>Adam</a:t>
            </a:r>
            <a:r>
              <a:rPr lang="en-US" sz="2200" dirty="0"/>
              <a:t> is-a </a:t>
            </a:r>
            <a:r>
              <a:rPr lang="en-US" sz="2200" dirty="0">
                <a:solidFill>
                  <a:schemeClr val="accent6"/>
                </a:solidFill>
              </a:rPr>
              <a:t>Person </a:t>
            </a:r>
            <a:r>
              <a:rPr lang="en-US" sz="2200" dirty="0"/>
              <a:t>and  </a:t>
            </a:r>
            <a:r>
              <a:rPr lang="en-US" sz="2200" dirty="0">
                <a:solidFill>
                  <a:schemeClr val="accent6"/>
                </a:solidFill>
              </a:rPr>
              <a:t>Person</a:t>
            </a:r>
            <a:r>
              <a:rPr lang="en-US" sz="2200" dirty="0"/>
              <a:t> is-a </a:t>
            </a:r>
            <a:r>
              <a:rPr lang="en-US" sz="2200" dirty="0">
                <a:solidFill>
                  <a:schemeClr val="accent2"/>
                </a:solidFill>
              </a:rPr>
              <a:t>Animal</a:t>
            </a:r>
            <a:r>
              <a:rPr lang="en-US" sz="2200" dirty="0"/>
              <a:t> </a:t>
            </a: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60202174-B907-EF30-C406-E021A701A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8" b="79014"/>
          <a:stretch/>
        </p:blipFill>
        <p:spPr>
          <a:xfrm>
            <a:off x="2818814" y="4648251"/>
            <a:ext cx="6554372" cy="474525"/>
          </a:xfrm>
          <a:prstGeom prst="rect">
            <a:avLst/>
          </a:prstGeom>
        </p:spPr>
      </p:pic>
      <p:pic>
        <p:nvPicPr>
          <p:cNvPr id="8" name="Picture 7" descr="A screenshot of a chat&#10;&#10;Description automatically generated">
            <a:extLst>
              <a:ext uri="{FF2B5EF4-FFF2-40B4-BE49-F238E27FC236}">
                <a16:creationId xmlns:a16="http://schemas.microsoft.com/office/drawing/2014/main" id="{0EE962D7-BC81-BD94-0FCD-F661BF462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7" t="45057" r="97" b="26049"/>
          <a:stretch/>
        </p:blipFill>
        <p:spPr>
          <a:xfrm>
            <a:off x="2818814" y="5096344"/>
            <a:ext cx="6554372" cy="901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E42CE-D3ED-DBC6-8DA1-B5E3B371CDC7}"/>
              </a:ext>
            </a:extLst>
          </p:cNvPr>
          <p:cNvSpPr txBox="1"/>
          <p:nvPr/>
        </p:nvSpPr>
        <p:spPr>
          <a:xfrm>
            <a:off x="2818814" y="6013934"/>
            <a:ext cx="65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8/27/2023 : Inaccurate result on GPT-3.5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E5847-56A8-D481-A311-BF64D257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94D22A61-950E-4649-9012-A94DD35008B0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A1E98F68-52A6-5E5D-1AC7-CEE783974B40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BC6899-71AB-4C26-A8E1-277B756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3"/>
            <a:ext cx="5806440" cy="1969863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seen the problem of dealing with inconsistent information before…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085-D671-0CBB-1CB5-F3291420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34986"/>
            <a:ext cx="5806440" cy="38431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management community has spent 4 decades solving this problem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4078-380A-08B4-EAEE-71253F7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EE83C-8BDD-8932-6D80-C0AF9D234E02}"/>
              </a:ext>
            </a:extLst>
          </p:cNvPr>
          <p:cNvSpPr txBox="1"/>
          <p:nvPr/>
        </p:nvSpPr>
        <p:spPr>
          <a:xfrm>
            <a:off x="3514726" y="6576984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Foundations of Data Quality Management, 2012</a:t>
            </a:r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4E1482F7-04DD-B5D2-7806-7849C1739C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ln w="63500" cap="rnd">
            <a:noFill/>
            <a:prstDash val="dash"/>
          </a:ln>
        </p:spPr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EEF8AC2-1DD7-BFAE-8F45-FA9CCD45E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ln w="63500" cap="rnd">
            <a:noFill/>
            <a:prstDash val="lgDash"/>
          </a:ln>
        </p:spPr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341505A-CEDF-F787-B7FC-75B8700E1770}"/>
              </a:ext>
            </a:extLst>
          </p:cNvPr>
          <p:cNvSpPr/>
          <p:nvPr/>
        </p:nvSpPr>
        <p:spPr>
          <a:xfrm>
            <a:off x="10047519" y="740716"/>
            <a:ext cx="1828800" cy="1828800"/>
          </a:xfrm>
          <a:prstGeom prst="ellipse">
            <a:avLst/>
          </a:prstGeom>
          <a:solidFill>
            <a:schemeClr val="bg1"/>
          </a:soli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C1B2-F1CE-63E3-F87D-4015E6AF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F2DD6F-E6D1-E371-DE4D-E3ACEA175B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C8F13-BC4C-E8DF-FC49-408ED7011D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BDC21-75B2-FD2B-9569-89966DAB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3"/>
            <a:ext cx="5806440" cy="1657640"/>
          </a:xfrm>
        </p:spPr>
        <p:txBody>
          <a:bodyPr/>
          <a:lstStyle/>
          <a:p>
            <a:r>
              <a:rPr lang="en-US" dirty="0"/>
              <a:t>Applications of LLMs are rapidly growing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7385F-FE3A-5D2B-D2F1-1ED7E542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022763"/>
            <a:ext cx="5806440" cy="41554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Unprecedented</a:t>
            </a:r>
            <a:r>
              <a:rPr lang="en-US" sz="2400" dirty="0"/>
              <a:t> abilities in processing natural language</a:t>
            </a:r>
          </a:p>
          <a:p>
            <a:pPr lvl="2">
              <a:buFont typeface="System Font Regular"/>
              <a:buChar char="–"/>
            </a:pPr>
            <a:r>
              <a:rPr lang="en-US" sz="2000" dirty="0"/>
              <a:t>First case of a broadly-knowledgeable AI</a:t>
            </a:r>
          </a:p>
          <a:p>
            <a:pPr marL="228600" lvl="2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Performs </a:t>
            </a:r>
            <a:r>
              <a:rPr lang="en-US" sz="2400" i="1" dirty="0"/>
              <a:t>various</a:t>
            </a:r>
            <a:r>
              <a:rPr lang="en-US" sz="2400" dirty="0"/>
              <a:t> tasks with</a:t>
            </a:r>
            <a:r>
              <a:rPr lang="en-US" sz="2400" b="1" dirty="0"/>
              <a:t> </a:t>
            </a:r>
            <a:r>
              <a:rPr lang="en-US" sz="2400" b="1" i="1" dirty="0"/>
              <a:t>little to no</a:t>
            </a:r>
            <a:r>
              <a:rPr lang="en-US" sz="2400" b="1" dirty="0"/>
              <a:t> </a:t>
            </a:r>
            <a:r>
              <a:rPr lang="en-US" sz="2400" dirty="0"/>
              <a:t>training data</a:t>
            </a:r>
          </a:p>
          <a:p>
            <a:pPr lvl="2">
              <a:buFont typeface="System Font Regular"/>
              <a:buChar char="–"/>
            </a:pPr>
            <a:r>
              <a:rPr lang="en-US" sz="2000" dirty="0"/>
              <a:t>Training data is expensive and hard to find!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2FE3-813C-93B7-26E3-2706B8A9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332E0-BD1A-ADC3-405B-FF3D6D435FE6}"/>
              </a:ext>
            </a:extLst>
          </p:cNvPr>
          <p:cNvSpPr/>
          <p:nvPr/>
        </p:nvSpPr>
        <p:spPr>
          <a:xfrm>
            <a:off x="6788727" y="817418"/>
            <a:ext cx="4932218" cy="5084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A11053-9CF3-2ED6-25CD-F672FC7BF153}"/>
              </a:ext>
            </a:extLst>
          </p:cNvPr>
          <p:cNvSpPr/>
          <p:nvPr/>
        </p:nvSpPr>
        <p:spPr>
          <a:xfrm>
            <a:off x="7271386" y="1288474"/>
            <a:ext cx="4082413" cy="40749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B7AA1-D5A8-7203-452A-C377B1408729}"/>
              </a:ext>
            </a:extLst>
          </p:cNvPr>
          <p:cNvSpPr/>
          <p:nvPr/>
        </p:nvSpPr>
        <p:spPr>
          <a:xfrm>
            <a:off x="10408938" y="4711799"/>
            <a:ext cx="377179" cy="355878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CC640-254B-E37E-C1A8-824E87E0B91E}"/>
              </a:ext>
            </a:extLst>
          </p:cNvPr>
          <p:cNvSpPr txBox="1"/>
          <p:nvPr/>
        </p:nvSpPr>
        <p:spPr>
          <a:xfrm>
            <a:off x="7473517" y="2125369"/>
            <a:ext cx="366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22F6E-2054-7C1A-D7F3-2FADF4E88F98}"/>
              </a:ext>
            </a:extLst>
          </p:cNvPr>
          <p:cNvSpPr txBox="1"/>
          <p:nvPr/>
        </p:nvSpPr>
        <p:spPr>
          <a:xfrm>
            <a:off x="7356758" y="2962264"/>
            <a:ext cx="39030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Summarize and revise documents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Interactive question answering</a:t>
            </a:r>
          </a:p>
          <a:p>
            <a:pPr marL="342900" indent="-34290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Code generation from English descriptions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0B6AC3-F5C9-5668-860D-0F129F53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4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22C40A00-C2E7-8397-B768-CC5DF5E55571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AE64F09C-703F-BFAE-65CC-ECAF51146E01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BC6899-71AB-4C26-A8E1-277B756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3"/>
            <a:ext cx="5806440" cy="1969863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seen the problem of dealing with inconsistent information before…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085-D671-0CBB-1CB5-F3291420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34986"/>
            <a:ext cx="5806440" cy="38431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management community has spent 4 decades solving this problem</a:t>
            </a:r>
          </a:p>
          <a:p>
            <a:r>
              <a:rPr lang="en-US" u="sng" dirty="0"/>
              <a:t>Problem Setup: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an </a:t>
            </a:r>
            <a:r>
              <a:rPr lang="en-US" dirty="0">
                <a:solidFill>
                  <a:schemeClr val="accent5"/>
                </a:solidFill>
              </a:rPr>
              <a:t>inconsistent data source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, and a </a:t>
            </a:r>
            <a:r>
              <a:rPr lang="en-US" dirty="0">
                <a:solidFill>
                  <a:schemeClr val="accent2"/>
                </a:solidFill>
              </a:rPr>
              <a:t>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Goal</a:t>
            </a:r>
            <a:r>
              <a:rPr lang="en-US" dirty="0"/>
              <a:t>: give consistent information that complies with declarative constraints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4078-380A-08B4-EAEE-71253F7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EE83C-8BDD-8932-6D80-C0AF9D234E02}"/>
              </a:ext>
            </a:extLst>
          </p:cNvPr>
          <p:cNvSpPr txBox="1"/>
          <p:nvPr/>
        </p:nvSpPr>
        <p:spPr>
          <a:xfrm>
            <a:off x="3514726" y="6576984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Foundations of Data Quality Management, 2012</a:t>
            </a:r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4E1482F7-04DD-B5D2-7806-7849C1739C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ln w="63500" cap="rnd">
            <a:solidFill>
              <a:schemeClr val="accent1"/>
            </a:solidFill>
            <a:prstDash val="dash"/>
          </a:ln>
        </p:spPr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EEF8AC2-1DD7-BFAE-8F45-FA9CCD45E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ln w="63500" cap="rnd">
            <a:solidFill>
              <a:schemeClr val="accent5"/>
            </a:solidFill>
            <a:prstDash val="lgDash"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334FC9-CDD3-706F-0FE9-0AD5EE4C8207}"/>
              </a:ext>
            </a:extLst>
          </p:cNvPr>
          <p:cNvSpPr/>
          <p:nvPr/>
        </p:nvSpPr>
        <p:spPr>
          <a:xfrm>
            <a:off x="7492115" y="1708839"/>
            <a:ext cx="1602897" cy="102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255D7760-76B4-939B-D4E4-E1EB3CD437EB}"/>
              </a:ext>
            </a:extLst>
          </p:cNvPr>
          <p:cNvGraphicFramePr>
            <a:graphicFrameLocks noGrp="1"/>
          </p:cNvGraphicFramePr>
          <p:nvPr/>
        </p:nvGraphicFramePr>
        <p:xfrm>
          <a:off x="8845081" y="3419295"/>
          <a:ext cx="2361224" cy="147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567395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CBC8EE-88D4-7709-BDA4-ED6307A40F91}"/>
                  </a:ext>
                </a:extLst>
              </p:cNvPr>
              <p:cNvSpPr txBox="1"/>
              <p:nvPr/>
            </p:nvSpPr>
            <p:spPr>
              <a:xfrm>
                <a:off x="7394357" y="1799497"/>
                <a:ext cx="1798411" cy="10618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solidFill>
                      <a:schemeClr val="accent1"/>
                    </a:solidFill>
                  </a:rPr>
                  <a:t>Constraints:</a:t>
                </a:r>
              </a:p>
              <a:p>
                <a:pPr algn="ctr"/>
                <a:endParaRPr lang="en-US" sz="300" b="1" u="sng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5"/>
                    </a:solidFill>
                  </a:rPr>
                  <a:t>ID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endParaRPr lang="en-US" sz="2000" i="1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CBC8EE-88D4-7709-BDA4-ED6307A4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357" y="1799497"/>
                <a:ext cx="1798411" cy="1061829"/>
              </a:xfrm>
              <a:prstGeom prst="rect">
                <a:avLst/>
              </a:prstGeom>
              <a:blipFill>
                <a:blip r:embed="rId3"/>
                <a:stretch>
                  <a:fillRect t="-2353" b="-941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B9E133E9-8510-3F0C-FDB5-B9CCB2428FF8}"/>
              </a:ext>
            </a:extLst>
          </p:cNvPr>
          <p:cNvGraphicFramePr>
            <a:graphicFrameLocks noGrp="1"/>
          </p:cNvGraphicFramePr>
          <p:nvPr/>
        </p:nvGraphicFramePr>
        <p:xfrm>
          <a:off x="10025693" y="3417399"/>
          <a:ext cx="1180612" cy="1477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0346B28-6BD8-64AA-026B-D6A4E2ADB737}"/>
              </a:ext>
            </a:extLst>
          </p:cNvPr>
          <p:cNvSpPr txBox="1"/>
          <p:nvPr/>
        </p:nvSpPr>
        <p:spPr>
          <a:xfrm>
            <a:off x="8817005" y="3059668"/>
            <a:ext cx="23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Employee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341505A-CEDF-F787-B7FC-75B8700E1770}"/>
              </a:ext>
            </a:extLst>
          </p:cNvPr>
          <p:cNvSpPr/>
          <p:nvPr/>
        </p:nvSpPr>
        <p:spPr>
          <a:xfrm>
            <a:off x="10047519" y="740716"/>
            <a:ext cx="1828800" cy="1828800"/>
          </a:xfrm>
          <a:prstGeom prst="ellipse">
            <a:avLst/>
          </a:prstGeom>
          <a:solidFill>
            <a:schemeClr val="bg1"/>
          </a:soli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88BA3C-4E51-DF05-2DD9-7215D4AF5F8D}"/>
              </a:ext>
            </a:extLst>
          </p:cNvPr>
          <p:cNvGrpSpPr/>
          <p:nvPr/>
        </p:nvGrpSpPr>
        <p:grpSpPr>
          <a:xfrm>
            <a:off x="9505283" y="1332240"/>
            <a:ext cx="2757470" cy="830997"/>
            <a:chOff x="2628729" y="5794671"/>
            <a:chExt cx="2757470" cy="83099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6FDDE89-B3B6-9317-B78E-421D3B522135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106773-660F-71E2-71A7-136BF991CCB7}"/>
                </a:ext>
              </a:extLst>
            </p:cNvPr>
            <p:cNvSpPr txBox="1"/>
            <p:nvPr/>
          </p:nvSpPr>
          <p:spPr>
            <a:xfrm>
              <a:off x="3297292" y="5794671"/>
              <a:ext cx="2088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* from 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Employee</a:t>
              </a:r>
            </a:p>
            <a:p>
              <a:r>
                <a:rPr lang="en-US" sz="1600" dirty="0"/>
                <a:t>where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>
                  <a:solidFill>
                    <a:schemeClr val="accent4"/>
                  </a:solidFill>
                </a:rPr>
                <a:t>ID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/>
                <a:t>= 783626</a:t>
              </a:r>
            </a:p>
          </p:txBody>
        </p:sp>
        <p:pic>
          <p:nvPicPr>
            <p:cNvPr id="45" name="Graphic 44" descr="Magnifying glass with solid fill">
              <a:extLst>
                <a:ext uri="{FF2B5EF4-FFF2-40B4-BE49-F238E27FC236}">
                  <a16:creationId xmlns:a16="http://schemas.microsoft.com/office/drawing/2014/main" id="{5B68EE0F-2103-F985-3C8C-33608871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2120B6-B318-E272-6CE4-940EDDB47E29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4A61F5-BFB5-F5F8-FBCF-AA6DD8453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8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C7B68B42-30CF-7D6A-4FC0-E5A8BA8B3D2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5FDE9102-57B8-7A8D-5122-7B87D5BA1FB0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8E037-9495-F0F4-93C3-978263D3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for this talk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80B91-DEC6-B013-5281-E3945DA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B117-0C9A-7410-0FFA-9633DFDB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</a:t>
            </a:r>
            <a:r>
              <a:rPr lang="en-US" i="1" dirty="0"/>
              <a:t>how we can apply data management techniques </a:t>
            </a:r>
            <a:r>
              <a:rPr lang="en-US" dirty="0"/>
              <a:t>to solve the problem of incorrect and self-contradictory results in LLMs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9843A0-3A02-036E-E858-A7ED150151C9}"/>
              </a:ext>
            </a:extLst>
          </p:cNvPr>
          <p:cNvGrpSpPr/>
          <p:nvPr/>
        </p:nvGrpSpPr>
        <p:grpSpPr>
          <a:xfrm>
            <a:off x="6999230" y="3758683"/>
            <a:ext cx="3020351" cy="1757436"/>
            <a:chOff x="7003335" y="3580965"/>
            <a:chExt cx="3735904" cy="23379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BA110-CAC4-7F30-2F02-FD6B1E251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636AFA-A3AF-426E-5833-663B9C9DA1C8}"/>
                </a:ext>
              </a:extLst>
            </p:cNvPr>
            <p:cNvCxnSpPr>
              <a:cxnSpLocks/>
              <a:stCxn id="17" idx="0"/>
              <a:endCxn id="44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4ED8A7-00F7-E0F6-53D7-6683EA02A6B6}"/>
                </a:ext>
              </a:extLst>
            </p:cNvPr>
            <p:cNvSpPr txBox="1"/>
            <p:nvPr/>
          </p:nvSpPr>
          <p:spPr>
            <a:xfrm>
              <a:off x="9506942" y="3580965"/>
              <a:ext cx="624366" cy="46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CAADB-73D9-0B70-FBA4-84F8CE5D7644}"/>
                </a:ext>
              </a:extLst>
            </p:cNvPr>
            <p:cNvSpPr txBox="1"/>
            <p:nvPr/>
          </p:nvSpPr>
          <p:spPr>
            <a:xfrm>
              <a:off x="7861702" y="5450397"/>
              <a:ext cx="624366" cy="46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F75C30-CF13-849B-FA84-CA45028D1F7A}"/>
                </a:ext>
              </a:extLst>
            </p:cNvPr>
            <p:cNvCxnSpPr>
              <a:cxnSpLocks/>
              <a:stCxn id="17" idx="0"/>
              <a:endCxn id="45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AFD8A3-8770-8B1E-C5B9-6ED8C3F752BD}"/>
                </a:ext>
              </a:extLst>
            </p:cNvPr>
            <p:cNvCxnSpPr>
              <a:cxnSpLocks/>
              <a:stCxn id="17" idx="0"/>
              <a:endCxn id="46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2ACA9E-C740-DD27-0E3D-706E2F872091}"/>
                </a:ext>
              </a:extLst>
            </p:cNvPr>
            <p:cNvCxnSpPr>
              <a:cxnSpLocks/>
              <a:stCxn id="17" idx="0"/>
              <a:endCxn id="47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A3CC1C-E69E-E6C8-0C0F-9F2EBA9784B9}"/>
                </a:ext>
              </a:extLst>
            </p:cNvPr>
            <p:cNvCxnSpPr>
              <a:cxnSpLocks/>
              <a:stCxn id="17" idx="0"/>
              <a:endCxn id="48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25B82C-7645-A3FD-F0B4-4D12A0464113}"/>
                </a:ext>
              </a:extLst>
            </p:cNvPr>
            <p:cNvCxnSpPr>
              <a:cxnSpLocks/>
              <a:stCxn id="17" idx="0"/>
              <a:endCxn id="49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DDF612-15B1-41A7-A00A-3D1A59EAB018}"/>
                </a:ext>
              </a:extLst>
            </p:cNvPr>
            <p:cNvCxnSpPr>
              <a:cxnSpLocks/>
              <a:stCxn id="17" idx="0"/>
              <a:endCxn id="50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9CDD16-EA01-A05B-7C02-71C6E94F8CC7}"/>
                </a:ext>
              </a:extLst>
            </p:cNvPr>
            <p:cNvCxnSpPr>
              <a:cxnSpLocks/>
              <a:stCxn id="17" idx="2"/>
              <a:endCxn id="37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1E9DC-880A-5823-1261-DC34359D102A}"/>
                </a:ext>
              </a:extLst>
            </p:cNvPr>
            <p:cNvCxnSpPr>
              <a:cxnSpLocks/>
              <a:stCxn id="17" idx="2"/>
              <a:endCxn id="38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5C4CAE-F024-0883-2DAE-0EE8492F874A}"/>
                </a:ext>
              </a:extLst>
            </p:cNvPr>
            <p:cNvCxnSpPr>
              <a:cxnSpLocks/>
              <a:stCxn id="17" idx="2"/>
              <a:endCxn id="39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B137B3-B735-4779-53FA-2CFF534A4C6F}"/>
                </a:ext>
              </a:extLst>
            </p:cNvPr>
            <p:cNvCxnSpPr>
              <a:cxnSpLocks/>
              <a:stCxn id="17" idx="2"/>
              <a:endCxn id="40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5364AD-AB1E-5ABC-F111-7EDB3F4F0DF4}"/>
                </a:ext>
              </a:extLst>
            </p:cNvPr>
            <p:cNvCxnSpPr>
              <a:cxnSpLocks/>
              <a:stCxn id="17" idx="2"/>
              <a:endCxn id="41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1C6C16-04B7-61FB-FB3D-249CAB606D3A}"/>
                </a:ext>
              </a:extLst>
            </p:cNvPr>
            <p:cNvCxnSpPr>
              <a:cxnSpLocks/>
              <a:stCxn id="17" idx="2"/>
              <a:endCxn id="42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09F960-B21E-412E-54E2-6EF3431F7C36}"/>
                </a:ext>
              </a:extLst>
            </p:cNvPr>
            <p:cNvCxnSpPr>
              <a:cxnSpLocks/>
              <a:stCxn id="43" idx="6"/>
              <a:endCxn id="17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020516-F881-9AB0-413E-E93A43B7DF53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37878C-BF79-78C7-54F1-D789CEE210C3}"/>
                </a:ext>
              </a:extLst>
            </p:cNvPr>
            <p:cNvSpPr txBox="1"/>
            <p:nvPr/>
          </p:nvSpPr>
          <p:spPr>
            <a:xfrm>
              <a:off x="7772125" y="3602620"/>
              <a:ext cx="624366" cy="46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E0A980-3C21-6269-169D-7F03E5262BFB}"/>
                </a:ext>
              </a:extLst>
            </p:cNvPr>
            <p:cNvSpPr txBox="1"/>
            <p:nvPr/>
          </p:nvSpPr>
          <p:spPr>
            <a:xfrm>
              <a:off x="9490917" y="5438792"/>
              <a:ext cx="624366" cy="46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B17CD-BA4E-3576-DAE6-E62ED72AAB06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90B3B1-D100-7BEC-69CE-D13B5D042FE7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4E51E3-982A-9A6D-BA8A-49D2C599A1F4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DE074E-94E1-6408-9725-CFC8EB965687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2A41BB-EE43-E010-3EF8-A8B0A5A4F8BF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CD5F04-0137-51A0-FB48-8447435D7167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CEC22B-580A-2CC2-471F-2EBFB538F6F3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292643-586C-6680-C7B0-816992624C60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F89B73-F363-BDDB-EF6F-CAF4458984C1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1A8D59-0E61-233D-A19E-659597BA456F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45F56FD-370E-FA2E-5FB1-4640FA33E971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026865-56BD-7CE0-582B-366A5B56DD78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553F97-B993-79D6-C59F-FAF14CA07D03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7C9664-B019-DF76-FE0D-D719E3ECA963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Graphic 55" descr="Back with solid fill">
            <a:extLst>
              <a:ext uri="{FF2B5EF4-FFF2-40B4-BE49-F238E27FC236}">
                <a16:creationId xmlns:a16="http://schemas.microsoft.com/office/drawing/2014/main" id="{FFF97844-1482-7C75-A8C1-73290426B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0986" y="3758683"/>
            <a:ext cx="1479944" cy="15694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D6EDE2-5EA7-AB1F-1823-ECE87313EF64}"/>
              </a:ext>
            </a:extLst>
          </p:cNvPr>
          <p:cNvSpPr txBox="1"/>
          <p:nvPr/>
        </p:nvSpPr>
        <p:spPr>
          <a:xfrm rot="21247511">
            <a:off x="6298951" y="4254015"/>
            <a:ext cx="9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</a:t>
            </a:r>
          </a:p>
        </p:txBody>
      </p:sp>
      <p:pic>
        <p:nvPicPr>
          <p:cNvPr id="68" name="Graphic 67" descr="Briefcase outline">
            <a:extLst>
              <a:ext uri="{FF2B5EF4-FFF2-40B4-BE49-F238E27FC236}">
                <a16:creationId xmlns:a16="http://schemas.microsoft.com/office/drawing/2014/main" id="{D3D37E7A-C985-6630-2818-80FBD3AD5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5817" y="3429000"/>
            <a:ext cx="3309583" cy="2635838"/>
          </a:xfrm>
          <a:prstGeom prst="rect">
            <a:avLst/>
          </a:prstGeom>
        </p:spPr>
      </p:pic>
      <p:pic>
        <p:nvPicPr>
          <p:cNvPr id="70" name="Graphic 69" descr="Tools with solid fill">
            <a:extLst>
              <a:ext uri="{FF2B5EF4-FFF2-40B4-BE49-F238E27FC236}">
                <a16:creationId xmlns:a16="http://schemas.microsoft.com/office/drawing/2014/main" id="{A1D4B83E-5E37-E74E-12CF-9C5DA6E302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5578" y="4871834"/>
            <a:ext cx="732141" cy="73214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11D99E6-0599-E8F0-6D36-A91D3EE265E4}"/>
              </a:ext>
            </a:extLst>
          </p:cNvPr>
          <p:cNvSpPr txBox="1"/>
          <p:nvPr/>
        </p:nvSpPr>
        <p:spPr>
          <a:xfrm>
            <a:off x="2882706" y="4242118"/>
            <a:ext cx="2719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Data Management Toolbox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85A93-6EF6-9D67-948F-0BD742674F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7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 Same Side Corner Rectangle 75">
            <a:extLst>
              <a:ext uri="{FF2B5EF4-FFF2-40B4-BE49-F238E27FC236}">
                <a16:creationId xmlns:a16="http://schemas.microsoft.com/office/drawing/2014/main" id="{C36B3800-995C-E8E3-26DD-A57B319870FE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 Same Side Corner Rectangle 76">
            <a:extLst>
              <a:ext uri="{FF2B5EF4-FFF2-40B4-BE49-F238E27FC236}">
                <a16:creationId xmlns:a16="http://schemas.microsoft.com/office/drawing/2014/main" id="{B960EED1-82AB-4010-F0CA-0962566A8597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5A71CF-A664-E82D-8FCA-3DA83E8678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ln w="63500" cap="rnd">
            <a:solidFill>
              <a:schemeClr val="accent1"/>
            </a:solidFill>
            <a:prstDash val="dash"/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FA31F-00A6-E344-4575-C063963C96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 cap="rnd">
            <a:solidFill>
              <a:schemeClr val="accent5"/>
            </a:solidFill>
            <a:prstDash val="lgDash"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A660F-5BFD-3691-D9DC-7206848568FD}"/>
              </a:ext>
            </a:extLst>
          </p:cNvPr>
          <p:cNvSpPr/>
          <p:nvPr/>
        </p:nvSpPr>
        <p:spPr>
          <a:xfrm>
            <a:off x="7492115" y="1708839"/>
            <a:ext cx="1602897" cy="102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BC6899-71AB-4C26-A8E1-277B756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3"/>
            <a:ext cx="5806440" cy="1969863"/>
          </a:xfrm>
        </p:spPr>
        <p:txBody>
          <a:bodyPr>
            <a:normAutofit/>
          </a:bodyPr>
          <a:lstStyle/>
          <a:p>
            <a:r>
              <a:rPr lang="en-US" dirty="0"/>
              <a:t>Building a data management framework for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085-D671-0CBB-1CB5-F3291420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2334986"/>
            <a:ext cx="6442267" cy="42419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Analogy between </a:t>
            </a:r>
            <a:r>
              <a:rPr lang="en-US" sz="2200" b="1" i="1" dirty="0"/>
              <a:t>inconsistency</a:t>
            </a:r>
            <a:r>
              <a:rPr lang="en-US" sz="2200" dirty="0"/>
              <a:t> in data management and </a:t>
            </a:r>
            <a:r>
              <a:rPr lang="en-US" sz="2200" b="1" i="1" dirty="0"/>
              <a:t>inaccuracy</a:t>
            </a:r>
            <a:r>
              <a:rPr lang="en-US" sz="2200" dirty="0"/>
              <a:t> in LLMs</a:t>
            </a:r>
          </a:p>
          <a:p>
            <a:pPr marL="571500" lvl="1" indent="-342900">
              <a:buFont typeface="System Font Regular"/>
              <a:buChar char="–"/>
            </a:pPr>
            <a:r>
              <a:rPr lang="en-US" dirty="0"/>
              <a:t> Need the same components!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Source of inconsistent information are </a:t>
            </a:r>
            <a:r>
              <a:rPr lang="en-US" sz="2200" b="1" i="1" dirty="0">
                <a:solidFill>
                  <a:schemeClr val="accent5"/>
                </a:solidFill>
              </a:rPr>
              <a:t>LLMs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Semantic properties and constraints can be represented through </a:t>
            </a:r>
            <a:r>
              <a:rPr lang="en-US" sz="2200" b="1" i="1" dirty="0">
                <a:solidFill>
                  <a:schemeClr val="accent1"/>
                </a:solidFill>
              </a:rPr>
              <a:t>ontologies</a:t>
            </a:r>
            <a:r>
              <a:rPr lang="en-US" sz="2200" dirty="0"/>
              <a:t> </a:t>
            </a:r>
          </a:p>
          <a:p>
            <a:pPr lvl="2">
              <a:buFont typeface="System Font Regular"/>
              <a:buChar char="–"/>
            </a:pPr>
            <a:r>
              <a:rPr lang="en-US" sz="2200" dirty="0"/>
              <a:t> </a:t>
            </a:r>
            <a:r>
              <a:rPr lang="en-US" sz="2000" u="sng" dirty="0"/>
              <a:t>Benefits</a:t>
            </a:r>
            <a:r>
              <a:rPr lang="en-US" sz="2000" dirty="0"/>
              <a:t>: publicly available across various domains, easy to modify &amp; maintain</a:t>
            </a:r>
          </a:p>
          <a:p>
            <a:pPr lvl="1"/>
            <a:r>
              <a:rPr lang="en-US" sz="2200" dirty="0"/>
              <a:t>Queries are </a:t>
            </a:r>
            <a:r>
              <a:rPr lang="en-US" sz="2200" b="1" dirty="0">
                <a:solidFill>
                  <a:schemeClr val="accent2"/>
                </a:solidFill>
              </a:rPr>
              <a:t>textual input</a:t>
            </a:r>
            <a:r>
              <a:rPr lang="en-US" sz="2200" b="1" dirty="0"/>
              <a:t> </a:t>
            </a:r>
            <a:r>
              <a:rPr lang="en-US" sz="2200" dirty="0"/>
              <a:t>to LLMs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4078-380A-08B4-EAEE-71253F7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3E55F8-CB2C-52B1-3D3D-67CA53BA29E2}"/>
              </a:ext>
            </a:extLst>
          </p:cNvPr>
          <p:cNvGraphicFramePr>
            <a:graphicFrameLocks noGrp="1"/>
          </p:cNvGraphicFramePr>
          <p:nvPr/>
        </p:nvGraphicFramePr>
        <p:xfrm>
          <a:off x="8845081" y="3419295"/>
          <a:ext cx="2361224" cy="147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567395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FBD18-8D69-DC55-25C1-89E208F2769F}"/>
                  </a:ext>
                </a:extLst>
              </p:cNvPr>
              <p:cNvSpPr txBox="1"/>
              <p:nvPr/>
            </p:nvSpPr>
            <p:spPr>
              <a:xfrm>
                <a:off x="7404796" y="1731922"/>
                <a:ext cx="1798411" cy="10618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solidFill>
                      <a:schemeClr val="accent1"/>
                    </a:solidFill>
                  </a:rPr>
                  <a:t>Constraints:</a:t>
                </a:r>
              </a:p>
              <a:p>
                <a:pPr algn="ctr"/>
                <a:endParaRPr lang="en-US" sz="300" b="1" u="sng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5"/>
                    </a:solidFill>
                  </a:rPr>
                  <a:t>ID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endParaRPr lang="en-US" sz="2000" i="1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FBD18-8D69-DC55-25C1-89E208F27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96" y="1731922"/>
                <a:ext cx="1798411" cy="1061829"/>
              </a:xfrm>
              <a:prstGeom prst="rect">
                <a:avLst/>
              </a:prstGeom>
              <a:blipFill>
                <a:blip r:embed="rId3"/>
                <a:stretch>
                  <a:fillRect t="-3571" b="-1071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4798D6D-91FD-AC75-581E-5ACD85EB1AD4}"/>
              </a:ext>
            </a:extLst>
          </p:cNvPr>
          <p:cNvGraphicFramePr>
            <a:graphicFrameLocks noGrp="1"/>
          </p:cNvGraphicFramePr>
          <p:nvPr/>
        </p:nvGraphicFramePr>
        <p:xfrm>
          <a:off x="10025693" y="3417399"/>
          <a:ext cx="1180612" cy="1477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BAEE83C-8BDD-8932-6D80-C0AF9D234E02}"/>
              </a:ext>
            </a:extLst>
          </p:cNvPr>
          <p:cNvSpPr txBox="1"/>
          <p:nvPr/>
        </p:nvSpPr>
        <p:spPr>
          <a:xfrm>
            <a:off x="3514726" y="6576984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Foundations of Data Quality Management, 2012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3E75D-1A9B-A888-316D-D203F4DD71D7}"/>
              </a:ext>
            </a:extLst>
          </p:cNvPr>
          <p:cNvSpPr txBox="1"/>
          <p:nvPr/>
        </p:nvSpPr>
        <p:spPr>
          <a:xfrm>
            <a:off x="8817005" y="3077332"/>
            <a:ext cx="233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Employee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BA05E6-0C69-B33B-F989-8F9318C1FAAB}"/>
              </a:ext>
            </a:extLst>
          </p:cNvPr>
          <p:cNvGrpSpPr/>
          <p:nvPr/>
        </p:nvGrpSpPr>
        <p:grpSpPr>
          <a:xfrm>
            <a:off x="7641854" y="1576869"/>
            <a:ext cx="1324293" cy="1199938"/>
            <a:chOff x="6853321" y="3288131"/>
            <a:chExt cx="3476462" cy="322401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2261CA7B-A89C-BE7B-C249-9629BF434884}"/>
                </a:ext>
              </a:extLst>
            </p:cNvPr>
            <p:cNvSpPr/>
            <p:nvPr/>
          </p:nvSpPr>
          <p:spPr>
            <a:xfrm>
              <a:off x="7497172" y="3288131"/>
              <a:ext cx="2115895" cy="985348"/>
            </a:xfrm>
            <a:prstGeom prst="triangl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FD8F090D-C946-C769-1B28-7A1668771095}"/>
                </a:ext>
              </a:extLst>
            </p:cNvPr>
            <p:cNvSpPr/>
            <p:nvPr/>
          </p:nvSpPr>
          <p:spPr>
            <a:xfrm>
              <a:off x="6853321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378B9EB1-94F4-C65B-FEBA-5D0964A0D8E3}"/>
                </a:ext>
              </a:extLst>
            </p:cNvPr>
            <p:cNvSpPr/>
            <p:nvPr/>
          </p:nvSpPr>
          <p:spPr>
            <a:xfrm rot="10800000">
              <a:off x="7285121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B6BB7E7F-56F0-B188-6287-FE15BAC65CC4}"/>
                </a:ext>
              </a:extLst>
            </p:cNvPr>
            <p:cNvSpPr/>
            <p:nvPr/>
          </p:nvSpPr>
          <p:spPr>
            <a:xfrm>
              <a:off x="7716920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6D0FD504-2AEB-7D94-FF8F-680477E09094}"/>
                </a:ext>
              </a:extLst>
            </p:cNvPr>
            <p:cNvSpPr/>
            <p:nvPr/>
          </p:nvSpPr>
          <p:spPr>
            <a:xfrm>
              <a:off x="7285120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861E5B69-C060-C448-850F-FAD37E39A092}"/>
                </a:ext>
              </a:extLst>
            </p:cNvPr>
            <p:cNvSpPr/>
            <p:nvPr/>
          </p:nvSpPr>
          <p:spPr>
            <a:xfrm>
              <a:off x="8627984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81EC0C9-75E4-0728-9A9F-A6384747924D}"/>
                </a:ext>
              </a:extLst>
            </p:cNvPr>
            <p:cNvSpPr/>
            <p:nvPr/>
          </p:nvSpPr>
          <p:spPr>
            <a:xfrm rot="10800000">
              <a:off x="9059784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EA0675E2-9B52-71F7-8F00-67527854CCBD}"/>
                </a:ext>
              </a:extLst>
            </p:cNvPr>
            <p:cNvSpPr/>
            <p:nvPr/>
          </p:nvSpPr>
          <p:spPr>
            <a:xfrm>
              <a:off x="9491583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9F5D8565-6DD0-5416-5517-13A10AB7DE03}"/>
                </a:ext>
              </a:extLst>
            </p:cNvPr>
            <p:cNvSpPr/>
            <p:nvPr/>
          </p:nvSpPr>
          <p:spPr>
            <a:xfrm>
              <a:off x="9059783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F184253-D65C-AA03-B560-3B1DD5B49722}"/>
                </a:ext>
              </a:extLst>
            </p:cNvPr>
            <p:cNvSpPr/>
            <p:nvPr/>
          </p:nvSpPr>
          <p:spPr>
            <a:xfrm>
              <a:off x="6901044" y="5555636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1075B68E-E2F6-DA75-2C93-920454A48008}"/>
                </a:ext>
              </a:extLst>
            </p:cNvPr>
            <p:cNvSpPr/>
            <p:nvPr/>
          </p:nvSpPr>
          <p:spPr>
            <a:xfrm>
              <a:off x="7445911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A96C733D-F1BE-5E2F-2722-7CC05BA826E0}"/>
                </a:ext>
              </a:extLst>
            </p:cNvPr>
            <p:cNvSpPr/>
            <p:nvPr/>
          </p:nvSpPr>
          <p:spPr>
            <a:xfrm>
              <a:off x="7992265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5417BED9-5CBE-094C-3A55-74E58BE31A43}"/>
                </a:ext>
              </a:extLst>
            </p:cNvPr>
            <p:cNvSpPr/>
            <p:nvPr/>
          </p:nvSpPr>
          <p:spPr>
            <a:xfrm>
              <a:off x="8680951" y="5555872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DA706016-FB7B-D943-C551-1B732D85C560}"/>
                </a:ext>
              </a:extLst>
            </p:cNvPr>
            <p:cNvSpPr/>
            <p:nvPr/>
          </p:nvSpPr>
          <p:spPr>
            <a:xfrm>
              <a:off x="9225818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33B05EB2-F1F3-0096-3B0D-DBD25FB3EE89}"/>
                </a:ext>
              </a:extLst>
            </p:cNvPr>
            <p:cNvSpPr/>
            <p:nvPr/>
          </p:nvSpPr>
          <p:spPr>
            <a:xfrm>
              <a:off x="9772172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328168-AFB7-0E49-51D4-AFD27FA1886D}"/>
              </a:ext>
            </a:extLst>
          </p:cNvPr>
          <p:cNvGrpSpPr/>
          <p:nvPr/>
        </p:nvGrpSpPr>
        <p:grpSpPr>
          <a:xfrm>
            <a:off x="8893450" y="3340901"/>
            <a:ext cx="2199170" cy="1524613"/>
            <a:chOff x="7003335" y="3491542"/>
            <a:chExt cx="3735904" cy="252650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FA6C5FE-B3E0-9C41-C074-3B16458AD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6F0CD8-8EF3-E544-4879-2608FA8A48A7}"/>
                </a:ext>
              </a:extLst>
            </p:cNvPr>
            <p:cNvCxnSpPr>
              <a:cxnSpLocks/>
              <a:stCxn id="38" idx="0"/>
              <a:endCxn id="65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9946AE-649A-C341-3208-A08DE03DCDAF}"/>
                </a:ext>
              </a:extLst>
            </p:cNvPr>
            <p:cNvSpPr txBox="1"/>
            <p:nvPr/>
          </p:nvSpPr>
          <p:spPr>
            <a:xfrm>
              <a:off x="9463221" y="3513786"/>
              <a:ext cx="624366" cy="66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E3B248-92F1-1CAB-61B1-6E7084E9F72F}"/>
                </a:ext>
              </a:extLst>
            </p:cNvPr>
            <p:cNvSpPr txBox="1"/>
            <p:nvPr/>
          </p:nvSpPr>
          <p:spPr>
            <a:xfrm>
              <a:off x="7792831" y="5355010"/>
              <a:ext cx="624366" cy="66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5BC0A39-FCE1-7AEA-62AE-CBEAB4BBC765}"/>
                </a:ext>
              </a:extLst>
            </p:cNvPr>
            <p:cNvCxnSpPr>
              <a:cxnSpLocks/>
              <a:stCxn id="38" idx="0"/>
              <a:endCxn id="66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EA53A4-95DB-F9CD-A043-4F139405CB8D}"/>
                </a:ext>
              </a:extLst>
            </p:cNvPr>
            <p:cNvCxnSpPr>
              <a:cxnSpLocks/>
              <a:stCxn id="38" idx="0"/>
              <a:endCxn id="67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5E7EC43-6EDC-D48E-4BE9-34022F79582A}"/>
                </a:ext>
              </a:extLst>
            </p:cNvPr>
            <p:cNvCxnSpPr>
              <a:cxnSpLocks/>
              <a:stCxn id="38" idx="0"/>
              <a:endCxn id="68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DC7A6C6-150F-C9BA-0E4E-284912DB254B}"/>
                </a:ext>
              </a:extLst>
            </p:cNvPr>
            <p:cNvCxnSpPr>
              <a:cxnSpLocks/>
              <a:stCxn id="38" idx="0"/>
              <a:endCxn id="69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5BDD11-19EA-D96A-EF78-B8A27B614D8B}"/>
                </a:ext>
              </a:extLst>
            </p:cNvPr>
            <p:cNvCxnSpPr>
              <a:cxnSpLocks/>
              <a:stCxn id="38" idx="0"/>
              <a:endCxn id="70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9E810B3-7743-E4C3-6D91-A474FEF39A2A}"/>
                </a:ext>
              </a:extLst>
            </p:cNvPr>
            <p:cNvCxnSpPr>
              <a:cxnSpLocks/>
              <a:stCxn id="38" idx="0"/>
              <a:endCxn id="71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771C6-EBF0-1EA0-425E-55B7EFFD4ADA}"/>
                </a:ext>
              </a:extLst>
            </p:cNvPr>
            <p:cNvCxnSpPr>
              <a:cxnSpLocks/>
              <a:stCxn id="38" idx="2"/>
              <a:endCxn id="58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573B75-7F87-8095-E933-9C102CFBA7D0}"/>
                </a:ext>
              </a:extLst>
            </p:cNvPr>
            <p:cNvCxnSpPr>
              <a:cxnSpLocks/>
              <a:stCxn id="38" idx="2"/>
              <a:endCxn id="59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DFAF76-E119-8848-CF8E-A299B4D05914}"/>
                </a:ext>
              </a:extLst>
            </p:cNvPr>
            <p:cNvCxnSpPr>
              <a:cxnSpLocks/>
              <a:stCxn id="38" idx="2"/>
              <a:endCxn id="60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A2235E-F791-C6FC-DED8-E2BD9504F11F}"/>
                </a:ext>
              </a:extLst>
            </p:cNvPr>
            <p:cNvCxnSpPr>
              <a:cxnSpLocks/>
              <a:stCxn id="38" idx="2"/>
              <a:endCxn id="61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1EF714-A5DE-2674-47A4-1DD5C0855FAA}"/>
                </a:ext>
              </a:extLst>
            </p:cNvPr>
            <p:cNvCxnSpPr>
              <a:cxnSpLocks/>
              <a:stCxn id="38" idx="2"/>
              <a:endCxn id="62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ABC9DB-4AE3-E100-2976-8A564E219E2C}"/>
                </a:ext>
              </a:extLst>
            </p:cNvPr>
            <p:cNvCxnSpPr>
              <a:cxnSpLocks/>
              <a:stCxn id="38" idx="2"/>
              <a:endCxn id="63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BA628D-7D48-75F0-CC5F-4CA4FFC3D54A}"/>
                </a:ext>
              </a:extLst>
            </p:cNvPr>
            <p:cNvCxnSpPr>
              <a:cxnSpLocks/>
              <a:stCxn id="64" idx="6"/>
              <a:endCxn id="38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21FD86-83B5-DE6E-C48D-600EE90E4DAA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865AF4-8D2A-1D42-FCDF-4AED64FDD9DA}"/>
                </a:ext>
              </a:extLst>
            </p:cNvPr>
            <p:cNvSpPr txBox="1"/>
            <p:nvPr/>
          </p:nvSpPr>
          <p:spPr>
            <a:xfrm>
              <a:off x="7717507" y="3491542"/>
              <a:ext cx="624366" cy="66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0D940F-C7CD-B5AE-C841-CAD4BDD08433}"/>
                </a:ext>
              </a:extLst>
            </p:cNvPr>
            <p:cNvSpPr txBox="1"/>
            <p:nvPr/>
          </p:nvSpPr>
          <p:spPr>
            <a:xfrm>
              <a:off x="9427364" y="5351858"/>
              <a:ext cx="624366" cy="66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491C36-2A26-24A0-FCCB-5484B641C170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B5DD5F-882C-A5CB-C5E4-2541BF105383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FA815B-0531-A527-F240-547A54D6CAA8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C2BEBC2-56D2-0C48-E89F-3680EB9523FA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850B9EE-AA3D-436D-229C-B8AA0B3E92FE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827B107-008B-E341-60A3-31CBA3A3E917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1687456-3C66-B104-2826-C4B5272259E1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850197-F697-FA5F-0633-1CC4F2499DF3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B46F010-FE6D-3021-AAE7-D841C06FBFBA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7DE5151-1DBC-9FFB-C426-36CE82D85E1F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158E93-A092-64F3-9D27-068A371EE452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23C9D1C-6B91-30F2-F79A-584EA7F20984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91BEF21-210A-DDF7-A0C1-EBAF2E78CF91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72B8080-6C69-6867-BDD8-DF4D211E4262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36">
            <a:extLst>
              <a:ext uri="{FF2B5EF4-FFF2-40B4-BE49-F238E27FC236}">
                <a16:creationId xmlns:a16="http://schemas.microsoft.com/office/drawing/2014/main" id="{30C08FDA-973F-D347-1CAE-A33E20905485}"/>
              </a:ext>
            </a:extLst>
          </p:cNvPr>
          <p:cNvSpPr/>
          <p:nvPr/>
        </p:nvSpPr>
        <p:spPr>
          <a:xfrm>
            <a:off x="10047519" y="740716"/>
            <a:ext cx="1828800" cy="1828800"/>
          </a:xfrm>
          <a:prstGeom prst="ellipse">
            <a:avLst/>
          </a:prstGeom>
          <a:solidFill>
            <a:schemeClr val="bg1"/>
          </a:soli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21BDA-9B63-D951-7D65-45B9A468923A}"/>
              </a:ext>
            </a:extLst>
          </p:cNvPr>
          <p:cNvGrpSpPr/>
          <p:nvPr/>
        </p:nvGrpSpPr>
        <p:grpSpPr>
          <a:xfrm>
            <a:off x="9505283" y="1349128"/>
            <a:ext cx="2692029" cy="788734"/>
            <a:chOff x="2628729" y="5811559"/>
            <a:chExt cx="2692029" cy="78873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0BEC0B-2D1F-4250-DF4F-202AF2D76A9F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E1FF18-49FF-F91C-24A6-EC809090B9D1}"/>
                </a:ext>
              </a:extLst>
            </p:cNvPr>
            <p:cNvSpPr txBox="1"/>
            <p:nvPr/>
          </p:nvSpPr>
          <p:spPr>
            <a:xfrm>
              <a:off x="3231851" y="6021275"/>
              <a:ext cx="2088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Is Adam an animal?</a:t>
              </a:r>
            </a:p>
          </p:txBody>
        </p:sp>
        <p:pic>
          <p:nvPicPr>
            <p:cNvPr id="14" name="Graphic 13" descr="Magnifying glass with solid fill">
              <a:extLst>
                <a:ext uri="{FF2B5EF4-FFF2-40B4-BE49-F238E27FC236}">
                  <a16:creationId xmlns:a16="http://schemas.microsoft.com/office/drawing/2014/main" id="{4E886D52-8E93-EA64-766E-10E67A677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E46533-4EDF-1D2B-B3EA-87D3ED9BAD16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345F78-C50E-ACBC-22E9-FE2E61091321}"/>
              </a:ext>
            </a:extLst>
          </p:cNvPr>
          <p:cNvGrpSpPr/>
          <p:nvPr/>
        </p:nvGrpSpPr>
        <p:grpSpPr>
          <a:xfrm>
            <a:off x="9505283" y="1332240"/>
            <a:ext cx="2757470" cy="830997"/>
            <a:chOff x="2628729" y="5794671"/>
            <a:chExt cx="2757470" cy="83099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D4DC6EF-46CC-0FB5-3648-09EA9249044D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7E4A75-A18D-5099-0093-539E6A0EC7FB}"/>
                </a:ext>
              </a:extLst>
            </p:cNvPr>
            <p:cNvSpPr txBox="1"/>
            <p:nvPr/>
          </p:nvSpPr>
          <p:spPr>
            <a:xfrm>
              <a:off x="3297292" y="5794671"/>
              <a:ext cx="2088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* from 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Employee</a:t>
              </a:r>
            </a:p>
            <a:p>
              <a:r>
                <a:rPr lang="en-US" sz="1600" dirty="0"/>
                <a:t>where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>
                  <a:solidFill>
                    <a:schemeClr val="accent4"/>
                  </a:solidFill>
                </a:rPr>
                <a:t>ID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/>
                <a:t>= 783626</a:t>
              </a:r>
            </a:p>
          </p:txBody>
        </p:sp>
        <p:pic>
          <p:nvPicPr>
            <p:cNvPr id="73" name="Graphic 72" descr="Magnifying glass with solid fill">
              <a:extLst>
                <a:ext uri="{FF2B5EF4-FFF2-40B4-BE49-F238E27FC236}">
                  <a16:creationId xmlns:a16="http://schemas.microsoft.com/office/drawing/2014/main" id="{3AE6D070-5E96-3A2F-2FD0-A5A784889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AE719C1-B2FC-B6EA-80D1-5DD93B923A94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208F66F7-D091-5171-59ED-80533F14C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187A2986-2634-736C-6341-BEEAB0602CD6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37619A9B-112B-8A5F-1518-60AA33736B39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BA44-F88A-7368-D18E-E355E761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in using ontologies with LLMs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A80AA-C8D7-5DFC-9167-CC442D9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531F-5525-DC68-CF91-3F8961D0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Ontologies and LLMs don’t speak the same language</a:t>
            </a:r>
          </a:p>
          <a:p>
            <a:r>
              <a:rPr lang="en-US" dirty="0"/>
              <a:t>Finding alignment between ontology constraints and LLMs’ continuous representation.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96B40-B20E-8FF7-C8FF-CE1E244BC9D8}"/>
              </a:ext>
            </a:extLst>
          </p:cNvPr>
          <p:cNvGrpSpPr/>
          <p:nvPr/>
        </p:nvGrpSpPr>
        <p:grpSpPr>
          <a:xfrm>
            <a:off x="8188066" y="3527188"/>
            <a:ext cx="3735904" cy="2448243"/>
            <a:chOff x="7003335" y="3491542"/>
            <a:chExt cx="3735904" cy="2448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ACD6DE-D513-4F98-92B0-17EDEA40F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77F341-AF30-EB08-60EA-B1D47DBC5C6A}"/>
                </a:ext>
              </a:extLst>
            </p:cNvPr>
            <p:cNvCxnSpPr>
              <a:cxnSpLocks/>
              <a:stCxn id="6" idx="0"/>
              <a:endCxn id="33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9C6C86-6213-EE9D-F3D6-E39B6E159283}"/>
                </a:ext>
              </a:extLst>
            </p:cNvPr>
            <p:cNvSpPr txBox="1"/>
            <p:nvPr/>
          </p:nvSpPr>
          <p:spPr>
            <a:xfrm>
              <a:off x="9463221" y="3513786"/>
              <a:ext cx="624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246D41-2A6A-3F52-5949-81B21C1D92AB}"/>
                </a:ext>
              </a:extLst>
            </p:cNvPr>
            <p:cNvSpPr txBox="1"/>
            <p:nvPr/>
          </p:nvSpPr>
          <p:spPr>
            <a:xfrm>
              <a:off x="7792830" y="5355010"/>
              <a:ext cx="624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FB9F83-B0A7-029D-997F-91822636CB49}"/>
                </a:ext>
              </a:extLst>
            </p:cNvPr>
            <p:cNvCxnSpPr>
              <a:cxnSpLocks/>
              <a:stCxn id="6" idx="0"/>
              <a:endCxn id="34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7D4570-BA91-50D1-E18B-626151D9BE2B}"/>
                </a:ext>
              </a:extLst>
            </p:cNvPr>
            <p:cNvCxnSpPr>
              <a:cxnSpLocks/>
              <a:stCxn id="6" idx="0"/>
              <a:endCxn id="35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238A5C-DF98-2294-9046-AF2ED3044434}"/>
                </a:ext>
              </a:extLst>
            </p:cNvPr>
            <p:cNvCxnSpPr>
              <a:cxnSpLocks/>
              <a:stCxn id="6" idx="0"/>
              <a:endCxn id="36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4F09C8-B9C8-25E5-C965-75A3DF400B78}"/>
                </a:ext>
              </a:extLst>
            </p:cNvPr>
            <p:cNvCxnSpPr>
              <a:cxnSpLocks/>
              <a:stCxn id="6" idx="0"/>
              <a:endCxn id="37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42FE49-6C91-7E91-228B-F11089C08406}"/>
                </a:ext>
              </a:extLst>
            </p:cNvPr>
            <p:cNvCxnSpPr>
              <a:cxnSpLocks/>
              <a:stCxn id="6" idx="0"/>
              <a:endCxn id="38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C6A8B6-B22D-33D2-40E6-9112A2F389F2}"/>
                </a:ext>
              </a:extLst>
            </p:cNvPr>
            <p:cNvCxnSpPr>
              <a:cxnSpLocks/>
              <a:stCxn id="6" idx="0"/>
              <a:endCxn id="39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5C4008-924E-BF91-EE18-041F11E1E152}"/>
                </a:ext>
              </a:extLst>
            </p:cNvPr>
            <p:cNvCxnSpPr>
              <a:cxnSpLocks/>
              <a:stCxn id="6" idx="2"/>
              <a:endCxn id="26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957BFC-FFEF-3E7B-2EF3-2FFA639CBFE3}"/>
                </a:ext>
              </a:extLst>
            </p:cNvPr>
            <p:cNvCxnSpPr>
              <a:cxnSpLocks/>
              <a:stCxn id="6" idx="2"/>
              <a:endCxn id="27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3D7075-9F96-96D0-2C33-217646EC24F9}"/>
                </a:ext>
              </a:extLst>
            </p:cNvPr>
            <p:cNvCxnSpPr>
              <a:cxnSpLocks/>
              <a:stCxn id="6" idx="2"/>
              <a:endCxn id="28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3DC11E-6E8D-1695-8DD5-9C25D5391ECB}"/>
                </a:ext>
              </a:extLst>
            </p:cNvPr>
            <p:cNvCxnSpPr>
              <a:cxnSpLocks/>
              <a:stCxn id="6" idx="2"/>
              <a:endCxn id="29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06275F-CEC0-2CF0-4A2C-FFFE944279A2}"/>
                </a:ext>
              </a:extLst>
            </p:cNvPr>
            <p:cNvCxnSpPr>
              <a:cxnSpLocks/>
              <a:stCxn id="6" idx="2"/>
              <a:endCxn id="30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AD2451-C2D6-0BEF-790E-EA7786B104EB}"/>
                </a:ext>
              </a:extLst>
            </p:cNvPr>
            <p:cNvCxnSpPr>
              <a:cxnSpLocks/>
              <a:stCxn id="6" idx="2"/>
              <a:endCxn id="31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0BB3AF-820B-F798-3270-FC35D00F2987}"/>
                </a:ext>
              </a:extLst>
            </p:cNvPr>
            <p:cNvCxnSpPr>
              <a:cxnSpLocks/>
              <a:stCxn id="32" idx="6"/>
              <a:endCxn id="6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753C95-DDDC-CA35-5EC9-6C72E9B1B65F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22B1-0BDA-EA34-5BF4-4E496BE7F3FE}"/>
                </a:ext>
              </a:extLst>
            </p:cNvPr>
            <p:cNvSpPr txBox="1"/>
            <p:nvPr/>
          </p:nvSpPr>
          <p:spPr>
            <a:xfrm>
              <a:off x="7717506" y="3491542"/>
              <a:ext cx="624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1219B0-C2E7-DD7C-2858-775EC0C209F7}"/>
                </a:ext>
              </a:extLst>
            </p:cNvPr>
            <p:cNvSpPr txBox="1"/>
            <p:nvPr/>
          </p:nvSpPr>
          <p:spPr>
            <a:xfrm>
              <a:off x="9427363" y="5351858"/>
              <a:ext cx="624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6CDC3F-F530-1296-9D7C-D8BC2DD295B2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6EF47D-B9CF-6075-3802-8B03266D2732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745A57-1521-D14C-B9D6-C6A6A86E3CC8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35E69F-AE19-0A7B-0D24-A0A0278B4F9D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0D2EA0-D436-0213-3A7E-95052D4436C2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4C4DD9-2E13-E0CE-599D-1C1AD3ABDA18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A3726-594F-319A-FC8D-D6103C1A3719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602580-2793-DC4F-8714-73A1FC1CA722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D42996-3DF5-EFC3-4DC7-436DE1F98C27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D651A41-B906-68C9-05D8-8C966FDD1449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FEED84-B7DE-7B1F-33B7-267FF13FF646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698FD1-FD8C-0692-8FF6-E9658D304331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19C4586-C846-A687-F3CC-65D9F6B27C89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891ECD3-BA6B-0F45-CBEE-28FD2C4B9C15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7E046A-888B-1080-2FFE-C5C13FFD9829}"/>
              </a:ext>
            </a:extLst>
          </p:cNvPr>
          <p:cNvGrpSpPr/>
          <p:nvPr/>
        </p:nvGrpSpPr>
        <p:grpSpPr>
          <a:xfrm>
            <a:off x="1211089" y="3854676"/>
            <a:ext cx="2494919" cy="2196759"/>
            <a:chOff x="6853321" y="3288131"/>
            <a:chExt cx="3476462" cy="3224012"/>
          </a:xfrm>
        </p:grpSpPr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E8A21CE2-94D6-6B6D-11E4-10612020DEC6}"/>
                </a:ext>
              </a:extLst>
            </p:cNvPr>
            <p:cNvSpPr/>
            <p:nvPr/>
          </p:nvSpPr>
          <p:spPr>
            <a:xfrm>
              <a:off x="7497172" y="3288131"/>
              <a:ext cx="2115895" cy="985348"/>
            </a:xfrm>
            <a:prstGeom prst="triangl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D98AEEB9-289C-0F3B-DC03-B0171E424A7F}"/>
                </a:ext>
              </a:extLst>
            </p:cNvPr>
            <p:cNvSpPr/>
            <p:nvPr/>
          </p:nvSpPr>
          <p:spPr>
            <a:xfrm>
              <a:off x="6853321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33A1C5DE-F700-0E76-0228-370AB6AF9FD3}"/>
                </a:ext>
              </a:extLst>
            </p:cNvPr>
            <p:cNvSpPr/>
            <p:nvPr/>
          </p:nvSpPr>
          <p:spPr>
            <a:xfrm rot="10800000">
              <a:off x="7285121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AD34DAA3-A4AC-721D-7B95-14A50476E350}"/>
                </a:ext>
              </a:extLst>
            </p:cNvPr>
            <p:cNvSpPr/>
            <p:nvPr/>
          </p:nvSpPr>
          <p:spPr>
            <a:xfrm>
              <a:off x="7716920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4868767C-D30F-D2FE-3325-5327C4F443E0}"/>
                </a:ext>
              </a:extLst>
            </p:cNvPr>
            <p:cNvSpPr/>
            <p:nvPr/>
          </p:nvSpPr>
          <p:spPr>
            <a:xfrm>
              <a:off x="7285120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52ADAF33-2056-A016-64A6-E56793783A21}"/>
                </a:ext>
              </a:extLst>
            </p:cNvPr>
            <p:cNvSpPr/>
            <p:nvPr/>
          </p:nvSpPr>
          <p:spPr>
            <a:xfrm>
              <a:off x="8627984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6842E85A-8AFC-90A5-11DC-FD27AC0D6721}"/>
                </a:ext>
              </a:extLst>
            </p:cNvPr>
            <p:cNvSpPr/>
            <p:nvPr/>
          </p:nvSpPr>
          <p:spPr>
            <a:xfrm rot="10800000">
              <a:off x="9059784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6FF72C40-02D4-8EC1-C4E2-C0A4E22E8517}"/>
                </a:ext>
              </a:extLst>
            </p:cNvPr>
            <p:cNvSpPr/>
            <p:nvPr/>
          </p:nvSpPr>
          <p:spPr>
            <a:xfrm>
              <a:off x="9491583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E44192C-21F8-8BFD-E007-CC7ED791FB98}"/>
                </a:ext>
              </a:extLst>
            </p:cNvPr>
            <p:cNvSpPr/>
            <p:nvPr/>
          </p:nvSpPr>
          <p:spPr>
            <a:xfrm>
              <a:off x="9059783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4CE5BC81-B67F-5D3A-D38E-0D7560187C36}"/>
                </a:ext>
              </a:extLst>
            </p:cNvPr>
            <p:cNvSpPr/>
            <p:nvPr/>
          </p:nvSpPr>
          <p:spPr>
            <a:xfrm>
              <a:off x="6901044" y="5555636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241DABDB-89C1-3C82-460C-EBBDD99BF605}"/>
                </a:ext>
              </a:extLst>
            </p:cNvPr>
            <p:cNvSpPr/>
            <p:nvPr/>
          </p:nvSpPr>
          <p:spPr>
            <a:xfrm>
              <a:off x="7445911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754FF607-B942-14AB-C277-1A64CA757842}"/>
                </a:ext>
              </a:extLst>
            </p:cNvPr>
            <p:cNvSpPr/>
            <p:nvPr/>
          </p:nvSpPr>
          <p:spPr>
            <a:xfrm>
              <a:off x="7992265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EFFDE7F0-0C77-02FF-25BF-0C73D9B8DBF7}"/>
                </a:ext>
              </a:extLst>
            </p:cNvPr>
            <p:cNvSpPr/>
            <p:nvPr/>
          </p:nvSpPr>
          <p:spPr>
            <a:xfrm>
              <a:off x="8680951" y="5555872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3D6055DB-1A81-AF47-8636-AE60E63FEEB6}"/>
                </a:ext>
              </a:extLst>
            </p:cNvPr>
            <p:cNvSpPr/>
            <p:nvPr/>
          </p:nvSpPr>
          <p:spPr>
            <a:xfrm>
              <a:off x="9225818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523FB388-585C-F5F5-389E-7FE92086CBC9}"/>
                </a:ext>
              </a:extLst>
            </p:cNvPr>
            <p:cNvSpPr/>
            <p:nvPr/>
          </p:nvSpPr>
          <p:spPr>
            <a:xfrm>
              <a:off x="9772172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8BE670-D173-A98E-CE7C-3F162F2708AC}"/>
              </a:ext>
            </a:extLst>
          </p:cNvPr>
          <p:cNvGrpSpPr/>
          <p:nvPr/>
        </p:nvGrpSpPr>
        <p:grpSpPr>
          <a:xfrm>
            <a:off x="3674756" y="3471384"/>
            <a:ext cx="2494919" cy="1131941"/>
            <a:chOff x="3511156" y="2875729"/>
            <a:chExt cx="2494919" cy="1131941"/>
          </a:xfrm>
        </p:grpSpPr>
        <p:sp>
          <p:nvSpPr>
            <p:cNvPr id="56" name="Oval Callout 55">
              <a:extLst>
                <a:ext uri="{FF2B5EF4-FFF2-40B4-BE49-F238E27FC236}">
                  <a16:creationId xmlns:a16="http://schemas.microsoft.com/office/drawing/2014/main" id="{C85C182C-7C43-77FC-0814-3443E7784DB6}"/>
                </a:ext>
              </a:extLst>
            </p:cNvPr>
            <p:cNvSpPr/>
            <p:nvPr/>
          </p:nvSpPr>
          <p:spPr>
            <a:xfrm>
              <a:off x="3511156" y="2875729"/>
              <a:ext cx="2494918" cy="1131941"/>
            </a:xfrm>
            <a:prstGeom prst="wedgeEllipseCallout">
              <a:avLst>
                <a:gd name="adj1" fmla="val -60355"/>
                <a:gd name="adj2" fmla="val 6459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445D3-7889-B6E5-04E0-6B0046D4BAE8}"/>
                </a:ext>
              </a:extLst>
            </p:cNvPr>
            <p:cNvSpPr txBox="1"/>
            <p:nvPr/>
          </p:nvSpPr>
          <p:spPr>
            <a:xfrm>
              <a:off x="3706329" y="3010690"/>
              <a:ext cx="2299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Every lie starts with;</a:t>
              </a:r>
            </a:p>
            <a:p>
              <a:endParaRPr lang="en-US" dirty="0"/>
            </a:p>
          </p:txBody>
        </p:sp>
        <p:pic>
          <p:nvPicPr>
            <p:cNvPr id="61" name="Picture 60" descr="A blue square with white text&#10;&#10;Description automatically generated with medium confidence">
              <a:extLst>
                <a:ext uri="{FF2B5EF4-FFF2-40B4-BE49-F238E27FC236}">
                  <a16:creationId xmlns:a16="http://schemas.microsoft.com/office/drawing/2014/main" id="{2001D782-FBD2-0C5D-03D1-C1E1CADC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1051" y="3330544"/>
              <a:ext cx="2018555" cy="403812"/>
            </a:xfrm>
            <a:prstGeom prst="rect">
              <a:avLst/>
            </a:prstGeom>
          </p:spPr>
        </p:pic>
        <p:pic>
          <p:nvPicPr>
            <p:cNvPr id="59" name="Picture 58" descr="A green square with white lines in a circle&#10;&#10;Description automatically generated">
              <a:extLst>
                <a:ext uri="{FF2B5EF4-FFF2-40B4-BE49-F238E27FC236}">
                  <a16:creationId xmlns:a16="http://schemas.microsoft.com/office/drawing/2014/main" id="{AB083D3A-C220-1B67-5390-CFAFA2546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3320" y="3342456"/>
              <a:ext cx="390344" cy="38105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CF01E9-C2DA-A0E1-20E7-F7314BAD4B2B}"/>
                </a:ext>
              </a:extLst>
            </p:cNvPr>
            <p:cNvSpPr txBox="1"/>
            <p:nvPr/>
          </p:nvSpPr>
          <p:spPr>
            <a:xfrm>
              <a:off x="4081326" y="3392098"/>
              <a:ext cx="1783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chemeClr val="bg1"/>
                  </a:solidFill>
                  <a:effectLst/>
                  <a:latin typeface="Söhne"/>
                </a:rPr>
                <a:t>As an AI language model,</a:t>
              </a:r>
              <a:endParaRPr lang="en-US" sz="1200" dirty="0">
                <a:solidFill>
                  <a:schemeClr val="bg1"/>
                </a:solidFill>
              </a:endParaRPr>
            </a:p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2AEFFB-B352-AAA2-EA96-DC3F00C3BF50}"/>
              </a:ext>
            </a:extLst>
          </p:cNvPr>
          <p:cNvGrpSpPr/>
          <p:nvPr/>
        </p:nvGrpSpPr>
        <p:grpSpPr>
          <a:xfrm>
            <a:off x="6103823" y="4037354"/>
            <a:ext cx="2494918" cy="1131941"/>
            <a:chOff x="5439930" y="3880343"/>
            <a:chExt cx="2494918" cy="1131941"/>
          </a:xfrm>
        </p:grpSpPr>
        <p:sp>
          <p:nvSpPr>
            <p:cNvPr id="64" name="Oval Callout 63">
              <a:extLst>
                <a:ext uri="{FF2B5EF4-FFF2-40B4-BE49-F238E27FC236}">
                  <a16:creationId xmlns:a16="http://schemas.microsoft.com/office/drawing/2014/main" id="{37A3C8F9-44CF-2BDD-60C8-DD7D316CD28C}"/>
                </a:ext>
              </a:extLst>
            </p:cNvPr>
            <p:cNvSpPr/>
            <p:nvPr/>
          </p:nvSpPr>
          <p:spPr>
            <a:xfrm>
              <a:off x="5439930" y="3880343"/>
              <a:ext cx="2494918" cy="1131941"/>
            </a:xfrm>
            <a:prstGeom prst="wedgeEllipseCallout">
              <a:avLst>
                <a:gd name="adj1" fmla="val 65896"/>
                <a:gd name="adj2" fmla="val 4655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323B07B-095F-95A8-5DD1-142AF5664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679" y="3980726"/>
              <a:ext cx="1194811" cy="894719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E3521AED-10DC-8EC9-6FE4-EFC16B8DC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5C4E3ABB-4FE0-1EDB-AFB0-E2668386FF71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38BBFC23-AAA2-DFE6-489F-3BC42129E7BB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F27EF-9BF4-7341-CB8A-DED7882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2425" cy="1600200"/>
          </a:xfrm>
        </p:spPr>
        <p:txBody>
          <a:bodyPr anchor="ctr">
            <a:normAutofit fontScale="90000"/>
          </a:bodyPr>
          <a:lstStyle/>
          <a:p>
            <a:r>
              <a:rPr lang="en-US" sz="4400" dirty="0"/>
              <a:t>Create a better representation to facilitate better communication between ontology and LLM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43CE-F3C0-89C6-3150-CE8AA64E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49772"/>
            <a:ext cx="10159589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Goal</a:t>
            </a:r>
            <a:r>
              <a:rPr lang="en-US" sz="2400" dirty="0"/>
              <a:t>: Preserve structural properties and relationships of declarative constraints in the embedded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How</a:t>
            </a:r>
            <a:r>
              <a:rPr lang="en-US" sz="2400" dirty="0"/>
              <a:t>: using geometric embeddings 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BC038-EFDD-BE6D-0B65-10E098A8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B6DDF1-8559-A2CF-13FA-49FD2FBCA1F2}"/>
              </a:ext>
            </a:extLst>
          </p:cNvPr>
          <p:cNvGrpSpPr/>
          <p:nvPr/>
        </p:nvGrpSpPr>
        <p:grpSpPr>
          <a:xfrm>
            <a:off x="2607963" y="3309911"/>
            <a:ext cx="3337249" cy="2759760"/>
            <a:chOff x="6096000" y="1474787"/>
            <a:chExt cx="4926012" cy="48900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DB1A25-E1D9-84E7-F651-275969AF8672}"/>
                </a:ext>
              </a:extLst>
            </p:cNvPr>
            <p:cNvGrpSpPr/>
            <p:nvPr/>
          </p:nvGrpSpPr>
          <p:grpSpPr>
            <a:xfrm>
              <a:off x="6096000" y="1474787"/>
              <a:ext cx="4926012" cy="4881563"/>
              <a:chOff x="6853321" y="3288131"/>
              <a:chExt cx="3476462" cy="3224012"/>
            </a:xfrm>
          </p:grpSpPr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8638619C-0A74-7655-2B0D-7530958E51BB}"/>
                  </a:ext>
                </a:extLst>
              </p:cNvPr>
              <p:cNvSpPr/>
              <p:nvPr/>
            </p:nvSpPr>
            <p:spPr>
              <a:xfrm>
                <a:off x="7497172" y="3288131"/>
                <a:ext cx="2115895" cy="985348"/>
              </a:xfrm>
              <a:prstGeom prst="triangl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8AFA9FC7-D546-9690-7654-29601D853C02}"/>
                  </a:ext>
                </a:extLst>
              </p:cNvPr>
              <p:cNvSpPr/>
              <p:nvPr/>
            </p:nvSpPr>
            <p:spPr>
              <a:xfrm>
                <a:off x="6853321" y="4918339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8FB84C28-49B9-F9FC-DCDF-8EC955ADDBE6}"/>
                  </a:ext>
                </a:extLst>
              </p:cNvPr>
              <p:cNvSpPr/>
              <p:nvPr/>
            </p:nvSpPr>
            <p:spPr>
              <a:xfrm rot="10800000">
                <a:off x="7285121" y="4920248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F2249F5C-2BBB-B30C-FC60-1F67F1A96558}"/>
                  </a:ext>
                </a:extLst>
              </p:cNvPr>
              <p:cNvSpPr/>
              <p:nvPr/>
            </p:nvSpPr>
            <p:spPr>
              <a:xfrm>
                <a:off x="7716920" y="4918339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2F4A17E7-D190-5920-A3B1-F77A4BCDB42F}"/>
                  </a:ext>
                </a:extLst>
              </p:cNvPr>
              <p:cNvSpPr/>
              <p:nvPr/>
            </p:nvSpPr>
            <p:spPr>
              <a:xfrm>
                <a:off x="7285120" y="4293917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CDFF013A-42F9-8FC0-8ED3-97F39CE14ED7}"/>
                  </a:ext>
                </a:extLst>
              </p:cNvPr>
              <p:cNvSpPr/>
              <p:nvPr/>
            </p:nvSpPr>
            <p:spPr>
              <a:xfrm>
                <a:off x="8627984" y="4918339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104F897-F943-B359-C1BC-7A3082FC75AE}"/>
                  </a:ext>
                </a:extLst>
              </p:cNvPr>
              <p:cNvSpPr/>
              <p:nvPr/>
            </p:nvSpPr>
            <p:spPr>
              <a:xfrm rot="10800000">
                <a:off x="9059784" y="4920248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A8E321DB-6DFB-D421-265E-79F1D2A3C196}"/>
                  </a:ext>
                </a:extLst>
              </p:cNvPr>
              <p:cNvSpPr/>
              <p:nvPr/>
            </p:nvSpPr>
            <p:spPr>
              <a:xfrm>
                <a:off x="9491583" y="4918339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02EA34F6-7E7D-EF99-DC3E-F3A214D41043}"/>
                  </a:ext>
                </a:extLst>
              </p:cNvPr>
              <p:cNvSpPr/>
              <p:nvPr/>
            </p:nvSpPr>
            <p:spPr>
              <a:xfrm>
                <a:off x="9059783" y="4293917"/>
                <a:ext cx="838200" cy="620267"/>
              </a:xfrm>
              <a:prstGeom prst="triangl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6FD40D6F-DC0D-E5DB-8D96-078415E2BAFD}"/>
                  </a:ext>
                </a:extLst>
              </p:cNvPr>
              <p:cNvSpPr/>
              <p:nvPr/>
            </p:nvSpPr>
            <p:spPr>
              <a:xfrm>
                <a:off x="6901044" y="5555636"/>
                <a:ext cx="512070" cy="952863"/>
              </a:xfrm>
              <a:prstGeom prst="triangl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A6A7005B-FA94-EEFD-1933-8EFE19CAF800}"/>
                  </a:ext>
                </a:extLst>
              </p:cNvPr>
              <p:cNvSpPr/>
              <p:nvPr/>
            </p:nvSpPr>
            <p:spPr>
              <a:xfrm>
                <a:off x="7445911" y="5559044"/>
                <a:ext cx="512070" cy="952863"/>
              </a:xfrm>
              <a:prstGeom prst="triangl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C76F90E4-62B9-67CB-4025-1EA24B78FF2B}"/>
                  </a:ext>
                </a:extLst>
              </p:cNvPr>
              <p:cNvSpPr/>
              <p:nvPr/>
            </p:nvSpPr>
            <p:spPr>
              <a:xfrm>
                <a:off x="7992265" y="5559044"/>
                <a:ext cx="512070" cy="952863"/>
              </a:xfrm>
              <a:prstGeom prst="triangl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38BC67F7-2F30-6D2C-2934-EC20FE903617}"/>
                  </a:ext>
                </a:extLst>
              </p:cNvPr>
              <p:cNvSpPr/>
              <p:nvPr/>
            </p:nvSpPr>
            <p:spPr>
              <a:xfrm>
                <a:off x="8680951" y="5555872"/>
                <a:ext cx="512070" cy="952863"/>
              </a:xfrm>
              <a:prstGeom prst="triangl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28B84CD1-BDA3-39D9-7544-2A84324D4C96}"/>
                  </a:ext>
                </a:extLst>
              </p:cNvPr>
              <p:cNvSpPr/>
              <p:nvPr/>
            </p:nvSpPr>
            <p:spPr>
              <a:xfrm>
                <a:off x="9225818" y="5559280"/>
                <a:ext cx="512070" cy="952863"/>
              </a:xfrm>
              <a:prstGeom prst="triangl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7D9816F5-8661-6C79-89AF-08F54DB010FC}"/>
                  </a:ext>
                </a:extLst>
              </p:cNvPr>
              <p:cNvSpPr/>
              <p:nvPr/>
            </p:nvSpPr>
            <p:spPr>
              <a:xfrm>
                <a:off x="9772172" y="5559280"/>
                <a:ext cx="512070" cy="952863"/>
              </a:xfrm>
              <a:prstGeom prst="triangl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E4ADD3-542E-0B74-C082-E14049DAEAE7}"/>
                </a:ext>
              </a:extLst>
            </p:cNvPr>
            <p:cNvSpPr txBox="1"/>
            <p:nvPr/>
          </p:nvSpPr>
          <p:spPr>
            <a:xfrm>
              <a:off x="8111456" y="2211423"/>
              <a:ext cx="760036" cy="442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Thing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2ED570-F1D4-36BC-8E90-2A1755F1CFB0}"/>
                </a:ext>
              </a:extLst>
            </p:cNvPr>
            <p:cNvSpPr txBox="1"/>
            <p:nvPr/>
          </p:nvSpPr>
          <p:spPr>
            <a:xfrm>
              <a:off x="6189482" y="4450433"/>
              <a:ext cx="1228841" cy="44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E0255-535C-7A68-A3C6-9D17C6A1D45C}"/>
                </a:ext>
              </a:extLst>
            </p:cNvPr>
            <p:cNvSpPr txBox="1"/>
            <p:nvPr/>
          </p:nvSpPr>
          <p:spPr>
            <a:xfrm>
              <a:off x="6763700" y="3520033"/>
              <a:ext cx="1120440" cy="44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Animal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0BD2D5-B57F-4F13-7548-33888DB14975}"/>
                </a:ext>
              </a:extLst>
            </p:cNvPr>
            <p:cNvSpPr txBox="1"/>
            <p:nvPr/>
          </p:nvSpPr>
          <p:spPr>
            <a:xfrm rot="16200000">
              <a:off x="5735152" y="5462968"/>
              <a:ext cx="1456784" cy="34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Adam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07CE75B-4D68-4C81-89B9-E57632024C9C}"/>
              </a:ext>
            </a:extLst>
          </p:cNvPr>
          <p:cNvSpPr txBox="1"/>
          <p:nvPr/>
        </p:nvSpPr>
        <p:spPr>
          <a:xfrm>
            <a:off x="2768581" y="6567586"/>
            <a:ext cx="6654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EL Embeddings: Geometric Construction of Models for Description Logic, 2019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CC9FE1-B7E8-1C9B-F4D2-4716C1DC23F5}"/>
              </a:ext>
            </a:extLst>
          </p:cNvPr>
          <p:cNvSpPr/>
          <p:nvPr/>
        </p:nvSpPr>
        <p:spPr>
          <a:xfrm>
            <a:off x="6696328" y="3399858"/>
            <a:ext cx="2589024" cy="250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C364D9-EE02-37CE-D115-FF20D91A7B96}"/>
              </a:ext>
            </a:extLst>
          </p:cNvPr>
          <p:cNvSpPr txBox="1"/>
          <p:nvPr/>
        </p:nvSpPr>
        <p:spPr>
          <a:xfrm>
            <a:off x="7711909" y="3647960"/>
            <a:ext cx="514905" cy="249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Thing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AC7616-3E7E-3BE6-D376-3D93F9FC3359}"/>
              </a:ext>
            </a:extLst>
          </p:cNvPr>
          <p:cNvSpPr/>
          <p:nvPr/>
        </p:nvSpPr>
        <p:spPr>
          <a:xfrm>
            <a:off x="7241614" y="3995057"/>
            <a:ext cx="1818457" cy="1668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8604D-61EF-05D2-36F0-410FF8A8E74E}"/>
              </a:ext>
            </a:extLst>
          </p:cNvPr>
          <p:cNvSpPr txBox="1"/>
          <p:nvPr/>
        </p:nvSpPr>
        <p:spPr>
          <a:xfrm>
            <a:off x="7771307" y="4101351"/>
            <a:ext cx="759070" cy="24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788486-F715-C745-CEB5-F5E8C75B36FC}"/>
              </a:ext>
            </a:extLst>
          </p:cNvPr>
          <p:cNvSpPr/>
          <p:nvPr/>
        </p:nvSpPr>
        <p:spPr>
          <a:xfrm>
            <a:off x="7445455" y="4562367"/>
            <a:ext cx="962193" cy="8512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D58E3-D337-86F3-6ED1-A4868E5446DC}"/>
              </a:ext>
            </a:extLst>
          </p:cNvPr>
          <p:cNvSpPr txBox="1"/>
          <p:nvPr/>
        </p:nvSpPr>
        <p:spPr>
          <a:xfrm>
            <a:off x="7576886" y="4649885"/>
            <a:ext cx="832509" cy="24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F5D0B6-45FE-3131-99A5-3BD583A9BC2B}"/>
              </a:ext>
            </a:extLst>
          </p:cNvPr>
          <p:cNvSpPr/>
          <p:nvPr/>
        </p:nvSpPr>
        <p:spPr>
          <a:xfrm>
            <a:off x="7859116" y="5107456"/>
            <a:ext cx="114054" cy="1189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EE1DD7-ECF3-22F9-D4E1-D2E6D954013B}"/>
              </a:ext>
            </a:extLst>
          </p:cNvPr>
          <p:cNvCxnSpPr>
            <a:cxnSpLocks/>
            <a:stCxn id="38" idx="1"/>
            <a:endCxn id="35" idx="5"/>
          </p:cNvCxnSpPr>
          <p:nvPr/>
        </p:nvCxnSpPr>
        <p:spPr>
          <a:xfrm flipH="1" flipV="1">
            <a:off x="7956467" y="5208962"/>
            <a:ext cx="1383232" cy="23763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F05878-A886-2198-1B74-5F40EB7D6AED}"/>
              </a:ext>
            </a:extLst>
          </p:cNvPr>
          <p:cNvSpPr txBox="1"/>
          <p:nvPr/>
        </p:nvSpPr>
        <p:spPr>
          <a:xfrm>
            <a:off x="9339699" y="5308056"/>
            <a:ext cx="664689" cy="27708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Adam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84010-4906-359C-BC40-CE4226B110F8}"/>
              </a:ext>
            </a:extLst>
          </p:cNvPr>
          <p:cNvSpPr txBox="1"/>
          <p:nvPr/>
        </p:nvSpPr>
        <p:spPr>
          <a:xfrm>
            <a:off x="6527872" y="6070951"/>
            <a:ext cx="323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Ball Geometric Embeddings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A7ADC-E07D-E272-9280-7EE900A9EFB0}"/>
              </a:ext>
            </a:extLst>
          </p:cNvPr>
          <p:cNvSpPr txBox="1"/>
          <p:nvPr/>
        </p:nvSpPr>
        <p:spPr>
          <a:xfrm>
            <a:off x="2671295" y="6092421"/>
            <a:ext cx="323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Ontology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D9DA8-C577-AD3E-938E-1117FDF4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5C4E3ABB-4FE0-1EDB-AFB0-E2668386FF71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38BBFC23-AAA2-DFE6-489F-3BC42129E7BB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F27EF-9BF4-7341-CB8A-DED7882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2425" cy="16002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Leveraging constraints during pretraining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43CE-F3C0-89C6-3150-CE8AA64E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73762"/>
            <a:ext cx="5887655" cy="35875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Goal</a:t>
            </a:r>
            <a:r>
              <a:rPr lang="en-US" sz="2400" dirty="0"/>
              <a:t>: Constrain the space of generalized knowledge </a:t>
            </a:r>
          </a:p>
          <a:p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How</a:t>
            </a:r>
            <a:r>
              <a:rPr lang="en-US" sz="2400" dirty="0"/>
              <a:t>: Pretraining with constraints using geometric embeddings</a:t>
            </a:r>
          </a:p>
          <a:p>
            <a:endParaRPr lang="en-US" sz="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Challenge</a:t>
            </a:r>
            <a:r>
              <a:rPr lang="en-US" sz="2400" dirty="0"/>
              <a:t>: pretraining is expensive</a:t>
            </a:r>
          </a:p>
          <a:p>
            <a:pPr marL="800100" lvl="1" indent="-342900">
              <a:buFont typeface="System Font Regular"/>
              <a:buChar char="–"/>
            </a:pPr>
            <a:r>
              <a:rPr lang="en-US" sz="2200" dirty="0"/>
              <a:t>Finetune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BC038-EFDD-BE6D-0B65-10E098A8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D9DA8-C577-AD3E-938E-1117FDF4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870253A-C952-5F58-2B7D-354697440155}"/>
              </a:ext>
            </a:extLst>
          </p:cNvPr>
          <p:cNvGrpSpPr/>
          <p:nvPr/>
        </p:nvGrpSpPr>
        <p:grpSpPr>
          <a:xfrm>
            <a:off x="6387925" y="2049772"/>
            <a:ext cx="4718680" cy="3689317"/>
            <a:chOff x="3567596" y="2854924"/>
            <a:chExt cx="4718680" cy="368931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F39686-FE9A-30D5-9009-73649D23CFD9}"/>
                </a:ext>
              </a:extLst>
            </p:cNvPr>
            <p:cNvGrpSpPr/>
            <p:nvPr/>
          </p:nvGrpSpPr>
          <p:grpSpPr>
            <a:xfrm>
              <a:off x="3567596" y="2854924"/>
              <a:ext cx="4703969" cy="2913135"/>
              <a:chOff x="7003334" y="3508275"/>
              <a:chExt cx="3773931" cy="2458968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13BE751-A74A-6D36-BCCE-DEEA79D254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148" t="38500" r="48690" b="27173"/>
              <a:stretch/>
            </p:blipFill>
            <p:spPr>
              <a:xfrm>
                <a:off x="8559618" y="4300692"/>
                <a:ext cx="892320" cy="1130648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A8197B7-5AD7-1873-CB54-D30DB9C4AB6F}"/>
                  </a:ext>
                </a:extLst>
              </p:cNvPr>
              <p:cNvCxnSpPr>
                <a:cxnSpLocks/>
                <a:stCxn id="45" idx="0"/>
                <a:endCxn id="72" idx="2"/>
              </p:cNvCxnSpPr>
              <p:nvPr/>
            </p:nvCxnSpPr>
            <p:spPr>
              <a:xfrm flipH="1" flipV="1">
                <a:off x="7168396" y="4044675"/>
                <a:ext cx="1837382" cy="25601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7CB19C0-28F7-AEA0-9462-0956502D1A24}"/>
                  </a:ext>
                </a:extLst>
              </p:cNvPr>
              <p:cNvSpPr txBox="1"/>
              <p:nvPr/>
            </p:nvSpPr>
            <p:spPr>
              <a:xfrm>
                <a:off x="9537836" y="3528983"/>
                <a:ext cx="624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F55872-DAF8-C86A-FC46-20BA79B86D5A}"/>
                  </a:ext>
                </a:extLst>
              </p:cNvPr>
              <p:cNvSpPr txBox="1"/>
              <p:nvPr/>
            </p:nvSpPr>
            <p:spPr>
              <a:xfrm>
                <a:off x="7880841" y="5368098"/>
                <a:ext cx="624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35DD91-4BBB-FE7F-F22E-EE1187AEF662}"/>
                  </a:ext>
                </a:extLst>
              </p:cNvPr>
              <p:cNvCxnSpPr>
                <a:cxnSpLocks/>
                <a:stCxn id="45" idx="0"/>
                <a:endCxn id="73" idx="2"/>
              </p:cNvCxnSpPr>
              <p:nvPr/>
            </p:nvCxnSpPr>
            <p:spPr>
              <a:xfrm flipH="1" flipV="1">
                <a:off x="7638496" y="4044674"/>
                <a:ext cx="1367282" cy="256018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64417E0-FCBD-6BC5-17C5-D24FB6F1E997}"/>
                  </a:ext>
                </a:extLst>
              </p:cNvPr>
              <p:cNvCxnSpPr>
                <a:cxnSpLocks/>
                <a:stCxn id="45" idx="0"/>
                <a:endCxn id="74" idx="2"/>
              </p:cNvCxnSpPr>
              <p:nvPr/>
            </p:nvCxnSpPr>
            <p:spPr>
              <a:xfrm flipH="1" flipV="1">
                <a:off x="8411397" y="4050760"/>
                <a:ext cx="594382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F522F1B-9A4E-8B7E-49E4-C29FB5A68502}"/>
                  </a:ext>
                </a:extLst>
              </p:cNvPr>
              <p:cNvCxnSpPr>
                <a:cxnSpLocks/>
                <a:stCxn id="45" idx="0"/>
                <a:endCxn id="75" idx="2"/>
              </p:cNvCxnSpPr>
              <p:nvPr/>
            </p:nvCxnSpPr>
            <p:spPr>
              <a:xfrm flipH="1" flipV="1">
                <a:off x="8902897" y="4050760"/>
                <a:ext cx="102882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5CCAC46-3677-E76F-5B4C-0645E3F0A28F}"/>
                  </a:ext>
                </a:extLst>
              </p:cNvPr>
              <p:cNvCxnSpPr>
                <a:cxnSpLocks/>
                <a:stCxn id="45" idx="0"/>
                <a:endCxn id="76" idx="2"/>
              </p:cNvCxnSpPr>
              <p:nvPr/>
            </p:nvCxnSpPr>
            <p:spPr>
              <a:xfrm flipV="1">
                <a:off x="9005779" y="4050760"/>
                <a:ext cx="367217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2817439-1DAC-AB45-E233-5E4E4F75AE7B}"/>
                  </a:ext>
                </a:extLst>
              </p:cNvPr>
              <p:cNvCxnSpPr>
                <a:cxnSpLocks/>
                <a:stCxn id="45" idx="0"/>
                <a:endCxn id="77" idx="2"/>
              </p:cNvCxnSpPr>
              <p:nvPr/>
            </p:nvCxnSpPr>
            <p:spPr>
              <a:xfrm flipV="1">
                <a:off x="9005779" y="4050761"/>
                <a:ext cx="1136325" cy="24993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0B992DC-BC50-79DD-E840-65392AB80383}"/>
                  </a:ext>
                </a:extLst>
              </p:cNvPr>
              <p:cNvCxnSpPr>
                <a:cxnSpLocks/>
                <a:stCxn id="45" idx="0"/>
                <a:endCxn id="78" idx="2"/>
              </p:cNvCxnSpPr>
              <p:nvPr/>
            </p:nvCxnSpPr>
            <p:spPr>
              <a:xfrm flipV="1">
                <a:off x="9005779" y="4050760"/>
                <a:ext cx="1606424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B8D2B68-B35A-FC0A-4741-1BF091588FBE}"/>
                  </a:ext>
                </a:extLst>
              </p:cNvPr>
              <p:cNvCxnSpPr>
                <a:cxnSpLocks/>
                <a:stCxn id="45" idx="2"/>
                <a:endCxn id="65" idx="6"/>
              </p:cNvCxnSpPr>
              <p:nvPr/>
            </p:nvCxnSpPr>
            <p:spPr>
              <a:xfrm flipH="1">
                <a:off x="7289142" y="5431340"/>
                <a:ext cx="1716636" cy="109338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235270D-254F-C218-E0BB-2891B060CC93}"/>
                  </a:ext>
                </a:extLst>
              </p:cNvPr>
              <p:cNvCxnSpPr>
                <a:cxnSpLocks/>
                <a:stCxn id="45" idx="2"/>
                <a:endCxn id="66" idx="6"/>
              </p:cNvCxnSpPr>
              <p:nvPr/>
            </p:nvCxnSpPr>
            <p:spPr>
              <a:xfrm flipH="1">
                <a:off x="7759241" y="5431340"/>
                <a:ext cx="1246537" cy="109338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95EA142-3D52-0A8E-9D8D-D08ED0C279B6}"/>
                  </a:ext>
                </a:extLst>
              </p:cNvPr>
              <p:cNvCxnSpPr>
                <a:cxnSpLocks/>
                <a:stCxn id="45" idx="2"/>
                <a:endCxn id="67" idx="6"/>
              </p:cNvCxnSpPr>
              <p:nvPr/>
            </p:nvCxnSpPr>
            <p:spPr>
              <a:xfrm flipH="1">
                <a:off x="8436373" y="5431340"/>
                <a:ext cx="569405" cy="109338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39D8938-B2B7-EB63-E481-EE4A1CB49BEA}"/>
                  </a:ext>
                </a:extLst>
              </p:cNvPr>
              <p:cNvCxnSpPr>
                <a:cxnSpLocks/>
                <a:stCxn id="45" idx="2"/>
                <a:endCxn id="68" idx="6"/>
              </p:cNvCxnSpPr>
              <p:nvPr/>
            </p:nvCxnSpPr>
            <p:spPr>
              <a:xfrm flipH="1">
                <a:off x="8906472" y="5431340"/>
                <a:ext cx="99306" cy="10933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79FF556-C4A3-6279-2A3D-B67FB44844C7}"/>
                  </a:ext>
                </a:extLst>
              </p:cNvPr>
              <p:cNvCxnSpPr>
                <a:cxnSpLocks/>
                <a:stCxn id="45" idx="2"/>
                <a:endCxn id="69" idx="6"/>
              </p:cNvCxnSpPr>
              <p:nvPr/>
            </p:nvCxnSpPr>
            <p:spPr>
              <a:xfrm>
                <a:off x="9005779" y="5431340"/>
                <a:ext cx="343227" cy="108859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958FDAF-B81C-93EA-910B-72478EDD8432}"/>
                  </a:ext>
                </a:extLst>
              </p:cNvPr>
              <p:cNvCxnSpPr>
                <a:cxnSpLocks/>
                <a:stCxn id="45" idx="2"/>
                <a:endCxn id="70" idx="6"/>
              </p:cNvCxnSpPr>
              <p:nvPr/>
            </p:nvCxnSpPr>
            <p:spPr>
              <a:xfrm>
                <a:off x="9005779" y="5431340"/>
                <a:ext cx="1136325" cy="107825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145CEBD-CA5E-4D57-8D43-8CE3B5466113}"/>
                  </a:ext>
                </a:extLst>
              </p:cNvPr>
              <p:cNvCxnSpPr>
                <a:cxnSpLocks/>
                <a:stCxn id="71" idx="6"/>
                <a:endCxn id="45" idx="2"/>
              </p:cNvCxnSpPr>
              <p:nvPr/>
            </p:nvCxnSpPr>
            <p:spPr>
              <a:xfrm flipH="1" flipV="1">
                <a:off x="9005779" y="5431340"/>
                <a:ext cx="1606424" cy="107825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046D8F1-8AF1-0CED-A23A-AA3F762BF1B8}"/>
                  </a:ext>
                </a:extLst>
              </p:cNvPr>
              <p:cNvSpPr/>
              <p:nvPr/>
            </p:nvSpPr>
            <p:spPr>
              <a:xfrm>
                <a:off x="9346345" y="4272269"/>
                <a:ext cx="272828" cy="104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68BDE3-2A86-1CC2-0182-46AF4EF0D2B1}"/>
                  </a:ext>
                </a:extLst>
              </p:cNvPr>
              <p:cNvSpPr txBox="1"/>
              <p:nvPr/>
            </p:nvSpPr>
            <p:spPr>
              <a:xfrm>
                <a:off x="7804415" y="3508275"/>
                <a:ext cx="624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378F155-D1B3-D407-C375-E1F593C02810}"/>
                  </a:ext>
                </a:extLst>
              </p:cNvPr>
              <p:cNvSpPr txBox="1"/>
              <p:nvPr/>
            </p:nvSpPr>
            <p:spPr>
              <a:xfrm>
                <a:off x="9500271" y="5382468"/>
                <a:ext cx="6243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693BE0-2330-8700-D087-AEB37E3C920E}"/>
                  </a:ext>
                </a:extLst>
              </p:cNvPr>
              <p:cNvSpPr/>
              <p:nvPr/>
            </p:nvSpPr>
            <p:spPr>
              <a:xfrm rot="16200000">
                <a:off x="7115478" y="5549280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A50A35D-46C1-BC45-5504-D36ADE453600}"/>
                  </a:ext>
                </a:extLst>
              </p:cNvPr>
              <p:cNvSpPr/>
              <p:nvPr/>
            </p:nvSpPr>
            <p:spPr>
              <a:xfrm rot="16200000">
                <a:off x="7585577" y="5549280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515FBE0-FCA7-F738-5654-6600338D2453}"/>
                  </a:ext>
                </a:extLst>
              </p:cNvPr>
              <p:cNvSpPr/>
              <p:nvPr/>
            </p:nvSpPr>
            <p:spPr>
              <a:xfrm rot="16200000">
                <a:off x="8262709" y="5549280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2ABE14F-1494-3ECF-4F71-898332ABF629}"/>
                  </a:ext>
                </a:extLst>
              </p:cNvPr>
              <p:cNvSpPr/>
              <p:nvPr/>
            </p:nvSpPr>
            <p:spPr>
              <a:xfrm rot="16200000">
                <a:off x="8732808" y="5549279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F012D3C-2D07-0E6D-829F-859155888B4A}"/>
                  </a:ext>
                </a:extLst>
              </p:cNvPr>
              <p:cNvSpPr/>
              <p:nvPr/>
            </p:nvSpPr>
            <p:spPr>
              <a:xfrm rot="16200000">
                <a:off x="9175341" y="5548801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8D20F9B-FE7F-451D-5DDA-A94BC52ADF33}"/>
                  </a:ext>
                </a:extLst>
              </p:cNvPr>
              <p:cNvSpPr/>
              <p:nvPr/>
            </p:nvSpPr>
            <p:spPr>
              <a:xfrm rot="16200000">
                <a:off x="9968439" y="5547767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A4E3839-D7F7-34B0-37C2-2831F8A10628}"/>
                  </a:ext>
                </a:extLst>
              </p:cNvPr>
              <p:cNvSpPr/>
              <p:nvPr/>
            </p:nvSpPr>
            <p:spPr>
              <a:xfrm rot="16200000">
                <a:off x="10438538" y="5547767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3B4C910-EA2A-4E1A-B78A-336200151D8F}"/>
                  </a:ext>
                </a:extLst>
              </p:cNvPr>
              <p:cNvSpPr/>
              <p:nvPr/>
            </p:nvSpPr>
            <p:spPr>
              <a:xfrm rot="16200000">
                <a:off x="6994732" y="3705948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BDCB822-0FFA-519E-2904-F89B78E6C7C4}"/>
                  </a:ext>
                </a:extLst>
              </p:cNvPr>
              <p:cNvSpPr/>
              <p:nvPr/>
            </p:nvSpPr>
            <p:spPr>
              <a:xfrm rot="16200000">
                <a:off x="7464832" y="3705947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7D2E849-560E-7984-35C9-3DFDA43D409A}"/>
                  </a:ext>
                </a:extLst>
              </p:cNvPr>
              <p:cNvSpPr/>
              <p:nvPr/>
            </p:nvSpPr>
            <p:spPr>
              <a:xfrm rot="16200000">
                <a:off x="8237732" y="3712033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6AD88E9-2D1F-2BBF-DDCB-1CCA5F5C4B09}"/>
                  </a:ext>
                </a:extLst>
              </p:cNvPr>
              <p:cNvSpPr/>
              <p:nvPr/>
            </p:nvSpPr>
            <p:spPr>
              <a:xfrm rot="16200000">
                <a:off x="8729232" y="3712033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A97190C-7F04-C7A4-13CA-1AEF2184AF59}"/>
                  </a:ext>
                </a:extLst>
              </p:cNvPr>
              <p:cNvSpPr/>
              <p:nvPr/>
            </p:nvSpPr>
            <p:spPr>
              <a:xfrm rot="16200000">
                <a:off x="9199331" y="3712033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4E71D6-941B-6C92-6C5F-99B6E53F06CB}"/>
                  </a:ext>
                </a:extLst>
              </p:cNvPr>
              <p:cNvSpPr/>
              <p:nvPr/>
            </p:nvSpPr>
            <p:spPr>
              <a:xfrm rot="16200000">
                <a:off x="9968439" y="3712034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A4E17AF-1898-1F30-BD21-5F803F517172}"/>
                  </a:ext>
                </a:extLst>
              </p:cNvPr>
              <p:cNvSpPr/>
              <p:nvPr/>
            </p:nvSpPr>
            <p:spPr>
              <a:xfrm rot="16200000">
                <a:off x="10438538" y="3712033"/>
                <a:ext cx="347329" cy="330125"/>
              </a:xfrm>
              <a:prstGeom prst="ellipse">
                <a:avLst/>
              </a:prstGeom>
              <a:ln w="254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37403A3-E3CA-7E15-40F1-78ACCC9C6E50}"/>
                </a:ext>
              </a:extLst>
            </p:cNvPr>
            <p:cNvGrpSpPr/>
            <p:nvPr/>
          </p:nvGrpSpPr>
          <p:grpSpPr>
            <a:xfrm>
              <a:off x="3718098" y="6071055"/>
              <a:ext cx="411480" cy="411480"/>
              <a:chOff x="6696328" y="3429000"/>
              <a:chExt cx="3200400" cy="3200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394DA60-71EF-65CA-D52A-CDC8C02FE3F0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C281E4C-0F7B-E7D7-DC86-C4C3D05F003C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FC59899-A50A-D563-E47A-53B0C283A9DB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44ADD34-088C-28BF-88A2-7A7B1CAC0FCA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C191973-C9AD-1341-0D4C-0A3EA607D4EB}"/>
                </a:ext>
              </a:extLst>
            </p:cNvPr>
            <p:cNvGrpSpPr/>
            <p:nvPr/>
          </p:nvGrpSpPr>
          <p:grpSpPr>
            <a:xfrm>
              <a:off x="4304047" y="6058463"/>
              <a:ext cx="411480" cy="411480"/>
              <a:chOff x="6696328" y="3429000"/>
              <a:chExt cx="3200400" cy="32004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A7D49B5-38E5-2258-D44C-89F8139ED758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9636F26-5908-D50C-F34D-0E27B4119BDF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30EC2FB-4771-D36D-64BB-2222CABAB3D0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EAB8111-1189-DAD2-2583-055BB2A79A02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79743A7-863B-1BE5-FAA8-93D79EDD463D}"/>
                </a:ext>
              </a:extLst>
            </p:cNvPr>
            <p:cNvGrpSpPr/>
            <p:nvPr/>
          </p:nvGrpSpPr>
          <p:grpSpPr>
            <a:xfrm>
              <a:off x="5148050" y="6045366"/>
              <a:ext cx="411480" cy="411480"/>
              <a:chOff x="6696328" y="3429000"/>
              <a:chExt cx="3200400" cy="32004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C72D8D4-4C0D-9DA2-FD72-AD60B0D6F40A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052480B-AD1D-8CEA-BA9A-4363D5065847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3CC40E6-9BE9-E956-C3F6-068410C9A518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D269E56-AFC8-DCD5-B0A6-47463027F576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237E659-41B9-54F0-A3D6-7341B7B71853}"/>
                </a:ext>
              </a:extLst>
            </p:cNvPr>
            <p:cNvGrpSpPr/>
            <p:nvPr/>
          </p:nvGrpSpPr>
          <p:grpSpPr>
            <a:xfrm>
              <a:off x="5729542" y="6045419"/>
              <a:ext cx="411480" cy="411480"/>
              <a:chOff x="6696328" y="3429000"/>
              <a:chExt cx="3200400" cy="32004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1F9BD45-901C-9721-435F-7E9BB7D3F202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5CA568-9B7F-4BA3-6117-96509CE38EC0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6EE934B-6831-C679-A740-C6A535BF27A2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2A90D02-6409-08FB-D168-276A1CD32528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335832B-AABC-6578-B60A-7048CBD3E87B}"/>
                </a:ext>
              </a:extLst>
            </p:cNvPr>
            <p:cNvGrpSpPr/>
            <p:nvPr/>
          </p:nvGrpSpPr>
          <p:grpSpPr>
            <a:xfrm>
              <a:off x="6298496" y="6029071"/>
              <a:ext cx="411480" cy="411480"/>
              <a:chOff x="6696328" y="3429000"/>
              <a:chExt cx="3200400" cy="32004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0ED4C2E-92E1-D2FE-69A5-399F9B8ED643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25C3291-ABA2-3D4F-E66C-86CF264D4F63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0F907A4-E906-BC68-63D5-638CCCA6EDA2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24DEADD-CB04-AF7D-3573-130E85F703FF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C1C718E-7826-425D-4E2F-3EE273C1FAF5}"/>
                </a:ext>
              </a:extLst>
            </p:cNvPr>
            <p:cNvGrpSpPr/>
            <p:nvPr/>
          </p:nvGrpSpPr>
          <p:grpSpPr>
            <a:xfrm>
              <a:off x="7274136" y="6050153"/>
              <a:ext cx="411480" cy="411480"/>
              <a:chOff x="6696328" y="3429000"/>
              <a:chExt cx="3200400" cy="32004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1D27CE-576C-CC91-69B7-B7B4DC1337A2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5C41AA5-AA0B-0CD3-F457-1257778A5C7C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E7EF9BB-079D-3B81-0A04-60F8A6E9D6F6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48B5129-AC65-444D-6115-78BA92756047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F88BF9F-AF3F-8B7D-7CEB-431FA851AA44}"/>
                </a:ext>
              </a:extLst>
            </p:cNvPr>
            <p:cNvGrpSpPr/>
            <p:nvPr/>
          </p:nvGrpSpPr>
          <p:grpSpPr>
            <a:xfrm>
              <a:off x="7864154" y="6041663"/>
              <a:ext cx="411480" cy="411480"/>
              <a:chOff x="6696328" y="3429000"/>
              <a:chExt cx="3200400" cy="32004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1CB4270-F73F-1802-B6BC-AB620B6F515D}"/>
                  </a:ext>
                </a:extLst>
              </p:cNvPr>
              <p:cNvSpPr/>
              <p:nvPr/>
            </p:nvSpPr>
            <p:spPr>
              <a:xfrm>
                <a:off x="6696328" y="3429000"/>
                <a:ext cx="3200400" cy="3200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562C4BF-F36A-0DF1-0EB5-70BF24BB96A1}"/>
                  </a:ext>
                </a:extLst>
              </p:cNvPr>
              <p:cNvSpPr/>
              <p:nvPr/>
            </p:nvSpPr>
            <p:spPr>
              <a:xfrm>
                <a:off x="7153527" y="3886199"/>
                <a:ext cx="2286000" cy="2286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9317E6A-B829-ED75-5C04-9582805F8DB9}"/>
                  </a:ext>
                </a:extLst>
              </p:cNvPr>
              <p:cNvSpPr/>
              <p:nvPr/>
            </p:nvSpPr>
            <p:spPr>
              <a:xfrm>
                <a:off x="7610726" y="4343400"/>
                <a:ext cx="1371600" cy="13716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8D839A0-FD75-14A9-B9B3-EC4BC6FA1AC7}"/>
                  </a:ext>
                </a:extLst>
              </p:cNvPr>
              <p:cNvSpPr/>
              <p:nvPr/>
            </p:nvSpPr>
            <p:spPr>
              <a:xfrm>
                <a:off x="8067925" y="480059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5909263-F772-1DA5-DB9D-3A0B311BAB79}"/>
                </a:ext>
              </a:extLst>
            </p:cNvPr>
            <p:cNvSpPr txBox="1"/>
            <p:nvPr/>
          </p:nvSpPr>
          <p:spPr>
            <a:xfrm>
              <a:off x="4649272" y="5851459"/>
              <a:ext cx="778233" cy="69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84591B2-AA38-9854-6400-8F4C0B62CA11}"/>
                </a:ext>
              </a:extLst>
            </p:cNvPr>
            <p:cNvSpPr txBox="1"/>
            <p:nvPr/>
          </p:nvSpPr>
          <p:spPr>
            <a:xfrm>
              <a:off x="6723229" y="5837553"/>
              <a:ext cx="778233" cy="69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17629DB-08CE-B847-D39F-BAABF1AC095A}"/>
                </a:ext>
              </a:extLst>
            </p:cNvPr>
            <p:cNvSpPr txBox="1"/>
            <p:nvPr/>
          </p:nvSpPr>
          <p:spPr>
            <a:xfrm>
              <a:off x="3697696" y="5571147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B70D2A8-C3EE-C31F-E6B6-98DECD4C9AF8}"/>
                </a:ext>
              </a:extLst>
            </p:cNvPr>
            <p:cNvSpPr txBox="1"/>
            <p:nvPr/>
          </p:nvSpPr>
          <p:spPr>
            <a:xfrm>
              <a:off x="4298084" y="5565708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7E30D4E-7DBF-560A-2C0E-770228C0100C}"/>
                </a:ext>
              </a:extLst>
            </p:cNvPr>
            <p:cNvSpPr txBox="1"/>
            <p:nvPr/>
          </p:nvSpPr>
          <p:spPr>
            <a:xfrm>
              <a:off x="5123191" y="5580419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B60F756-6201-CF2A-DB2C-65FC25D09D29}"/>
                </a:ext>
              </a:extLst>
            </p:cNvPr>
            <p:cNvSpPr txBox="1"/>
            <p:nvPr/>
          </p:nvSpPr>
          <p:spPr>
            <a:xfrm>
              <a:off x="7864079" y="5576055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2BC397-D6E4-817C-F687-D890500F1749}"/>
                </a:ext>
              </a:extLst>
            </p:cNvPr>
            <p:cNvSpPr txBox="1"/>
            <p:nvPr/>
          </p:nvSpPr>
          <p:spPr>
            <a:xfrm>
              <a:off x="6272949" y="5590607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D2E11B7-E182-64FD-E853-2FDDC32FE0AC}"/>
                </a:ext>
              </a:extLst>
            </p:cNvPr>
            <p:cNvSpPr txBox="1"/>
            <p:nvPr/>
          </p:nvSpPr>
          <p:spPr>
            <a:xfrm>
              <a:off x="7270785" y="5588594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3EA38F5-4304-E768-5B6B-30ECB026F28A}"/>
                </a:ext>
              </a:extLst>
            </p:cNvPr>
            <p:cNvSpPr txBox="1"/>
            <p:nvPr/>
          </p:nvSpPr>
          <p:spPr>
            <a:xfrm>
              <a:off x="5714399" y="5586284"/>
              <a:ext cx="422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18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ABA41ECF-ABB1-2EBB-0CAC-5D9926E56299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E952981E-AE66-A4CB-AAFD-0E5C01883126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5A71CF-A664-E82D-8FCA-3DA83E8678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ln w="63500" cap="rnd">
            <a:solidFill>
              <a:schemeClr val="accent1"/>
            </a:solidFill>
            <a:prstDash val="dash"/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FA31F-00A6-E344-4575-C063963C96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 cap="rnd">
            <a:solidFill>
              <a:schemeClr val="accent5"/>
            </a:solidFill>
            <a:prstDash val="lgDash"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A660F-5BFD-3691-D9DC-7206848568FD}"/>
              </a:ext>
            </a:extLst>
          </p:cNvPr>
          <p:cNvSpPr/>
          <p:nvPr/>
        </p:nvSpPr>
        <p:spPr>
          <a:xfrm>
            <a:off x="7492115" y="1708839"/>
            <a:ext cx="1602897" cy="102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BC6899-71AB-4C26-A8E1-277B756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3"/>
            <a:ext cx="5806440" cy="1969863"/>
          </a:xfrm>
        </p:spPr>
        <p:txBody>
          <a:bodyPr>
            <a:normAutofit/>
          </a:bodyPr>
          <a:lstStyle/>
          <a:p>
            <a:r>
              <a:rPr lang="en-US" dirty="0"/>
              <a:t>Data management toolbox: data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085-D671-0CBB-1CB5-F3291420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34986"/>
            <a:ext cx="5806440" cy="38431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cleaning: removing inconsistent information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Goal</a:t>
            </a:r>
            <a:r>
              <a:rPr lang="en-US" dirty="0"/>
              <a:t>: find the minimal number of repairs needed for the data source to comply with declarative constraints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4078-380A-08B4-EAEE-71253F7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3E55F8-CB2C-52B1-3D3D-67CA53BA29E2}"/>
              </a:ext>
            </a:extLst>
          </p:cNvPr>
          <p:cNvGraphicFramePr>
            <a:graphicFrameLocks noGrp="1"/>
          </p:cNvGraphicFramePr>
          <p:nvPr/>
        </p:nvGraphicFramePr>
        <p:xfrm>
          <a:off x="8845081" y="3419295"/>
          <a:ext cx="2361224" cy="147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567395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FBD18-8D69-DC55-25C1-89E208F2769F}"/>
                  </a:ext>
                </a:extLst>
              </p:cNvPr>
              <p:cNvSpPr txBox="1"/>
              <p:nvPr/>
            </p:nvSpPr>
            <p:spPr>
              <a:xfrm>
                <a:off x="7404796" y="1731922"/>
                <a:ext cx="1798411" cy="10618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solidFill>
                      <a:schemeClr val="accent1"/>
                    </a:solidFill>
                  </a:rPr>
                  <a:t>Constraints:</a:t>
                </a:r>
              </a:p>
              <a:p>
                <a:pPr algn="ctr"/>
                <a:endParaRPr lang="en-US" sz="300" b="1" u="sng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5"/>
                    </a:solidFill>
                  </a:rPr>
                  <a:t>ID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endParaRPr lang="en-US" sz="2000" i="1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FBD18-8D69-DC55-25C1-89E208F27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96" y="1731922"/>
                <a:ext cx="1798411" cy="1061829"/>
              </a:xfrm>
              <a:prstGeom prst="rect">
                <a:avLst/>
              </a:prstGeom>
              <a:blipFill>
                <a:blip r:embed="rId3"/>
                <a:stretch>
                  <a:fillRect t="-3571" b="-1071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4798D6D-91FD-AC75-581E-5ACD85EB1AD4}"/>
              </a:ext>
            </a:extLst>
          </p:cNvPr>
          <p:cNvGraphicFramePr>
            <a:graphicFrameLocks noGrp="1"/>
          </p:cNvGraphicFramePr>
          <p:nvPr/>
        </p:nvGraphicFramePr>
        <p:xfrm>
          <a:off x="10025693" y="3417399"/>
          <a:ext cx="1180612" cy="1477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EEA8A24-930F-A94D-9F65-F0846425F188}"/>
              </a:ext>
            </a:extLst>
          </p:cNvPr>
          <p:cNvSpPr/>
          <p:nvPr/>
        </p:nvSpPr>
        <p:spPr>
          <a:xfrm>
            <a:off x="8862095" y="3808481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56AC-B521-A381-B44E-B57A889BC5C6}"/>
              </a:ext>
            </a:extLst>
          </p:cNvPr>
          <p:cNvSpPr/>
          <p:nvPr/>
        </p:nvSpPr>
        <p:spPr>
          <a:xfrm>
            <a:off x="8862692" y="4549974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5E66A-4BFC-308C-FE34-293D60A9E005}"/>
              </a:ext>
            </a:extLst>
          </p:cNvPr>
          <p:cNvSpPr/>
          <p:nvPr/>
        </p:nvSpPr>
        <p:spPr>
          <a:xfrm>
            <a:off x="10047519" y="4545724"/>
            <a:ext cx="1146585" cy="33889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EE83C-8BDD-8932-6D80-C0AF9D234E02}"/>
              </a:ext>
            </a:extLst>
          </p:cNvPr>
          <p:cNvSpPr txBox="1"/>
          <p:nvPr/>
        </p:nvSpPr>
        <p:spPr>
          <a:xfrm>
            <a:off x="3514726" y="6576984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Foundations of Data Quality Management, 2012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3E75D-1A9B-A888-316D-D203F4DD71D7}"/>
              </a:ext>
            </a:extLst>
          </p:cNvPr>
          <p:cNvSpPr txBox="1"/>
          <p:nvPr/>
        </p:nvSpPr>
        <p:spPr>
          <a:xfrm>
            <a:off x="8817005" y="3077332"/>
            <a:ext cx="23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Employee</a:t>
            </a:r>
            <a:endParaRPr lang="en-US" b="1" dirty="0">
              <a:solidFill>
                <a:schemeClr val="accent5"/>
              </a:solidFill>
            </a:endParaRP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249DF0EA-E8F4-01C1-1A6C-9A172436D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08472"/>
              </p:ext>
            </p:extLst>
          </p:nvPr>
        </p:nvGraphicFramePr>
        <p:xfrm>
          <a:off x="8845081" y="4540559"/>
          <a:ext cx="2361224" cy="37054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70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DE2D3C2F-4EC8-748F-69E1-9E1BE021F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61011"/>
              </p:ext>
            </p:extLst>
          </p:nvPr>
        </p:nvGraphicFramePr>
        <p:xfrm>
          <a:off x="10019630" y="4538172"/>
          <a:ext cx="1180612" cy="37054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70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</a:tbl>
          </a:graphicData>
        </a:graphic>
      </p:graphicFrame>
      <p:sp>
        <p:nvSpPr>
          <p:cNvPr id="23" name="Rounded Rectangle 36">
            <a:extLst>
              <a:ext uri="{FF2B5EF4-FFF2-40B4-BE49-F238E27FC236}">
                <a16:creationId xmlns:a16="http://schemas.microsoft.com/office/drawing/2014/main" id="{2D49EAED-F157-6088-683A-EECEB509FF3A}"/>
              </a:ext>
            </a:extLst>
          </p:cNvPr>
          <p:cNvSpPr/>
          <p:nvPr/>
        </p:nvSpPr>
        <p:spPr>
          <a:xfrm>
            <a:off x="10047519" y="740716"/>
            <a:ext cx="1828800" cy="1828800"/>
          </a:xfrm>
          <a:prstGeom prst="ellipse">
            <a:avLst/>
          </a:prstGeom>
          <a:solidFill>
            <a:schemeClr val="bg1"/>
          </a:soli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2E741-04FB-0602-D4FB-AFF81049578C}"/>
              </a:ext>
            </a:extLst>
          </p:cNvPr>
          <p:cNvGrpSpPr/>
          <p:nvPr/>
        </p:nvGrpSpPr>
        <p:grpSpPr>
          <a:xfrm>
            <a:off x="9505283" y="1332240"/>
            <a:ext cx="2757470" cy="830997"/>
            <a:chOff x="2628729" y="5794671"/>
            <a:chExt cx="2757470" cy="830997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3186886-5AE5-72CE-F085-01C3E304A642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B85197-C666-BC3C-804D-212E90211F0A}"/>
                </a:ext>
              </a:extLst>
            </p:cNvPr>
            <p:cNvSpPr txBox="1"/>
            <p:nvPr/>
          </p:nvSpPr>
          <p:spPr>
            <a:xfrm>
              <a:off x="3297292" y="5794671"/>
              <a:ext cx="2088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* from 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Employee</a:t>
              </a:r>
            </a:p>
            <a:p>
              <a:r>
                <a:rPr lang="en-US" sz="1600" dirty="0"/>
                <a:t>where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>
                  <a:solidFill>
                    <a:schemeClr val="accent4"/>
                  </a:solidFill>
                </a:rPr>
                <a:t>ID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/>
                <a:t>= 783626</a:t>
              </a:r>
            </a:p>
          </p:txBody>
        </p:sp>
        <p:pic>
          <p:nvPicPr>
            <p:cNvPr id="27" name="Graphic 26" descr="Magnifying glass with solid fill">
              <a:extLst>
                <a:ext uri="{FF2B5EF4-FFF2-40B4-BE49-F238E27FC236}">
                  <a16:creationId xmlns:a16="http://schemas.microsoft.com/office/drawing/2014/main" id="{ED468F78-5B32-A2FF-EB61-546AE85C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BA9FDA-725F-3222-9AA6-65AAF6C0A933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D15FA74-04AD-9487-0927-C86D93958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C1CE43E-B50D-B772-B175-B34C2866303F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BAD29960-4046-F3BB-F992-17C31DC9B4A6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B54C7-3F45-69B2-5F18-025FB29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in adapting data cleaning to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B46B-DEB3-7EEE-82B7-D847A56BA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B9F1D-366A-00D8-D3E1-B1D80EB4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6D9A152-9A38-FEF9-FBA2-762EF9DC0E26}"/>
              </a:ext>
            </a:extLst>
          </p:cNvPr>
          <p:cNvSpPr txBox="1">
            <a:spLocks/>
          </p:cNvSpPr>
          <p:nvPr/>
        </p:nvSpPr>
        <p:spPr>
          <a:xfrm>
            <a:off x="840447" y="2498824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Explicit form of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50BA-82F3-3CC5-B8CF-4E1F7EF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27</a:t>
            </a:fld>
            <a:endParaRPr lang="en-US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065E748-6E92-F516-CC99-507077972D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Implicit form of data through weights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03DDFD5-AE61-BFCA-EB8A-6D86E8E17FFC}"/>
              </a:ext>
            </a:extLst>
          </p:cNvPr>
          <p:cNvGrpSpPr/>
          <p:nvPr/>
        </p:nvGrpSpPr>
        <p:grpSpPr>
          <a:xfrm>
            <a:off x="7117603" y="3294674"/>
            <a:ext cx="2985994" cy="2020591"/>
            <a:chOff x="7003335" y="3491542"/>
            <a:chExt cx="3735904" cy="2415321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E9485A3C-26B0-A6D2-CC57-90C3210AC4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7006BA2-AE0F-346E-5DD0-F394C9D909A9}"/>
                </a:ext>
              </a:extLst>
            </p:cNvPr>
            <p:cNvCxnSpPr>
              <a:cxnSpLocks/>
              <a:stCxn id="185" idx="0"/>
              <a:endCxn id="203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60D5EE2-FBD0-C691-F313-A71A2B695553}"/>
                </a:ext>
              </a:extLst>
            </p:cNvPr>
            <p:cNvSpPr txBox="1"/>
            <p:nvPr/>
          </p:nvSpPr>
          <p:spPr>
            <a:xfrm>
              <a:off x="9463221" y="3513786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9599853-99D2-EAD6-707E-2FFF54088FFD}"/>
                </a:ext>
              </a:extLst>
            </p:cNvPr>
            <p:cNvSpPr txBox="1"/>
            <p:nvPr/>
          </p:nvSpPr>
          <p:spPr>
            <a:xfrm>
              <a:off x="7792830" y="5355010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5626D43-AC6E-3EE0-42F2-5E1AB1995293}"/>
                </a:ext>
              </a:extLst>
            </p:cNvPr>
            <p:cNvCxnSpPr>
              <a:cxnSpLocks/>
              <a:stCxn id="185" idx="0"/>
              <a:endCxn id="204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AB094E3-3B0B-0E03-243E-7E5BD939F285}"/>
                </a:ext>
              </a:extLst>
            </p:cNvPr>
            <p:cNvCxnSpPr>
              <a:cxnSpLocks/>
              <a:stCxn id="185" idx="0"/>
              <a:endCxn id="205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324503F-2FEB-4C98-2E75-BAD29E87F826}"/>
                </a:ext>
              </a:extLst>
            </p:cNvPr>
            <p:cNvCxnSpPr>
              <a:cxnSpLocks/>
              <a:stCxn id="185" idx="0"/>
              <a:endCxn id="206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3750F2E-335C-0137-0D91-82C9146F77A5}"/>
                </a:ext>
              </a:extLst>
            </p:cNvPr>
            <p:cNvCxnSpPr>
              <a:cxnSpLocks/>
              <a:stCxn id="185" idx="0"/>
              <a:endCxn id="207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8E4D7E5-5FCE-8A25-4F96-05185E01D4FD}"/>
                </a:ext>
              </a:extLst>
            </p:cNvPr>
            <p:cNvCxnSpPr>
              <a:cxnSpLocks/>
              <a:stCxn id="185" idx="0"/>
              <a:endCxn id="210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B1364E-D97B-7802-6CB9-4035E6B52386}"/>
                </a:ext>
              </a:extLst>
            </p:cNvPr>
            <p:cNvCxnSpPr>
              <a:cxnSpLocks/>
              <a:stCxn id="185" idx="0"/>
              <a:endCxn id="211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DB54BB3-9E8C-BAD2-C2F2-9D8338470B7F}"/>
                </a:ext>
              </a:extLst>
            </p:cNvPr>
            <p:cNvCxnSpPr>
              <a:cxnSpLocks/>
              <a:stCxn id="185" idx="2"/>
              <a:endCxn id="195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2173F68-1ED7-9EE7-E0B2-6E35C1969708}"/>
                </a:ext>
              </a:extLst>
            </p:cNvPr>
            <p:cNvCxnSpPr>
              <a:cxnSpLocks/>
              <a:stCxn id="185" idx="2"/>
              <a:endCxn id="196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BE672FC-5256-AF94-60A7-019E80DD986B}"/>
                </a:ext>
              </a:extLst>
            </p:cNvPr>
            <p:cNvCxnSpPr>
              <a:cxnSpLocks/>
              <a:stCxn id="185" idx="2"/>
              <a:endCxn id="197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C1DEC3CA-3FFB-382C-6349-7EECC69C2933}"/>
                </a:ext>
              </a:extLst>
            </p:cNvPr>
            <p:cNvCxnSpPr>
              <a:cxnSpLocks/>
              <a:stCxn id="185" idx="2"/>
              <a:endCxn id="198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98DAEF1-9C36-7D6E-729D-BC0550D427CA}"/>
                </a:ext>
              </a:extLst>
            </p:cNvPr>
            <p:cNvCxnSpPr>
              <a:cxnSpLocks/>
              <a:stCxn id="185" idx="2"/>
              <a:endCxn id="199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F289C35-A60F-AE3F-4C36-56CB01AF1D98}"/>
                </a:ext>
              </a:extLst>
            </p:cNvPr>
            <p:cNvCxnSpPr>
              <a:cxnSpLocks/>
              <a:stCxn id="185" idx="2"/>
              <a:endCxn id="201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9C96EF-5B0A-E040-ED38-67474ACDF38E}"/>
                </a:ext>
              </a:extLst>
            </p:cNvPr>
            <p:cNvCxnSpPr>
              <a:cxnSpLocks/>
              <a:stCxn id="202" idx="6"/>
              <a:endCxn id="185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34EBD55-403E-78C6-6CCE-FCB5DA475898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2201580-712D-091A-2138-3561BB7BECF7}"/>
                </a:ext>
              </a:extLst>
            </p:cNvPr>
            <p:cNvSpPr txBox="1"/>
            <p:nvPr/>
          </p:nvSpPr>
          <p:spPr>
            <a:xfrm>
              <a:off x="7717506" y="3491542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C0B8263-8345-BBC8-4B4E-F3831567D4C6}"/>
                </a:ext>
              </a:extLst>
            </p:cNvPr>
            <p:cNvSpPr txBox="1"/>
            <p:nvPr/>
          </p:nvSpPr>
          <p:spPr>
            <a:xfrm>
              <a:off x="9427364" y="5351858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4451010-1DEA-1EE6-11C2-8983662C732C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6E39F25-4629-A03D-27E8-8D9CC493BD36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D61DF6C-BD13-F021-B575-07984EB5D51E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D32A722-5ED4-C257-E74A-D3F8EF230A11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22383CB-BD3F-03ED-7763-F80B0B5B2061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03ADBE0-756B-9AF4-4C92-3642A9D88D2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5B58F7C-C9F7-A494-EEEF-79119C9A58E3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F13834B-218C-3740-C2B5-86676D024646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B1BD0E0-E4D1-2585-B694-80151FE79BC6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ED3B9A5-A7EA-7936-E836-32840054BD43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4B8160A-C6E7-9B5B-5074-1D52D6DF52B0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5307D7A-3B8E-CBB7-6BA8-0A70DE1272A0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0E0385C-7623-11BB-C40C-9BDD38073A92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5BA3CF9-5B1D-91D5-A905-565FB6B41D19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71E6C3-F2A1-03D8-FD3F-F8ADB63A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33534"/>
              </p:ext>
            </p:extLst>
          </p:nvPr>
        </p:nvGraphicFramePr>
        <p:xfrm>
          <a:off x="1588446" y="3701350"/>
          <a:ext cx="2361224" cy="147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567395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5EF4FFB-5B16-EBC5-27D6-F1D3C8599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33588"/>
              </p:ext>
            </p:extLst>
          </p:nvPr>
        </p:nvGraphicFramePr>
        <p:xfrm>
          <a:off x="2769058" y="3699454"/>
          <a:ext cx="1180612" cy="1477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A02E34-75B5-4FBA-2BD5-9D7B9692AF28}"/>
              </a:ext>
            </a:extLst>
          </p:cNvPr>
          <p:cNvSpPr txBox="1"/>
          <p:nvPr/>
        </p:nvSpPr>
        <p:spPr>
          <a:xfrm>
            <a:off x="1560370" y="3341723"/>
            <a:ext cx="23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Employee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CB43A-FA44-D8F5-5395-2750D8165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0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 Same Side Corner Rectangle 41">
            <a:extLst>
              <a:ext uri="{FF2B5EF4-FFF2-40B4-BE49-F238E27FC236}">
                <a16:creationId xmlns:a16="http://schemas.microsoft.com/office/drawing/2014/main" id="{183ABD26-92E8-FD2B-CBA4-6497E2CBD365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id="{CD6402D0-35F0-B0F1-F762-462FED88F27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D650B-236D-8BDF-4D0F-B47DDFCF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Repairing inconsistent information in LLMs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5DB1B-8C16-2651-ECA1-DCECDF3B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8D62-4C16-7BE2-C1DC-63269096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36" y="1507215"/>
            <a:ext cx="10515600" cy="3859742"/>
          </a:xfrm>
        </p:spPr>
        <p:txBody>
          <a:bodyPr>
            <a:normAutofit/>
          </a:bodyPr>
          <a:lstStyle/>
          <a:p>
            <a:r>
              <a:rPr lang="en-US" sz="2400" u="sng" dirty="0"/>
              <a:t>Goal</a:t>
            </a:r>
            <a:r>
              <a:rPr lang="en-US" sz="2400" dirty="0"/>
              <a:t>: update weights in LLMs until information is consistent with constraints</a:t>
            </a:r>
          </a:p>
          <a:p>
            <a:pPr marL="0" indent="0">
              <a:buNone/>
            </a:pPr>
            <a:endParaRPr lang="en-US" sz="500" dirty="0"/>
          </a:p>
          <a:p>
            <a:r>
              <a:rPr lang="en-US" sz="2400" u="sng" dirty="0"/>
              <a:t>Recent efforts</a:t>
            </a:r>
            <a:r>
              <a:rPr lang="en-US" sz="2400" dirty="0"/>
              <a:t>: editing information in LLMs by directly modifying weights</a:t>
            </a:r>
          </a:p>
          <a:p>
            <a:endParaRPr lang="en-US" sz="500" dirty="0"/>
          </a:p>
          <a:p>
            <a:r>
              <a:rPr lang="en-US" sz="2400" u="sng" dirty="0"/>
              <a:t>How</a:t>
            </a:r>
            <a:r>
              <a:rPr lang="en-US" sz="2400" dirty="0"/>
              <a:t>: Extend this method by finding the </a:t>
            </a:r>
            <a:r>
              <a:rPr lang="en-US" sz="2400" i="1" dirty="0"/>
              <a:t>minimal number of weights </a:t>
            </a:r>
            <a:r>
              <a:rPr lang="en-US" sz="2400" dirty="0"/>
              <a:t>that solves inconsistency of a constraint</a:t>
            </a:r>
          </a:p>
          <a:p>
            <a:endParaRPr lang="en-US" sz="500" dirty="0"/>
          </a:p>
          <a:p>
            <a:r>
              <a:rPr lang="en-US" sz="2400" u="sng" dirty="0"/>
              <a:t>Challenge</a:t>
            </a:r>
            <a:r>
              <a:rPr lang="en-US" sz="2400" dirty="0"/>
              <a:t>: LLM weight editing research is in early stage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58431-CC0F-3588-F4EE-920C24FC7737}"/>
              </a:ext>
            </a:extLst>
          </p:cNvPr>
          <p:cNvSpPr txBox="1"/>
          <p:nvPr/>
        </p:nvSpPr>
        <p:spPr>
          <a:xfrm>
            <a:off x="3514726" y="6576984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Mass-Editing Memory in a Transformer,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C3CEB8-B994-F26C-7FDC-11C8DD4457CE}"/>
              </a:ext>
            </a:extLst>
          </p:cNvPr>
          <p:cNvGrpSpPr/>
          <p:nvPr/>
        </p:nvGrpSpPr>
        <p:grpSpPr>
          <a:xfrm>
            <a:off x="4598339" y="4446076"/>
            <a:ext cx="2985994" cy="2020591"/>
            <a:chOff x="7003335" y="3491542"/>
            <a:chExt cx="3735904" cy="24153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E32AD-75F9-416C-C262-139659D2C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F62EA1-C1BA-8F57-95DE-03428E3DCDEF}"/>
                </a:ext>
              </a:extLst>
            </p:cNvPr>
            <p:cNvCxnSpPr>
              <a:cxnSpLocks/>
              <a:stCxn id="7" idx="0"/>
              <a:endCxn id="34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B89C9-927D-7A74-522E-D3B4D768E3A9}"/>
                </a:ext>
              </a:extLst>
            </p:cNvPr>
            <p:cNvSpPr txBox="1"/>
            <p:nvPr/>
          </p:nvSpPr>
          <p:spPr>
            <a:xfrm>
              <a:off x="9463221" y="3513786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A4C33-679F-0242-DE43-776D7F63EDA1}"/>
                </a:ext>
              </a:extLst>
            </p:cNvPr>
            <p:cNvSpPr txBox="1"/>
            <p:nvPr/>
          </p:nvSpPr>
          <p:spPr>
            <a:xfrm>
              <a:off x="7792830" y="5355010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DA58-1AEB-1028-B505-57C865F69F02}"/>
                </a:ext>
              </a:extLst>
            </p:cNvPr>
            <p:cNvCxnSpPr>
              <a:cxnSpLocks/>
              <a:stCxn id="7" idx="0"/>
              <a:endCxn id="35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CB9C8A-61A4-14E8-7208-FFA12D70ED79}"/>
                </a:ext>
              </a:extLst>
            </p:cNvPr>
            <p:cNvCxnSpPr>
              <a:cxnSpLocks/>
              <a:stCxn id="7" idx="0"/>
              <a:endCxn id="36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17F5FB-F6C2-C78A-5DC8-FA8041203921}"/>
                </a:ext>
              </a:extLst>
            </p:cNvPr>
            <p:cNvCxnSpPr>
              <a:cxnSpLocks/>
              <a:stCxn id="7" idx="0"/>
              <a:endCxn id="37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39084-73E2-4061-DC53-D5AAAC44565D}"/>
                </a:ext>
              </a:extLst>
            </p:cNvPr>
            <p:cNvCxnSpPr>
              <a:cxnSpLocks/>
              <a:stCxn id="7" idx="0"/>
              <a:endCxn id="38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FDA6A2-D004-7D70-7219-B0E733AC6493}"/>
                </a:ext>
              </a:extLst>
            </p:cNvPr>
            <p:cNvCxnSpPr>
              <a:cxnSpLocks/>
              <a:stCxn id="7" idx="0"/>
              <a:endCxn id="39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AC0179-B7F7-4E4F-3E8C-155E10F5903A}"/>
                </a:ext>
              </a:extLst>
            </p:cNvPr>
            <p:cNvCxnSpPr>
              <a:cxnSpLocks/>
              <a:stCxn id="7" idx="0"/>
              <a:endCxn id="40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02198F-3C28-196F-F70E-663D4287D0F5}"/>
                </a:ext>
              </a:extLst>
            </p:cNvPr>
            <p:cNvCxnSpPr>
              <a:cxnSpLocks/>
              <a:stCxn id="7" idx="2"/>
              <a:endCxn id="27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CADC26-5D37-5D77-098D-3ADA94A1E16C}"/>
                </a:ext>
              </a:extLst>
            </p:cNvPr>
            <p:cNvCxnSpPr>
              <a:cxnSpLocks/>
              <a:stCxn id="7" idx="2"/>
              <a:endCxn id="28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F01DB8-F262-6685-99E6-A1B7DA345F3F}"/>
                </a:ext>
              </a:extLst>
            </p:cNvPr>
            <p:cNvCxnSpPr>
              <a:cxnSpLocks/>
              <a:stCxn id="7" idx="2"/>
              <a:endCxn id="29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062A07-9F28-9076-38DD-42CDC7578F9E}"/>
                </a:ext>
              </a:extLst>
            </p:cNvPr>
            <p:cNvCxnSpPr>
              <a:cxnSpLocks/>
              <a:stCxn id="7" idx="2"/>
              <a:endCxn id="30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49489F-DD17-B545-343D-77941EC9AB31}"/>
                </a:ext>
              </a:extLst>
            </p:cNvPr>
            <p:cNvCxnSpPr>
              <a:cxnSpLocks/>
              <a:stCxn id="7" idx="2"/>
              <a:endCxn id="31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3F212A-DF36-18FF-6814-79AEF86664FF}"/>
                </a:ext>
              </a:extLst>
            </p:cNvPr>
            <p:cNvCxnSpPr>
              <a:cxnSpLocks/>
              <a:stCxn id="7" idx="2"/>
              <a:endCxn id="32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ACD466-F023-1780-60F7-83B0783719F4}"/>
                </a:ext>
              </a:extLst>
            </p:cNvPr>
            <p:cNvCxnSpPr>
              <a:cxnSpLocks/>
              <a:stCxn id="33" idx="6"/>
              <a:endCxn id="7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7D7345-9876-D587-EA76-31EB4DAC7EE3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A10CD7-D374-D5EA-ACEC-76FEF564BF90}"/>
                </a:ext>
              </a:extLst>
            </p:cNvPr>
            <p:cNvSpPr txBox="1"/>
            <p:nvPr/>
          </p:nvSpPr>
          <p:spPr>
            <a:xfrm>
              <a:off x="7717506" y="3491542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165686-FE3A-E983-CED5-B5034055B867}"/>
                </a:ext>
              </a:extLst>
            </p:cNvPr>
            <p:cNvSpPr txBox="1"/>
            <p:nvPr/>
          </p:nvSpPr>
          <p:spPr>
            <a:xfrm>
              <a:off x="9427364" y="5351858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622B36-6858-D55F-05FE-FBBB7CF46E16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718825-4553-CC9F-9801-6D8DFC73C669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5F1C1C-37F3-B374-71EA-F4B746E9FE9A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20D2E7-5F94-C81A-4E52-AC13EE78BA82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97B155-784C-0088-8837-B701D6CD7E7D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4D999F-CC42-1AD8-FCF9-F54F5B5DCC6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4A0A39-452F-FEED-CAF4-E85A5701F544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293DE1-B636-7443-7B05-22EE9761A9DE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5B0E32-0DFB-1FE2-5D44-7866A8C30B7B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F2D7500-7F9E-C667-04E3-DF6ADFB65927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2CC70E-9CB4-4D62-26C3-FC73B10546BF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31227D-1773-C89E-558D-51FD70AC429B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A89C090-F0EB-C3AC-03D8-08C0B0102758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B27622-764D-188F-D0C5-0A845CAC2442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3FAC17C9-F091-DD7B-3D1D-66B98E0C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27551976-BD1C-0D9F-7E23-A4A4192CB8BC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E9AC219-DD21-4428-D0D9-99992FC39C49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5A71CF-A664-E82D-8FCA-3DA83E8678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ln w="63500" cap="rnd">
            <a:solidFill>
              <a:schemeClr val="accent1"/>
            </a:solidFill>
            <a:prstDash val="dash"/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FA31F-00A6-E344-4575-C063963C96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 cap="rnd">
            <a:solidFill>
              <a:schemeClr val="accent5"/>
            </a:solidFill>
            <a:prstDash val="lgDash"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A660F-5BFD-3691-D9DC-7206848568FD}"/>
              </a:ext>
            </a:extLst>
          </p:cNvPr>
          <p:cNvSpPr/>
          <p:nvPr/>
        </p:nvSpPr>
        <p:spPr>
          <a:xfrm>
            <a:off x="7492115" y="1708839"/>
            <a:ext cx="1602897" cy="1020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BC6899-71AB-4C26-A8E1-277B756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3"/>
            <a:ext cx="6456665" cy="1969863"/>
          </a:xfrm>
        </p:spPr>
        <p:txBody>
          <a:bodyPr>
            <a:normAutofit/>
          </a:bodyPr>
          <a:lstStyle/>
          <a:p>
            <a:r>
              <a:rPr lang="en-US" sz="4400" dirty="0"/>
              <a:t>Data management toolbox: consistent query answering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085-D671-0CBB-1CB5-F3291420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34986"/>
            <a:ext cx="6456664" cy="38431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query answering: providing consistent results over inconsistent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Goal</a:t>
            </a:r>
            <a:r>
              <a:rPr lang="en-US" dirty="0"/>
              <a:t>: Modify the query until results are comply with declarative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4078-380A-08B4-EAEE-71253F7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3E55F8-CB2C-52B1-3D3D-67CA53BA29E2}"/>
              </a:ext>
            </a:extLst>
          </p:cNvPr>
          <p:cNvGraphicFramePr>
            <a:graphicFrameLocks noGrp="1"/>
          </p:cNvGraphicFramePr>
          <p:nvPr/>
        </p:nvGraphicFramePr>
        <p:xfrm>
          <a:off x="8845081" y="3419295"/>
          <a:ext cx="2361224" cy="147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567395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FBD18-8D69-DC55-25C1-89E208F2769F}"/>
                  </a:ext>
                </a:extLst>
              </p:cNvPr>
              <p:cNvSpPr txBox="1"/>
              <p:nvPr/>
            </p:nvSpPr>
            <p:spPr>
              <a:xfrm>
                <a:off x="7404796" y="1731922"/>
                <a:ext cx="1798411" cy="10618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solidFill>
                      <a:schemeClr val="accent1"/>
                    </a:solidFill>
                  </a:rPr>
                  <a:t>Constraints:</a:t>
                </a:r>
              </a:p>
              <a:p>
                <a:pPr algn="ctr"/>
                <a:endParaRPr lang="en-US" sz="300" b="1" u="sng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5"/>
                    </a:solidFill>
                  </a:rPr>
                  <a:t>ID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endParaRPr lang="en-US" sz="2000" i="1" dirty="0">
                  <a:solidFill>
                    <a:schemeClr val="accent5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4"/>
                    </a:solidFill>
                  </a:rPr>
                  <a:t>Salary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FBD18-8D69-DC55-25C1-89E208F27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96" y="1731922"/>
                <a:ext cx="1798411" cy="1061829"/>
              </a:xfrm>
              <a:prstGeom prst="rect">
                <a:avLst/>
              </a:prstGeom>
              <a:blipFill>
                <a:blip r:embed="rId3"/>
                <a:stretch>
                  <a:fillRect t="-3571" b="-1071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4798D6D-91FD-AC75-581E-5ACD85EB1AD4}"/>
              </a:ext>
            </a:extLst>
          </p:cNvPr>
          <p:cNvGraphicFramePr>
            <a:graphicFrameLocks noGrp="1"/>
          </p:cNvGraphicFramePr>
          <p:nvPr/>
        </p:nvGraphicFramePr>
        <p:xfrm>
          <a:off x="10025693" y="3417399"/>
          <a:ext cx="1180612" cy="1477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EEA8A24-930F-A94D-9F65-F0846425F188}"/>
              </a:ext>
            </a:extLst>
          </p:cNvPr>
          <p:cNvSpPr/>
          <p:nvPr/>
        </p:nvSpPr>
        <p:spPr>
          <a:xfrm>
            <a:off x="8862095" y="3808481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56AC-B521-A381-B44E-B57A889BC5C6}"/>
              </a:ext>
            </a:extLst>
          </p:cNvPr>
          <p:cNvSpPr/>
          <p:nvPr/>
        </p:nvSpPr>
        <p:spPr>
          <a:xfrm>
            <a:off x="8862692" y="4549974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5E66A-4BFC-308C-FE34-293D60A9E005}"/>
              </a:ext>
            </a:extLst>
          </p:cNvPr>
          <p:cNvSpPr/>
          <p:nvPr/>
        </p:nvSpPr>
        <p:spPr>
          <a:xfrm>
            <a:off x="10047519" y="4545724"/>
            <a:ext cx="1146585" cy="33889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EE83C-8BDD-8932-6D80-C0AF9D234E02}"/>
              </a:ext>
            </a:extLst>
          </p:cNvPr>
          <p:cNvSpPr txBox="1"/>
          <p:nvPr/>
        </p:nvSpPr>
        <p:spPr>
          <a:xfrm>
            <a:off x="3514726" y="6576984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Foundations of Data Quality Management, 2012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0FE53-C8D3-053B-C503-856970160FDB}"/>
              </a:ext>
            </a:extLst>
          </p:cNvPr>
          <p:cNvSpPr txBox="1"/>
          <p:nvPr/>
        </p:nvSpPr>
        <p:spPr>
          <a:xfrm>
            <a:off x="8817005" y="3059668"/>
            <a:ext cx="23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Employee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7330C-26BC-CB75-394B-B905091B69AF}"/>
              </a:ext>
            </a:extLst>
          </p:cNvPr>
          <p:cNvSpPr txBox="1"/>
          <p:nvPr/>
        </p:nvSpPr>
        <p:spPr>
          <a:xfrm>
            <a:off x="662522" y="4325025"/>
            <a:ext cx="2962656" cy="20621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 * from </a:t>
            </a:r>
            <a:r>
              <a:rPr lang="en-US" sz="2000" dirty="0">
                <a:solidFill>
                  <a:schemeClr val="accent5"/>
                </a:solidFill>
              </a:rPr>
              <a:t>Employee</a:t>
            </a:r>
          </a:p>
          <a:p>
            <a:pPr algn="ctr"/>
            <a:r>
              <a:rPr lang="en-US" sz="2000" dirty="0"/>
              <a:t>where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ID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= 783626</a:t>
            </a:r>
          </a:p>
          <a:p>
            <a:pPr algn="ctr"/>
            <a:endParaRPr lang="en-US" sz="2200" dirty="0">
              <a:solidFill>
                <a:schemeClr val="accent5"/>
              </a:solidFill>
            </a:endParaRPr>
          </a:p>
          <a:p>
            <a:pPr algn="ctr"/>
            <a:endParaRPr lang="en-US" sz="2200" dirty="0">
              <a:solidFill>
                <a:schemeClr val="accent5"/>
              </a:solidFill>
            </a:endParaRPr>
          </a:p>
          <a:p>
            <a:pPr algn="ctr"/>
            <a:endParaRPr lang="en-US" sz="2200" dirty="0">
              <a:solidFill>
                <a:schemeClr val="accent5"/>
              </a:solidFill>
            </a:endParaRPr>
          </a:p>
          <a:p>
            <a:pPr algn="ctr"/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459CF7-A58B-45D2-6AD5-F57193ECE586}"/>
              </a:ext>
            </a:extLst>
          </p:cNvPr>
          <p:cNvSpPr/>
          <p:nvPr/>
        </p:nvSpPr>
        <p:spPr>
          <a:xfrm>
            <a:off x="508887" y="4207707"/>
            <a:ext cx="307270" cy="27948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9697A6DC-A6D2-6B5A-4582-675BBF36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64774"/>
              </p:ext>
            </p:extLst>
          </p:nvPr>
        </p:nvGraphicFramePr>
        <p:xfrm>
          <a:off x="929493" y="5086192"/>
          <a:ext cx="2361224" cy="11068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F685EDED-48ED-AAE0-C71D-53EFBA5A3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13754"/>
              </p:ext>
            </p:extLst>
          </p:nvPr>
        </p:nvGraphicFramePr>
        <p:xfrm>
          <a:off x="2110105" y="5084296"/>
          <a:ext cx="1180612" cy="11068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68F1F4F8-DD5B-38C3-48DE-2351BC539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16586"/>
              </p:ext>
            </p:extLst>
          </p:nvPr>
        </p:nvGraphicFramePr>
        <p:xfrm>
          <a:off x="4534870" y="5419058"/>
          <a:ext cx="2361224" cy="7363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835403C2-08D6-19CA-D591-FF86C9365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04463"/>
              </p:ext>
            </p:extLst>
          </p:nvPr>
        </p:nvGraphicFramePr>
        <p:xfrm>
          <a:off x="5715482" y="5417162"/>
          <a:ext cx="1180612" cy="7363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81DEA5-66C7-D9A9-9589-A274B54242C9}"/>
                  </a:ext>
                </a:extLst>
              </p:cNvPr>
              <p:cNvSpPr txBox="1"/>
              <p:nvPr/>
            </p:nvSpPr>
            <p:spPr>
              <a:xfrm>
                <a:off x="4241924" y="4325025"/>
                <a:ext cx="2958555" cy="20313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Select * from 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Employee </a:t>
                </a:r>
                <a:r>
                  <a:rPr lang="en-US" sz="2000" dirty="0">
                    <a:solidFill>
                      <a:schemeClr val="tx1"/>
                    </a:solidFill>
                  </a:rPr>
                  <a:t>where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 ID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000" dirty="0"/>
                  <a:t>= 783626 </a:t>
                </a:r>
              </a:p>
              <a:p>
                <a:pPr algn="ctr"/>
                <a:r>
                  <a:rPr lang="en-US" sz="2000" dirty="0"/>
                  <a:t>and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Salary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0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pPr algn="ctr"/>
                <a:endParaRPr lang="en-US" sz="2200" dirty="0">
                  <a:solidFill>
                    <a:schemeClr val="accent5"/>
                  </a:solidFill>
                </a:endParaRPr>
              </a:p>
              <a:p>
                <a:pPr algn="ctr"/>
                <a:endParaRPr lang="en-US" sz="2200" dirty="0">
                  <a:solidFill>
                    <a:schemeClr val="accent5"/>
                  </a:solidFill>
                </a:endParaRPr>
              </a:p>
              <a:p>
                <a:pPr algn="ctr"/>
                <a:endParaRPr lang="en-US" sz="2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81DEA5-66C7-D9A9-9589-A274B542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24" y="4325025"/>
                <a:ext cx="2958555" cy="2031325"/>
              </a:xfrm>
              <a:prstGeom prst="rect">
                <a:avLst/>
              </a:prstGeom>
              <a:blipFill>
                <a:blip r:embed="rId4"/>
                <a:stretch>
                  <a:fillRect l="-422" t="-606" r="-253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5C8A81F2-720E-52D7-49A2-86E452925ABB}"/>
              </a:ext>
            </a:extLst>
          </p:cNvPr>
          <p:cNvSpPr/>
          <p:nvPr/>
        </p:nvSpPr>
        <p:spPr>
          <a:xfrm>
            <a:off x="4088289" y="4207708"/>
            <a:ext cx="307270" cy="27948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1159F1-0B13-5D0C-0E6A-652B6A220A1C}"/>
              </a:ext>
            </a:extLst>
          </p:cNvPr>
          <p:cNvSpPr/>
          <p:nvPr/>
        </p:nvSpPr>
        <p:spPr>
          <a:xfrm>
            <a:off x="920066" y="5470396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3CD37A-B5BF-6381-74F5-A5BEF0192425}"/>
              </a:ext>
            </a:extLst>
          </p:cNvPr>
          <p:cNvSpPr/>
          <p:nvPr/>
        </p:nvSpPr>
        <p:spPr>
          <a:xfrm>
            <a:off x="920066" y="5839346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7222DD-1E9D-14BD-F1FE-4A114D1A6E33}"/>
              </a:ext>
            </a:extLst>
          </p:cNvPr>
          <p:cNvSpPr/>
          <p:nvPr/>
        </p:nvSpPr>
        <p:spPr>
          <a:xfrm>
            <a:off x="2111271" y="5839346"/>
            <a:ext cx="1146585" cy="3346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36">
            <a:extLst>
              <a:ext uri="{FF2B5EF4-FFF2-40B4-BE49-F238E27FC236}">
                <a16:creationId xmlns:a16="http://schemas.microsoft.com/office/drawing/2014/main" id="{ABD93121-D8B7-0D82-4A8A-C5FF714BFC6A}"/>
              </a:ext>
            </a:extLst>
          </p:cNvPr>
          <p:cNvSpPr/>
          <p:nvPr/>
        </p:nvSpPr>
        <p:spPr>
          <a:xfrm>
            <a:off x="10047519" y="740716"/>
            <a:ext cx="1828800" cy="1828800"/>
          </a:xfrm>
          <a:prstGeom prst="ellipse">
            <a:avLst/>
          </a:prstGeom>
          <a:solidFill>
            <a:schemeClr val="bg1"/>
          </a:solidFill>
          <a:ln w="635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CEB511-A12C-E8E4-8E30-FE93E4153167}"/>
              </a:ext>
            </a:extLst>
          </p:cNvPr>
          <p:cNvGrpSpPr/>
          <p:nvPr/>
        </p:nvGrpSpPr>
        <p:grpSpPr>
          <a:xfrm>
            <a:off x="9505283" y="1332240"/>
            <a:ext cx="2757470" cy="830997"/>
            <a:chOff x="2628729" y="5794671"/>
            <a:chExt cx="2757470" cy="83099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02EEE0A-6158-6454-6D3C-E2A6CC7CAC24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779EBA-3A77-DF5D-4DE5-4CE8B68E8D22}"/>
                </a:ext>
              </a:extLst>
            </p:cNvPr>
            <p:cNvSpPr txBox="1"/>
            <p:nvPr/>
          </p:nvSpPr>
          <p:spPr>
            <a:xfrm>
              <a:off x="3297292" y="5794671"/>
              <a:ext cx="2088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* from 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Employee</a:t>
              </a:r>
            </a:p>
            <a:p>
              <a:r>
                <a:rPr lang="en-US" sz="1600" dirty="0"/>
                <a:t>where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>
                  <a:solidFill>
                    <a:schemeClr val="accent4"/>
                  </a:solidFill>
                </a:rPr>
                <a:t>ID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/>
                <a:t>= 783626</a:t>
              </a:r>
            </a:p>
          </p:txBody>
        </p:sp>
        <p:pic>
          <p:nvPicPr>
            <p:cNvPr id="47" name="Graphic 46" descr="Magnifying glass with solid fill">
              <a:extLst>
                <a:ext uri="{FF2B5EF4-FFF2-40B4-BE49-F238E27FC236}">
                  <a16:creationId xmlns:a16="http://schemas.microsoft.com/office/drawing/2014/main" id="{46D3AF1B-B2EB-A322-0205-1A3A58A6C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B4E7689-FFC4-0CDE-E9D4-6D7172983496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D8972E7-56FE-90B8-C7FD-06F3A05A5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8" grpId="0" animBg="1"/>
      <p:bldP spid="28" grpId="1" animBg="1"/>
      <p:bldP spid="29" grpId="0" animBg="1"/>
      <p:bldP spid="2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6DE0-C98B-8C5B-5121-863DE0CD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LLMs hallucinate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43A4-5FC0-EE66-043D-743CE7FE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7A7A-2D6B-0C5A-3C56-604145A2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869"/>
            <a:ext cx="10314709" cy="38597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Produce incorrect information and inaccurate results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FD67-4481-76D4-6D7F-6EB8D8070E67}"/>
              </a:ext>
            </a:extLst>
          </p:cNvPr>
          <p:cNvSpPr txBox="1"/>
          <p:nvPr/>
        </p:nvSpPr>
        <p:spPr>
          <a:xfrm>
            <a:off x="1503072" y="3085136"/>
            <a:ext cx="503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GPT3: hallucinates in sensitive domain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96046-75BD-F19F-D0B9-AD35C4D05171}"/>
              </a:ext>
            </a:extLst>
          </p:cNvPr>
          <p:cNvGrpSpPr/>
          <p:nvPr/>
        </p:nvGrpSpPr>
        <p:grpSpPr>
          <a:xfrm>
            <a:off x="1161027" y="3429000"/>
            <a:ext cx="5378320" cy="1142330"/>
            <a:chOff x="717680" y="3798332"/>
            <a:chExt cx="5835521" cy="1364750"/>
          </a:xfrm>
        </p:grpSpPr>
        <p:pic>
          <p:nvPicPr>
            <p:cNvPr id="7" name="Picture 6" descr="A table with text on it&#10;&#10;Description automatically generated">
              <a:extLst>
                <a:ext uri="{FF2B5EF4-FFF2-40B4-BE49-F238E27FC236}">
                  <a16:creationId xmlns:a16="http://schemas.microsoft.com/office/drawing/2014/main" id="{8E99FDF0-1552-1DA2-9B42-47BDB796D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37" t="1894" r="2030" b="79858"/>
            <a:stretch/>
          </p:blipFill>
          <p:spPr>
            <a:xfrm>
              <a:off x="717680" y="3798332"/>
              <a:ext cx="5835521" cy="1352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FCD355-FE0E-9B6A-5CC4-3D18467E8480}"/>
                </a:ext>
              </a:extLst>
            </p:cNvPr>
            <p:cNvSpPr/>
            <p:nvPr/>
          </p:nvSpPr>
          <p:spPr>
            <a:xfrm>
              <a:off x="717680" y="4446826"/>
              <a:ext cx="2607412" cy="201374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430092-23BD-7DDB-A3AF-476D3E08C2E4}"/>
                </a:ext>
              </a:extLst>
            </p:cNvPr>
            <p:cNvSpPr/>
            <p:nvPr/>
          </p:nvSpPr>
          <p:spPr>
            <a:xfrm>
              <a:off x="717681" y="4661490"/>
              <a:ext cx="1180393" cy="201374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11BAB3-4483-6F45-030E-C78996BEF3FF}"/>
                </a:ext>
              </a:extLst>
            </p:cNvPr>
            <p:cNvSpPr/>
            <p:nvPr/>
          </p:nvSpPr>
          <p:spPr>
            <a:xfrm>
              <a:off x="4545852" y="4446826"/>
              <a:ext cx="677311" cy="201374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ADE838-8E95-1666-D7AC-55797E27A96D}"/>
                </a:ext>
              </a:extLst>
            </p:cNvPr>
            <p:cNvSpPr txBox="1"/>
            <p:nvPr/>
          </p:nvSpPr>
          <p:spPr>
            <a:xfrm>
              <a:off x="4479959" y="4758609"/>
              <a:ext cx="1702120" cy="40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Health Risk!</a:t>
              </a:r>
            </a:p>
          </p:txBody>
        </p:sp>
      </p:grpSp>
      <p:pic>
        <p:nvPicPr>
          <p:cNvPr id="15" name="Content Placeholder 11" descr="A graph of a number of questions&#10;&#10;Description automatically generated">
            <a:extLst>
              <a:ext uri="{FF2B5EF4-FFF2-40B4-BE49-F238E27FC236}">
                <a16:creationId xmlns:a16="http://schemas.microsoft.com/office/drawing/2014/main" id="{00D7462C-FCD7-C905-15B3-7FDF50C3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335" y="2953495"/>
            <a:ext cx="4479217" cy="2897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07A22D-C884-D31A-5028-7CDA472FD80F}"/>
              </a:ext>
            </a:extLst>
          </p:cNvPr>
          <p:cNvSpPr txBox="1"/>
          <p:nvPr/>
        </p:nvSpPr>
        <p:spPr>
          <a:xfrm>
            <a:off x="7153335" y="2584163"/>
            <a:ext cx="35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GPT-4: 40% hallucination rate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6D94B6-30A5-83AE-67C0-4911131D9DA6}"/>
              </a:ext>
            </a:extLst>
          </p:cNvPr>
          <p:cNvSpPr txBox="1"/>
          <p:nvPr/>
        </p:nvSpPr>
        <p:spPr>
          <a:xfrm>
            <a:off x="787101" y="4653413"/>
            <a:ext cx="612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TruthfulQA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Measuring How Models Mimic Human Falsehoods, 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07340-C58F-49EB-CD20-A7538DF8CBD3}"/>
              </a:ext>
            </a:extLst>
          </p:cNvPr>
          <p:cNvSpPr txBox="1"/>
          <p:nvPr/>
        </p:nvSpPr>
        <p:spPr>
          <a:xfrm>
            <a:off x="7412187" y="5717569"/>
            <a:ext cx="396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GPT-4 Technical Report,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1EEBA-DF9F-5985-C985-C62F62228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4E30D59D-03EB-225B-7456-EBF385ABA4C4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758C04E5-6FC5-A0BC-CFF6-C94EEA46D41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BE465566-F4E8-80FC-1C84-9DBD365B1425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4C49693B-07A7-BD5F-24D7-B2F4D1D0B698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B54C7-3F45-69B2-5F18-025FB29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adapting consistent query management for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B46B-DEB3-7EEE-82B7-D847A56BA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B9F1D-366A-00D8-D3E1-B1D80EB4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6D9A152-9A38-FEF9-FBA2-762EF9DC0E26}"/>
              </a:ext>
            </a:extLst>
          </p:cNvPr>
          <p:cNvSpPr txBox="1">
            <a:spLocks/>
          </p:cNvSpPr>
          <p:nvPr/>
        </p:nvSpPr>
        <p:spPr>
          <a:xfrm>
            <a:off x="840447" y="2498824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 separation between query language and information source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50BA-82F3-3CC5-B8CF-4E1F7EF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30</a:t>
            </a:fld>
            <a:endParaRPr lang="en-US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065E748-6E92-F516-CC99-507077972D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Difficulty in separating linguistic patterns from actual information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6EA730-6C9C-E4FF-79E3-8C8E58010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07138"/>
              </p:ext>
            </p:extLst>
          </p:nvPr>
        </p:nvGraphicFramePr>
        <p:xfrm>
          <a:off x="973914" y="3818070"/>
          <a:ext cx="2361224" cy="1477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208726546"/>
                    </a:ext>
                  </a:extLst>
                </a:gridCol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567395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783626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F5621D5-C29A-F7F1-B887-F268782E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4326"/>
              </p:ext>
            </p:extLst>
          </p:nvPr>
        </p:nvGraphicFramePr>
        <p:xfrm>
          <a:off x="2154526" y="3816174"/>
          <a:ext cx="1180612" cy="14773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218170853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74804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7131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13218"/>
                  </a:ext>
                </a:extLst>
              </a:tr>
              <a:tr h="370541">
                <a:tc>
                  <a:txBody>
                    <a:bodyPr/>
                    <a:lstStyle/>
                    <a:p>
                      <a:r>
                        <a:rPr lang="en-US" dirty="0"/>
                        <a:t>-99,999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141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FC39BA9-98E8-CC73-F4C0-DB9D448283D4}"/>
              </a:ext>
            </a:extLst>
          </p:cNvPr>
          <p:cNvSpPr txBox="1"/>
          <p:nvPr/>
        </p:nvSpPr>
        <p:spPr>
          <a:xfrm>
            <a:off x="945838" y="3458443"/>
            <a:ext cx="23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Employee</a:t>
            </a:r>
            <a:endParaRPr lang="en-US" b="1" dirty="0">
              <a:solidFill>
                <a:schemeClr val="accent5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7F7B4D-76F8-EA3F-BB7E-5C72AC5975E9}"/>
              </a:ext>
            </a:extLst>
          </p:cNvPr>
          <p:cNvGrpSpPr/>
          <p:nvPr/>
        </p:nvGrpSpPr>
        <p:grpSpPr>
          <a:xfrm>
            <a:off x="3415159" y="4162480"/>
            <a:ext cx="2757470" cy="830997"/>
            <a:chOff x="2628729" y="5794671"/>
            <a:chExt cx="2757470" cy="83099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15D96B8-63C8-B3C5-2508-491100D465D6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743477-62F8-B9E6-9E57-65ECCB3437F1}"/>
                </a:ext>
              </a:extLst>
            </p:cNvPr>
            <p:cNvSpPr txBox="1"/>
            <p:nvPr/>
          </p:nvSpPr>
          <p:spPr>
            <a:xfrm>
              <a:off x="3297292" y="5794671"/>
              <a:ext cx="2088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* from 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Employee</a:t>
              </a:r>
            </a:p>
            <a:p>
              <a:r>
                <a:rPr lang="en-US" sz="1600" dirty="0"/>
                <a:t>where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>
                  <a:solidFill>
                    <a:schemeClr val="accent4"/>
                  </a:solidFill>
                </a:rPr>
                <a:t>ID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/>
                <a:t>= 783626</a:t>
              </a:r>
            </a:p>
          </p:txBody>
        </p:sp>
        <p:pic>
          <p:nvPicPr>
            <p:cNvPr id="21" name="Graphic 20" descr="Magnifying glass with solid fill">
              <a:extLst>
                <a:ext uri="{FF2B5EF4-FFF2-40B4-BE49-F238E27FC236}">
                  <a16:creationId xmlns:a16="http://schemas.microsoft.com/office/drawing/2014/main" id="{39F25C48-1034-E66F-C41D-18642F9B5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E5B0FB-64F3-BDA9-3035-73DE454731FE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CFD4B4-6E7A-D850-3416-30A9D50BE528}"/>
              </a:ext>
            </a:extLst>
          </p:cNvPr>
          <p:cNvGrpSpPr/>
          <p:nvPr/>
        </p:nvGrpSpPr>
        <p:grpSpPr>
          <a:xfrm>
            <a:off x="7270797" y="3277499"/>
            <a:ext cx="2985994" cy="2020591"/>
            <a:chOff x="7003335" y="3491542"/>
            <a:chExt cx="3735904" cy="241532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74485BA-240A-2D97-1305-BDCFE4C9F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287963-54AB-0A7E-AA61-B86A1F9DB2F8}"/>
                </a:ext>
              </a:extLst>
            </p:cNvPr>
            <p:cNvCxnSpPr>
              <a:cxnSpLocks/>
              <a:stCxn id="27" idx="0"/>
              <a:endCxn id="54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0D225F-27F9-9E57-4B0A-03BA4EAE6857}"/>
                </a:ext>
              </a:extLst>
            </p:cNvPr>
            <p:cNvSpPr txBox="1"/>
            <p:nvPr/>
          </p:nvSpPr>
          <p:spPr>
            <a:xfrm>
              <a:off x="9463221" y="3513786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7FB3F-7DAF-01B3-3B60-F56E32843549}"/>
                </a:ext>
              </a:extLst>
            </p:cNvPr>
            <p:cNvSpPr txBox="1"/>
            <p:nvPr/>
          </p:nvSpPr>
          <p:spPr>
            <a:xfrm>
              <a:off x="7792830" y="5355010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CE655D-8732-B4FE-87B2-A5F022FFAE83}"/>
                </a:ext>
              </a:extLst>
            </p:cNvPr>
            <p:cNvCxnSpPr>
              <a:cxnSpLocks/>
              <a:stCxn id="27" idx="0"/>
              <a:endCxn id="55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347D21-4A2C-E43B-C972-FF2017D7C3F4}"/>
                </a:ext>
              </a:extLst>
            </p:cNvPr>
            <p:cNvCxnSpPr>
              <a:cxnSpLocks/>
              <a:stCxn id="27" idx="0"/>
              <a:endCxn id="56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D6F33F-8848-E681-E46D-E77672A8C3B0}"/>
                </a:ext>
              </a:extLst>
            </p:cNvPr>
            <p:cNvCxnSpPr>
              <a:cxnSpLocks/>
              <a:stCxn id="27" idx="0"/>
              <a:endCxn id="57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F00301-2893-42AB-AD01-38E42661AD48}"/>
                </a:ext>
              </a:extLst>
            </p:cNvPr>
            <p:cNvCxnSpPr>
              <a:cxnSpLocks/>
              <a:stCxn id="27" idx="0"/>
              <a:endCxn id="58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2E3023-0533-7694-909D-639403A4272F}"/>
                </a:ext>
              </a:extLst>
            </p:cNvPr>
            <p:cNvCxnSpPr>
              <a:cxnSpLocks/>
              <a:stCxn id="27" idx="0"/>
              <a:endCxn id="59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7B41B3-3C8B-E1D2-0A96-3804214146DD}"/>
                </a:ext>
              </a:extLst>
            </p:cNvPr>
            <p:cNvCxnSpPr>
              <a:cxnSpLocks/>
              <a:stCxn id="27" idx="0"/>
              <a:endCxn id="60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89550B-B9D2-A4DE-25CB-1BDE7FA559D1}"/>
                </a:ext>
              </a:extLst>
            </p:cNvPr>
            <p:cNvCxnSpPr>
              <a:cxnSpLocks/>
              <a:stCxn id="27" idx="2"/>
              <a:endCxn id="47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E77EBB-75E9-B773-8B1D-26098183DC5E}"/>
                </a:ext>
              </a:extLst>
            </p:cNvPr>
            <p:cNvCxnSpPr>
              <a:cxnSpLocks/>
              <a:stCxn id="27" idx="2"/>
              <a:endCxn id="48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7ACF5A-4374-BBC7-AF25-C9F10DD85ACB}"/>
                </a:ext>
              </a:extLst>
            </p:cNvPr>
            <p:cNvCxnSpPr>
              <a:cxnSpLocks/>
              <a:stCxn id="27" idx="2"/>
              <a:endCxn id="49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56172F-F231-89BA-C0B2-33CFC8EA9ACF}"/>
                </a:ext>
              </a:extLst>
            </p:cNvPr>
            <p:cNvCxnSpPr>
              <a:cxnSpLocks/>
              <a:stCxn id="27" idx="2"/>
              <a:endCxn id="50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699333-D859-DC05-C67D-63DC1EF268D6}"/>
                </a:ext>
              </a:extLst>
            </p:cNvPr>
            <p:cNvCxnSpPr>
              <a:cxnSpLocks/>
              <a:stCxn id="27" idx="2"/>
              <a:endCxn id="51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E61088-B327-4AD8-55C7-161E8779F589}"/>
                </a:ext>
              </a:extLst>
            </p:cNvPr>
            <p:cNvCxnSpPr>
              <a:cxnSpLocks/>
              <a:stCxn id="27" idx="2"/>
              <a:endCxn id="52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7974D-5024-BFAA-DBA0-8DF91F5B0A66}"/>
                </a:ext>
              </a:extLst>
            </p:cNvPr>
            <p:cNvCxnSpPr>
              <a:cxnSpLocks/>
              <a:stCxn id="53" idx="6"/>
              <a:endCxn id="27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451EB4-EA3E-18B3-67F1-3E0C101468F0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597DEC-9E5D-13A8-2DCA-1B5676824CA6}"/>
                </a:ext>
              </a:extLst>
            </p:cNvPr>
            <p:cNvSpPr txBox="1"/>
            <p:nvPr/>
          </p:nvSpPr>
          <p:spPr>
            <a:xfrm>
              <a:off x="7717506" y="3491542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A0022B-1421-883E-478F-2A91A7B1298C}"/>
                </a:ext>
              </a:extLst>
            </p:cNvPr>
            <p:cNvSpPr txBox="1"/>
            <p:nvPr/>
          </p:nvSpPr>
          <p:spPr>
            <a:xfrm>
              <a:off x="9427364" y="5351858"/>
              <a:ext cx="624366" cy="55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49E4B7A-A6AA-2B04-4EFE-DCD50647229E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2BC81B-3C81-2C79-242A-8234B11DAB89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532E137-BD49-DF7B-2E95-5459D48979E9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D5CCC3-214C-6AD6-1EE4-2D77EFBC5D5A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8DB2E1-3794-8D59-0A25-A583815E0ACF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570AF7F-8D8C-E239-EE90-46F1993B453A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5D37A63-F20A-A8A9-0CC5-C8729988550B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0F91BE9-8D2E-B8DE-D250-CA92231A4871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944C17B-08F0-E51C-E83C-59BD7CD89105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E5BA8F8-FEAF-AEE6-93B6-CA4AAADF58E0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81A11C-820D-6239-9BFA-51AC15DEEE63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B28D6F4-F757-A7C2-C8A5-D05B31C3FA9D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B60E409-BC05-A1C2-3C20-D87168C21F3B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B2AB09-940B-43D2-137D-A3B6A7BF5B55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CFB9FC4-6F02-DCB2-F172-666968038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5BDE7AE7-351C-BD0A-7D69-D15386F0523A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51064F49-64FE-7178-53AE-1BD7A925307D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9BC62-0774-152B-4F0C-97ECCFCA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queries in data management framework is akin to prompting to LLM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40E8C-333F-7234-E6F1-9DCE3C7E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8B07-9069-9A63-84D7-EFCE8F12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1096"/>
            <a:ext cx="8125130" cy="3859742"/>
          </a:xfrm>
        </p:spPr>
        <p:txBody>
          <a:bodyPr/>
          <a:lstStyle/>
          <a:p>
            <a:r>
              <a:rPr lang="en-US" dirty="0"/>
              <a:t>Techniques for prompting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Chain of Thought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Prefix Tuning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Tree of Thought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Graph of Thought </a:t>
            </a:r>
          </a:p>
          <a:p>
            <a:r>
              <a:rPr lang="en-US" dirty="0"/>
              <a:t>Prompting tries to get answers out of the LLM by expanding the input to model (query)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C8B04-2BF5-AF50-BC7B-4483EB3B6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78D500-0729-066C-9964-E7CDBDE6D6A8}"/>
              </a:ext>
            </a:extLst>
          </p:cNvPr>
          <p:cNvGrpSpPr/>
          <p:nvPr/>
        </p:nvGrpSpPr>
        <p:grpSpPr>
          <a:xfrm>
            <a:off x="9095417" y="2055813"/>
            <a:ext cx="2757470" cy="830997"/>
            <a:chOff x="2628729" y="5794671"/>
            <a:chExt cx="2757470" cy="83099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EDA937C-556F-87EA-6886-548E7D4815E9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50BEE-FECF-0184-3883-B1509FC138B1}"/>
                </a:ext>
              </a:extLst>
            </p:cNvPr>
            <p:cNvSpPr txBox="1"/>
            <p:nvPr/>
          </p:nvSpPr>
          <p:spPr>
            <a:xfrm>
              <a:off x="3297292" y="5794671"/>
              <a:ext cx="2088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* from 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Employee</a:t>
              </a:r>
            </a:p>
            <a:p>
              <a:r>
                <a:rPr lang="en-US" sz="1600" dirty="0"/>
                <a:t>where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>
                  <a:solidFill>
                    <a:schemeClr val="accent4"/>
                  </a:solidFill>
                </a:rPr>
                <a:t>ID</a:t>
              </a:r>
              <a:r>
                <a:rPr lang="en-US" sz="1600" dirty="0">
                  <a:solidFill>
                    <a:schemeClr val="accent5"/>
                  </a:solidFill>
                </a:rPr>
                <a:t> </a:t>
              </a:r>
              <a:r>
                <a:rPr lang="en-US" sz="1600" dirty="0"/>
                <a:t>= 783626</a:t>
              </a:r>
            </a:p>
          </p:txBody>
        </p:sp>
        <p:pic>
          <p:nvPicPr>
            <p:cNvPr id="11" name="Graphic 10" descr="Magnifying glass with solid fill">
              <a:extLst>
                <a:ext uri="{FF2B5EF4-FFF2-40B4-BE49-F238E27FC236}">
                  <a16:creationId xmlns:a16="http://schemas.microsoft.com/office/drawing/2014/main" id="{BF504577-D0EC-BE54-5CB6-180DE7058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8AC4D-CB1B-C987-64C1-8856B7E9B372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3BE65D-6E12-5793-9457-2C57B7ECFA37}"/>
              </a:ext>
            </a:extLst>
          </p:cNvPr>
          <p:cNvGrpSpPr/>
          <p:nvPr/>
        </p:nvGrpSpPr>
        <p:grpSpPr>
          <a:xfrm>
            <a:off x="9095417" y="3634109"/>
            <a:ext cx="2757470" cy="788734"/>
            <a:chOff x="2628729" y="5811559"/>
            <a:chExt cx="2757470" cy="78873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C7C2D7A-2BA8-BC09-2D34-AD6CDF15296A}"/>
                </a:ext>
              </a:extLst>
            </p:cNvPr>
            <p:cNvSpPr/>
            <p:nvPr/>
          </p:nvSpPr>
          <p:spPr>
            <a:xfrm>
              <a:off x="2628729" y="5811559"/>
              <a:ext cx="2592564" cy="78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5EBA9D-FD8F-BB43-7B89-5C1C199C8ABF}"/>
                </a:ext>
              </a:extLst>
            </p:cNvPr>
            <p:cNvSpPr txBox="1"/>
            <p:nvPr/>
          </p:nvSpPr>
          <p:spPr>
            <a:xfrm>
              <a:off x="3297292" y="6036648"/>
              <a:ext cx="2088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Is Adam an animal?</a:t>
              </a:r>
            </a:p>
          </p:txBody>
        </p:sp>
        <p:pic>
          <p:nvPicPr>
            <p:cNvPr id="16" name="Graphic 15" descr="Magnifying glass with solid fill">
              <a:extLst>
                <a:ext uri="{FF2B5EF4-FFF2-40B4-BE49-F238E27FC236}">
                  <a16:creationId xmlns:a16="http://schemas.microsoft.com/office/drawing/2014/main" id="{28A70066-04DA-A025-7337-0648614DB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4537" y="5971548"/>
              <a:ext cx="452515" cy="45251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322A44-2338-ADA9-3234-E23D67906660}"/>
                </a:ext>
              </a:extLst>
            </p:cNvPr>
            <p:cNvSpPr/>
            <p:nvPr/>
          </p:nvSpPr>
          <p:spPr>
            <a:xfrm>
              <a:off x="2727532" y="5979668"/>
              <a:ext cx="452515" cy="4525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99D29-30B4-B575-0D6A-8D9B8F887D83}"/>
              </a:ext>
            </a:extLst>
          </p:cNvPr>
          <p:cNvCxnSpPr>
            <a:cxnSpLocks/>
          </p:cNvCxnSpPr>
          <p:nvPr/>
        </p:nvCxnSpPr>
        <p:spPr>
          <a:xfrm>
            <a:off x="10474152" y="2883279"/>
            <a:ext cx="0" cy="768375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6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C08F5868-9DD0-A514-A1F4-3638A0126CBF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15">
            <a:extLst>
              <a:ext uri="{FF2B5EF4-FFF2-40B4-BE49-F238E27FC236}">
                <a16:creationId xmlns:a16="http://schemas.microsoft.com/office/drawing/2014/main" id="{F4C149A2-EE7D-FA15-1F2E-F1429DE7DAD5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A2F02-A2D4-A423-4086-5CF8FFB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Thought Prompting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0B6DB-0015-F610-1A92-C364376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E4D5D-6D01-52D3-797C-B41B3FEE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5105954" cy="3859742"/>
          </a:xfrm>
        </p:spPr>
        <p:txBody>
          <a:bodyPr/>
          <a:lstStyle/>
          <a:p>
            <a:r>
              <a:rPr lang="en-US" dirty="0"/>
              <a:t>Composing prompt with demonstration of intermediate steps</a:t>
            </a:r>
          </a:p>
          <a:p>
            <a:pPr lvl="1">
              <a:buFont typeface="System Font Regular"/>
              <a:buChar char="–"/>
            </a:pPr>
            <a:r>
              <a:rPr lang="en-US" dirty="0"/>
              <a:t>encourages reasoning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EDDAB2-ADC1-5B4D-F151-2740FE6F431A}"/>
              </a:ext>
            </a:extLst>
          </p:cNvPr>
          <p:cNvGrpSpPr/>
          <p:nvPr/>
        </p:nvGrpSpPr>
        <p:grpSpPr>
          <a:xfrm>
            <a:off x="6096000" y="1760817"/>
            <a:ext cx="5105956" cy="4595533"/>
            <a:chOff x="6247846" y="1025775"/>
            <a:chExt cx="5105956" cy="4595533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17B09A6-C581-BE84-8005-2D3BAD66B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6265"/>
            <a:stretch/>
          </p:blipFill>
          <p:spPr>
            <a:xfrm>
              <a:off x="6247848" y="1025775"/>
              <a:ext cx="5105954" cy="212716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919A3E2-C564-6E06-5DD8-A8835E0E6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90" b="84984"/>
            <a:stretch/>
          </p:blipFill>
          <p:spPr>
            <a:xfrm>
              <a:off x="6247846" y="1238491"/>
              <a:ext cx="5105954" cy="451412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906C128-D8A1-A216-A459-850EF9D89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117" b="77472"/>
            <a:stretch/>
          </p:blipFill>
          <p:spPr>
            <a:xfrm>
              <a:off x="6247846" y="1618330"/>
              <a:ext cx="5105954" cy="365125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34743BE-4443-7008-3403-8C3E2C7A6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552" b="65176"/>
            <a:stretch/>
          </p:blipFill>
          <p:spPr>
            <a:xfrm>
              <a:off x="6247846" y="1911096"/>
              <a:ext cx="5105954" cy="641940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28B540A-B967-484B-B0C6-B2FE0041C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185" b="57403"/>
            <a:stretch/>
          </p:blipFill>
          <p:spPr>
            <a:xfrm>
              <a:off x="6247846" y="2541461"/>
              <a:ext cx="5105954" cy="365124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4D7A531-CDDB-BA3B-9EFB-C4A6B5748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376" b="51559"/>
            <a:stretch/>
          </p:blipFill>
          <p:spPr>
            <a:xfrm>
              <a:off x="6247846" y="2827370"/>
              <a:ext cx="5105954" cy="231494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E181B85-BEEA-1606-2AD9-9D7F1DB31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917" b="10980"/>
            <a:stretch/>
          </p:blipFill>
          <p:spPr>
            <a:xfrm>
              <a:off x="6247846" y="3047289"/>
              <a:ext cx="5105954" cy="2169898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2D03569-F80C-2745-2473-9DF1DAE9F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" t="91935" r="-238" b="139"/>
            <a:stretch/>
          </p:blipFill>
          <p:spPr>
            <a:xfrm>
              <a:off x="6247846" y="5169896"/>
              <a:ext cx="5105954" cy="45141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BF0AA1-0D8B-A1BD-29A9-962558432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0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2F02-A2D4-A423-4086-5CF8FFB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0B6DB-0015-F610-1A92-C364376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E4D5D-6D01-52D3-797C-B41B3FEE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1096"/>
            <a:ext cx="9996055" cy="3859742"/>
          </a:xfrm>
        </p:spPr>
        <p:txBody>
          <a:bodyPr/>
          <a:lstStyle/>
          <a:p>
            <a:r>
              <a:rPr lang="en-US" dirty="0"/>
              <a:t>Continuous method for prompt tuning (otherwise discrete since it is in the word space) </a:t>
            </a:r>
          </a:p>
          <a:p>
            <a:pPr lvl="1">
              <a:buFont typeface="System Font Regular"/>
              <a:buChar char="–"/>
            </a:pPr>
            <a:r>
              <a:rPr lang="en-US" sz="2400" dirty="0"/>
              <a:t>virtual set of tokens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A43582-4C7A-49FA-F66B-DD2F4F59162C}"/>
              </a:ext>
            </a:extLst>
          </p:cNvPr>
          <p:cNvGrpSpPr/>
          <p:nvPr/>
        </p:nvGrpSpPr>
        <p:grpSpPr>
          <a:xfrm>
            <a:off x="3408412" y="3286404"/>
            <a:ext cx="5375175" cy="2704842"/>
            <a:chOff x="4074142" y="3313240"/>
            <a:chExt cx="5375175" cy="27048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D065B7-1696-1944-2890-3FA950B1A47B}"/>
                </a:ext>
              </a:extLst>
            </p:cNvPr>
            <p:cNvGrpSpPr/>
            <p:nvPr/>
          </p:nvGrpSpPr>
          <p:grpSpPr>
            <a:xfrm>
              <a:off x="6096000" y="3313240"/>
              <a:ext cx="2985994" cy="2020591"/>
              <a:chOff x="7003335" y="3491542"/>
              <a:chExt cx="3735904" cy="241532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17ABE84-3552-88E4-63F2-8C03D521B2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48" t="38500" r="48690" b="27173"/>
              <a:stretch/>
            </p:blipFill>
            <p:spPr>
              <a:xfrm>
                <a:off x="8559618" y="4300692"/>
                <a:ext cx="892320" cy="1130648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99C782-1F7A-0FF7-E40C-34DCA0EDF803}"/>
                  </a:ext>
                </a:extLst>
              </p:cNvPr>
              <p:cNvCxnSpPr>
                <a:cxnSpLocks/>
                <a:stCxn id="15" idx="0"/>
                <a:endCxn id="42" idx="2"/>
              </p:cNvCxnSpPr>
              <p:nvPr/>
            </p:nvCxnSpPr>
            <p:spPr>
              <a:xfrm flipH="1" flipV="1">
                <a:off x="7149385" y="4044675"/>
                <a:ext cx="1856393" cy="25601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05D223-161A-B20B-29F3-890545E88120}"/>
                  </a:ext>
                </a:extLst>
              </p:cNvPr>
              <p:cNvSpPr txBox="1"/>
              <p:nvPr/>
            </p:nvSpPr>
            <p:spPr>
              <a:xfrm>
                <a:off x="9463221" y="3513786"/>
                <a:ext cx="624366" cy="55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FC3024-B44D-5825-CE94-81F02BA54F79}"/>
                  </a:ext>
                </a:extLst>
              </p:cNvPr>
              <p:cNvSpPr txBox="1"/>
              <p:nvPr/>
            </p:nvSpPr>
            <p:spPr>
              <a:xfrm>
                <a:off x="7792830" y="5355010"/>
                <a:ext cx="624366" cy="55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547E3F2-7079-25A9-43BB-C370118AE0B8}"/>
                  </a:ext>
                </a:extLst>
              </p:cNvPr>
              <p:cNvCxnSpPr>
                <a:cxnSpLocks/>
                <a:stCxn id="15" idx="0"/>
                <a:endCxn id="43" idx="2"/>
              </p:cNvCxnSpPr>
              <p:nvPr/>
            </p:nvCxnSpPr>
            <p:spPr>
              <a:xfrm flipH="1" flipV="1">
                <a:off x="7619484" y="4044674"/>
                <a:ext cx="1386294" cy="256018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BBC6EA-2A0C-5AAE-15C2-868B203610C7}"/>
                  </a:ext>
                </a:extLst>
              </p:cNvPr>
              <p:cNvCxnSpPr>
                <a:cxnSpLocks/>
                <a:stCxn id="15" idx="0"/>
                <a:endCxn id="44" idx="2"/>
              </p:cNvCxnSpPr>
              <p:nvPr/>
            </p:nvCxnSpPr>
            <p:spPr>
              <a:xfrm flipH="1" flipV="1">
                <a:off x="8392383" y="4050760"/>
                <a:ext cx="613395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172099-29FD-3B0D-C194-03CC73454FDB}"/>
                  </a:ext>
                </a:extLst>
              </p:cNvPr>
              <p:cNvCxnSpPr>
                <a:cxnSpLocks/>
                <a:stCxn id="15" idx="0"/>
                <a:endCxn id="45" idx="2"/>
              </p:cNvCxnSpPr>
              <p:nvPr/>
            </p:nvCxnSpPr>
            <p:spPr>
              <a:xfrm flipH="1" flipV="1">
                <a:off x="8883883" y="4050760"/>
                <a:ext cx="121895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998BC01-039A-523E-D011-667BA452D537}"/>
                  </a:ext>
                </a:extLst>
              </p:cNvPr>
              <p:cNvCxnSpPr>
                <a:cxnSpLocks/>
                <a:stCxn id="15" idx="0"/>
                <a:endCxn id="46" idx="2"/>
              </p:cNvCxnSpPr>
              <p:nvPr/>
            </p:nvCxnSpPr>
            <p:spPr>
              <a:xfrm flipV="1">
                <a:off x="9005778" y="4050760"/>
                <a:ext cx="348204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40BA6AC-031A-F47C-3DC0-6E98C8C18C6A}"/>
                  </a:ext>
                </a:extLst>
              </p:cNvPr>
              <p:cNvCxnSpPr>
                <a:cxnSpLocks/>
                <a:stCxn id="15" idx="0"/>
                <a:endCxn id="47" idx="2"/>
              </p:cNvCxnSpPr>
              <p:nvPr/>
            </p:nvCxnSpPr>
            <p:spPr>
              <a:xfrm flipV="1">
                <a:off x="9005778" y="4050761"/>
                <a:ext cx="1117312" cy="249931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A155FB-CC6C-A302-C23E-669126F3DC8E}"/>
                  </a:ext>
                </a:extLst>
              </p:cNvPr>
              <p:cNvCxnSpPr>
                <a:cxnSpLocks/>
                <a:stCxn id="15" idx="0"/>
                <a:endCxn id="48" idx="2"/>
              </p:cNvCxnSpPr>
              <p:nvPr/>
            </p:nvCxnSpPr>
            <p:spPr>
              <a:xfrm flipV="1">
                <a:off x="9005778" y="4050760"/>
                <a:ext cx="1587411" cy="249932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E5CE9D1-5CC0-EEE3-9934-2CA79414B1F2}"/>
                  </a:ext>
                </a:extLst>
              </p:cNvPr>
              <p:cNvCxnSpPr>
                <a:cxnSpLocks/>
                <a:stCxn id="15" idx="2"/>
                <a:endCxn id="35" idx="6"/>
              </p:cNvCxnSpPr>
              <p:nvPr/>
            </p:nvCxnSpPr>
            <p:spPr>
              <a:xfrm flipH="1">
                <a:off x="7270130" y="5431340"/>
                <a:ext cx="1735648" cy="15186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851EE8-3A24-F170-A27D-2F7C307C504E}"/>
                  </a:ext>
                </a:extLst>
              </p:cNvPr>
              <p:cNvCxnSpPr>
                <a:cxnSpLocks/>
                <a:stCxn id="15" idx="2"/>
                <a:endCxn id="36" idx="6"/>
              </p:cNvCxnSpPr>
              <p:nvPr/>
            </p:nvCxnSpPr>
            <p:spPr>
              <a:xfrm flipH="1">
                <a:off x="7740229" y="5431340"/>
                <a:ext cx="1265549" cy="15186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319A95F-85B7-ECA5-FCEE-50318DF00E42}"/>
                  </a:ext>
                </a:extLst>
              </p:cNvPr>
              <p:cNvCxnSpPr>
                <a:cxnSpLocks/>
                <a:stCxn id="15" idx="2"/>
                <a:endCxn id="37" idx="6"/>
              </p:cNvCxnSpPr>
              <p:nvPr/>
            </p:nvCxnSpPr>
            <p:spPr>
              <a:xfrm flipH="1">
                <a:off x="8417361" y="5431340"/>
                <a:ext cx="588417" cy="15186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16D304-8311-E785-0F2C-E1B2288873B6}"/>
                  </a:ext>
                </a:extLst>
              </p:cNvPr>
              <p:cNvCxnSpPr>
                <a:cxnSpLocks/>
                <a:stCxn id="15" idx="2"/>
                <a:endCxn id="38" idx="6"/>
              </p:cNvCxnSpPr>
              <p:nvPr/>
            </p:nvCxnSpPr>
            <p:spPr>
              <a:xfrm flipH="1">
                <a:off x="8887460" y="5431340"/>
                <a:ext cx="118318" cy="15186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63C000-5CF2-AB4B-7F61-6134775938C5}"/>
                  </a:ext>
                </a:extLst>
              </p:cNvPr>
              <p:cNvCxnSpPr>
                <a:cxnSpLocks/>
                <a:stCxn id="15" idx="2"/>
                <a:endCxn id="39" idx="6"/>
              </p:cNvCxnSpPr>
              <p:nvPr/>
            </p:nvCxnSpPr>
            <p:spPr>
              <a:xfrm>
                <a:off x="9005778" y="5431340"/>
                <a:ext cx="324214" cy="151388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F205C4-4C76-61FB-3B96-438496722D06}"/>
                  </a:ext>
                </a:extLst>
              </p:cNvPr>
              <p:cNvCxnSpPr>
                <a:cxnSpLocks/>
                <a:stCxn id="15" idx="2"/>
                <a:endCxn id="40" idx="6"/>
              </p:cNvCxnSpPr>
              <p:nvPr/>
            </p:nvCxnSpPr>
            <p:spPr>
              <a:xfrm>
                <a:off x="9005778" y="5431340"/>
                <a:ext cx="1117312" cy="150355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5CFC920-CCF8-85EB-0F35-C495646A14F2}"/>
                  </a:ext>
                </a:extLst>
              </p:cNvPr>
              <p:cNvCxnSpPr>
                <a:cxnSpLocks/>
                <a:stCxn id="41" idx="6"/>
                <a:endCxn id="15" idx="2"/>
              </p:cNvCxnSpPr>
              <p:nvPr/>
            </p:nvCxnSpPr>
            <p:spPr>
              <a:xfrm flipH="1" flipV="1">
                <a:off x="9005778" y="5431340"/>
                <a:ext cx="1587411" cy="150355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3D1A320-EA02-E80E-4493-9494772CC29D}"/>
                  </a:ext>
                </a:extLst>
              </p:cNvPr>
              <p:cNvSpPr/>
              <p:nvPr/>
            </p:nvSpPr>
            <p:spPr>
              <a:xfrm>
                <a:off x="9346345" y="4272269"/>
                <a:ext cx="272828" cy="104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16044-E412-2CB3-BDAE-0C0D13E84E41}"/>
                  </a:ext>
                </a:extLst>
              </p:cNvPr>
              <p:cNvSpPr txBox="1"/>
              <p:nvPr/>
            </p:nvSpPr>
            <p:spPr>
              <a:xfrm>
                <a:off x="7717506" y="3491542"/>
                <a:ext cx="624366" cy="55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84EBA-78C3-D957-6D65-847A33AD812E}"/>
                  </a:ext>
                </a:extLst>
              </p:cNvPr>
              <p:cNvSpPr txBox="1"/>
              <p:nvPr/>
            </p:nvSpPr>
            <p:spPr>
              <a:xfrm>
                <a:off x="9427364" y="5351858"/>
                <a:ext cx="624366" cy="55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EE3E8B-E259-8EB5-26FA-267A0073EA14}"/>
                  </a:ext>
                </a:extLst>
              </p:cNvPr>
              <p:cNvSpPr/>
              <p:nvPr/>
            </p:nvSpPr>
            <p:spPr>
              <a:xfrm rot="16200000">
                <a:off x="7117730" y="5589557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3E34F07-2EFB-AB39-311A-B9C9A7115A55}"/>
                  </a:ext>
                </a:extLst>
              </p:cNvPr>
              <p:cNvSpPr/>
              <p:nvPr/>
            </p:nvSpPr>
            <p:spPr>
              <a:xfrm rot="16200000">
                <a:off x="7587829" y="5589557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C3AF006-51CC-6002-1039-7BCC59DE250F}"/>
                  </a:ext>
                </a:extLst>
              </p:cNvPr>
              <p:cNvSpPr/>
              <p:nvPr/>
            </p:nvSpPr>
            <p:spPr>
              <a:xfrm rot="16200000">
                <a:off x="8264961" y="5589557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0891F1-AE9D-B7A0-4CDF-6C6844102A8B}"/>
                  </a:ext>
                </a:extLst>
              </p:cNvPr>
              <p:cNvSpPr/>
              <p:nvPr/>
            </p:nvSpPr>
            <p:spPr>
              <a:xfrm rot="16200000">
                <a:off x="8735060" y="5589556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CDD14A-6244-A0B4-555D-67AD20F04022}"/>
                  </a:ext>
                </a:extLst>
              </p:cNvPr>
              <p:cNvSpPr/>
              <p:nvPr/>
            </p:nvSpPr>
            <p:spPr>
              <a:xfrm rot="16200000">
                <a:off x="9177592" y="5589078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CD58335-7529-8C86-8BC8-B72C629B712D}"/>
                  </a:ext>
                </a:extLst>
              </p:cNvPr>
              <p:cNvSpPr/>
              <p:nvPr/>
            </p:nvSpPr>
            <p:spPr>
              <a:xfrm rot="16200000">
                <a:off x="9970690" y="5588045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B355CB6-8786-2B74-E780-581CE560ACC4}"/>
                  </a:ext>
                </a:extLst>
              </p:cNvPr>
              <p:cNvSpPr/>
              <p:nvPr/>
            </p:nvSpPr>
            <p:spPr>
              <a:xfrm rot="16200000">
                <a:off x="10440789" y="5588045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B2D749-E9AA-C0F1-42DD-2A2228E3C5D7}"/>
                  </a:ext>
                </a:extLst>
              </p:cNvPr>
              <p:cNvSpPr/>
              <p:nvPr/>
            </p:nvSpPr>
            <p:spPr>
              <a:xfrm rot="16200000">
                <a:off x="6996985" y="3746225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CA3880D-5DA9-8061-5538-BE9FC4B7E30D}"/>
                  </a:ext>
                </a:extLst>
              </p:cNvPr>
              <p:cNvSpPr/>
              <p:nvPr/>
            </p:nvSpPr>
            <p:spPr>
              <a:xfrm rot="16200000">
                <a:off x="7467084" y="3746224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F1AD5D0-5EEB-67D3-BE45-774307CE8AB1}"/>
                  </a:ext>
                </a:extLst>
              </p:cNvPr>
              <p:cNvSpPr/>
              <p:nvPr/>
            </p:nvSpPr>
            <p:spPr>
              <a:xfrm rot="16200000">
                <a:off x="8239983" y="3752310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6B5A0C7-D341-3EFD-481C-0AC2EA9FFC47}"/>
                  </a:ext>
                </a:extLst>
              </p:cNvPr>
              <p:cNvSpPr/>
              <p:nvPr/>
            </p:nvSpPr>
            <p:spPr>
              <a:xfrm rot="16200000">
                <a:off x="8731483" y="3752310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CBFAFA-AFDF-5CC1-1A03-7B0266B981E6}"/>
                  </a:ext>
                </a:extLst>
              </p:cNvPr>
              <p:cNvSpPr/>
              <p:nvPr/>
            </p:nvSpPr>
            <p:spPr>
              <a:xfrm rot="16200000">
                <a:off x="9201582" y="3752310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B0A59B4-8CAD-8D5E-8E1D-8281E0AE8D14}"/>
                  </a:ext>
                </a:extLst>
              </p:cNvPr>
              <p:cNvSpPr/>
              <p:nvPr/>
            </p:nvSpPr>
            <p:spPr>
              <a:xfrm rot="16200000">
                <a:off x="9970690" y="3752311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99DB52-4305-BB45-C4CF-78C0CADF1433}"/>
                  </a:ext>
                </a:extLst>
              </p:cNvPr>
              <p:cNvSpPr/>
              <p:nvPr/>
            </p:nvSpPr>
            <p:spPr>
              <a:xfrm rot="16200000">
                <a:off x="10440789" y="3752310"/>
                <a:ext cx="304800" cy="292100"/>
              </a:xfrm>
              <a:prstGeom prst="ellipse">
                <a:avLst/>
              </a:prstGeom>
              <a:ln w="254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466B3D-F5E3-B151-D11D-B7A38D117155}"/>
                </a:ext>
              </a:extLst>
            </p:cNvPr>
            <p:cNvSpPr/>
            <p:nvPr/>
          </p:nvSpPr>
          <p:spPr>
            <a:xfrm rot="16200000">
              <a:off x="4617456" y="5086967"/>
              <a:ext cx="254987" cy="23346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3DC587-E9BE-0A4F-A75B-022BDE3C82BE}"/>
                </a:ext>
              </a:extLst>
            </p:cNvPr>
            <p:cNvSpPr/>
            <p:nvPr/>
          </p:nvSpPr>
          <p:spPr>
            <a:xfrm rot="16200000">
              <a:off x="4982175" y="5086967"/>
              <a:ext cx="254987" cy="23346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8B158F-99D7-DBDE-027B-305F7EE89160}"/>
                </a:ext>
              </a:extLst>
            </p:cNvPr>
            <p:cNvSpPr/>
            <p:nvPr/>
          </p:nvSpPr>
          <p:spPr>
            <a:xfrm rot="16200000">
              <a:off x="5350390" y="5086967"/>
              <a:ext cx="254987" cy="23346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60E6A2-694A-1894-83CA-E668D414A1C0}"/>
                </a:ext>
              </a:extLst>
            </p:cNvPr>
            <p:cNvSpPr/>
            <p:nvPr/>
          </p:nvSpPr>
          <p:spPr>
            <a:xfrm rot="16200000">
              <a:off x="4258815" y="5086967"/>
              <a:ext cx="254987" cy="23346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A763102F-E270-2021-9BDF-B446BFFCE611}"/>
                </a:ext>
              </a:extLst>
            </p:cNvPr>
            <p:cNvSpPr/>
            <p:nvPr/>
          </p:nvSpPr>
          <p:spPr>
            <a:xfrm>
              <a:off x="4074142" y="4994685"/>
              <a:ext cx="1674821" cy="46166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F1DE6C-E8EB-9369-7E29-804D0EE3BED0}"/>
                </a:ext>
              </a:extLst>
            </p:cNvPr>
            <p:cNvSpPr txBox="1"/>
            <p:nvPr/>
          </p:nvSpPr>
          <p:spPr>
            <a:xfrm>
              <a:off x="4130158" y="5648750"/>
              <a:ext cx="166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tokens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5C3ACF-B468-7BDC-EC55-4BDD051B6209}"/>
                </a:ext>
              </a:extLst>
            </p:cNvPr>
            <p:cNvSpPr txBox="1"/>
            <p:nvPr/>
          </p:nvSpPr>
          <p:spPr>
            <a:xfrm>
              <a:off x="5794460" y="504085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1BF4A8-9E45-F2FB-2740-476D3809042B}"/>
                </a:ext>
              </a:extLst>
            </p:cNvPr>
            <p:cNvSpPr txBox="1"/>
            <p:nvPr/>
          </p:nvSpPr>
          <p:spPr>
            <a:xfrm>
              <a:off x="5982278" y="5621914"/>
              <a:ext cx="3467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LLM with most gradients frozen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1E4368-255E-0830-F167-FC5CA14C5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39DCA0A-92A4-26EE-87C8-A7486906D29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F9577AE4-E84A-4FBD-B129-DE58492BD35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0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781FC675-4019-2EEE-33C2-22000D07327F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FB55B85F-7450-E9C4-B5CF-88E59D0AD7F6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B2D42-0039-B1B1-6136-67F958E8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CoT</a:t>
            </a:r>
            <a:r>
              <a:rPr lang="en-US" dirty="0"/>
              <a:t> prompting is not reliable with minor model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4D04-94A5-7817-479A-349EA1A4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760F-FF4A-C48F-CA78-EC196A5B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7594600" cy="3859742"/>
          </a:xfrm>
        </p:spPr>
        <p:txBody>
          <a:bodyPr/>
          <a:lstStyle/>
          <a:p>
            <a:r>
              <a:rPr lang="en-US" dirty="0"/>
              <a:t>Example with Chain of Thought Prompting</a:t>
            </a:r>
          </a:p>
          <a:p>
            <a:pPr lvl="1">
              <a:buFont typeface="System Font Regular"/>
              <a:buChar char="–"/>
            </a:pPr>
            <a:r>
              <a:rPr lang="en-US" dirty="0"/>
              <a:t>Same idea applies to prefix tuning (needs retraining)</a:t>
            </a:r>
          </a:p>
        </p:txBody>
      </p:sp>
      <p:pic>
        <p:nvPicPr>
          <p:cNvPr id="5" name="Picture 4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78CAC645-9ED9-EFA6-B933-ABCE9B164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4" t="25728" r="49891"/>
          <a:stretch/>
        </p:blipFill>
        <p:spPr>
          <a:xfrm>
            <a:off x="8058333" y="4220196"/>
            <a:ext cx="3115028" cy="2193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B4BC0-13A3-3C58-8C10-AB32F356B0F4}"/>
              </a:ext>
            </a:extLst>
          </p:cNvPr>
          <p:cNvSpPr txBox="1"/>
          <p:nvPr/>
        </p:nvSpPr>
        <p:spPr>
          <a:xfrm>
            <a:off x="7903286" y="2398065"/>
            <a:ext cx="3655021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GP4 produces contradictory results over time over the same set of questions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65EAD-7DAA-2D31-6A0F-4DFE7717ACB3}"/>
              </a:ext>
            </a:extLst>
          </p:cNvPr>
          <p:cNvSpPr/>
          <p:nvPr/>
        </p:nvSpPr>
        <p:spPr>
          <a:xfrm>
            <a:off x="7903287" y="3338431"/>
            <a:ext cx="3655022" cy="3054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C57C4-26E6-488C-B118-A36F2FA2507F}"/>
              </a:ext>
            </a:extLst>
          </p:cNvPr>
          <p:cNvSpPr txBox="1"/>
          <p:nvPr/>
        </p:nvSpPr>
        <p:spPr>
          <a:xfrm>
            <a:off x="8073975" y="3321395"/>
            <a:ext cx="326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Prime vs. Composite performance over 1000 samples </a:t>
            </a:r>
          </a:p>
        </p:txBody>
      </p:sp>
      <p:pic>
        <p:nvPicPr>
          <p:cNvPr id="9" name="Picture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B84E9B6-AA5D-157D-BB9A-4D66F196E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85"/>
          <a:stretch/>
        </p:blipFill>
        <p:spPr>
          <a:xfrm>
            <a:off x="1770707" y="3321395"/>
            <a:ext cx="4967753" cy="20371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19BB0-FB10-5E4C-1F11-348AAA57124B}"/>
              </a:ext>
            </a:extLst>
          </p:cNvPr>
          <p:cNvSpPr/>
          <p:nvPr/>
        </p:nvSpPr>
        <p:spPr>
          <a:xfrm>
            <a:off x="4718960" y="4647267"/>
            <a:ext cx="624245" cy="218417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D7BAF-2FCB-CE22-FA6E-5D0B3D689C8A}"/>
              </a:ext>
            </a:extLst>
          </p:cNvPr>
          <p:cNvSpPr/>
          <p:nvPr/>
        </p:nvSpPr>
        <p:spPr>
          <a:xfrm>
            <a:off x="3658048" y="4993632"/>
            <a:ext cx="624245" cy="218417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F80A1-E9BA-9D6B-F44B-EC0ED519D900}"/>
              </a:ext>
            </a:extLst>
          </p:cNvPr>
          <p:cNvSpPr txBox="1"/>
          <p:nvPr/>
        </p:nvSpPr>
        <p:spPr>
          <a:xfrm>
            <a:off x="3504042" y="6567586"/>
            <a:ext cx="516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How is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ChatGPT’s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Behavior Changing over Time?, 2023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AAFCFB-7C81-D417-0E90-9515E9A53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F9577AE4-E84A-4FBD-B129-DE58492BD35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A2F02-A2D4-A423-4086-5CF8FFB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reliability in prompting strategies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0B6DB-0015-F610-1A92-C364376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4368-255E-0830-F167-FC5CA14C5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39DCA0A-92A4-26EE-87C8-A7486906D29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49F8A9-9D86-CF3A-81C2-8E781934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1096"/>
            <a:ext cx="5679448" cy="3859742"/>
          </a:xfrm>
        </p:spPr>
        <p:txBody>
          <a:bodyPr>
            <a:normAutofit/>
          </a:bodyPr>
          <a:lstStyle/>
          <a:p>
            <a:r>
              <a:rPr lang="en-US" dirty="0"/>
              <a:t>Building partial solutions or partial prompts with a tree or graph of ”thoughts”</a:t>
            </a:r>
          </a:p>
          <a:p>
            <a:r>
              <a:rPr lang="en-US" dirty="0"/>
              <a:t>Tree of Thoughts </a:t>
            </a:r>
          </a:p>
          <a:p>
            <a:pPr lvl="1"/>
            <a:r>
              <a:rPr lang="en-US" dirty="0"/>
              <a:t>Allows for thought backtracking</a:t>
            </a:r>
          </a:p>
          <a:p>
            <a:r>
              <a:rPr lang="en-US" dirty="0"/>
              <a:t>Graph of Thoughts</a:t>
            </a:r>
          </a:p>
          <a:p>
            <a:pPr lvl="1"/>
            <a:r>
              <a:rPr lang="en-US" dirty="0"/>
              <a:t>Allows for thought backtracking, refining, and aggregation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14D7D8-237B-402D-29B3-C1F5722499CE}"/>
              </a:ext>
            </a:extLst>
          </p:cNvPr>
          <p:cNvGrpSpPr/>
          <p:nvPr/>
        </p:nvGrpSpPr>
        <p:grpSpPr>
          <a:xfrm>
            <a:off x="6517649" y="1564789"/>
            <a:ext cx="5414039" cy="4527159"/>
            <a:chOff x="6517649" y="1564789"/>
            <a:chExt cx="5414039" cy="452715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6F7087C-0AD2-80D1-C38E-7A71D76810E2}"/>
                </a:ext>
              </a:extLst>
            </p:cNvPr>
            <p:cNvSpPr/>
            <p:nvPr/>
          </p:nvSpPr>
          <p:spPr>
            <a:xfrm>
              <a:off x="9029622" y="1564789"/>
              <a:ext cx="1238597" cy="692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387BFD1-1781-DCC1-4342-289AD43B596D}"/>
                </a:ext>
              </a:extLst>
            </p:cNvPr>
            <p:cNvSpPr/>
            <p:nvPr/>
          </p:nvSpPr>
          <p:spPr>
            <a:xfrm>
              <a:off x="8314727" y="2614793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F3229E7-C48D-6C58-4349-B333928CFB09}"/>
                </a:ext>
              </a:extLst>
            </p:cNvPr>
            <p:cNvSpPr/>
            <p:nvPr/>
          </p:nvSpPr>
          <p:spPr>
            <a:xfrm>
              <a:off x="9291472" y="2614793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00957A1-99E9-5CA6-1849-FC05FFD291E4}"/>
                </a:ext>
              </a:extLst>
            </p:cNvPr>
            <p:cNvSpPr/>
            <p:nvPr/>
          </p:nvSpPr>
          <p:spPr>
            <a:xfrm>
              <a:off x="8314727" y="3602519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2081BE-AF64-BFCA-1A6C-CCF48A25D2DD}"/>
                </a:ext>
              </a:extLst>
            </p:cNvPr>
            <p:cNvSpPr/>
            <p:nvPr/>
          </p:nvSpPr>
          <p:spPr>
            <a:xfrm>
              <a:off x="9291472" y="3602519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C0922D2-05BB-7D79-0701-FEBEFC8AEEBE}"/>
                </a:ext>
              </a:extLst>
            </p:cNvPr>
            <p:cNvSpPr/>
            <p:nvPr/>
          </p:nvSpPr>
          <p:spPr>
            <a:xfrm>
              <a:off x="8314727" y="4515079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E2D581-2C65-2F46-2C49-7BABC229A515}"/>
                </a:ext>
              </a:extLst>
            </p:cNvPr>
            <p:cNvSpPr/>
            <p:nvPr/>
          </p:nvSpPr>
          <p:spPr>
            <a:xfrm>
              <a:off x="9291472" y="4515079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BC2BC7-3D06-DF94-BB2D-DB671E4BC3F7}"/>
                </a:ext>
              </a:extLst>
            </p:cNvPr>
            <p:cNvSpPr/>
            <p:nvPr/>
          </p:nvSpPr>
          <p:spPr>
            <a:xfrm>
              <a:off x="10268217" y="2614793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D33960-05FB-4353-67EB-51D4206BAE51}"/>
                </a:ext>
              </a:extLst>
            </p:cNvPr>
            <p:cNvSpPr/>
            <p:nvPr/>
          </p:nvSpPr>
          <p:spPr>
            <a:xfrm>
              <a:off x="10268217" y="3602519"/>
              <a:ext cx="714895" cy="4585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4DEE5F6-D356-0075-3365-90C7BAE3D874}"/>
                </a:ext>
              </a:extLst>
            </p:cNvPr>
            <p:cNvSpPr/>
            <p:nvPr/>
          </p:nvSpPr>
          <p:spPr>
            <a:xfrm>
              <a:off x="10268217" y="4515079"/>
              <a:ext cx="714895" cy="45858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64EFDE4-7757-F111-D128-42795AF7F8F7}"/>
                </a:ext>
              </a:extLst>
            </p:cNvPr>
            <p:cNvCxnSpPr>
              <a:stCxn id="75" idx="4"/>
              <a:endCxn id="76" idx="0"/>
            </p:cNvCxnSpPr>
            <p:nvPr/>
          </p:nvCxnSpPr>
          <p:spPr>
            <a:xfrm flipH="1">
              <a:off x="8672175" y="2257403"/>
              <a:ext cx="976746" cy="35739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3260206-5506-FA14-6C12-503B5FF3E6AC}"/>
                </a:ext>
              </a:extLst>
            </p:cNvPr>
            <p:cNvCxnSpPr>
              <a:cxnSpLocks/>
              <a:stCxn id="75" idx="4"/>
              <a:endCxn id="101" idx="0"/>
            </p:cNvCxnSpPr>
            <p:nvPr/>
          </p:nvCxnSpPr>
          <p:spPr>
            <a:xfrm flipH="1">
              <a:off x="9648920" y="2257403"/>
              <a:ext cx="1" cy="35739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B74562E-9485-A14B-4F65-83EE2ABA3889}"/>
                </a:ext>
              </a:extLst>
            </p:cNvPr>
            <p:cNvCxnSpPr>
              <a:cxnSpLocks/>
              <a:stCxn id="75" idx="4"/>
              <a:endCxn id="106" idx="0"/>
            </p:cNvCxnSpPr>
            <p:nvPr/>
          </p:nvCxnSpPr>
          <p:spPr>
            <a:xfrm>
              <a:off x="9648921" y="2257403"/>
              <a:ext cx="976744" cy="35739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91E5A4C-3606-CC31-5CF3-81B6D1156C14}"/>
                </a:ext>
              </a:extLst>
            </p:cNvPr>
            <p:cNvCxnSpPr>
              <a:cxnSpLocks/>
              <a:stCxn id="76" idx="2"/>
              <a:endCxn id="102" idx="0"/>
            </p:cNvCxnSpPr>
            <p:nvPr/>
          </p:nvCxnSpPr>
          <p:spPr>
            <a:xfrm>
              <a:off x="8672175" y="3073376"/>
              <a:ext cx="0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123A0D5-5219-7DAD-9773-AC2009D993BB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>
            <a:xfrm>
              <a:off x="8672175" y="4061102"/>
              <a:ext cx="0" cy="4539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4AE56C4-8094-CFDF-3855-7129F7A3BF81}"/>
                </a:ext>
              </a:extLst>
            </p:cNvPr>
            <p:cNvCxnSpPr>
              <a:cxnSpLocks/>
              <a:stCxn id="106" idx="2"/>
              <a:endCxn id="103" idx="0"/>
            </p:cNvCxnSpPr>
            <p:nvPr/>
          </p:nvCxnSpPr>
          <p:spPr>
            <a:xfrm flipH="1">
              <a:off x="9648920" y="3073376"/>
              <a:ext cx="976745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96FB1BA-44FC-AB2C-A015-1451AB8563FD}"/>
                </a:ext>
              </a:extLst>
            </p:cNvPr>
            <p:cNvCxnSpPr>
              <a:cxnSpLocks/>
              <a:stCxn id="107" idx="2"/>
              <a:endCxn id="105" idx="0"/>
            </p:cNvCxnSpPr>
            <p:nvPr/>
          </p:nvCxnSpPr>
          <p:spPr>
            <a:xfrm flipH="1">
              <a:off x="9648920" y="4061102"/>
              <a:ext cx="976745" cy="4539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E7091DB-D06D-CEAF-8D3E-3F4DDECD7EEE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10623640" y="3073376"/>
              <a:ext cx="2025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7B22866-1517-D9EF-EEAF-F558E58D3DF7}"/>
                </a:ext>
              </a:extLst>
            </p:cNvPr>
            <p:cNvCxnSpPr>
              <a:cxnSpLocks/>
              <a:stCxn id="121" idx="2"/>
              <a:endCxn id="108" idx="0"/>
            </p:cNvCxnSpPr>
            <p:nvPr/>
          </p:nvCxnSpPr>
          <p:spPr>
            <a:xfrm flipH="1">
              <a:off x="10625665" y="4058697"/>
              <a:ext cx="902713" cy="45638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A708A7B-96A5-A2F4-D3B1-F532CF6D3397}"/>
                </a:ext>
              </a:extLst>
            </p:cNvPr>
            <p:cNvCxnSpPr>
              <a:cxnSpLocks/>
              <a:stCxn id="108" idx="2"/>
              <a:endCxn id="119" idx="0"/>
            </p:cNvCxnSpPr>
            <p:nvPr/>
          </p:nvCxnSpPr>
          <p:spPr>
            <a:xfrm flipH="1">
              <a:off x="10623640" y="4973662"/>
              <a:ext cx="2025" cy="42567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23C38FE-0650-7B51-AD84-128728290BCB}"/>
                </a:ext>
              </a:extLst>
            </p:cNvPr>
            <p:cNvSpPr/>
            <p:nvPr/>
          </p:nvSpPr>
          <p:spPr>
            <a:xfrm>
              <a:off x="9897026" y="5399334"/>
              <a:ext cx="1453227" cy="6926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FE5E7F4-824F-AE9D-F940-C9D3D7A74169}"/>
                </a:ext>
              </a:extLst>
            </p:cNvPr>
            <p:cNvSpPr/>
            <p:nvPr/>
          </p:nvSpPr>
          <p:spPr>
            <a:xfrm>
              <a:off x="7420362" y="3602518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C5FDE8-2067-1D77-3514-9F3AE71C85C0}"/>
                </a:ext>
              </a:extLst>
            </p:cNvPr>
            <p:cNvSpPr/>
            <p:nvPr/>
          </p:nvSpPr>
          <p:spPr>
            <a:xfrm>
              <a:off x="11170930" y="3600114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21597E8-B4EE-9C56-1FA1-15D680100F64}"/>
                </a:ext>
              </a:extLst>
            </p:cNvPr>
            <p:cNvCxnSpPr>
              <a:cxnSpLocks/>
              <a:stCxn id="76" idx="2"/>
              <a:endCxn id="120" idx="0"/>
            </p:cNvCxnSpPr>
            <p:nvPr/>
          </p:nvCxnSpPr>
          <p:spPr>
            <a:xfrm flipH="1">
              <a:off x="7777810" y="3073376"/>
              <a:ext cx="894365" cy="52914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220B172-C17F-AB76-FF19-2CD6FB97A37B}"/>
                </a:ext>
              </a:extLst>
            </p:cNvPr>
            <p:cNvSpPr/>
            <p:nvPr/>
          </p:nvSpPr>
          <p:spPr>
            <a:xfrm>
              <a:off x="11216793" y="4486774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0020C-83C0-EDE7-24EC-387C29690B7F}"/>
                </a:ext>
              </a:extLst>
            </p:cNvPr>
            <p:cNvSpPr/>
            <p:nvPr/>
          </p:nvSpPr>
          <p:spPr>
            <a:xfrm>
              <a:off x="6517649" y="4529028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03E44BF-DE33-362A-B291-A720E4F18435}"/>
                </a:ext>
              </a:extLst>
            </p:cNvPr>
            <p:cNvSpPr/>
            <p:nvPr/>
          </p:nvSpPr>
          <p:spPr>
            <a:xfrm>
              <a:off x="7420362" y="4526623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FBEAB-BDDC-D17C-78D0-9E01601BD7B2}"/>
                </a:ext>
              </a:extLst>
            </p:cNvPr>
            <p:cNvCxnSpPr>
              <a:cxnSpLocks/>
              <a:stCxn id="120" idx="2"/>
              <a:endCxn id="125" idx="0"/>
            </p:cNvCxnSpPr>
            <p:nvPr/>
          </p:nvCxnSpPr>
          <p:spPr>
            <a:xfrm flipH="1">
              <a:off x="6875097" y="4061101"/>
              <a:ext cx="902713" cy="46792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9E71BB8-192A-1716-9ECF-57110E304927}"/>
                </a:ext>
              </a:extLst>
            </p:cNvPr>
            <p:cNvCxnSpPr>
              <a:cxnSpLocks/>
              <a:stCxn id="120" idx="2"/>
              <a:endCxn id="126" idx="0"/>
            </p:cNvCxnSpPr>
            <p:nvPr/>
          </p:nvCxnSpPr>
          <p:spPr>
            <a:xfrm>
              <a:off x="7777810" y="4061101"/>
              <a:ext cx="0" cy="46552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348E2DB-642C-FEFD-8798-6EB45576E0D2}"/>
                </a:ext>
              </a:extLst>
            </p:cNvPr>
            <p:cNvCxnSpPr>
              <a:cxnSpLocks/>
              <a:stCxn id="106" idx="2"/>
              <a:endCxn id="121" idx="0"/>
            </p:cNvCxnSpPr>
            <p:nvPr/>
          </p:nvCxnSpPr>
          <p:spPr>
            <a:xfrm>
              <a:off x="10625665" y="3073376"/>
              <a:ext cx="902713" cy="52673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48DCDD6-AD82-8BFF-013D-218E4CBFE4A7}"/>
                </a:ext>
              </a:extLst>
            </p:cNvPr>
            <p:cNvCxnSpPr>
              <a:cxnSpLocks/>
              <a:stCxn id="121" idx="2"/>
              <a:endCxn id="123" idx="0"/>
            </p:cNvCxnSpPr>
            <p:nvPr/>
          </p:nvCxnSpPr>
          <p:spPr>
            <a:xfrm>
              <a:off x="11528378" y="4058697"/>
              <a:ext cx="45863" cy="4280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DA67EC4-4618-6537-321E-6B3A0D093593}"/>
                </a:ext>
              </a:extLst>
            </p:cNvPr>
            <p:cNvCxnSpPr>
              <a:cxnSpLocks/>
              <a:stCxn id="76" idx="2"/>
              <a:endCxn id="107" idx="0"/>
            </p:cNvCxnSpPr>
            <p:nvPr/>
          </p:nvCxnSpPr>
          <p:spPr>
            <a:xfrm>
              <a:off x="8672175" y="3073376"/>
              <a:ext cx="1953490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9BE53B-CE33-1C36-6D17-178E98BDD417}"/>
                </a:ext>
              </a:extLst>
            </p:cNvPr>
            <p:cNvCxnSpPr>
              <a:cxnSpLocks/>
              <a:stCxn id="107" idx="2"/>
              <a:endCxn id="108" idx="0"/>
            </p:cNvCxnSpPr>
            <p:nvPr/>
          </p:nvCxnSpPr>
          <p:spPr>
            <a:xfrm>
              <a:off x="10625665" y="4061102"/>
              <a:ext cx="0" cy="4539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C659F1FC-D01D-9EF6-E7F2-49405FE072B7}"/>
              </a:ext>
            </a:extLst>
          </p:cNvPr>
          <p:cNvSpPr txBox="1"/>
          <p:nvPr/>
        </p:nvSpPr>
        <p:spPr>
          <a:xfrm>
            <a:off x="2499643" y="6119336"/>
            <a:ext cx="7192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Large Language Model Guided Tree-of-Thought, 2023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Tree of Thoughts: Deliberate Problem Solving with Large Language Models, 2023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Graph of Thoughts: Solving Elaborate Problems with Large Language Models, 2023</a:t>
            </a:r>
          </a:p>
        </p:txBody>
      </p:sp>
    </p:spTree>
    <p:extLst>
      <p:ext uri="{BB962C8B-B14F-4D97-AF65-F5344CB8AC3E}">
        <p14:creationId xmlns:p14="http://schemas.microsoft.com/office/powerpoint/2010/main" val="9667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F9577AE4-E84A-4FBD-B129-DE58492BD35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39DCA0A-92A4-26EE-87C8-A7486906D29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A2F02-A2D4-A423-4086-5CF8FFB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query answering with prompting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0B6DB-0015-F610-1A92-C364376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E4D5D-6D01-52D3-797C-B41B3FEE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1096"/>
            <a:ext cx="9996055" cy="3859742"/>
          </a:xfrm>
        </p:spPr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ensuring the output complies with constraints</a:t>
            </a:r>
          </a:p>
          <a:p>
            <a:r>
              <a:rPr lang="en-US" u="sng" dirty="0"/>
              <a:t>How</a:t>
            </a:r>
            <a:r>
              <a:rPr lang="en-US" dirty="0"/>
              <a:t>: use </a:t>
            </a:r>
            <a:r>
              <a:rPr lang="en-US" dirty="0" err="1"/>
              <a:t>ToT</a:t>
            </a:r>
            <a:r>
              <a:rPr lang="en-US" dirty="0"/>
              <a:t> or </a:t>
            </a:r>
            <a:r>
              <a:rPr lang="en-US" dirty="0" err="1"/>
              <a:t>GoT</a:t>
            </a:r>
            <a:r>
              <a:rPr lang="en-US" dirty="0"/>
              <a:t> prompting to add constraints</a:t>
            </a:r>
          </a:p>
          <a:p>
            <a:pPr lvl="1">
              <a:buFont typeface="System Font Regular"/>
              <a:buChar char="–"/>
            </a:pPr>
            <a:r>
              <a:rPr lang="en-US" dirty="0"/>
              <a:t>Puts structure of constraints to prompt and does so automatically</a:t>
            </a:r>
          </a:p>
          <a:p>
            <a:r>
              <a:rPr lang="en-US" u="sng" dirty="0"/>
              <a:t>Challenge</a:t>
            </a:r>
            <a:r>
              <a:rPr lang="en-US" dirty="0"/>
              <a:t>: limited to max sequence length of LLM (typically 512)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4368-255E-0830-F167-FC5CA14C5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7A58E25-DF89-E960-1D9F-54E98E4AB663}"/>
              </a:ext>
            </a:extLst>
          </p:cNvPr>
          <p:cNvGrpSpPr/>
          <p:nvPr/>
        </p:nvGrpSpPr>
        <p:grpSpPr>
          <a:xfrm>
            <a:off x="5645814" y="3873360"/>
            <a:ext cx="4072466" cy="2922052"/>
            <a:chOff x="6517649" y="1564789"/>
            <a:chExt cx="5414039" cy="45271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C62A95-37F7-CEC8-F6E2-49C34A49BD0C}"/>
                </a:ext>
              </a:extLst>
            </p:cNvPr>
            <p:cNvSpPr/>
            <p:nvPr/>
          </p:nvSpPr>
          <p:spPr>
            <a:xfrm>
              <a:off x="9029622" y="1564789"/>
              <a:ext cx="1238597" cy="692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FB8619-98AB-586E-EF3B-7046B9071AC2}"/>
                </a:ext>
              </a:extLst>
            </p:cNvPr>
            <p:cNvSpPr/>
            <p:nvPr/>
          </p:nvSpPr>
          <p:spPr>
            <a:xfrm>
              <a:off x="8314727" y="2614793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123FB-9037-3A06-14FF-07E85A98DAD2}"/>
                </a:ext>
              </a:extLst>
            </p:cNvPr>
            <p:cNvSpPr/>
            <p:nvPr/>
          </p:nvSpPr>
          <p:spPr>
            <a:xfrm>
              <a:off x="9291472" y="2614793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CA5A44-BF68-5A13-B77D-EAAF2560BC8F}"/>
                </a:ext>
              </a:extLst>
            </p:cNvPr>
            <p:cNvSpPr/>
            <p:nvPr/>
          </p:nvSpPr>
          <p:spPr>
            <a:xfrm>
              <a:off x="8314727" y="3602519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4578DC-FD80-3453-6210-A8ABDCBC65F2}"/>
                </a:ext>
              </a:extLst>
            </p:cNvPr>
            <p:cNvSpPr/>
            <p:nvPr/>
          </p:nvSpPr>
          <p:spPr>
            <a:xfrm>
              <a:off x="9291472" y="3602519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894F5B-78F4-D0A0-C1D0-F0225B833FEF}"/>
                </a:ext>
              </a:extLst>
            </p:cNvPr>
            <p:cNvSpPr/>
            <p:nvPr/>
          </p:nvSpPr>
          <p:spPr>
            <a:xfrm>
              <a:off x="8314727" y="4515079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3D940F-4454-2196-1452-0D2A7B7AD06C}"/>
                </a:ext>
              </a:extLst>
            </p:cNvPr>
            <p:cNvSpPr/>
            <p:nvPr/>
          </p:nvSpPr>
          <p:spPr>
            <a:xfrm>
              <a:off x="9291472" y="4515079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69CF13-3B4C-61D0-0E6E-67DDB4C2A719}"/>
                </a:ext>
              </a:extLst>
            </p:cNvPr>
            <p:cNvSpPr/>
            <p:nvPr/>
          </p:nvSpPr>
          <p:spPr>
            <a:xfrm>
              <a:off x="10268217" y="2614793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A85D56-790E-A8D1-5569-AC69B2C5D612}"/>
                </a:ext>
              </a:extLst>
            </p:cNvPr>
            <p:cNvSpPr/>
            <p:nvPr/>
          </p:nvSpPr>
          <p:spPr>
            <a:xfrm>
              <a:off x="10268217" y="3602519"/>
              <a:ext cx="714895" cy="4585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5ECDCE-2A91-33CB-50DF-7561BC1B15F0}"/>
                </a:ext>
              </a:extLst>
            </p:cNvPr>
            <p:cNvSpPr/>
            <p:nvPr/>
          </p:nvSpPr>
          <p:spPr>
            <a:xfrm>
              <a:off x="10268217" y="4515079"/>
              <a:ext cx="714895" cy="45858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97537EF-7BDD-6289-A460-19FF237955D5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8672175" y="2257403"/>
              <a:ext cx="976746" cy="35739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43BB83E-1A89-7E08-9A34-22E0F205A476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flipH="1">
              <a:off x="9648920" y="2257403"/>
              <a:ext cx="1" cy="35739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F79F3F4-06E7-2270-AE76-C4293050241A}"/>
                </a:ext>
              </a:extLst>
            </p:cNvPr>
            <p:cNvCxnSpPr>
              <a:cxnSpLocks/>
              <a:stCxn id="10" idx="4"/>
              <a:endCxn id="60" idx="0"/>
            </p:cNvCxnSpPr>
            <p:nvPr/>
          </p:nvCxnSpPr>
          <p:spPr>
            <a:xfrm>
              <a:off x="9648921" y="2257403"/>
              <a:ext cx="976744" cy="35739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E49CAC-C9A4-68B8-2D3C-8D925DCC0382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8672175" y="3073376"/>
              <a:ext cx="0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39CA61-CF0F-385D-BAAB-56332D597537}"/>
                </a:ext>
              </a:extLst>
            </p:cNvPr>
            <p:cNvCxnSpPr>
              <a:cxnSpLocks/>
              <a:stCxn id="13" idx="2"/>
              <a:endCxn id="56" idx="0"/>
            </p:cNvCxnSpPr>
            <p:nvPr/>
          </p:nvCxnSpPr>
          <p:spPr>
            <a:xfrm>
              <a:off x="8672175" y="4061102"/>
              <a:ext cx="0" cy="4539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48E4B4-09B7-9E10-17CE-887A2201F929}"/>
                </a:ext>
              </a:extLst>
            </p:cNvPr>
            <p:cNvCxnSpPr>
              <a:cxnSpLocks/>
              <a:stCxn id="60" idx="2"/>
              <a:endCxn id="14" idx="0"/>
            </p:cNvCxnSpPr>
            <p:nvPr/>
          </p:nvCxnSpPr>
          <p:spPr>
            <a:xfrm flipH="1">
              <a:off x="9648920" y="3073376"/>
              <a:ext cx="976745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2C143F-7722-3D36-1F4A-2E41C6669E0F}"/>
                </a:ext>
              </a:extLst>
            </p:cNvPr>
            <p:cNvCxnSpPr>
              <a:cxnSpLocks/>
              <a:stCxn id="61" idx="2"/>
              <a:endCxn id="57" idx="0"/>
            </p:cNvCxnSpPr>
            <p:nvPr/>
          </p:nvCxnSpPr>
          <p:spPr>
            <a:xfrm flipH="1">
              <a:off x="9648920" y="4061102"/>
              <a:ext cx="976745" cy="4539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1042246-1130-6B2C-C940-75353762D727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10623640" y="3073376"/>
              <a:ext cx="2025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2937796-FC2C-3EFC-28E9-FB05CD02E2D0}"/>
                </a:ext>
              </a:extLst>
            </p:cNvPr>
            <p:cNvCxnSpPr>
              <a:cxnSpLocks/>
              <a:stCxn id="75" idx="2"/>
              <a:endCxn id="62" idx="0"/>
            </p:cNvCxnSpPr>
            <p:nvPr/>
          </p:nvCxnSpPr>
          <p:spPr>
            <a:xfrm flipH="1">
              <a:off x="10625665" y="4058697"/>
              <a:ext cx="902713" cy="45638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5992F5-3B2C-594E-66F7-C14A5DC5E98E}"/>
                </a:ext>
              </a:extLst>
            </p:cNvPr>
            <p:cNvCxnSpPr>
              <a:cxnSpLocks/>
              <a:stCxn id="62" idx="2"/>
              <a:endCxn id="73" idx="0"/>
            </p:cNvCxnSpPr>
            <p:nvPr/>
          </p:nvCxnSpPr>
          <p:spPr>
            <a:xfrm flipH="1">
              <a:off x="10623640" y="4973662"/>
              <a:ext cx="2025" cy="42567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4CE488-471E-38C4-631A-A9FEA631DD2F}"/>
                </a:ext>
              </a:extLst>
            </p:cNvPr>
            <p:cNvSpPr/>
            <p:nvPr/>
          </p:nvSpPr>
          <p:spPr>
            <a:xfrm>
              <a:off x="9897026" y="5399334"/>
              <a:ext cx="1453227" cy="6926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FDCCFC6-8CF1-676A-A3C7-E816CDD27FA9}"/>
                </a:ext>
              </a:extLst>
            </p:cNvPr>
            <p:cNvSpPr/>
            <p:nvPr/>
          </p:nvSpPr>
          <p:spPr>
            <a:xfrm>
              <a:off x="7420362" y="3602518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E5734F-90A8-EDA8-A891-5DCF3A336541}"/>
                </a:ext>
              </a:extLst>
            </p:cNvPr>
            <p:cNvSpPr/>
            <p:nvPr/>
          </p:nvSpPr>
          <p:spPr>
            <a:xfrm>
              <a:off x="11170930" y="3600114"/>
              <a:ext cx="714895" cy="458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2143EB4-BDE4-62A0-2DA9-179ED7A1A728}"/>
                </a:ext>
              </a:extLst>
            </p:cNvPr>
            <p:cNvCxnSpPr>
              <a:cxnSpLocks/>
              <a:stCxn id="11" idx="2"/>
              <a:endCxn id="74" idx="0"/>
            </p:cNvCxnSpPr>
            <p:nvPr/>
          </p:nvCxnSpPr>
          <p:spPr>
            <a:xfrm flipH="1">
              <a:off x="7777810" y="3073376"/>
              <a:ext cx="894365" cy="52914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FEFDCF-4F68-342B-CA9C-D03E5C4BC838}"/>
                </a:ext>
              </a:extLst>
            </p:cNvPr>
            <p:cNvSpPr/>
            <p:nvPr/>
          </p:nvSpPr>
          <p:spPr>
            <a:xfrm>
              <a:off x="11216793" y="4486774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42B3774-BE04-1E06-1412-A7D167E37637}"/>
                </a:ext>
              </a:extLst>
            </p:cNvPr>
            <p:cNvSpPr/>
            <p:nvPr/>
          </p:nvSpPr>
          <p:spPr>
            <a:xfrm>
              <a:off x="6517649" y="4529028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438601-4CC0-D48F-B242-E548F1BC5BDA}"/>
                </a:ext>
              </a:extLst>
            </p:cNvPr>
            <p:cNvSpPr/>
            <p:nvPr/>
          </p:nvSpPr>
          <p:spPr>
            <a:xfrm>
              <a:off x="7420362" y="4526623"/>
              <a:ext cx="714895" cy="4585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0277D72-B34D-5672-A927-DF6A461BDD4D}"/>
                </a:ext>
              </a:extLst>
            </p:cNvPr>
            <p:cNvCxnSpPr>
              <a:cxnSpLocks/>
              <a:stCxn id="74" idx="2"/>
              <a:endCxn id="78" idx="0"/>
            </p:cNvCxnSpPr>
            <p:nvPr/>
          </p:nvCxnSpPr>
          <p:spPr>
            <a:xfrm flipH="1">
              <a:off x="6875097" y="4061101"/>
              <a:ext cx="902713" cy="46792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22651C5-0EB7-5A14-8B02-7691075C450C}"/>
                </a:ext>
              </a:extLst>
            </p:cNvPr>
            <p:cNvCxnSpPr>
              <a:cxnSpLocks/>
              <a:stCxn id="74" idx="2"/>
              <a:endCxn id="79" idx="0"/>
            </p:cNvCxnSpPr>
            <p:nvPr/>
          </p:nvCxnSpPr>
          <p:spPr>
            <a:xfrm>
              <a:off x="7777810" y="4061101"/>
              <a:ext cx="0" cy="465522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30C2B3B-6A21-80AA-F0FF-8ECCAC2F9CC8}"/>
                </a:ext>
              </a:extLst>
            </p:cNvPr>
            <p:cNvCxnSpPr>
              <a:cxnSpLocks/>
              <a:stCxn id="60" idx="2"/>
              <a:endCxn id="75" idx="0"/>
            </p:cNvCxnSpPr>
            <p:nvPr/>
          </p:nvCxnSpPr>
          <p:spPr>
            <a:xfrm>
              <a:off x="10625665" y="3073376"/>
              <a:ext cx="902713" cy="52673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5DA31D-9489-E7CA-B6FA-3A02414EBCBE}"/>
                </a:ext>
              </a:extLst>
            </p:cNvPr>
            <p:cNvCxnSpPr>
              <a:cxnSpLocks/>
              <a:stCxn id="75" idx="2"/>
              <a:endCxn id="77" idx="0"/>
            </p:cNvCxnSpPr>
            <p:nvPr/>
          </p:nvCxnSpPr>
          <p:spPr>
            <a:xfrm>
              <a:off x="11528378" y="4058697"/>
              <a:ext cx="45863" cy="4280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1DC259F-8CFE-6543-E405-D811B7EA6FCA}"/>
                </a:ext>
              </a:extLst>
            </p:cNvPr>
            <p:cNvCxnSpPr>
              <a:cxnSpLocks/>
              <a:stCxn id="11" idx="2"/>
              <a:endCxn id="61" idx="0"/>
            </p:cNvCxnSpPr>
            <p:nvPr/>
          </p:nvCxnSpPr>
          <p:spPr>
            <a:xfrm>
              <a:off x="8672175" y="3073376"/>
              <a:ext cx="1953490" cy="529143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A31773-AF3A-0233-A5B8-443EB9707D89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0625665" y="4061102"/>
              <a:ext cx="0" cy="4539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912B48-3B3C-82E9-5F12-573A2187B99C}"/>
              </a:ext>
            </a:extLst>
          </p:cNvPr>
          <p:cNvGrpSpPr/>
          <p:nvPr/>
        </p:nvGrpSpPr>
        <p:grpSpPr>
          <a:xfrm>
            <a:off x="2706942" y="3984353"/>
            <a:ext cx="2494919" cy="2196759"/>
            <a:chOff x="6853321" y="3288131"/>
            <a:chExt cx="3476462" cy="3224012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CF49688-9E07-E702-FF6A-ADF03F5E0AD0}"/>
                </a:ext>
              </a:extLst>
            </p:cNvPr>
            <p:cNvSpPr/>
            <p:nvPr/>
          </p:nvSpPr>
          <p:spPr>
            <a:xfrm>
              <a:off x="7497172" y="3288131"/>
              <a:ext cx="2115895" cy="985348"/>
            </a:xfrm>
            <a:prstGeom prst="triangl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1D3D7020-B6AA-53E6-BFD4-8FC58348ED1B}"/>
                </a:ext>
              </a:extLst>
            </p:cNvPr>
            <p:cNvSpPr/>
            <p:nvPr/>
          </p:nvSpPr>
          <p:spPr>
            <a:xfrm>
              <a:off x="6853321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8A2A460E-8A4F-BD34-1C3A-F56EADB3A249}"/>
                </a:ext>
              </a:extLst>
            </p:cNvPr>
            <p:cNvSpPr/>
            <p:nvPr/>
          </p:nvSpPr>
          <p:spPr>
            <a:xfrm rot="10800000">
              <a:off x="7285121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B7D2FFC3-A958-E350-C8B5-0C2EB6775F54}"/>
                </a:ext>
              </a:extLst>
            </p:cNvPr>
            <p:cNvSpPr/>
            <p:nvPr/>
          </p:nvSpPr>
          <p:spPr>
            <a:xfrm>
              <a:off x="7716920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7F9A6F6-1E9F-7B6A-E9B4-9710F07AC24F}"/>
                </a:ext>
              </a:extLst>
            </p:cNvPr>
            <p:cNvSpPr/>
            <p:nvPr/>
          </p:nvSpPr>
          <p:spPr>
            <a:xfrm>
              <a:off x="7285120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D6D04849-C71B-DAFB-338E-BB8EB7FEF58D}"/>
                </a:ext>
              </a:extLst>
            </p:cNvPr>
            <p:cNvSpPr/>
            <p:nvPr/>
          </p:nvSpPr>
          <p:spPr>
            <a:xfrm>
              <a:off x="8627984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286E528D-7089-B654-821C-2D1C8F3494E1}"/>
                </a:ext>
              </a:extLst>
            </p:cNvPr>
            <p:cNvSpPr/>
            <p:nvPr/>
          </p:nvSpPr>
          <p:spPr>
            <a:xfrm rot="10800000">
              <a:off x="9059784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C401738-6D2D-F25B-956E-8812E3AD7BA8}"/>
                </a:ext>
              </a:extLst>
            </p:cNvPr>
            <p:cNvSpPr/>
            <p:nvPr/>
          </p:nvSpPr>
          <p:spPr>
            <a:xfrm>
              <a:off x="9491583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E0F284C0-4622-932A-D1FE-DDA5D35BEABD}"/>
                </a:ext>
              </a:extLst>
            </p:cNvPr>
            <p:cNvSpPr/>
            <p:nvPr/>
          </p:nvSpPr>
          <p:spPr>
            <a:xfrm>
              <a:off x="9059783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D68A8B5A-6A0F-C6CF-FFE4-6E74415876FD}"/>
                </a:ext>
              </a:extLst>
            </p:cNvPr>
            <p:cNvSpPr/>
            <p:nvPr/>
          </p:nvSpPr>
          <p:spPr>
            <a:xfrm>
              <a:off x="6901044" y="5555636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8652D671-B1D1-DA52-08E8-10A6CEDD043B}"/>
                </a:ext>
              </a:extLst>
            </p:cNvPr>
            <p:cNvSpPr/>
            <p:nvPr/>
          </p:nvSpPr>
          <p:spPr>
            <a:xfrm>
              <a:off x="7445911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1FB0E22A-3D13-5624-B7E4-F82B3BD80B04}"/>
                </a:ext>
              </a:extLst>
            </p:cNvPr>
            <p:cNvSpPr/>
            <p:nvPr/>
          </p:nvSpPr>
          <p:spPr>
            <a:xfrm>
              <a:off x="7992265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3748C6CD-F674-59C6-6928-504C09420A8B}"/>
                </a:ext>
              </a:extLst>
            </p:cNvPr>
            <p:cNvSpPr/>
            <p:nvPr/>
          </p:nvSpPr>
          <p:spPr>
            <a:xfrm>
              <a:off x="8680951" y="5555872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27ADC160-6861-5F45-D623-2CF23D920620}"/>
                </a:ext>
              </a:extLst>
            </p:cNvPr>
            <p:cNvSpPr/>
            <p:nvPr/>
          </p:nvSpPr>
          <p:spPr>
            <a:xfrm>
              <a:off x="9225818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569156BD-E0A1-5E10-E5FB-51E414CD2845}"/>
                </a:ext>
              </a:extLst>
            </p:cNvPr>
            <p:cNvSpPr/>
            <p:nvPr/>
          </p:nvSpPr>
          <p:spPr>
            <a:xfrm>
              <a:off x="9772172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424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F9577AE4-E84A-4FBD-B129-DE58492BD35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39DCA0A-92A4-26EE-87C8-A7486906D29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A2F02-A2D4-A423-4086-5CF8FFB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efforts towards applying constraints in the output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0B6DB-0015-F610-1A92-C3643768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E4D5D-6D01-52D3-797C-B41B3FEE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1096"/>
            <a:ext cx="9996055" cy="1968905"/>
          </a:xfrm>
        </p:spPr>
        <p:txBody>
          <a:bodyPr/>
          <a:lstStyle/>
          <a:p>
            <a:r>
              <a:rPr lang="en-US" dirty="0"/>
              <a:t>Satisfying </a:t>
            </a:r>
            <a:r>
              <a:rPr lang="en-US" b="1" i="1" dirty="0"/>
              <a:t>lexical</a:t>
            </a:r>
            <a:r>
              <a:rPr lang="en-US" dirty="0"/>
              <a:t> constraints in output sequence</a:t>
            </a:r>
          </a:p>
          <a:p>
            <a:pPr lvl="1">
              <a:buFont typeface="System Font Regular"/>
              <a:buChar char="–"/>
            </a:pPr>
            <a:r>
              <a:rPr lang="en-US" dirty="0"/>
              <a:t>Ex: Write a sentence using the words ball, red, and boy</a:t>
            </a:r>
          </a:p>
          <a:p>
            <a:r>
              <a:rPr lang="en-US" dirty="0"/>
              <a:t>Generate a set of candidate sequences and return the one with the largest probability of satisfying the constraint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4368-255E-0830-F167-FC5CA14C5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B3A21BB-B2DC-680A-25FF-7B43E0D3F77C}"/>
              </a:ext>
            </a:extLst>
          </p:cNvPr>
          <p:cNvSpPr txBox="1"/>
          <p:nvPr/>
        </p:nvSpPr>
        <p:spPr>
          <a:xfrm>
            <a:off x="1075042" y="6144361"/>
            <a:ext cx="10120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Tractable Control for Autoregressive Language Generation, 2023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Sequential Monte Carlo Steering of Large Language Models using Probabilistic Programs, 2023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NEUROLOGIC DECODING: (Un)supervised Neural Text Generation with Predicate Logic Constraints, 2021</a:t>
            </a:r>
          </a:p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5088D41-D4BC-29B4-B02C-CF419A72B395}"/>
              </a:ext>
            </a:extLst>
          </p:cNvPr>
          <p:cNvGrpSpPr/>
          <p:nvPr/>
        </p:nvGrpSpPr>
        <p:grpSpPr>
          <a:xfrm>
            <a:off x="846264" y="3900740"/>
            <a:ext cx="10577731" cy="2043867"/>
            <a:chOff x="1075042" y="4118176"/>
            <a:chExt cx="10577731" cy="20438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20AE29-8B87-B033-4D0C-9F94256FA5F5}"/>
                </a:ext>
              </a:extLst>
            </p:cNvPr>
            <p:cNvSpPr/>
            <p:nvPr/>
          </p:nvSpPr>
          <p:spPr>
            <a:xfrm>
              <a:off x="1214743" y="5104347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9A4611-BE89-704F-E237-C0F9081F12BA}"/>
                </a:ext>
              </a:extLst>
            </p:cNvPr>
            <p:cNvSpPr/>
            <p:nvPr/>
          </p:nvSpPr>
          <p:spPr>
            <a:xfrm>
              <a:off x="2728487" y="5029700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F93C09-1FE1-D3EF-6E8A-4B4082F0F6E3}"/>
                </a:ext>
              </a:extLst>
            </p:cNvPr>
            <p:cNvSpPr/>
            <p:nvPr/>
          </p:nvSpPr>
          <p:spPr>
            <a:xfrm>
              <a:off x="6984605" y="4533588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FC1FA0-95F7-634B-3A2C-73EA1EBFC9BF}"/>
                </a:ext>
              </a:extLst>
            </p:cNvPr>
            <p:cNvSpPr/>
            <p:nvPr/>
          </p:nvSpPr>
          <p:spPr>
            <a:xfrm>
              <a:off x="5472385" y="4523063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97D8AA-FA1C-0843-93E0-EBD33174EDF7}"/>
                </a:ext>
              </a:extLst>
            </p:cNvPr>
            <p:cNvSpPr/>
            <p:nvPr/>
          </p:nvSpPr>
          <p:spPr>
            <a:xfrm>
              <a:off x="5537187" y="5573838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9AD2D5-E9F4-9380-4141-61D0B77C3420}"/>
                </a:ext>
              </a:extLst>
            </p:cNvPr>
            <p:cNvSpPr/>
            <p:nvPr/>
          </p:nvSpPr>
          <p:spPr>
            <a:xfrm>
              <a:off x="3987010" y="5569169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7ED767-F822-D97C-1C94-7A38F897C993}"/>
                </a:ext>
              </a:extLst>
            </p:cNvPr>
            <p:cNvSpPr/>
            <p:nvPr/>
          </p:nvSpPr>
          <p:spPr>
            <a:xfrm>
              <a:off x="3950099" y="4523063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6D9D58-1C3A-F2DB-4C27-53F81A62872C}"/>
                </a:ext>
              </a:extLst>
            </p:cNvPr>
            <p:cNvSpPr txBox="1"/>
            <p:nvPr/>
          </p:nvSpPr>
          <p:spPr>
            <a:xfrm>
              <a:off x="1489442" y="5129513"/>
              <a:ext cx="578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B1A4C8-3263-31C3-B3FF-4219AB6D8206}"/>
                </a:ext>
              </a:extLst>
            </p:cNvPr>
            <p:cNvSpPr txBox="1"/>
            <p:nvPr/>
          </p:nvSpPr>
          <p:spPr>
            <a:xfrm>
              <a:off x="3007446" y="508478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4052A-53DF-DFF2-125E-BF57D4644591}"/>
                </a:ext>
              </a:extLst>
            </p:cNvPr>
            <p:cNvSpPr txBox="1"/>
            <p:nvPr/>
          </p:nvSpPr>
          <p:spPr>
            <a:xfrm>
              <a:off x="5909226" y="45334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079E44-4589-C505-F624-03411806B0E6}"/>
                </a:ext>
              </a:extLst>
            </p:cNvPr>
            <p:cNvSpPr txBox="1"/>
            <p:nvPr/>
          </p:nvSpPr>
          <p:spPr>
            <a:xfrm>
              <a:off x="7280059" y="4575377"/>
              <a:ext cx="54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7FC232-4BB8-F298-B56B-41D971811470}"/>
                </a:ext>
              </a:extLst>
            </p:cNvPr>
            <p:cNvSpPr txBox="1"/>
            <p:nvPr/>
          </p:nvSpPr>
          <p:spPr>
            <a:xfrm>
              <a:off x="4265760" y="456651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260026-23DC-9C9F-E6A5-F5B113C48AD7}"/>
                </a:ext>
              </a:extLst>
            </p:cNvPr>
            <p:cNvSpPr txBox="1"/>
            <p:nvPr/>
          </p:nvSpPr>
          <p:spPr>
            <a:xfrm>
              <a:off x="4255997" y="562267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68DF85-96CF-746C-2C02-42876A2D904D}"/>
                </a:ext>
              </a:extLst>
            </p:cNvPr>
            <p:cNvSpPr txBox="1"/>
            <p:nvPr/>
          </p:nvSpPr>
          <p:spPr>
            <a:xfrm>
              <a:off x="5854873" y="563020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8E18F0-3BAE-8D72-E12C-DD7C40DFE747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2329734" y="5266322"/>
              <a:ext cx="398753" cy="155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83EE75-0279-86D8-C67F-0C5F19C518AC}"/>
                </a:ext>
              </a:extLst>
            </p:cNvPr>
            <p:cNvCxnSpPr>
              <a:cxnSpLocks/>
              <a:stCxn id="17" idx="6"/>
              <a:endCxn id="22" idx="4"/>
            </p:cNvCxnSpPr>
            <p:nvPr/>
          </p:nvCxnSpPr>
          <p:spPr>
            <a:xfrm flipV="1">
              <a:off x="3843478" y="4999413"/>
              <a:ext cx="664117" cy="26846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45AFE9-9DE6-2917-C222-CE34D73E08B7}"/>
                </a:ext>
              </a:extLst>
            </p:cNvPr>
            <p:cNvCxnSpPr>
              <a:cxnSpLocks/>
              <a:stCxn id="17" idx="6"/>
              <a:endCxn id="21" idx="0"/>
            </p:cNvCxnSpPr>
            <p:nvPr/>
          </p:nvCxnSpPr>
          <p:spPr>
            <a:xfrm>
              <a:off x="3843478" y="5267875"/>
              <a:ext cx="701028" cy="30129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02343B-28C4-A5F8-2290-6234051B9CA6}"/>
                </a:ext>
              </a:extLst>
            </p:cNvPr>
            <p:cNvCxnSpPr>
              <a:cxnSpLocks/>
              <a:stCxn id="22" idx="6"/>
              <a:endCxn id="19" idx="2"/>
            </p:cNvCxnSpPr>
            <p:nvPr/>
          </p:nvCxnSpPr>
          <p:spPr>
            <a:xfrm>
              <a:off x="5065090" y="4761238"/>
              <a:ext cx="407295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2577C3-D9BE-65D4-ECE3-EA3BEF556EB3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6587376" y="4761238"/>
              <a:ext cx="397229" cy="1052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299D50-B9C0-1C41-8EEF-A16D1A095107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>
              <a:off x="5102001" y="5807344"/>
              <a:ext cx="435186" cy="46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8C67FF-3B30-8FB0-BE22-D009E787B5BA}"/>
                </a:ext>
              </a:extLst>
            </p:cNvPr>
            <p:cNvSpPr txBox="1"/>
            <p:nvPr/>
          </p:nvSpPr>
          <p:spPr>
            <a:xfrm>
              <a:off x="9604117" y="4167212"/>
              <a:ext cx="128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Likelihood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8CCA15-6B2F-D94C-F84A-CC4AFBD12627}"/>
                </a:ext>
              </a:extLst>
            </p:cNvPr>
            <p:cNvSpPr txBox="1"/>
            <p:nvPr/>
          </p:nvSpPr>
          <p:spPr>
            <a:xfrm>
              <a:off x="1194126" y="4118176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 Tree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CD022E-D644-F053-969D-22B4D93F584F}"/>
                </a:ext>
              </a:extLst>
            </p:cNvPr>
            <p:cNvSpPr txBox="1"/>
            <p:nvPr/>
          </p:nvSpPr>
          <p:spPr>
            <a:xfrm>
              <a:off x="10828508" y="4136104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0A81F6-0572-2C5B-194F-AF048D92A3F6}"/>
                </a:ext>
              </a:extLst>
            </p:cNvPr>
            <p:cNvCxnSpPr>
              <a:cxnSpLocks/>
            </p:cNvCxnSpPr>
            <p:nvPr/>
          </p:nvCxnSpPr>
          <p:spPr>
            <a:xfrm>
              <a:off x="9621882" y="4158500"/>
              <a:ext cx="0" cy="20035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B945C3-A4F8-CBD3-48A3-5D0935BBA20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8508" y="4130721"/>
              <a:ext cx="0" cy="19784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D7CE7E-FF0C-D779-C370-24567DFCA0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043" y="4487508"/>
              <a:ext cx="10518189" cy="28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Checkmark outline">
              <a:extLst>
                <a:ext uri="{FF2B5EF4-FFF2-40B4-BE49-F238E27FC236}">
                  <a16:creationId xmlns:a16="http://schemas.microsoft.com/office/drawing/2014/main" id="{BF1BD619-63A5-C2E5-FA52-515BE3CDF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87027" y="4643961"/>
              <a:ext cx="460386" cy="46038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0038E4-D49F-26D7-655D-AC42E8F19EA8}"/>
                </a:ext>
              </a:extLst>
            </p:cNvPr>
            <p:cNvSpPr txBox="1"/>
            <p:nvPr/>
          </p:nvSpPr>
          <p:spPr>
            <a:xfrm>
              <a:off x="11032767" y="5498845"/>
              <a:ext cx="356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34E27F-E679-844B-9B53-A25AAB3C8645}"/>
                </a:ext>
              </a:extLst>
            </p:cNvPr>
            <p:cNvSpPr txBox="1"/>
            <p:nvPr/>
          </p:nvSpPr>
          <p:spPr>
            <a:xfrm>
              <a:off x="9887750" y="4727960"/>
              <a:ext cx="67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AEF5E4-E9A9-2384-7277-C6CB05C69B56}"/>
                </a:ext>
              </a:extLst>
            </p:cNvPr>
            <p:cNvSpPr txBox="1"/>
            <p:nvPr/>
          </p:nvSpPr>
          <p:spPr>
            <a:xfrm>
              <a:off x="9911954" y="5569169"/>
              <a:ext cx="67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1BA39-A497-ADDA-088C-446BAB5275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043" y="4130595"/>
              <a:ext cx="10518189" cy="28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30FE32-0DCF-7514-EC92-3AB3B205F4F3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3" y="4118176"/>
              <a:ext cx="0" cy="20035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C1FA04F-730E-2A56-4359-EED7AF098969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932" y="4119489"/>
              <a:ext cx="0" cy="20035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D57CC7-6133-93A0-BF43-E13008D10C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042" y="6098418"/>
              <a:ext cx="10518189" cy="28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E0D358-9D60-B5F1-4999-7FB41F2CC0BF}"/>
                </a:ext>
              </a:extLst>
            </p:cNvPr>
            <p:cNvSpPr/>
            <p:nvPr/>
          </p:nvSpPr>
          <p:spPr>
            <a:xfrm>
              <a:off x="8506891" y="4516882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081DC9-8427-9B1B-4040-DFE3239EF0A3}"/>
                </a:ext>
              </a:extLst>
            </p:cNvPr>
            <p:cNvSpPr txBox="1"/>
            <p:nvPr/>
          </p:nvSpPr>
          <p:spPr>
            <a:xfrm>
              <a:off x="8789070" y="4555560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ball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AE0250-18F9-8B70-F9D7-7EEB8AB0CC63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8109662" y="4744532"/>
              <a:ext cx="397229" cy="1052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A81E09-A594-738C-ED00-56EBE17B2167}"/>
                </a:ext>
              </a:extLst>
            </p:cNvPr>
            <p:cNvSpPr/>
            <p:nvPr/>
          </p:nvSpPr>
          <p:spPr>
            <a:xfrm>
              <a:off x="7094804" y="5573838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45691B-652D-94EF-16A3-6A715FBE23E5}"/>
                </a:ext>
              </a:extLst>
            </p:cNvPr>
            <p:cNvSpPr txBox="1"/>
            <p:nvPr/>
          </p:nvSpPr>
          <p:spPr>
            <a:xfrm>
              <a:off x="7412490" y="5630203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ball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4F7A5-CA9E-F862-330B-E6FF74E6DD2C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6659618" y="5807344"/>
              <a:ext cx="435186" cy="46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53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82FAE23B-F89D-610C-496B-650C8FBD409D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45BAABEE-912C-8394-CB58-49A8FC3A3132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E22D8-5550-E4E1-4323-9EC2E52A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091"/>
          </a:xfrm>
        </p:spPr>
        <p:txBody>
          <a:bodyPr>
            <a:normAutofit fontScale="90000"/>
          </a:bodyPr>
          <a:lstStyle/>
          <a:p>
            <a:r>
              <a:rPr lang="en-US" dirty="0"/>
              <a:t>Consistent querying answering by applying constraints in the output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455B4-EA29-DC58-B54B-302CE2DB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0ACC-3440-B9F9-B6B0-32566EE9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548"/>
            <a:ext cx="10515600" cy="3498595"/>
          </a:xfrm>
        </p:spPr>
        <p:txBody>
          <a:bodyPr>
            <a:normAutofit/>
          </a:bodyPr>
          <a:lstStyle/>
          <a:p>
            <a:r>
              <a:rPr lang="en-US" u="sng" dirty="0"/>
              <a:t>Goal</a:t>
            </a:r>
            <a:r>
              <a:rPr lang="en-US" dirty="0"/>
              <a:t>: ensuring the output sequence complies with constraints</a:t>
            </a:r>
          </a:p>
          <a:p>
            <a:r>
              <a:rPr lang="en-US" u="sng" dirty="0"/>
              <a:t>How</a:t>
            </a:r>
            <a:r>
              <a:rPr lang="en-US" dirty="0"/>
              <a:t>: Extending lexical constraint method for </a:t>
            </a:r>
            <a:r>
              <a:rPr lang="en-US" b="1" i="1" dirty="0"/>
              <a:t>semantic</a:t>
            </a:r>
            <a:r>
              <a:rPr lang="en-US" dirty="0"/>
              <a:t> constraints by finding the </a:t>
            </a:r>
            <a:r>
              <a:rPr lang="en-US" i="1" dirty="0"/>
              <a:t>minimum</a:t>
            </a:r>
            <a:r>
              <a:rPr lang="en-US" dirty="0"/>
              <a:t> set of constraints that imply the entire constraint set.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ED24638-6082-9EDC-25CE-F7FA78C7928D}"/>
              </a:ext>
            </a:extLst>
          </p:cNvPr>
          <p:cNvGrpSpPr/>
          <p:nvPr/>
        </p:nvGrpSpPr>
        <p:grpSpPr>
          <a:xfrm>
            <a:off x="1075042" y="3866891"/>
            <a:ext cx="10530890" cy="2004856"/>
            <a:chOff x="1172495" y="4373229"/>
            <a:chExt cx="10530890" cy="200485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6E1A59-F398-B9DC-2571-E8C6EB0FDE1E}"/>
                </a:ext>
              </a:extLst>
            </p:cNvPr>
            <p:cNvSpPr/>
            <p:nvPr/>
          </p:nvSpPr>
          <p:spPr>
            <a:xfrm>
              <a:off x="1312196" y="5359400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E56B2BD-5166-2D9E-45CA-C84A3303B8CB}"/>
                </a:ext>
              </a:extLst>
            </p:cNvPr>
            <p:cNvSpPr/>
            <p:nvPr/>
          </p:nvSpPr>
          <p:spPr>
            <a:xfrm>
              <a:off x="2825940" y="5284753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C4CD28-C984-A808-C399-AB06F6ADCE2D}"/>
                </a:ext>
              </a:extLst>
            </p:cNvPr>
            <p:cNvSpPr/>
            <p:nvPr/>
          </p:nvSpPr>
          <p:spPr>
            <a:xfrm>
              <a:off x="7082058" y="4788641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C58919-D2B7-08D2-D35B-DD18CD6371B0}"/>
                </a:ext>
              </a:extLst>
            </p:cNvPr>
            <p:cNvSpPr/>
            <p:nvPr/>
          </p:nvSpPr>
          <p:spPr>
            <a:xfrm>
              <a:off x="5569838" y="4778116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976E11-D5B1-598B-65D7-1C4000CACB7A}"/>
                </a:ext>
              </a:extLst>
            </p:cNvPr>
            <p:cNvSpPr/>
            <p:nvPr/>
          </p:nvSpPr>
          <p:spPr>
            <a:xfrm>
              <a:off x="5634640" y="5828891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0F78FC-D099-3504-4724-F47BD6459F55}"/>
                </a:ext>
              </a:extLst>
            </p:cNvPr>
            <p:cNvSpPr/>
            <p:nvPr/>
          </p:nvSpPr>
          <p:spPr>
            <a:xfrm>
              <a:off x="4084463" y="5824222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784D20-7FAD-BCA1-8942-4E269608394B}"/>
                </a:ext>
              </a:extLst>
            </p:cNvPr>
            <p:cNvSpPr/>
            <p:nvPr/>
          </p:nvSpPr>
          <p:spPr>
            <a:xfrm>
              <a:off x="4047552" y="4778116"/>
              <a:ext cx="1114991" cy="476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D85005-D96E-6203-0423-55BC3B1D7B97}"/>
                </a:ext>
              </a:extLst>
            </p:cNvPr>
            <p:cNvSpPr txBox="1"/>
            <p:nvPr/>
          </p:nvSpPr>
          <p:spPr>
            <a:xfrm>
              <a:off x="1468250" y="5385363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324D92-0EEE-4DB4-028E-7FB95C85DB5C}"/>
                </a:ext>
              </a:extLst>
            </p:cNvPr>
            <p:cNvSpPr txBox="1"/>
            <p:nvPr/>
          </p:nvSpPr>
          <p:spPr>
            <a:xfrm>
              <a:off x="3223214" y="53224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0BF581-A99A-1D54-7F5B-982FC4D94815}"/>
                </a:ext>
              </a:extLst>
            </p:cNvPr>
            <p:cNvSpPr txBox="1"/>
            <p:nvPr/>
          </p:nvSpPr>
          <p:spPr>
            <a:xfrm>
              <a:off x="5918174" y="478864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7BBFC-142C-4D32-F83A-23BB9B7D7EA3}"/>
                </a:ext>
              </a:extLst>
            </p:cNvPr>
            <p:cNvSpPr txBox="1"/>
            <p:nvPr/>
          </p:nvSpPr>
          <p:spPr>
            <a:xfrm>
              <a:off x="7209179" y="4810613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EE15FA-229B-80C4-978B-A93FA1BD694A}"/>
                </a:ext>
              </a:extLst>
            </p:cNvPr>
            <p:cNvSpPr txBox="1"/>
            <p:nvPr/>
          </p:nvSpPr>
          <p:spPr>
            <a:xfrm>
              <a:off x="4366170" y="480426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D6F34D-8EC2-4E0B-C29C-DD3DEC491BF9}"/>
                </a:ext>
              </a:extLst>
            </p:cNvPr>
            <p:cNvSpPr txBox="1"/>
            <p:nvPr/>
          </p:nvSpPr>
          <p:spPr>
            <a:xfrm>
              <a:off x="4472479" y="582710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66DDD0-267C-DAFD-CB1B-B013FCE413FF}"/>
                </a:ext>
              </a:extLst>
            </p:cNvPr>
            <p:cNvSpPr txBox="1"/>
            <p:nvPr/>
          </p:nvSpPr>
          <p:spPr>
            <a:xfrm>
              <a:off x="5749546" y="5866878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E7EE0B-9EC7-4BB6-8BF8-285BDC4AC871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2427187" y="5521375"/>
              <a:ext cx="398753" cy="155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4E3B72-352D-3295-1A92-7B57B923E01E}"/>
                </a:ext>
              </a:extLst>
            </p:cNvPr>
            <p:cNvCxnSpPr>
              <a:cxnSpLocks/>
              <a:stCxn id="38" idx="6"/>
              <a:endCxn id="43" idx="4"/>
            </p:cNvCxnSpPr>
            <p:nvPr/>
          </p:nvCxnSpPr>
          <p:spPr>
            <a:xfrm flipV="1">
              <a:off x="3940931" y="5254466"/>
              <a:ext cx="664117" cy="26846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8B9050A-5080-BF8F-4B73-D42CACC108A8}"/>
                </a:ext>
              </a:extLst>
            </p:cNvPr>
            <p:cNvCxnSpPr>
              <a:cxnSpLocks/>
              <a:stCxn id="38" idx="6"/>
              <a:endCxn id="42" idx="0"/>
            </p:cNvCxnSpPr>
            <p:nvPr/>
          </p:nvCxnSpPr>
          <p:spPr>
            <a:xfrm>
              <a:off x="3940931" y="5522928"/>
              <a:ext cx="701028" cy="30129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F15D0-5849-91D1-2C09-7B7D756A2639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>
              <a:off x="5162543" y="5016291"/>
              <a:ext cx="407295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8B8F04-6B8D-7D9E-3E1E-F5DE0BF02229}"/>
                </a:ext>
              </a:extLst>
            </p:cNvPr>
            <p:cNvCxnSpPr>
              <a:cxnSpLocks/>
              <a:stCxn id="40" idx="6"/>
              <a:endCxn id="39" idx="2"/>
            </p:cNvCxnSpPr>
            <p:nvPr/>
          </p:nvCxnSpPr>
          <p:spPr>
            <a:xfrm>
              <a:off x="6684829" y="5016291"/>
              <a:ext cx="397229" cy="1052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02E4419-39AB-A0E9-6C97-5B1ED255A3A5}"/>
                </a:ext>
              </a:extLst>
            </p:cNvPr>
            <p:cNvCxnSpPr>
              <a:cxnSpLocks/>
              <a:stCxn id="42" idx="6"/>
              <a:endCxn id="41" idx="2"/>
            </p:cNvCxnSpPr>
            <p:nvPr/>
          </p:nvCxnSpPr>
          <p:spPr>
            <a:xfrm>
              <a:off x="5199454" y="6062397"/>
              <a:ext cx="435186" cy="466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E879B5-6BD1-A2F4-F1AC-EAE1F3C60900}"/>
                </a:ext>
              </a:extLst>
            </p:cNvPr>
            <p:cNvSpPr txBox="1"/>
            <p:nvPr/>
          </p:nvSpPr>
          <p:spPr>
            <a:xfrm>
              <a:off x="8945176" y="4373229"/>
              <a:ext cx="128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Likelihood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A9B63E-0CE3-5069-D11A-AA395149AC8F}"/>
                </a:ext>
              </a:extLst>
            </p:cNvPr>
            <p:cNvSpPr txBox="1"/>
            <p:nvPr/>
          </p:nvSpPr>
          <p:spPr>
            <a:xfrm>
              <a:off x="1291579" y="4373229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 Tree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B36602-D224-F44F-9DD0-7C4F36ECB9E9}"/>
                </a:ext>
              </a:extLst>
            </p:cNvPr>
            <p:cNvSpPr txBox="1"/>
            <p:nvPr/>
          </p:nvSpPr>
          <p:spPr>
            <a:xfrm>
              <a:off x="10705277" y="4373229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88DC8A3-E419-72B5-F023-B40093B4B7B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4373229"/>
              <a:ext cx="0" cy="20035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AA051F-B9B4-8850-0772-480169F5F5E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500" y="4373229"/>
              <a:ext cx="0" cy="19784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47BA1C-3C89-B5EA-45BD-B5EC84F65E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2496" y="4742561"/>
              <a:ext cx="10518189" cy="28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Graphic 81" descr="Checkmark outline">
              <a:extLst>
                <a:ext uri="{FF2B5EF4-FFF2-40B4-BE49-F238E27FC236}">
                  <a16:creationId xmlns:a16="http://schemas.microsoft.com/office/drawing/2014/main" id="{93C1FA78-A532-A803-3F6A-71ECCD23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87216" y="5736047"/>
              <a:ext cx="460386" cy="46038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A2E0D6-4134-F96A-B397-D149DC1AC326}"/>
                </a:ext>
              </a:extLst>
            </p:cNvPr>
            <p:cNvSpPr txBox="1"/>
            <p:nvPr/>
          </p:nvSpPr>
          <p:spPr>
            <a:xfrm>
              <a:off x="10931458" y="4900049"/>
              <a:ext cx="356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D1C4BF-4CDB-D32F-E6B8-EB0BAB8D329C}"/>
                </a:ext>
              </a:extLst>
            </p:cNvPr>
            <p:cNvSpPr txBox="1"/>
            <p:nvPr/>
          </p:nvSpPr>
          <p:spPr>
            <a:xfrm>
              <a:off x="9206195" y="4953991"/>
              <a:ext cx="67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D68261C-246F-8F33-2995-29694DEA5873}"/>
                </a:ext>
              </a:extLst>
            </p:cNvPr>
            <p:cNvSpPr txBox="1"/>
            <p:nvPr/>
          </p:nvSpPr>
          <p:spPr>
            <a:xfrm>
              <a:off x="9230943" y="5827101"/>
              <a:ext cx="674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0.91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6B16148-B9B2-03B8-6DA2-370D0F53F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2496" y="4385648"/>
              <a:ext cx="10518189" cy="28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44ADCB-4B57-A59D-84C0-8B3B799D750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496" y="4373229"/>
              <a:ext cx="0" cy="20035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7B2E5E-5E80-FF7E-19FB-760860313AA0}"/>
                </a:ext>
              </a:extLst>
            </p:cNvPr>
            <p:cNvCxnSpPr>
              <a:cxnSpLocks/>
            </p:cNvCxnSpPr>
            <p:nvPr/>
          </p:nvCxnSpPr>
          <p:spPr>
            <a:xfrm>
              <a:off x="11703385" y="4374542"/>
              <a:ext cx="0" cy="20035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B0A0962-96F5-A898-1B6F-FF8C0B2F01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2495" y="6353471"/>
              <a:ext cx="10518189" cy="28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DDC73BF-7394-720F-2A43-39544EB28685}"/>
              </a:ext>
            </a:extLst>
          </p:cNvPr>
          <p:cNvSpPr txBox="1"/>
          <p:nvPr/>
        </p:nvSpPr>
        <p:spPr>
          <a:xfrm>
            <a:off x="1075042" y="6144361"/>
            <a:ext cx="10120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Tractable Control for Autoregressive Language Generation, 2023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Sequential Monte Carlo Steering of Large Language Models using Probabilistic Programs, 2023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NEUROLOGIC DECODING: (Un)supervised Neural Text Generation with Predicate Logic Constraints, 2021</a:t>
            </a:r>
          </a:p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140A7-0A75-744C-74EE-A0D70D0A3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1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34F-9B4F-6DEA-F4A0-911B8A38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C91F5-EB7B-6910-45B3-75C94DC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A577E-0352-3781-C196-745F8124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5401727" cy="3859742"/>
          </a:xfrm>
        </p:spPr>
        <p:txBody>
          <a:bodyPr/>
          <a:lstStyle/>
          <a:p>
            <a:r>
              <a:rPr lang="en-US" dirty="0"/>
              <a:t>Analysis on consistent query answering in LLMs</a:t>
            </a:r>
          </a:p>
          <a:p>
            <a:pPr lvl="1"/>
            <a:r>
              <a:rPr lang="en-US" dirty="0"/>
              <a:t>input layer vs output layer</a:t>
            </a:r>
          </a:p>
          <a:p>
            <a:pPr lvl="1"/>
            <a:r>
              <a:rPr lang="en-US" dirty="0"/>
              <a:t>complexity of constraints 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833B3F-3178-8A19-19A7-BC1333243A23}"/>
              </a:ext>
            </a:extLst>
          </p:cNvPr>
          <p:cNvGrpSpPr/>
          <p:nvPr/>
        </p:nvGrpSpPr>
        <p:grpSpPr>
          <a:xfrm>
            <a:off x="9438528" y="2998104"/>
            <a:ext cx="2068195" cy="1637760"/>
            <a:chOff x="7003335" y="3739874"/>
            <a:chExt cx="3735904" cy="21481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393075-7A69-8048-A85C-4E22B718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EE7E27-6139-EB27-0B9B-3FEDA8D5A01C}"/>
                </a:ext>
              </a:extLst>
            </p:cNvPr>
            <p:cNvCxnSpPr>
              <a:cxnSpLocks/>
              <a:stCxn id="7" idx="0"/>
              <a:endCxn id="30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EB5114-0B7E-191A-F15B-E18FCD72A416}"/>
                </a:ext>
              </a:extLst>
            </p:cNvPr>
            <p:cNvCxnSpPr>
              <a:cxnSpLocks/>
              <a:stCxn id="7" idx="0"/>
              <a:endCxn id="31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FD4735-B90C-9E14-F3C7-F68D3E51A761}"/>
                </a:ext>
              </a:extLst>
            </p:cNvPr>
            <p:cNvCxnSpPr>
              <a:cxnSpLocks/>
              <a:stCxn id="7" idx="0"/>
              <a:endCxn id="32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20F83F-C70F-99A2-20C7-1C19174F5657}"/>
                </a:ext>
              </a:extLst>
            </p:cNvPr>
            <p:cNvCxnSpPr>
              <a:cxnSpLocks/>
              <a:stCxn id="7" idx="0"/>
              <a:endCxn id="33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A9FBD9-FBD8-F214-298F-9B8EA4DC1320}"/>
                </a:ext>
              </a:extLst>
            </p:cNvPr>
            <p:cNvCxnSpPr>
              <a:cxnSpLocks/>
              <a:stCxn id="7" idx="0"/>
              <a:endCxn id="34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9F261C-BA08-D788-2686-0A4BA3A1E308}"/>
                </a:ext>
              </a:extLst>
            </p:cNvPr>
            <p:cNvCxnSpPr>
              <a:cxnSpLocks/>
              <a:stCxn id="7" idx="0"/>
              <a:endCxn id="35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8184F8-AF68-EC44-26AA-9375D1ED9E0B}"/>
                </a:ext>
              </a:extLst>
            </p:cNvPr>
            <p:cNvCxnSpPr>
              <a:cxnSpLocks/>
              <a:stCxn id="7" idx="0"/>
              <a:endCxn id="36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9D53D1-40C3-066B-2701-5E5FF5B0A586}"/>
                </a:ext>
              </a:extLst>
            </p:cNvPr>
            <p:cNvCxnSpPr>
              <a:cxnSpLocks/>
              <a:stCxn id="7" idx="2"/>
              <a:endCxn id="23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E14B56-4E9F-CBAE-E0E1-AF89BEC585AC}"/>
                </a:ext>
              </a:extLst>
            </p:cNvPr>
            <p:cNvCxnSpPr>
              <a:cxnSpLocks/>
              <a:stCxn id="7" idx="2"/>
              <a:endCxn id="24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8C0056-3672-E840-C94A-60A935283878}"/>
                </a:ext>
              </a:extLst>
            </p:cNvPr>
            <p:cNvCxnSpPr>
              <a:cxnSpLocks/>
              <a:stCxn id="7" idx="2"/>
              <a:endCxn id="25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5771DB-67CC-0FE4-E867-2166D398B31C}"/>
                </a:ext>
              </a:extLst>
            </p:cNvPr>
            <p:cNvCxnSpPr>
              <a:cxnSpLocks/>
              <a:stCxn id="7" idx="2"/>
              <a:endCxn id="26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52884E-759C-28E1-3C21-2228D854FCFA}"/>
                </a:ext>
              </a:extLst>
            </p:cNvPr>
            <p:cNvCxnSpPr>
              <a:cxnSpLocks/>
              <a:stCxn id="7" idx="2"/>
              <a:endCxn id="27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C6FEFD-62F8-51E6-A7ED-14DA6EE36DA1}"/>
                </a:ext>
              </a:extLst>
            </p:cNvPr>
            <p:cNvCxnSpPr>
              <a:cxnSpLocks/>
              <a:stCxn id="7" idx="2"/>
              <a:endCxn id="28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5092AF-32AA-85CF-2468-D0845CF731C6}"/>
                </a:ext>
              </a:extLst>
            </p:cNvPr>
            <p:cNvCxnSpPr>
              <a:cxnSpLocks/>
              <a:stCxn id="29" idx="6"/>
              <a:endCxn id="7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F8686-F901-7C98-C072-0D7229787F03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15E880-3980-32F1-1AEF-C3306D5D6F55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C0D52E-4DB7-3783-D3EA-7D4741FBBF3E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7681B4-B253-260E-6B23-69D80DAC8F64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34CEF3-D048-0023-DC41-A4D64342A82F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543F7-7A70-DA8A-351D-A52A7760C95C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C6CBE2-C4C6-AC46-EFA4-630322E4CDB4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5F969D-BD60-C65B-32A2-2733839753FC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17EDF4-1901-38EF-70A7-F00943BB503B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C8CAFF-3CA6-7532-F61C-77EE2CC5EDEA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AC451C-B8B0-F42C-AA9A-B083808DBD9C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DDE705-AB99-3A47-EDE1-940AB558F485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6DCA7-7D07-8CEC-681E-6CDDA81CBF0E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3CD8A3-DD2E-E11B-113F-0C498DC82811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859031-1D0D-8918-7878-74716D9155C9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7EDA083-3872-99CC-AABA-1BA82DE56512}"/>
              </a:ext>
            </a:extLst>
          </p:cNvPr>
          <p:cNvSpPr/>
          <p:nvPr/>
        </p:nvSpPr>
        <p:spPr>
          <a:xfrm>
            <a:off x="9910612" y="1690775"/>
            <a:ext cx="1271895" cy="56578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AA6B9F-E3E8-F5BE-8B48-5188E43CADB4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0546559" y="2256559"/>
            <a:ext cx="1" cy="61978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69859-5836-2C82-FFF5-6BF030521435}"/>
              </a:ext>
            </a:extLst>
          </p:cNvPr>
          <p:cNvSpPr/>
          <p:nvPr/>
        </p:nvSpPr>
        <p:spPr>
          <a:xfrm>
            <a:off x="9974582" y="5438055"/>
            <a:ext cx="1271895" cy="56578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C62DB2-C8AC-193E-1898-37585730FEB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606046" y="4771864"/>
            <a:ext cx="4484" cy="66619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F30A63-ECDA-EBA4-BAEC-2654BEF8D7EA}"/>
              </a:ext>
            </a:extLst>
          </p:cNvPr>
          <p:cNvCxnSpPr>
            <a:cxnSpLocks/>
          </p:cNvCxnSpPr>
          <p:nvPr/>
        </p:nvCxnSpPr>
        <p:spPr>
          <a:xfrm>
            <a:off x="8012366" y="2610790"/>
            <a:ext cx="2019151" cy="6996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0A8F98-41ED-7275-B08B-1D681AEC4024}"/>
              </a:ext>
            </a:extLst>
          </p:cNvPr>
          <p:cNvCxnSpPr>
            <a:cxnSpLocks/>
          </p:cNvCxnSpPr>
          <p:nvPr/>
        </p:nvCxnSpPr>
        <p:spPr>
          <a:xfrm>
            <a:off x="8016207" y="5051967"/>
            <a:ext cx="2019151" cy="0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8F3924-578A-4A8C-69C7-4D2E9C029427}"/>
              </a:ext>
            </a:extLst>
          </p:cNvPr>
          <p:cNvSpPr txBox="1"/>
          <p:nvPr/>
        </p:nvSpPr>
        <p:spPr>
          <a:xfrm>
            <a:off x="8190812" y="227466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9E0ADD-6B20-AF97-73FB-C8DA19EA02AA}"/>
              </a:ext>
            </a:extLst>
          </p:cNvPr>
          <p:cNvSpPr txBox="1"/>
          <p:nvPr/>
        </p:nvSpPr>
        <p:spPr>
          <a:xfrm>
            <a:off x="8283606" y="468685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BF15FB4-5E24-CB50-7028-3A8692DE0BF7}"/>
              </a:ext>
            </a:extLst>
          </p:cNvPr>
          <p:cNvGrpSpPr/>
          <p:nvPr/>
        </p:nvGrpSpPr>
        <p:grpSpPr>
          <a:xfrm>
            <a:off x="6607385" y="2081579"/>
            <a:ext cx="1271896" cy="1084567"/>
            <a:chOff x="6853321" y="3288131"/>
            <a:chExt cx="3476462" cy="3224012"/>
          </a:xfrm>
        </p:grpSpPr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DB1D15D5-1120-7479-4C10-1216D25BF020}"/>
                </a:ext>
              </a:extLst>
            </p:cNvPr>
            <p:cNvSpPr/>
            <p:nvPr/>
          </p:nvSpPr>
          <p:spPr>
            <a:xfrm>
              <a:off x="7497172" y="3288131"/>
              <a:ext cx="2115895" cy="985348"/>
            </a:xfrm>
            <a:prstGeom prst="triangl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7FB27A8C-A4FC-EB5C-2523-8655F250E42E}"/>
                </a:ext>
              </a:extLst>
            </p:cNvPr>
            <p:cNvSpPr/>
            <p:nvPr/>
          </p:nvSpPr>
          <p:spPr>
            <a:xfrm>
              <a:off x="6853321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27D66F5B-F3EC-EBE0-E356-BC55785DB0F4}"/>
                </a:ext>
              </a:extLst>
            </p:cNvPr>
            <p:cNvSpPr/>
            <p:nvPr/>
          </p:nvSpPr>
          <p:spPr>
            <a:xfrm rot="10800000">
              <a:off x="7285121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AFCA4A00-1363-180F-D18C-A46C7EBE0ECB}"/>
                </a:ext>
              </a:extLst>
            </p:cNvPr>
            <p:cNvSpPr/>
            <p:nvPr/>
          </p:nvSpPr>
          <p:spPr>
            <a:xfrm>
              <a:off x="7716920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00AEFAC5-2B93-B06B-E8CD-A9150AEA0ECE}"/>
                </a:ext>
              </a:extLst>
            </p:cNvPr>
            <p:cNvSpPr/>
            <p:nvPr/>
          </p:nvSpPr>
          <p:spPr>
            <a:xfrm>
              <a:off x="7285120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5A5EF965-B563-3C95-253B-5479F60BB017}"/>
                </a:ext>
              </a:extLst>
            </p:cNvPr>
            <p:cNvSpPr/>
            <p:nvPr/>
          </p:nvSpPr>
          <p:spPr>
            <a:xfrm>
              <a:off x="8627984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484A7BA9-A19C-2D6B-3CE3-7445D0F96A20}"/>
                </a:ext>
              </a:extLst>
            </p:cNvPr>
            <p:cNvSpPr/>
            <p:nvPr/>
          </p:nvSpPr>
          <p:spPr>
            <a:xfrm rot="10800000">
              <a:off x="9059784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AF5B817F-6328-EC10-8752-DC8399D0C01C}"/>
                </a:ext>
              </a:extLst>
            </p:cNvPr>
            <p:cNvSpPr/>
            <p:nvPr/>
          </p:nvSpPr>
          <p:spPr>
            <a:xfrm>
              <a:off x="9491583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8900AD15-A738-28FA-C2D5-5A0AA79C7B2E}"/>
                </a:ext>
              </a:extLst>
            </p:cNvPr>
            <p:cNvSpPr/>
            <p:nvPr/>
          </p:nvSpPr>
          <p:spPr>
            <a:xfrm>
              <a:off x="9059783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D07E038B-D46D-4A10-FBC0-D9DFEE3E114A}"/>
                </a:ext>
              </a:extLst>
            </p:cNvPr>
            <p:cNvSpPr/>
            <p:nvPr/>
          </p:nvSpPr>
          <p:spPr>
            <a:xfrm>
              <a:off x="6901044" y="5555636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7A8CDDC-792B-A36C-52C5-134B12F1D4FE}"/>
                </a:ext>
              </a:extLst>
            </p:cNvPr>
            <p:cNvSpPr/>
            <p:nvPr/>
          </p:nvSpPr>
          <p:spPr>
            <a:xfrm>
              <a:off x="7445911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574B4BA1-603D-659E-073F-049FF18C4A2E}"/>
                </a:ext>
              </a:extLst>
            </p:cNvPr>
            <p:cNvSpPr/>
            <p:nvPr/>
          </p:nvSpPr>
          <p:spPr>
            <a:xfrm>
              <a:off x="7992265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F67F3150-737C-70BE-C976-110D28219D7B}"/>
                </a:ext>
              </a:extLst>
            </p:cNvPr>
            <p:cNvSpPr/>
            <p:nvPr/>
          </p:nvSpPr>
          <p:spPr>
            <a:xfrm>
              <a:off x="8680951" y="5555872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7FC55D29-0F46-5990-115A-F811D852E19C}"/>
                </a:ext>
              </a:extLst>
            </p:cNvPr>
            <p:cNvSpPr/>
            <p:nvPr/>
          </p:nvSpPr>
          <p:spPr>
            <a:xfrm>
              <a:off x="9225818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AAA2C1BE-1FC4-2A4A-AADA-D9289E4EDFA5}"/>
                </a:ext>
              </a:extLst>
            </p:cNvPr>
            <p:cNvSpPr/>
            <p:nvPr/>
          </p:nvSpPr>
          <p:spPr>
            <a:xfrm>
              <a:off x="9772172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C5C482-58B0-B174-165A-6A3C3726C98D}"/>
              </a:ext>
            </a:extLst>
          </p:cNvPr>
          <p:cNvGrpSpPr/>
          <p:nvPr/>
        </p:nvGrpSpPr>
        <p:grpSpPr>
          <a:xfrm>
            <a:off x="6633153" y="4324512"/>
            <a:ext cx="1271896" cy="1084567"/>
            <a:chOff x="6853321" y="3288131"/>
            <a:chExt cx="3476462" cy="3224012"/>
          </a:xfrm>
        </p:grpSpPr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9A7CA076-3648-983F-DE54-5575CEDABD67}"/>
                </a:ext>
              </a:extLst>
            </p:cNvPr>
            <p:cNvSpPr/>
            <p:nvPr/>
          </p:nvSpPr>
          <p:spPr>
            <a:xfrm>
              <a:off x="7497172" y="3288131"/>
              <a:ext cx="2115895" cy="985348"/>
            </a:xfrm>
            <a:prstGeom prst="triangl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CCE108DA-3654-8AF4-CB47-5496F2D7DDCF}"/>
                </a:ext>
              </a:extLst>
            </p:cNvPr>
            <p:cNvSpPr/>
            <p:nvPr/>
          </p:nvSpPr>
          <p:spPr>
            <a:xfrm>
              <a:off x="6853321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F661B128-5FEB-A06E-48B0-4330DC65A114}"/>
                </a:ext>
              </a:extLst>
            </p:cNvPr>
            <p:cNvSpPr/>
            <p:nvPr/>
          </p:nvSpPr>
          <p:spPr>
            <a:xfrm rot="10800000">
              <a:off x="7285121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E3A7AA7D-4031-0546-0361-9FAA37D0E7ED}"/>
                </a:ext>
              </a:extLst>
            </p:cNvPr>
            <p:cNvSpPr/>
            <p:nvPr/>
          </p:nvSpPr>
          <p:spPr>
            <a:xfrm>
              <a:off x="7716920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E3ECDD8A-238B-5966-2DB6-ACBCDAC7654F}"/>
                </a:ext>
              </a:extLst>
            </p:cNvPr>
            <p:cNvSpPr/>
            <p:nvPr/>
          </p:nvSpPr>
          <p:spPr>
            <a:xfrm>
              <a:off x="7285120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C295082F-8FE3-A6FD-CCB1-47115C56941D}"/>
                </a:ext>
              </a:extLst>
            </p:cNvPr>
            <p:cNvSpPr/>
            <p:nvPr/>
          </p:nvSpPr>
          <p:spPr>
            <a:xfrm>
              <a:off x="8627984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731FE4E7-3A01-652A-3D24-0293991ED834}"/>
                </a:ext>
              </a:extLst>
            </p:cNvPr>
            <p:cNvSpPr/>
            <p:nvPr/>
          </p:nvSpPr>
          <p:spPr>
            <a:xfrm rot="10800000">
              <a:off x="9059784" y="4920248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72EF0D18-E178-491D-DCAF-3F69B593ADAB}"/>
                </a:ext>
              </a:extLst>
            </p:cNvPr>
            <p:cNvSpPr/>
            <p:nvPr/>
          </p:nvSpPr>
          <p:spPr>
            <a:xfrm>
              <a:off x="9491583" y="4918339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95B00C76-5CDA-AD09-BB47-9E09CCA6B126}"/>
                </a:ext>
              </a:extLst>
            </p:cNvPr>
            <p:cNvSpPr/>
            <p:nvPr/>
          </p:nvSpPr>
          <p:spPr>
            <a:xfrm>
              <a:off x="9059783" y="4293917"/>
              <a:ext cx="838200" cy="620267"/>
            </a:xfrm>
            <a:prstGeom prst="triangl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EB205F17-0332-F401-5557-4A16FC89B476}"/>
                </a:ext>
              </a:extLst>
            </p:cNvPr>
            <p:cNvSpPr/>
            <p:nvPr/>
          </p:nvSpPr>
          <p:spPr>
            <a:xfrm>
              <a:off x="6901044" y="5555636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97295470-583F-A5DE-70A2-1A67F41D063E}"/>
                </a:ext>
              </a:extLst>
            </p:cNvPr>
            <p:cNvSpPr/>
            <p:nvPr/>
          </p:nvSpPr>
          <p:spPr>
            <a:xfrm>
              <a:off x="7445911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819754A1-3ED6-3495-E2DA-908EC4C2E0AF}"/>
                </a:ext>
              </a:extLst>
            </p:cNvPr>
            <p:cNvSpPr/>
            <p:nvPr/>
          </p:nvSpPr>
          <p:spPr>
            <a:xfrm>
              <a:off x="7992265" y="5559044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FF234640-73B7-E79A-33EE-A32FB0B7324E}"/>
                </a:ext>
              </a:extLst>
            </p:cNvPr>
            <p:cNvSpPr/>
            <p:nvPr/>
          </p:nvSpPr>
          <p:spPr>
            <a:xfrm>
              <a:off x="8680951" y="5555872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riangle 78">
              <a:extLst>
                <a:ext uri="{FF2B5EF4-FFF2-40B4-BE49-F238E27FC236}">
                  <a16:creationId xmlns:a16="http://schemas.microsoft.com/office/drawing/2014/main" id="{E3BBC047-C25D-3899-1B73-7FF611AC9E1D}"/>
                </a:ext>
              </a:extLst>
            </p:cNvPr>
            <p:cNvSpPr/>
            <p:nvPr/>
          </p:nvSpPr>
          <p:spPr>
            <a:xfrm>
              <a:off x="9225818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0A8B6C9B-0FCF-8740-047E-EA092C1F4F59}"/>
                </a:ext>
              </a:extLst>
            </p:cNvPr>
            <p:cNvSpPr/>
            <p:nvPr/>
          </p:nvSpPr>
          <p:spPr>
            <a:xfrm>
              <a:off x="9772172" y="5559280"/>
              <a:ext cx="512070" cy="952863"/>
            </a:xfrm>
            <a:prstGeom prst="triangl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10F1B821-FDD7-499F-725F-128518DE95C7}"/>
              </a:ext>
            </a:extLst>
          </p:cNvPr>
          <p:cNvSpPr/>
          <p:nvPr/>
        </p:nvSpPr>
        <p:spPr>
          <a:xfrm>
            <a:off x="6519338" y="4287696"/>
            <a:ext cx="1480328" cy="126282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2CB49D-E999-9C0E-3BF1-8E2D2A47C977}"/>
              </a:ext>
            </a:extLst>
          </p:cNvPr>
          <p:cNvSpPr/>
          <p:nvPr/>
        </p:nvSpPr>
        <p:spPr>
          <a:xfrm>
            <a:off x="6519338" y="1997177"/>
            <a:ext cx="1480328" cy="126282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0360-8003-2619-A181-A10869970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38" name="Round Same Side Corner Rectangle 37">
            <a:extLst>
              <a:ext uri="{FF2B5EF4-FFF2-40B4-BE49-F238E27FC236}">
                <a16:creationId xmlns:a16="http://schemas.microsoft.com/office/drawing/2014/main" id="{D3BC76DA-464B-90F2-C426-E03BBB6092FE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>
            <a:extLst>
              <a:ext uri="{FF2B5EF4-FFF2-40B4-BE49-F238E27FC236}">
                <a16:creationId xmlns:a16="http://schemas.microsoft.com/office/drawing/2014/main" id="{6B124050-B4B0-31A8-0946-5CB76249AD87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2D42-0039-B1B1-6136-67F958E8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not reliable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4D04-94A5-7817-479A-349EA1A4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760F-FF4A-C48F-CA78-EC196A5B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6096711" cy="3859742"/>
          </a:xfrm>
        </p:spPr>
        <p:txBody>
          <a:bodyPr/>
          <a:lstStyle/>
          <a:p>
            <a:r>
              <a:rPr lang="en-US" dirty="0"/>
              <a:t>They produce self-contradictory results</a:t>
            </a:r>
          </a:p>
        </p:txBody>
      </p:sp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C3C86779-71C3-75B2-02C6-FA1CE99C8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" b="80662"/>
          <a:stretch/>
        </p:blipFill>
        <p:spPr>
          <a:xfrm>
            <a:off x="1084855" y="3090024"/>
            <a:ext cx="5527929" cy="595674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3DC96090-C7BC-D082-AE8D-9879ACBEA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7" t="31255" r="547" b="7099"/>
          <a:stretch/>
        </p:blipFill>
        <p:spPr>
          <a:xfrm>
            <a:off x="1084855" y="3648080"/>
            <a:ext cx="5257817" cy="22313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A10F4E-D421-3F75-D391-14B4C2C4B216}"/>
              </a:ext>
            </a:extLst>
          </p:cNvPr>
          <p:cNvSpPr txBox="1"/>
          <p:nvPr/>
        </p:nvSpPr>
        <p:spPr>
          <a:xfrm>
            <a:off x="1084854" y="5883351"/>
            <a:ext cx="525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8/27/2023 : Inaccurate result on GPT-3.5</a:t>
            </a:r>
          </a:p>
        </p:txBody>
      </p:sp>
      <p:pic>
        <p:nvPicPr>
          <p:cNvPr id="26" name="Picture 25" descr="A screenshot of a math test&#10;&#10;Description automatically generated">
            <a:extLst>
              <a:ext uri="{FF2B5EF4-FFF2-40B4-BE49-F238E27FC236}">
                <a16:creationId xmlns:a16="http://schemas.microsoft.com/office/drawing/2014/main" id="{27C178B8-D36D-EFC6-20FC-C5103E865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4" t="1668" r="344" b="86874"/>
          <a:stretch/>
        </p:blipFill>
        <p:spPr>
          <a:xfrm>
            <a:off x="7038236" y="1625374"/>
            <a:ext cx="4965342" cy="593148"/>
          </a:xfrm>
          <a:prstGeom prst="rect">
            <a:avLst/>
          </a:prstGeom>
        </p:spPr>
      </p:pic>
      <p:pic>
        <p:nvPicPr>
          <p:cNvPr id="27" name="Picture 26" descr="A screenshot of a math test&#10;&#10;Description automatically generated">
            <a:extLst>
              <a:ext uri="{FF2B5EF4-FFF2-40B4-BE49-F238E27FC236}">
                <a16:creationId xmlns:a16="http://schemas.microsoft.com/office/drawing/2014/main" id="{6FE37B5C-1B38-7222-7AE7-1E98C216D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96" b="1238"/>
          <a:stretch/>
        </p:blipFill>
        <p:spPr>
          <a:xfrm>
            <a:off x="7038236" y="2154279"/>
            <a:ext cx="4708026" cy="37483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81202C-DB47-843C-B513-87ACE4ACCEEB}"/>
              </a:ext>
            </a:extLst>
          </p:cNvPr>
          <p:cNvSpPr txBox="1"/>
          <p:nvPr/>
        </p:nvSpPr>
        <p:spPr>
          <a:xfrm>
            <a:off x="7038236" y="5879395"/>
            <a:ext cx="470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8/27/2023 : Inaccurate result on GPT-4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62D6CF-2DF9-BE46-F284-D1016C920AEE}"/>
              </a:ext>
            </a:extLst>
          </p:cNvPr>
          <p:cNvSpPr/>
          <p:nvPr/>
        </p:nvSpPr>
        <p:spPr>
          <a:xfrm>
            <a:off x="1689708" y="4095957"/>
            <a:ext cx="2278281" cy="168555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1211AD-A3B3-CD7B-9B6C-BC969EB1B66B}"/>
              </a:ext>
            </a:extLst>
          </p:cNvPr>
          <p:cNvSpPr/>
          <p:nvPr/>
        </p:nvSpPr>
        <p:spPr>
          <a:xfrm>
            <a:off x="1607726" y="4442352"/>
            <a:ext cx="2403127" cy="168555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E20442-2820-C467-44DE-630C491D6677}"/>
              </a:ext>
            </a:extLst>
          </p:cNvPr>
          <p:cNvSpPr/>
          <p:nvPr/>
        </p:nvSpPr>
        <p:spPr>
          <a:xfrm>
            <a:off x="3403189" y="4785731"/>
            <a:ext cx="2122142" cy="168555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7C3298-2223-37AE-7CBA-1D4FC99475AF}"/>
              </a:ext>
            </a:extLst>
          </p:cNvPr>
          <p:cNvSpPr/>
          <p:nvPr/>
        </p:nvSpPr>
        <p:spPr>
          <a:xfrm>
            <a:off x="7482828" y="4197369"/>
            <a:ext cx="3663384" cy="245893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AC1EF7-EA25-5BE3-6125-BA82DE454637}"/>
              </a:ext>
            </a:extLst>
          </p:cNvPr>
          <p:cNvSpPr/>
          <p:nvPr/>
        </p:nvSpPr>
        <p:spPr>
          <a:xfrm>
            <a:off x="7482828" y="3556689"/>
            <a:ext cx="1806010" cy="327465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9D71E6-6375-E60A-A0BE-57EAA778EA37}"/>
              </a:ext>
            </a:extLst>
          </p:cNvPr>
          <p:cNvSpPr/>
          <p:nvPr/>
        </p:nvSpPr>
        <p:spPr>
          <a:xfrm>
            <a:off x="7482828" y="4705911"/>
            <a:ext cx="1191647" cy="318171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80F62D-010A-4999-68D7-F28C9CEB7505}"/>
              </a:ext>
            </a:extLst>
          </p:cNvPr>
          <p:cNvSpPr/>
          <p:nvPr/>
        </p:nvSpPr>
        <p:spPr>
          <a:xfrm>
            <a:off x="7482828" y="5286731"/>
            <a:ext cx="2848997" cy="246609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945365-6A67-D308-BCF2-8E8FEEE284D9}"/>
              </a:ext>
            </a:extLst>
          </p:cNvPr>
          <p:cNvSpPr/>
          <p:nvPr/>
        </p:nvSpPr>
        <p:spPr>
          <a:xfrm>
            <a:off x="4904828" y="4450254"/>
            <a:ext cx="1271158" cy="160653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EA07C6-B62D-0173-7649-D1B8F017C19A}"/>
              </a:ext>
            </a:extLst>
          </p:cNvPr>
          <p:cNvSpPr/>
          <p:nvPr/>
        </p:nvSpPr>
        <p:spPr>
          <a:xfrm>
            <a:off x="1607725" y="4800018"/>
            <a:ext cx="1010541" cy="168555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43855-A27B-4106-8892-6F4658F41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B8FE1E97-13BB-EB04-A406-6CDD6E09AB25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F47CDD68-21EB-717E-661B-C08945ABFF73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0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7098-0BD7-E603-6273-B59CEF9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4F14-585D-B84C-495A-53A23D59A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E8C25-90A9-4B2B-95DE-3F2001E6E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B4E2D77-FB82-3D1B-12F3-07F91DC0C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noFill/>
          <a:ln w="104775">
            <a:solidFill>
              <a:schemeClr val="accent5"/>
            </a:solidFill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8F6D6-5625-8525-BA1E-CD6E289363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noFill/>
          <a:ln w="104775">
            <a:solidFill>
              <a:schemeClr val="accent4"/>
            </a:solidFill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54261-3796-558C-4DC7-DD576D0C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04032"/>
            <a:ext cx="6391274" cy="1325880"/>
          </a:xfrm>
        </p:spPr>
        <p:txBody>
          <a:bodyPr>
            <a:normAutofit/>
          </a:bodyPr>
          <a:lstStyle/>
          <a:p>
            <a:r>
              <a:rPr lang="en-US" dirty="0"/>
              <a:t>Causes of inaccurate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13C5A-C126-D873-1873-43FB5DCB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61" y="1543206"/>
            <a:ext cx="6020330" cy="42783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in pretraining data is inaccurate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Biases present in pretraining data </a:t>
            </a:r>
          </a:p>
          <a:p>
            <a:pPr marL="571500" lvl="1" indent="-342900">
              <a:buFont typeface="System Font Regular"/>
              <a:buChar char="–"/>
            </a:pPr>
            <a:r>
              <a:rPr lang="en-US" dirty="0"/>
              <a:t>ex: human biases (gender)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tail knowledge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70D3-A95C-84C5-1C08-44C17293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A collage of two people&#10;&#10;Description automatically generated">
            <a:extLst>
              <a:ext uri="{FF2B5EF4-FFF2-40B4-BE49-F238E27FC236}">
                <a16:creationId xmlns:a16="http://schemas.microsoft.com/office/drawing/2014/main" id="{0AC5C5CC-B7CA-6BF0-82AC-8D683B8E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975" y="1899823"/>
            <a:ext cx="2660703" cy="2660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E1B0C1-85EB-2DB2-FAB5-CF28A2594236}"/>
              </a:ext>
            </a:extLst>
          </p:cNvPr>
          <p:cNvSpPr txBox="1"/>
          <p:nvPr/>
        </p:nvSpPr>
        <p:spPr>
          <a:xfrm>
            <a:off x="3150299" y="6568879"/>
            <a:ext cx="639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Language Models are Unsupervised Multitask Learners, 2020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21B0C-575E-9B82-B92A-E5FC2FD93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6" y="4656760"/>
            <a:ext cx="4953211" cy="17745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035429-D50B-6713-F94D-48FEF5016AC8}"/>
              </a:ext>
            </a:extLst>
          </p:cNvPr>
          <p:cNvSpPr txBox="1"/>
          <p:nvPr/>
        </p:nvSpPr>
        <p:spPr>
          <a:xfrm>
            <a:off x="927239" y="4005297"/>
            <a:ext cx="495320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GPT-2: </a:t>
            </a:r>
            <a:r>
              <a:rPr lang="en-US" dirty="0">
                <a:latin typeface="Avenir Next LT Pro" panose="020B0504020202020204" pitchFamily="34" charset="0"/>
              </a:rPr>
              <a:t>S</a:t>
            </a:r>
            <a:r>
              <a:rPr lang="en-US" sz="1800" dirty="0">
                <a:latin typeface="Avenir Next LT Pro" panose="020B0504020202020204" pitchFamily="34" charset="0"/>
              </a:rPr>
              <a:t>crapes text from all outbound links from Reddit with at least 3 karma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90FE9-EEA0-5C74-CBE1-384DFB0A5596}"/>
              </a:ext>
            </a:extLst>
          </p:cNvPr>
          <p:cNvSpPr/>
          <p:nvPr/>
        </p:nvSpPr>
        <p:spPr>
          <a:xfrm>
            <a:off x="2779597" y="5151884"/>
            <a:ext cx="3005000" cy="233107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04038-00B6-B869-8094-C4E257F39DAB}"/>
              </a:ext>
            </a:extLst>
          </p:cNvPr>
          <p:cNvSpPr/>
          <p:nvPr/>
        </p:nvSpPr>
        <p:spPr>
          <a:xfrm>
            <a:off x="927237" y="5391709"/>
            <a:ext cx="4857360" cy="233107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6E0FEB-D9E7-943D-4BFF-C4E2DAAEA542}"/>
              </a:ext>
            </a:extLst>
          </p:cNvPr>
          <p:cNvSpPr/>
          <p:nvPr/>
        </p:nvSpPr>
        <p:spPr>
          <a:xfrm>
            <a:off x="927236" y="5638464"/>
            <a:ext cx="640203" cy="264164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1D23F-EBE5-E874-756D-6A73A3818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6545628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28A-3867-4F53-0E5F-8A649AB0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Over-reliance on generalization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336AD-B86A-AF27-7F1B-BA9CADCB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743C3-3587-61BC-A2CA-83434A12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LLMs </a:t>
            </a:r>
            <a:r>
              <a:rPr lang="en-US" i="1" dirty="0"/>
              <a:t>over-generalize</a:t>
            </a:r>
            <a:r>
              <a:rPr lang="en-US" dirty="0"/>
              <a:t> </a:t>
            </a:r>
            <a:r>
              <a:rPr lang="en-US" i="1" dirty="0"/>
              <a:t>patterns and relationships </a:t>
            </a:r>
            <a:r>
              <a:rPr lang="en-US" dirty="0"/>
              <a:t>from </a:t>
            </a:r>
            <a:r>
              <a:rPr lang="en-US" u="sng" dirty="0"/>
              <a:t>pretraining data</a:t>
            </a:r>
          </a:p>
          <a:p>
            <a:pPr lvl="1">
              <a:buFont typeface="System Font Regular"/>
              <a:buChar char="–"/>
            </a:pPr>
            <a:r>
              <a:rPr lang="en-US" dirty="0"/>
              <a:t>Causes inconsistent and inaccurate results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EBB690-2F56-9995-4BE6-1E2A833DCB89}"/>
              </a:ext>
            </a:extLst>
          </p:cNvPr>
          <p:cNvGrpSpPr/>
          <p:nvPr/>
        </p:nvGrpSpPr>
        <p:grpSpPr>
          <a:xfrm>
            <a:off x="4359603" y="3596797"/>
            <a:ext cx="3936672" cy="2462467"/>
            <a:chOff x="7003335" y="3580965"/>
            <a:chExt cx="3735904" cy="23070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091E5A-F3D2-BF10-14BE-1EEBF7AD4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D3BA50-7564-BD9B-593C-B2F0D1CEA089}"/>
                </a:ext>
              </a:extLst>
            </p:cNvPr>
            <p:cNvCxnSpPr>
              <a:cxnSpLocks/>
              <a:stCxn id="6" idx="0"/>
              <a:endCxn id="33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D21355-BDA0-8340-6AC0-EA4A40D56DD4}"/>
                </a:ext>
              </a:extLst>
            </p:cNvPr>
            <p:cNvSpPr txBox="1"/>
            <p:nvPr/>
          </p:nvSpPr>
          <p:spPr>
            <a:xfrm>
              <a:off x="9506941" y="3580965"/>
              <a:ext cx="624366" cy="432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5A79F8-5B29-A950-E9FB-26C3FA62AA4F}"/>
                </a:ext>
              </a:extLst>
            </p:cNvPr>
            <p:cNvSpPr txBox="1"/>
            <p:nvPr/>
          </p:nvSpPr>
          <p:spPr>
            <a:xfrm>
              <a:off x="7861702" y="5450397"/>
              <a:ext cx="624366" cy="432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A184BA-FAD2-3B6A-ED46-E71C488573D8}"/>
                </a:ext>
              </a:extLst>
            </p:cNvPr>
            <p:cNvCxnSpPr>
              <a:cxnSpLocks/>
              <a:stCxn id="6" idx="0"/>
              <a:endCxn id="34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BC745A-4D5C-1671-960E-1DC929AD0E3B}"/>
                </a:ext>
              </a:extLst>
            </p:cNvPr>
            <p:cNvCxnSpPr>
              <a:cxnSpLocks/>
              <a:stCxn id="6" idx="0"/>
              <a:endCxn id="35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80D47B-63AE-2334-D793-983A8ABAEC8B}"/>
                </a:ext>
              </a:extLst>
            </p:cNvPr>
            <p:cNvCxnSpPr>
              <a:cxnSpLocks/>
              <a:stCxn id="6" idx="0"/>
              <a:endCxn id="36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A731B8-90D0-BCC6-DE32-6839B6A97BD9}"/>
                </a:ext>
              </a:extLst>
            </p:cNvPr>
            <p:cNvCxnSpPr>
              <a:cxnSpLocks/>
              <a:stCxn id="6" idx="0"/>
              <a:endCxn id="37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7B6AC7-513E-A99B-ACB0-3BD5EF36B22F}"/>
                </a:ext>
              </a:extLst>
            </p:cNvPr>
            <p:cNvCxnSpPr>
              <a:cxnSpLocks/>
              <a:stCxn id="6" idx="0"/>
              <a:endCxn id="38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C19A6B-8B3C-FF6D-6C15-690ED231ECF3}"/>
                </a:ext>
              </a:extLst>
            </p:cNvPr>
            <p:cNvCxnSpPr>
              <a:cxnSpLocks/>
              <a:stCxn id="6" idx="0"/>
              <a:endCxn id="39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0E832D-0D53-8370-7786-0ED836E53F56}"/>
                </a:ext>
              </a:extLst>
            </p:cNvPr>
            <p:cNvCxnSpPr>
              <a:cxnSpLocks/>
              <a:stCxn id="6" idx="2"/>
              <a:endCxn id="26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3A5ADD-17BB-39B7-0C7E-A7B5EEC7BBAA}"/>
                </a:ext>
              </a:extLst>
            </p:cNvPr>
            <p:cNvCxnSpPr>
              <a:cxnSpLocks/>
              <a:stCxn id="6" idx="2"/>
              <a:endCxn id="27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08A2F1-CDA7-E145-5E3E-2E191883C2AB}"/>
                </a:ext>
              </a:extLst>
            </p:cNvPr>
            <p:cNvCxnSpPr>
              <a:cxnSpLocks/>
              <a:stCxn id="6" idx="2"/>
              <a:endCxn id="28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DA86A4-F196-52C9-BBC2-612CB8DAAE76}"/>
                </a:ext>
              </a:extLst>
            </p:cNvPr>
            <p:cNvCxnSpPr>
              <a:cxnSpLocks/>
              <a:stCxn id="6" idx="2"/>
              <a:endCxn id="29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E7C526-E029-CE89-9CFB-73B74A6AE551}"/>
                </a:ext>
              </a:extLst>
            </p:cNvPr>
            <p:cNvCxnSpPr>
              <a:cxnSpLocks/>
              <a:stCxn id="6" idx="2"/>
              <a:endCxn id="30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AF6335-5EF2-25F4-7C39-0F2D9C00D8F0}"/>
                </a:ext>
              </a:extLst>
            </p:cNvPr>
            <p:cNvCxnSpPr>
              <a:cxnSpLocks/>
              <a:stCxn id="6" idx="2"/>
              <a:endCxn id="31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F027A4-026F-EE2C-0CBD-A0ED003F64D3}"/>
                </a:ext>
              </a:extLst>
            </p:cNvPr>
            <p:cNvCxnSpPr>
              <a:cxnSpLocks/>
              <a:stCxn id="32" idx="6"/>
              <a:endCxn id="6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5424CF-B597-DE75-098F-EC0C3179DEF2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F40437-0780-C27A-E7CD-CC7B1B4A0994}"/>
                </a:ext>
              </a:extLst>
            </p:cNvPr>
            <p:cNvSpPr txBox="1"/>
            <p:nvPr/>
          </p:nvSpPr>
          <p:spPr>
            <a:xfrm>
              <a:off x="7772125" y="3602620"/>
              <a:ext cx="624366" cy="432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E925E-6BED-4900-9B1E-B8E129A6A110}"/>
                </a:ext>
              </a:extLst>
            </p:cNvPr>
            <p:cNvSpPr txBox="1"/>
            <p:nvPr/>
          </p:nvSpPr>
          <p:spPr>
            <a:xfrm>
              <a:off x="9490916" y="5438792"/>
              <a:ext cx="624366" cy="432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FBEFE5-BB5D-E06C-1CE7-89073F37C03E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022A79-002D-8739-6B6A-0FDC46EC337B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CD94F3-C8D2-C78C-94A2-18491A5F606A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8C378A-617C-CE65-A1CD-50DA1BA63C15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063B55-DCF1-90B7-CFAD-69D6709C9599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BE0A13-0D8D-292B-07BD-BA011124EAF8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CDF2FF-00DF-2C5E-1C4F-B9E699AB7716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7D1BD6-3966-FB71-ACA7-F498887C5E12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B6983F-5C56-E1EE-9D74-4B76A2144E37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348A36-D67C-0C57-5D22-69600A35E3AC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51EE19E-1EE6-3CF4-12EE-A3D7AD261618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E8E339-F00E-C1E9-D872-067F62FC7054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5EE2B6-00D2-C613-B883-B585D270943C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169B8F-C322-CD70-E081-48DD5AFECAB2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BA1405-0E83-DB4D-A257-6A8A0E569660}"/>
              </a:ext>
            </a:extLst>
          </p:cNvPr>
          <p:cNvSpPr txBox="1"/>
          <p:nvPr/>
        </p:nvSpPr>
        <p:spPr>
          <a:xfrm>
            <a:off x="6218441" y="616958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LLM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CC82D0-5231-0A97-0962-479199DF0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42" name="Round Same Side Corner Rectangle 41">
            <a:extLst>
              <a:ext uri="{FF2B5EF4-FFF2-40B4-BE49-F238E27FC236}">
                <a16:creationId xmlns:a16="http://schemas.microsoft.com/office/drawing/2014/main" id="{059E244A-6A72-F9A9-5533-E0A01F784810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id="{572DB147-884F-A800-7975-B0D2435BA785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28A-3867-4F53-0E5F-8A649AB0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Analogy</a:t>
            </a:r>
            <a:r>
              <a:rPr lang="en-US" dirty="0"/>
              <a:t>: o</a:t>
            </a:r>
            <a:r>
              <a:rPr lang="en-US" sz="4400" dirty="0"/>
              <a:t>ver-reliance on generalization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336AD-B86A-AF27-7F1B-BA9CADCB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8" descr="Document with solid fill">
            <a:extLst>
              <a:ext uri="{FF2B5EF4-FFF2-40B4-BE49-F238E27FC236}">
                <a16:creationId xmlns:a16="http://schemas.microsoft.com/office/drawing/2014/main" id="{591CD624-43CB-1B96-2C94-0F5B4772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945" y="3206747"/>
            <a:ext cx="1529302" cy="15293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FACE2-6795-C21C-FA53-9BF7F2664436}"/>
              </a:ext>
            </a:extLst>
          </p:cNvPr>
          <p:cNvSpPr txBox="1"/>
          <p:nvPr/>
        </p:nvSpPr>
        <p:spPr>
          <a:xfrm>
            <a:off x="805424" y="1986761"/>
            <a:ext cx="52905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Factual Information </a:t>
            </a:r>
            <a:r>
              <a:rPr lang="en-US" sz="3200" dirty="0"/>
              <a:t>: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LLM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5410-3EB7-05CF-D678-004934E417F2}"/>
              </a:ext>
            </a:extLst>
          </p:cNvPr>
          <p:cNvSpPr txBox="1"/>
          <p:nvPr/>
        </p:nvSpPr>
        <p:spPr>
          <a:xfrm>
            <a:off x="6160816" y="1982063"/>
            <a:ext cx="4768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::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D573C-5F79-A3E0-5F14-B7620701D11F}"/>
              </a:ext>
            </a:extLst>
          </p:cNvPr>
          <p:cNvSpPr txBox="1"/>
          <p:nvPr/>
        </p:nvSpPr>
        <p:spPr>
          <a:xfrm>
            <a:off x="6890203" y="1982063"/>
            <a:ext cx="51398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DB</a:t>
            </a:r>
            <a:r>
              <a:rPr lang="en-US" sz="3200" dirty="0"/>
              <a:t> : </a:t>
            </a:r>
            <a:r>
              <a:rPr lang="en-US" sz="3200" b="1" dirty="0">
                <a:solidFill>
                  <a:schemeClr val="accent1"/>
                </a:solidFill>
              </a:rPr>
              <a:t>Probabilistic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855F93-B4AD-93D5-E09D-A9F68DA531EE}"/>
              </a:ext>
            </a:extLst>
          </p:cNvPr>
          <p:cNvGrpSpPr/>
          <p:nvPr/>
        </p:nvGrpSpPr>
        <p:grpSpPr>
          <a:xfrm>
            <a:off x="3412816" y="3040564"/>
            <a:ext cx="2555090" cy="1756889"/>
            <a:chOff x="7003335" y="3491542"/>
            <a:chExt cx="3735904" cy="23973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4AA967-DDCB-CD3C-6A47-71243FE4D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148" t="38500" r="48690" b="27173"/>
            <a:stretch/>
          </p:blipFill>
          <p:spPr>
            <a:xfrm>
              <a:off x="8559618" y="4300692"/>
              <a:ext cx="892320" cy="113064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960CE0-2F73-E3AA-1E29-7C9C139EB846}"/>
                </a:ext>
              </a:extLst>
            </p:cNvPr>
            <p:cNvCxnSpPr>
              <a:cxnSpLocks/>
              <a:stCxn id="11" idx="0"/>
              <a:endCxn id="38" idx="2"/>
            </p:cNvCxnSpPr>
            <p:nvPr/>
          </p:nvCxnSpPr>
          <p:spPr>
            <a:xfrm flipH="1" flipV="1">
              <a:off x="7149385" y="4044675"/>
              <a:ext cx="1856393" cy="25601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6AB66-3E6C-0579-F204-4DBA7AD9055E}"/>
                </a:ext>
              </a:extLst>
            </p:cNvPr>
            <p:cNvSpPr txBox="1"/>
            <p:nvPr/>
          </p:nvSpPr>
          <p:spPr>
            <a:xfrm>
              <a:off x="9463221" y="3513786"/>
              <a:ext cx="624365" cy="5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EFC92-32F6-28A0-928A-F45C71FAA3D8}"/>
                </a:ext>
              </a:extLst>
            </p:cNvPr>
            <p:cNvSpPr txBox="1"/>
            <p:nvPr/>
          </p:nvSpPr>
          <p:spPr>
            <a:xfrm>
              <a:off x="7792830" y="5355010"/>
              <a:ext cx="624365" cy="5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F269D8-FEB8-0ACC-BF50-962AA534C906}"/>
                </a:ext>
              </a:extLst>
            </p:cNvPr>
            <p:cNvCxnSpPr>
              <a:cxnSpLocks/>
              <a:stCxn id="11" idx="0"/>
              <a:endCxn id="39" idx="2"/>
            </p:cNvCxnSpPr>
            <p:nvPr/>
          </p:nvCxnSpPr>
          <p:spPr>
            <a:xfrm flipH="1" flipV="1">
              <a:off x="7619484" y="4044674"/>
              <a:ext cx="1386294" cy="25601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04442D-463C-997D-9DA0-1D4A1E479581}"/>
                </a:ext>
              </a:extLst>
            </p:cNvPr>
            <p:cNvCxnSpPr>
              <a:cxnSpLocks/>
              <a:stCxn id="11" idx="0"/>
              <a:endCxn id="40" idx="2"/>
            </p:cNvCxnSpPr>
            <p:nvPr/>
          </p:nvCxnSpPr>
          <p:spPr>
            <a:xfrm flipH="1" flipV="1">
              <a:off x="8392383" y="4050760"/>
              <a:ext cx="6133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A2419A-C746-0145-3A68-94709F111924}"/>
                </a:ext>
              </a:extLst>
            </p:cNvPr>
            <p:cNvCxnSpPr>
              <a:cxnSpLocks/>
              <a:stCxn id="11" idx="0"/>
              <a:endCxn id="41" idx="2"/>
            </p:cNvCxnSpPr>
            <p:nvPr/>
          </p:nvCxnSpPr>
          <p:spPr>
            <a:xfrm flipH="1" flipV="1">
              <a:off x="8883883" y="4050760"/>
              <a:ext cx="121895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A0C8DE-472F-F358-4012-168EC9B2A34F}"/>
                </a:ext>
              </a:extLst>
            </p:cNvPr>
            <p:cNvCxnSpPr>
              <a:cxnSpLocks/>
              <a:stCxn id="11" idx="0"/>
              <a:endCxn id="42" idx="2"/>
            </p:cNvCxnSpPr>
            <p:nvPr/>
          </p:nvCxnSpPr>
          <p:spPr>
            <a:xfrm flipV="1">
              <a:off x="9005778" y="4050760"/>
              <a:ext cx="348204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7236A5-30F6-4F4E-9997-555DC456490C}"/>
                </a:ext>
              </a:extLst>
            </p:cNvPr>
            <p:cNvCxnSpPr>
              <a:cxnSpLocks/>
              <a:stCxn id="11" idx="0"/>
              <a:endCxn id="43" idx="2"/>
            </p:cNvCxnSpPr>
            <p:nvPr/>
          </p:nvCxnSpPr>
          <p:spPr>
            <a:xfrm flipV="1">
              <a:off x="9005778" y="4050761"/>
              <a:ext cx="1117312" cy="24993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CC8A33B-3E31-648E-8BAE-15F967303512}"/>
                </a:ext>
              </a:extLst>
            </p:cNvPr>
            <p:cNvCxnSpPr>
              <a:cxnSpLocks/>
              <a:stCxn id="11" idx="0"/>
              <a:endCxn id="44" idx="2"/>
            </p:cNvCxnSpPr>
            <p:nvPr/>
          </p:nvCxnSpPr>
          <p:spPr>
            <a:xfrm flipV="1">
              <a:off x="9005778" y="4050760"/>
              <a:ext cx="1587411" cy="24993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E38CE7-00D7-3A35-D5C7-65A305FA8BBB}"/>
                </a:ext>
              </a:extLst>
            </p:cNvPr>
            <p:cNvCxnSpPr>
              <a:cxnSpLocks/>
              <a:stCxn id="11" idx="2"/>
              <a:endCxn id="31" idx="6"/>
            </p:cNvCxnSpPr>
            <p:nvPr/>
          </p:nvCxnSpPr>
          <p:spPr>
            <a:xfrm flipH="1">
              <a:off x="7270130" y="5431340"/>
              <a:ext cx="1735648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789297-1570-3CCE-85FD-18DEA8A47FBD}"/>
                </a:ext>
              </a:extLst>
            </p:cNvPr>
            <p:cNvCxnSpPr>
              <a:cxnSpLocks/>
              <a:stCxn id="11" idx="2"/>
              <a:endCxn id="32" idx="6"/>
            </p:cNvCxnSpPr>
            <p:nvPr/>
          </p:nvCxnSpPr>
          <p:spPr>
            <a:xfrm flipH="1">
              <a:off x="7740229" y="5431340"/>
              <a:ext cx="1265549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44684E-5124-B6F3-2C35-6710AFB6521E}"/>
                </a:ext>
              </a:extLst>
            </p:cNvPr>
            <p:cNvCxnSpPr>
              <a:cxnSpLocks/>
              <a:stCxn id="11" idx="2"/>
              <a:endCxn id="33" idx="6"/>
            </p:cNvCxnSpPr>
            <p:nvPr/>
          </p:nvCxnSpPr>
          <p:spPr>
            <a:xfrm flipH="1">
              <a:off x="8417361" y="5431340"/>
              <a:ext cx="588417" cy="15186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84BF1A-5AD1-EF28-8CE3-B34B3F3F9524}"/>
                </a:ext>
              </a:extLst>
            </p:cNvPr>
            <p:cNvCxnSpPr>
              <a:cxnSpLocks/>
              <a:stCxn id="11" idx="2"/>
              <a:endCxn id="34" idx="6"/>
            </p:cNvCxnSpPr>
            <p:nvPr/>
          </p:nvCxnSpPr>
          <p:spPr>
            <a:xfrm flipH="1">
              <a:off x="8887460" y="5431340"/>
              <a:ext cx="118318" cy="15186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96482A-A840-E7D4-A26E-C52F87DCC144}"/>
                </a:ext>
              </a:extLst>
            </p:cNvPr>
            <p:cNvCxnSpPr>
              <a:cxnSpLocks/>
              <a:stCxn id="11" idx="2"/>
              <a:endCxn id="35" idx="6"/>
            </p:cNvCxnSpPr>
            <p:nvPr/>
          </p:nvCxnSpPr>
          <p:spPr>
            <a:xfrm>
              <a:off x="9005778" y="5431340"/>
              <a:ext cx="324214" cy="15138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7258DD-18B2-D05F-DD74-1D7A8CC871D2}"/>
                </a:ext>
              </a:extLst>
            </p:cNvPr>
            <p:cNvCxnSpPr>
              <a:cxnSpLocks/>
              <a:stCxn id="11" idx="2"/>
              <a:endCxn id="36" idx="6"/>
            </p:cNvCxnSpPr>
            <p:nvPr/>
          </p:nvCxnSpPr>
          <p:spPr>
            <a:xfrm>
              <a:off x="9005778" y="5431340"/>
              <a:ext cx="1117312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CC8FF-DEEC-2520-1C44-BFFACFE0885F}"/>
                </a:ext>
              </a:extLst>
            </p:cNvPr>
            <p:cNvCxnSpPr>
              <a:cxnSpLocks/>
              <a:stCxn id="37" idx="6"/>
              <a:endCxn id="11" idx="2"/>
            </p:cNvCxnSpPr>
            <p:nvPr/>
          </p:nvCxnSpPr>
          <p:spPr>
            <a:xfrm flipH="1" flipV="1">
              <a:off x="9005778" y="5431340"/>
              <a:ext cx="1587411" cy="1503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F4E8EC-FC49-0D5E-C73D-4D871DDB22A1}"/>
                </a:ext>
              </a:extLst>
            </p:cNvPr>
            <p:cNvSpPr/>
            <p:nvPr/>
          </p:nvSpPr>
          <p:spPr>
            <a:xfrm>
              <a:off x="9346345" y="4272269"/>
              <a:ext cx="272828" cy="104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76C28D-B794-2F2A-8C29-3BF2A11B8C63}"/>
                </a:ext>
              </a:extLst>
            </p:cNvPr>
            <p:cNvSpPr txBox="1"/>
            <p:nvPr/>
          </p:nvSpPr>
          <p:spPr>
            <a:xfrm>
              <a:off x="7717506" y="3491542"/>
              <a:ext cx="624365" cy="5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EEC3C8-0F72-AFE3-9E69-52F5D02D9351}"/>
                </a:ext>
              </a:extLst>
            </p:cNvPr>
            <p:cNvSpPr txBox="1"/>
            <p:nvPr/>
          </p:nvSpPr>
          <p:spPr>
            <a:xfrm>
              <a:off x="9427362" y="5351858"/>
              <a:ext cx="624366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8090F65-930A-1993-9E06-E087C5DA1DD1}"/>
                </a:ext>
              </a:extLst>
            </p:cNvPr>
            <p:cNvSpPr/>
            <p:nvPr/>
          </p:nvSpPr>
          <p:spPr>
            <a:xfrm rot="16200000">
              <a:off x="7117730" y="5589557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2666DC-784D-6B21-785D-4F3DFB3CFF29}"/>
                </a:ext>
              </a:extLst>
            </p:cNvPr>
            <p:cNvSpPr/>
            <p:nvPr/>
          </p:nvSpPr>
          <p:spPr>
            <a:xfrm rot="16200000">
              <a:off x="7587829" y="5589557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E31E92-A0BE-7CA9-86F4-FE3DF1001428}"/>
                </a:ext>
              </a:extLst>
            </p:cNvPr>
            <p:cNvSpPr/>
            <p:nvPr/>
          </p:nvSpPr>
          <p:spPr>
            <a:xfrm rot="16200000">
              <a:off x="8264961" y="5589557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5AA7C5-4809-B673-1B6E-4FB0A57088D9}"/>
                </a:ext>
              </a:extLst>
            </p:cNvPr>
            <p:cNvSpPr/>
            <p:nvPr/>
          </p:nvSpPr>
          <p:spPr>
            <a:xfrm rot="16200000">
              <a:off x="8735060" y="5589556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3E2A15-28D1-D52C-3D96-C9FCC2B1CB5C}"/>
                </a:ext>
              </a:extLst>
            </p:cNvPr>
            <p:cNvSpPr/>
            <p:nvPr/>
          </p:nvSpPr>
          <p:spPr>
            <a:xfrm rot="16200000">
              <a:off x="9177592" y="5589078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DBAB28-B89D-805D-5287-75C731155E79}"/>
                </a:ext>
              </a:extLst>
            </p:cNvPr>
            <p:cNvSpPr/>
            <p:nvPr/>
          </p:nvSpPr>
          <p:spPr>
            <a:xfrm rot="16200000">
              <a:off x="9970690" y="5588045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5534AB-D943-9E95-6440-7F0968DF279E}"/>
                </a:ext>
              </a:extLst>
            </p:cNvPr>
            <p:cNvSpPr/>
            <p:nvPr/>
          </p:nvSpPr>
          <p:spPr>
            <a:xfrm rot="16200000">
              <a:off x="10440789" y="5588045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A8DA996-C86F-A0CD-E7B7-A704E2700D4D}"/>
                </a:ext>
              </a:extLst>
            </p:cNvPr>
            <p:cNvSpPr/>
            <p:nvPr/>
          </p:nvSpPr>
          <p:spPr>
            <a:xfrm rot="16200000">
              <a:off x="6996985" y="3746225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41B469-E0DE-7AAD-CBEB-1BDF9DD541BA}"/>
                </a:ext>
              </a:extLst>
            </p:cNvPr>
            <p:cNvSpPr/>
            <p:nvPr/>
          </p:nvSpPr>
          <p:spPr>
            <a:xfrm rot="16200000">
              <a:off x="7467084" y="3746224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FB4D240-B809-231C-8BBF-B3B2982D2DAB}"/>
                </a:ext>
              </a:extLst>
            </p:cNvPr>
            <p:cNvSpPr/>
            <p:nvPr/>
          </p:nvSpPr>
          <p:spPr>
            <a:xfrm rot="16200000">
              <a:off x="8239983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62FCA1-58C7-25DC-D33B-D2B368D15AE5}"/>
                </a:ext>
              </a:extLst>
            </p:cNvPr>
            <p:cNvSpPr/>
            <p:nvPr/>
          </p:nvSpPr>
          <p:spPr>
            <a:xfrm rot="16200000">
              <a:off x="8731483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C10EE63-8DC9-5DDA-034E-9AD2B75AE1A4}"/>
                </a:ext>
              </a:extLst>
            </p:cNvPr>
            <p:cNvSpPr/>
            <p:nvPr/>
          </p:nvSpPr>
          <p:spPr>
            <a:xfrm rot="16200000">
              <a:off x="9201582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72C13E-92CA-AE9B-E7D4-3C0213301C2F}"/>
                </a:ext>
              </a:extLst>
            </p:cNvPr>
            <p:cNvSpPr/>
            <p:nvPr/>
          </p:nvSpPr>
          <p:spPr>
            <a:xfrm rot="16200000">
              <a:off x="9970690" y="3752311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F4C68E-932E-4130-6521-2F2869E5CE5F}"/>
                </a:ext>
              </a:extLst>
            </p:cNvPr>
            <p:cNvSpPr/>
            <p:nvPr/>
          </p:nvSpPr>
          <p:spPr>
            <a:xfrm rot="16200000">
              <a:off x="10440789" y="3752310"/>
              <a:ext cx="304800" cy="2921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F91AAFC-8C5D-4627-A357-5A43CE2B60C5}"/>
              </a:ext>
            </a:extLst>
          </p:cNvPr>
          <p:cNvSpPr txBox="1"/>
          <p:nvPr/>
        </p:nvSpPr>
        <p:spPr>
          <a:xfrm>
            <a:off x="2956729" y="3695427"/>
            <a:ext cx="251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:</a:t>
            </a:r>
            <a:endParaRPr lang="en-US" sz="4000" dirty="0"/>
          </a:p>
        </p:txBody>
      </p:sp>
      <p:pic>
        <p:nvPicPr>
          <p:cNvPr id="47" name="Graphic 46" descr="Table with solid fill">
            <a:extLst>
              <a:ext uri="{FF2B5EF4-FFF2-40B4-BE49-F238E27FC236}">
                <a16:creationId xmlns:a16="http://schemas.microsoft.com/office/drawing/2014/main" id="{884E7254-E940-F46D-C6D0-34308D42F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0813" y="3176342"/>
            <a:ext cx="1668001" cy="1668001"/>
          </a:xfrm>
          <a:prstGeom prst="rect">
            <a:avLst/>
          </a:prstGeom>
        </p:spPr>
      </p:pic>
      <p:pic>
        <p:nvPicPr>
          <p:cNvPr id="48" name="Graphic 47" descr="Normal Distribution with solid fill">
            <a:extLst>
              <a:ext uri="{FF2B5EF4-FFF2-40B4-BE49-F238E27FC236}">
                <a16:creationId xmlns:a16="http://schemas.microsoft.com/office/drawing/2014/main" id="{01A402AD-9E98-61D1-1E93-5D498C97C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1049" y="3098347"/>
            <a:ext cx="1668000" cy="166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219571E-17E7-FA4E-26D6-18BFE2B23E80}"/>
              </a:ext>
            </a:extLst>
          </p:cNvPr>
          <p:cNvSpPr txBox="1"/>
          <p:nvPr/>
        </p:nvSpPr>
        <p:spPr>
          <a:xfrm>
            <a:off x="8994259" y="3612712"/>
            <a:ext cx="43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0133F0-0A04-D605-686E-672EF4612792}"/>
              </a:ext>
            </a:extLst>
          </p:cNvPr>
          <p:cNvSpPr txBox="1"/>
          <p:nvPr/>
        </p:nvSpPr>
        <p:spPr>
          <a:xfrm>
            <a:off x="6043111" y="3708812"/>
            <a:ext cx="7122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::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8CD89-656D-C1B5-FA8B-35C5EAC0E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203A2C5F-3F53-695A-3783-F9CE1CFA4979}"/>
              </a:ext>
            </a:extLst>
          </p:cNvPr>
          <p:cNvSpPr/>
          <p:nvPr/>
        </p:nvSpPr>
        <p:spPr>
          <a:xfrm>
            <a:off x="0" y="3935948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>
            <a:extLst>
              <a:ext uri="{FF2B5EF4-FFF2-40B4-BE49-F238E27FC236}">
                <a16:creationId xmlns:a16="http://schemas.microsoft.com/office/drawing/2014/main" id="{896AE48D-4D1C-C451-7C3A-7E35722EB6FB}"/>
              </a:ext>
            </a:extLst>
          </p:cNvPr>
          <p:cNvSpPr/>
          <p:nvPr/>
        </p:nvSpPr>
        <p:spPr>
          <a:xfrm rot="5400000">
            <a:off x="10213043" y="-653726"/>
            <a:ext cx="986118" cy="229357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45" grpId="0"/>
      <p:bldP spid="45" grpId="1"/>
      <p:bldP spid="49" grpId="0"/>
      <p:bldP spid="49" grpId="1"/>
      <p:bldP spid="5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F670A51D-B1B3-E1F3-F196-6B8CCEE440ED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EC99533C-A6C2-EB2B-1812-27AC8B066C8B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832886-DC7F-A58E-6465-94094FD1B4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4687" y="797734"/>
            <a:ext cx="2207046" cy="2204178"/>
          </a:xfrm>
          <a:ln w="63500">
            <a:solidFill>
              <a:schemeClr val="accent4"/>
            </a:solidFill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34F7-1064-8FD0-0BBF-1A8F827C4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>
            <a:solidFill>
              <a:schemeClr val="accent1"/>
            </a:solidFill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B66EC9-00C3-9F2B-A61D-69203CD7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Questions: </a:t>
            </a:r>
            <a:r>
              <a:rPr lang="en-US" dirty="0">
                <a:solidFill>
                  <a:schemeClr val="accent4"/>
                </a:solidFill>
              </a:rPr>
              <a:t>DB</a:t>
            </a:r>
            <a:r>
              <a:rPr lang="en-US" dirty="0"/>
              <a:t> vs </a:t>
            </a:r>
            <a:r>
              <a:rPr lang="en-US" dirty="0">
                <a:solidFill>
                  <a:schemeClr val="accent1"/>
                </a:solidFill>
              </a:rPr>
              <a:t>Probabilistic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EB866-5611-D385-AAFF-7CC13FA5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3297-477D-A03E-2447-8D562E0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4DE85E65-B70E-3149-A58B-03527F6EE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8025" y="1223155"/>
            <a:ext cx="1668001" cy="1668001"/>
          </a:xfrm>
          <a:prstGeom prst="rect">
            <a:avLst/>
          </a:prstGeom>
        </p:spPr>
      </p:pic>
      <p:pic>
        <p:nvPicPr>
          <p:cNvPr id="8" name="Graphic 7" descr="Normal Distribution with solid fill">
            <a:extLst>
              <a:ext uri="{FF2B5EF4-FFF2-40B4-BE49-F238E27FC236}">
                <a16:creationId xmlns:a16="http://schemas.microsoft.com/office/drawing/2014/main" id="{2C2EFB8C-4D51-1B92-CBC4-C2D003AEE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200" y="3586310"/>
            <a:ext cx="1668000" cy="166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8D04B0-3A8B-F07C-43D1-BEE6CB979AE7}"/>
              </a:ext>
            </a:extLst>
          </p:cNvPr>
          <p:cNvGrpSpPr/>
          <p:nvPr/>
        </p:nvGrpSpPr>
        <p:grpSpPr>
          <a:xfrm>
            <a:off x="1604553" y="4715492"/>
            <a:ext cx="3474720" cy="548640"/>
            <a:chOff x="1846298" y="6148187"/>
            <a:chExt cx="3474720" cy="54864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F9C0AB-0ACA-CD90-9510-D24C09B49F59}"/>
                </a:ext>
              </a:extLst>
            </p:cNvPr>
            <p:cNvSpPr/>
            <p:nvPr/>
          </p:nvSpPr>
          <p:spPr>
            <a:xfrm>
              <a:off x="1846298" y="6148187"/>
              <a:ext cx="3474720" cy="5486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6B089-A691-854F-D8DC-2FFD819817C9}"/>
                </a:ext>
              </a:extLst>
            </p:cNvPr>
            <p:cNvSpPr txBox="1"/>
            <p:nvPr/>
          </p:nvSpPr>
          <p:spPr>
            <a:xfrm>
              <a:off x="2294186" y="6271942"/>
              <a:ext cx="298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Where does John Doe work?</a:t>
              </a:r>
            </a:p>
          </p:txBody>
        </p:sp>
        <p:pic>
          <p:nvPicPr>
            <p:cNvPr id="12" name="Graphic 11" descr="Magnifying glass with solid fill">
              <a:extLst>
                <a:ext uri="{FF2B5EF4-FFF2-40B4-BE49-F238E27FC236}">
                  <a16:creationId xmlns:a16="http://schemas.microsoft.com/office/drawing/2014/main" id="{ED3D47D2-77EC-D0D6-D286-0485C51D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33514" y="6271942"/>
              <a:ext cx="309776" cy="30977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898AA0-9150-1670-D155-86D8841833F5}"/>
                </a:ext>
              </a:extLst>
            </p:cNvPr>
            <p:cNvSpPr/>
            <p:nvPr/>
          </p:nvSpPr>
          <p:spPr>
            <a:xfrm>
              <a:off x="1883464" y="6226775"/>
              <a:ext cx="404859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D54902BE-A1CE-5A91-A096-55A220EE7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58904"/>
              </p:ext>
            </p:extLst>
          </p:nvPr>
        </p:nvGraphicFramePr>
        <p:xfrm>
          <a:off x="1187782" y="2631061"/>
          <a:ext cx="4216399" cy="181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2321">
                  <a:extLst>
                    <a:ext uri="{9D8B030D-6E8A-4147-A177-3AD203B41FA5}">
                      <a16:colId xmlns:a16="http://schemas.microsoft.com/office/drawing/2014/main" val="2855486633"/>
                    </a:ext>
                  </a:extLst>
                </a:gridCol>
                <a:gridCol w="2081967">
                  <a:extLst>
                    <a:ext uri="{9D8B030D-6E8A-4147-A177-3AD203B41FA5}">
                      <a16:colId xmlns:a16="http://schemas.microsoft.com/office/drawing/2014/main" val="2765948087"/>
                    </a:ext>
                  </a:extLst>
                </a:gridCol>
                <a:gridCol w="1292111">
                  <a:extLst>
                    <a:ext uri="{9D8B030D-6E8A-4147-A177-3AD203B41FA5}">
                      <a16:colId xmlns:a16="http://schemas.microsoft.com/office/drawing/2014/main" val="163480533"/>
                    </a:ext>
                  </a:extLst>
                </a:gridCol>
              </a:tblGrid>
              <a:tr h="14920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46393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 Zuckerberg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47934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Andrew Bosworth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Sundar Pichai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64267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Satya 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33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4344E3-98E3-F7BD-562D-F8DCBFC1A40C}"/>
              </a:ext>
            </a:extLst>
          </p:cNvPr>
          <p:cNvSpPr txBox="1"/>
          <p:nvPr/>
        </p:nvSpPr>
        <p:spPr>
          <a:xfrm>
            <a:off x="1187781" y="22341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Employment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959EE-5E24-0A9C-D901-74EA629FE96A}"/>
              </a:ext>
            </a:extLst>
          </p:cNvPr>
          <p:cNvSpPr txBox="1"/>
          <p:nvPr/>
        </p:nvSpPr>
        <p:spPr>
          <a:xfrm>
            <a:off x="7773853" y="99232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DB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3D830-3CA1-E9B8-51B7-077159DF7C65}"/>
              </a:ext>
            </a:extLst>
          </p:cNvPr>
          <p:cNvSpPr txBox="1"/>
          <p:nvPr/>
        </p:nvSpPr>
        <p:spPr>
          <a:xfrm>
            <a:off x="8718664" y="2926344"/>
            <a:ext cx="252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Probabilistic Model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0DBADF-9762-3515-F91A-9A75589991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4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BA830A28-A604-A225-DCB1-E3F8BDE5EFFD}"/>
              </a:ext>
            </a:extLst>
          </p:cNvPr>
          <p:cNvSpPr/>
          <p:nvPr/>
        </p:nvSpPr>
        <p:spPr>
          <a:xfrm>
            <a:off x="10222794" y="1028064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D761E3E-ED97-7531-D5D2-D06ABCDC308D}"/>
              </a:ext>
            </a:extLst>
          </p:cNvPr>
          <p:cNvSpPr/>
          <p:nvPr/>
        </p:nvSpPr>
        <p:spPr>
          <a:xfrm>
            <a:off x="7410993" y="3837225"/>
            <a:ext cx="1131006" cy="135696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2832886-DC7F-A58E-6465-94094FD1B4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4687" y="797734"/>
            <a:ext cx="2207046" cy="2204178"/>
          </a:xfrm>
          <a:ln w="63500">
            <a:solidFill>
              <a:schemeClr val="accent4"/>
            </a:solidFill>
          </a:ln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34F7-1064-8FD0-0BBF-1A8F827C46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ln w="63500">
            <a:solidFill>
              <a:schemeClr val="accent1"/>
            </a:solidFill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B66EC9-00C3-9F2B-A61D-69203CD7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Questions: </a:t>
            </a:r>
            <a:r>
              <a:rPr lang="en-US" dirty="0">
                <a:solidFill>
                  <a:schemeClr val="accent4"/>
                </a:solidFill>
              </a:rPr>
              <a:t>DB</a:t>
            </a:r>
            <a:r>
              <a:rPr lang="en-US" dirty="0"/>
              <a:t> vs </a:t>
            </a:r>
            <a:r>
              <a:rPr lang="en-US" dirty="0">
                <a:solidFill>
                  <a:schemeClr val="accent1"/>
                </a:solidFill>
              </a:rPr>
              <a:t>Probabilistic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EB866-5611-D385-AAFF-7CC13FA5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3297-477D-A03E-2447-8D562E0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Graphic 7" descr="Normal Distribution with solid fill">
            <a:extLst>
              <a:ext uri="{FF2B5EF4-FFF2-40B4-BE49-F238E27FC236}">
                <a16:creationId xmlns:a16="http://schemas.microsoft.com/office/drawing/2014/main" id="{2C2EFB8C-4D51-1B92-CBC4-C2D003AEE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8200" y="3586310"/>
            <a:ext cx="1668000" cy="166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8D04B0-3A8B-F07C-43D1-BEE6CB979AE7}"/>
              </a:ext>
            </a:extLst>
          </p:cNvPr>
          <p:cNvGrpSpPr/>
          <p:nvPr/>
        </p:nvGrpSpPr>
        <p:grpSpPr>
          <a:xfrm>
            <a:off x="1604553" y="4715492"/>
            <a:ext cx="3474720" cy="548640"/>
            <a:chOff x="1846298" y="6148187"/>
            <a:chExt cx="3474720" cy="54864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F9C0AB-0ACA-CD90-9510-D24C09B49F59}"/>
                </a:ext>
              </a:extLst>
            </p:cNvPr>
            <p:cNvSpPr/>
            <p:nvPr/>
          </p:nvSpPr>
          <p:spPr>
            <a:xfrm>
              <a:off x="1846298" y="6148187"/>
              <a:ext cx="3474720" cy="5486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46B089-A691-854F-D8DC-2FFD819817C9}"/>
                </a:ext>
              </a:extLst>
            </p:cNvPr>
            <p:cNvSpPr txBox="1"/>
            <p:nvPr/>
          </p:nvSpPr>
          <p:spPr>
            <a:xfrm>
              <a:off x="2294186" y="6271942"/>
              <a:ext cx="2988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Where does John Doe work?</a:t>
              </a:r>
            </a:p>
          </p:txBody>
        </p:sp>
        <p:pic>
          <p:nvPicPr>
            <p:cNvPr id="12" name="Graphic 11" descr="Magnifying glass with solid fill">
              <a:extLst>
                <a:ext uri="{FF2B5EF4-FFF2-40B4-BE49-F238E27FC236}">
                  <a16:creationId xmlns:a16="http://schemas.microsoft.com/office/drawing/2014/main" id="{ED3D47D2-77EC-D0D6-D286-0485C51D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3514" y="6271942"/>
              <a:ext cx="309776" cy="30977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898AA0-9150-1670-D155-86D8841833F5}"/>
                </a:ext>
              </a:extLst>
            </p:cNvPr>
            <p:cNvSpPr/>
            <p:nvPr/>
          </p:nvSpPr>
          <p:spPr>
            <a:xfrm>
              <a:off x="1883464" y="6226775"/>
              <a:ext cx="404859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D54902BE-A1CE-5A91-A096-55A220EE7FAD}"/>
              </a:ext>
            </a:extLst>
          </p:cNvPr>
          <p:cNvGraphicFramePr>
            <a:graphicFrameLocks noGrp="1"/>
          </p:cNvGraphicFramePr>
          <p:nvPr/>
        </p:nvGraphicFramePr>
        <p:xfrm>
          <a:off x="1187782" y="2631061"/>
          <a:ext cx="4216399" cy="181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2321">
                  <a:extLst>
                    <a:ext uri="{9D8B030D-6E8A-4147-A177-3AD203B41FA5}">
                      <a16:colId xmlns:a16="http://schemas.microsoft.com/office/drawing/2014/main" val="2855486633"/>
                    </a:ext>
                  </a:extLst>
                </a:gridCol>
                <a:gridCol w="2081967">
                  <a:extLst>
                    <a:ext uri="{9D8B030D-6E8A-4147-A177-3AD203B41FA5}">
                      <a16:colId xmlns:a16="http://schemas.microsoft.com/office/drawing/2014/main" val="2765948087"/>
                    </a:ext>
                  </a:extLst>
                </a:gridCol>
                <a:gridCol w="1292111">
                  <a:extLst>
                    <a:ext uri="{9D8B030D-6E8A-4147-A177-3AD203B41FA5}">
                      <a16:colId xmlns:a16="http://schemas.microsoft.com/office/drawing/2014/main" val="163480533"/>
                    </a:ext>
                  </a:extLst>
                </a:gridCol>
              </a:tblGrid>
              <a:tr h="149204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46393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 Zuckerberg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47934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Andrew Bosworth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Sundar Pichai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64267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Satya 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33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4344E3-98E3-F7BD-562D-F8DCBFC1A40C}"/>
              </a:ext>
            </a:extLst>
          </p:cNvPr>
          <p:cNvSpPr txBox="1"/>
          <p:nvPr/>
        </p:nvSpPr>
        <p:spPr>
          <a:xfrm>
            <a:off x="1187781" y="22341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Employment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959EE-5E24-0A9C-D901-74EA629FE96A}"/>
              </a:ext>
            </a:extLst>
          </p:cNvPr>
          <p:cNvSpPr txBox="1"/>
          <p:nvPr/>
        </p:nvSpPr>
        <p:spPr>
          <a:xfrm>
            <a:off x="7773853" y="99232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DB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3D830-3CA1-E9B8-51B7-077159DF7C65}"/>
              </a:ext>
            </a:extLst>
          </p:cNvPr>
          <p:cNvSpPr txBox="1"/>
          <p:nvPr/>
        </p:nvSpPr>
        <p:spPr>
          <a:xfrm>
            <a:off x="8718664" y="2926344"/>
            <a:ext cx="252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Probabilistic Model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4FB41-227D-84BF-6A10-ECC93ECE97C9}"/>
              </a:ext>
            </a:extLst>
          </p:cNvPr>
          <p:cNvSpPr txBox="1"/>
          <p:nvPr/>
        </p:nvSpPr>
        <p:spPr>
          <a:xfrm>
            <a:off x="7432406" y="1829333"/>
            <a:ext cx="181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Unknown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D328A-4D87-944A-C0E1-117732DFA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" y="6265376"/>
            <a:ext cx="511786" cy="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84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11848</TotalTime>
  <Words>1934</Words>
  <Application>Microsoft Macintosh PowerPoint</Application>
  <PresentationFormat>Widescreen</PresentationFormat>
  <Paragraphs>616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Avenir Next LT Pro</vt:lpstr>
      <vt:lpstr>Calibri</vt:lpstr>
      <vt:lpstr>Cambria Math</vt:lpstr>
      <vt:lpstr>Söhne</vt:lpstr>
      <vt:lpstr>System Font Regular</vt:lpstr>
      <vt:lpstr>Tw Cen MT</vt:lpstr>
      <vt:lpstr>ShapesVTI</vt:lpstr>
      <vt:lpstr>Towards Consistent Language Models Using Declarative Constraints</vt:lpstr>
      <vt:lpstr>Applications of LLMs are rapidly growing</vt:lpstr>
      <vt:lpstr>LLMs hallucinate</vt:lpstr>
      <vt:lpstr>LLMs are not reliable </vt:lpstr>
      <vt:lpstr>Causes of inaccurate results</vt:lpstr>
      <vt:lpstr>Over-reliance on generalization</vt:lpstr>
      <vt:lpstr>Analogy: over-reliance on generalization</vt:lpstr>
      <vt:lpstr>Answering Questions: DB vs Probabilistic Model</vt:lpstr>
      <vt:lpstr>Answering Questions: DB vs Probabilistic Model</vt:lpstr>
      <vt:lpstr>Answering Questions: DB vs Probabilistic Model</vt:lpstr>
      <vt:lpstr>Answering Questions: DB vs Probabilistic Model</vt:lpstr>
      <vt:lpstr>LLMs are not a source of factual information</vt:lpstr>
      <vt:lpstr>Retrieval-based LLMs: current efforts towards reducing inaccuracies in LLMs </vt:lpstr>
      <vt:lpstr>Retrieval-based LLMs: current efforts towards reducing inaccuracies in LLMs </vt:lpstr>
      <vt:lpstr>Retrieval-based LLMs: current efforts towards reducing inaccuracies in LLMs </vt:lpstr>
      <vt:lpstr>Where to add information in the LLM pipeline</vt:lpstr>
      <vt:lpstr>How to add information in the LLM pipeline</vt:lpstr>
      <vt:lpstr>The problem with retrieval-based LLMs</vt:lpstr>
      <vt:lpstr>We have seen the problem of dealing with inconsistent information before…</vt:lpstr>
      <vt:lpstr>We have seen the problem of dealing with inconsistent information before…</vt:lpstr>
      <vt:lpstr>Our goal for this talk </vt:lpstr>
      <vt:lpstr>Building a data management framework for LLMs</vt:lpstr>
      <vt:lpstr>Challenge in using ontologies with LLMs</vt:lpstr>
      <vt:lpstr>Create a better representation to facilitate better communication between ontology and LLM</vt:lpstr>
      <vt:lpstr>Leveraging constraints during pretraining</vt:lpstr>
      <vt:lpstr>Data management toolbox: data cleaning</vt:lpstr>
      <vt:lpstr>Challenge in adapting data cleaning to LLMs</vt:lpstr>
      <vt:lpstr>Repairing inconsistent information in LLMs</vt:lpstr>
      <vt:lpstr>Data management toolbox: consistent query answering</vt:lpstr>
      <vt:lpstr>Challenges in adapting consistent query management for LLMs</vt:lpstr>
      <vt:lpstr>Recall: queries in data management framework is akin to prompting to LLM</vt:lpstr>
      <vt:lpstr>Chain of Thought Prompting</vt:lpstr>
      <vt:lpstr>Prefix Tuning</vt:lpstr>
      <vt:lpstr>CoT prompting is not reliable with minor model changes</vt:lpstr>
      <vt:lpstr>Improving reliability in prompting strategies</vt:lpstr>
      <vt:lpstr>Consistent query answering with prompting</vt:lpstr>
      <vt:lpstr>Recent efforts towards applying constraints in the output layer</vt:lpstr>
      <vt:lpstr>Consistent querying answering by applying constraints in the output layer</vt:lpstr>
      <vt:lpstr>Ongoing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Consistent Language Models Using Declarative</dc:title>
  <dc:creator>Mousavi, Jasmin</dc:creator>
  <cp:lastModifiedBy>Mousavi, Jasmin</cp:lastModifiedBy>
  <cp:revision>17</cp:revision>
  <dcterms:created xsi:type="dcterms:W3CDTF">2023-08-23T04:25:39Z</dcterms:created>
  <dcterms:modified xsi:type="dcterms:W3CDTF">2023-08-31T21:15:06Z</dcterms:modified>
</cp:coreProperties>
</file>