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0" r:id="rId6"/>
    <p:sldId id="271" r:id="rId7"/>
    <p:sldId id="269" r:id="rId8"/>
    <p:sldId id="263" r:id="rId9"/>
    <p:sldId id="264" r:id="rId10"/>
    <p:sldId id="265" r:id="rId11"/>
    <p:sldId id="266" r:id="rId12"/>
    <p:sldId id="273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uaq34QTNZ50Fmv5rIkuqXSif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B5"/>
    <a:srgbClr val="E7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D0CF7-6C99-46ED-80E2-5B3C9315A0ED}">
  <a:tblStyle styleId="{37DD0CF7-6C99-46ED-80E2-5B3C9315A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C8BB2-4C85-4FD1-9A10-08B9BF08521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7A9D2E9-B1D1-4528-B5D3-2F129BE06F4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74057"/>
  </p:normalViewPr>
  <p:slideViewPr>
    <p:cSldViewPr snapToGrid="0">
      <p:cViewPr varScale="1">
        <p:scale>
          <a:sx n="108" d="100"/>
          <a:sy n="108" d="100"/>
        </p:scale>
        <p:origin x="20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35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9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3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20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7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0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54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4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3"/>
          <p:cNvSpPr txBox="1">
            <a:spLocks noGrp="1"/>
          </p:cNvSpPr>
          <p:nvPr>
            <p:ph type="body" idx="1"/>
          </p:nvPr>
        </p:nvSpPr>
        <p:spPr>
          <a:xfrm rot="5400000">
            <a:off x="4487333" y="-1143000"/>
            <a:ext cx="41148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0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4"/>
          <p:cNvSpPr txBox="1">
            <a:spLocks noGrp="1"/>
          </p:cNvSpPr>
          <p:nvPr>
            <p:ph type="title"/>
          </p:nvPr>
        </p:nvSpPr>
        <p:spPr>
          <a:xfrm rot="5400000">
            <a:off x="7839341" y="2209007"/>
            <a:ext cx="518318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4"/>
          <p:cNvSpPr txBox="1">
            <a:spLocks noGrp="1"/>
          </p:cNvSpPr>
          <p:nvPr>
            <p:ph type="body" idx="1"/>
          </p:nvPr>
        </p:nvSpPr>
        <p:spPr>
          <a:xfrm rot="5400000">
            <a:off x="2556140" y="-280193"/>
            <a:ext cx="5183187" cy="7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0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5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5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9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9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9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9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99"/>
          <p:cNvSpPr txBox="1">
            <a:spLocks noGrp="1"/>
          </p:cNvSpPr>
          <p:nvPr>
            <p:ph type="body" idx="2"/>
          </p:nvPr>
        </p:nvSpPr>
        <p:spPr>
          <a:xfrm>
            <a:off x="66463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9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10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10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0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93" descr="njit_Admin_footer_PP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069014"/>
            <a:ext cx="12251267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enters.njit.edu/bda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4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4"/>
          <p:cNvSpPr/>
          <p:nvPr/>
        </p:nvSpPr>
        <p:spPr>
          <a:xfrm>
            <a:off x="1062990" y="1370628"/>
            <a:ext cx="9144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3600"/>
            </a:pPr>
            <a:r>
              <a:rPr lang="en-US" sz="3600" b="1" dirty="0">
                <a:solidFill>
                  <a:schemeClr val="dk2"/>
                </a:solidFill>
              </a:rPr>
              <a:t>Proportionate Diversification of Top-</a:t>
            </a:r>
            <a:r>
              <a:rPr lang="en-US" sz="3600" b="1" i="1" dirty="0">
                <a:solidFill>
                  <a:schemeClr val="dk2"/>
                </a:solidFill>
              </a:rPr>
              <a:t>k</a:t>
            </a:r>
            <a:r>
              <a:rPr lang="en-US" sz="3600" b="1" dirty="0">
                <a:solidFill>
                  <a:schemeClr val="dk2"/>
                </a:solidFill>
              </a:rPr>
              <a:t> LLM Results using Database Queries</a:t>
            </a:r>
            <a:br>
              <a:rPr lang="en-US" sz="3200" dirty="0">
                <a:solidFill>
                  <a:schemeClr val="dk2"/>
                </a:solidFill>
              </a:rPr>
            </a:br>
            <a:r>
              <a:rPr lang="en-US" sz="3200" dirty="0">
                <a:solidFill>
                  <a:schemeClr val="dk2"/>
                </a:solidFill>
              </a:rPr>
              <a:t>(LLMDB Workshop, VLDB 2023)</a:t>
            </a:r>
            <a:endParaRPr dirty="0"/>
          </a:p>
        </p:txBody>
      </p:sp>
      <p:sp>
        <p:nvSpPr>
          <p:cNvPr id="66" name="Google Shape;66;p34"/>
          <p:cNvSpPr txBox="1"/>
          <p:nvPr/>
        </p:nvSpPr>
        <p:spPr>
          <a:xfrm>
            <a:off x="361776" y="3677156"/>
            <a:ext cx="1110873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Thinh On, Subhodeep Ghosh, </a:t>
            </a:r>
            <a:r>
              <a:rPr lang="en-US" sz="2400" dirty="0" err="1">
                <a:solidFill>
                  <a:schemeClr val="dk1"/>
                </a:solidFill>
              </a:rPr>
              <a:t>Mengnan</a:t>
            </a:r>
            <a:r>
              <a:rPr lang="en-US" sz="2400" dirty="0">
                <a:solidFill>
                  <a:schemeClr val="dk1"/>
                </a:solidFill>
              </a:rPr>
              <a:t> Du, </a:t>
            </a:r>
            <a:r>
              <a:rPr lang="en-US" sz="2400" b="1" dirty="0" err="1">
                <a:solidFill>
                  <a:schemeClr val="dk1"/>
                </a:solidFill>
              </a:rPr>
              <a:t>Senjuti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Basu</a:t>
            </a:r>
            <a:r>
              <a:rPr lang="en-US" sz="2400" b="1" dirty="0">
                <a:solidFill>
                  <a:schemeClr val="dk1"/>
                </a:solidFill>
              </a:rPr>
              <a:t> Roy</a:t>
            </a: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Big Data Analytics Lab</a:t>
            </a:r>
            <a:endParaRPr lang="en-US" sz="2400" dirty="0"/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centers.njit.edu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bdal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endParaRPr lang="en-US" sz="2400" dirty="0">
              <a:solidFill>
                <a:schemeClr val="dk1"/>
              </a:solidFill>
            </a:endParaRP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CS, New Jersey Institute of Technology</a:t>
            </a:r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EC0CA-73D8-6183-A352-081462409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0"/>
            <a:ext cx="27051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623455"/>
            <a:ext cx="10878207" cy="546858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Text-to-SQL: automating text-to-SQL is challenging as SQL statements must handle statistical analysis while maintaining overall semantics of user intents.</a:t>
            </a:r>
          </a:p>
          <a:p>
            <a:endParaRPr lang="en-US" dirty="0"/>
          </a:p>
          <a:p>
            <a:r>
              <a:rPr lang="en-US" dirty="0"/>
              <a:t>SQL-to-text: (1) map numerical values to textual quantifiers/aggregates (50% </a:t>
            </a:r>
            <a:r>
              <a:rPr lang="en-US" dirty="0">
                <a:sym typeface="Wingdings" pitchFamily="2" charset="2"/>
              </a:rPr>
              <a:t> half); (2) summary of SQL results needs to be concise, omitting unnecessary details; (3) preserve the context between user original query, the intermediate SQL queries and results, and the summarized text prompt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Finetuning LLMs to generate informative summaries that can explain the reasoning behind the SQL results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8A4F3448-75AE-7D90-A8F2-9FEBEC87F76B}"/>
              </a:ext>
            </a:extLst>
          </p:cNvPr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Open Problems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12BCC0E6-8193-9415-29FD-3450B38DB659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2192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12" y="686883"/>
            <a:ext cx="10878207" cy="5484234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Initial directions on how to make query results coming from LLMs more representative to external data sources are presented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framework is introduced to query external benchmark datasets, calculate proportions for relevant attributes, and summarize query results as text prompts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As a proof of concept, the proposed approach is implemented to improve diversity of query results according to genres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Ongoing work: investigating practical solutions to automate the proposed framework and evaluate its effectiveness on diverse query types and domains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FDC871FC-30B4-78D1-5E5A-3E15E1AF3E7B}"/>
              </a:ext>
            </a:extLst>
          </p:cNvPr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Summary and Ongoing Work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E33F243C-6CF0-03D7-672E-E57699D40764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7D5231-C2E2-1B3E-1FB0-19D78CBCEF62}"/>
              </a:ext>
            </a:extLst>
          </p:cNvPr>
          <p:cNvSpPr txBox="1">
            <a:spLocks/>
          </p:cNvSpPr>
          <p:nvPr/>
        </p:nvSpPr>
        <p:spPr>
          <a:xfrm>
            <a:off x="545716" y="5227926"/>
            <a:ext cx="10363200" cy="189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400" dirty="0"/>
              <a:t>Acknowledgement: The work of </a:t>
            </a:r>
            <a:r>
              <a:rPr lang="en-US" sz="1400" dirty="0" err="1"/>
              <a:t>Senjuti</a:t>
            </a:r>
            <a:r>
              <a:rPr lang="en-US" sz="1400" dirty="0"/>
              <a:t> </a:t>
            </a:r>
            <a:r>
              <a:rPr lang="en-US" sz="1400" dirty="0" err="1"/>
              <a:t>Basu</a:t>
            </a:r>
            <a:r>
              <a:rPr lang="en-US" sz="1400" dirty="0"/>
              <a:t> Roy and </a:t>
            </a:r>
            <a:r>
              <a:rPr lang="en-US" sz="1400" dirty="0" err="1"/>
              <a:t>Thinh</a:t>
            </a:r>
            <a:r>
              <a:rPr lang="en-US" sz="1400" dirty="0"/>
              <a:t> On are supported by the National Science Foundation (CAREER Award #1942913, IIS #2007935, IIS #1814595) and the Office of Naval Research (Grants No, N000141812838, N000142112966). </a:t>
            </a:r>
          </a:p>
        </p:txBody>
      </p:sp>
    </p:spTree>
    <p:extLst>
      <p:ext uri="{BB962C8B-B14F-4D97-AF65-F5344CB8AC3E}">
        <p14:creationId xmlns:p14="http://schemas.microsoft.com/office/powerpoint/2010/main" val="16245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E82C-2974-9E23-FD6E-222B6CE7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53" y="2949431"/>
            <a:ext cx="10202333" cy="328511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080D-5874-B12D-538D-CCACBBF26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Overview</a:t>
            </a:r>
            <a:endParaRPr sz="2800" dirty="0"/>
          </a:p>
        </p:txBody>
      </p:sp>
      <p:cxnSp>
        <p:nvCxnSpPr>
          <p:cNvPr id="75" name="Google Shape;75;p6"/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651641" y="680601"/>
            <a:ext cx="10878207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Motivation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Problem Definition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Proposed Framework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Case Study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Open Problems</a:t>
            </a:r>
          </a:p>
          <a:p>
            <a:pPr marL="101600">
              <a:buSzPts val="2000"/>
            </a:pPr>
            <a:endParaRPr lang="en-US"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Summary and Ongoing Work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What is Result Diversification?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7;p6">
            <a:extLst>
              <a:ext uri="{FF2B5EF4-FFF2-40B4-BE49-F238E27FC236}">
                <a16:creationId xmlns:a16="http://schemas.microsoft.com/office/drawing/2014/main" id="{46439E7D-8869-8285-6F8B-42C9D7B99E2F}"/>
              </a:ext>
            </a:extLst>
          </p:cNvPr>
          <p:cNvSpPr txBox="1"/>
          <p:nvPr/>
        </p:nvSpPr>
        <p:spPr>
          <a:xfrm>
            <a:off x="651641" y="749181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diversification aims to return relevant results that cover a variety of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Returning top-k results is important and has been extensively studied</a:t>
            </a:r>
            <a:r>
              <a:rPr lang="en-US" sz="2000" baseline="30000" dirty="0"/>
              <a:t>[1,2,3]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work studies </a:t>
            </a:r>
            <a:r>
              <a:rPr lang="en-US" sz="2000" u="sng" dirty="0"/>
              <a:t>proportional diversification</a:t>
            </a:r>
            <a:r>
              <a:rPr lang="en-US" sz="2000" dirty="0"/>
              <a:t> in top-k, which:</a:t>
            </a:r>
          </a:p>
          <a:p>
            <a:r>
              <a:rPr lang="en-US" sz="2000" dirty="0"/>
              <a:t>        - groups results by shared attributes (e.g., genre and/or language for movies)</a:t>
            </a:r>
          </a:p>
          <a:p>
            <a:r>
              <a:rPr lang="en-US" sz="2000" dirty="0"/>
              <a:t>        - retrieves proportion of each group satisfying user intent</a:t>
            </a:r>
          </a:p>
          <a:p>
            <a:r>
              <a:rPr lang="en-US" sz="2000" dirty="0"/>
              <a:t>        - selects a number of items from each group based on their proportions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65992-AFFE-63ED-2655-A0419A541460}"/>
              </a:ext>
            </a:extLst>
          </p:cNvPr>
          <p:cNvSpPr txBox="1"/>
          <p:nvPr/>
        </p:nvSpPr>
        <p:spPr>
          <a:xfrm>
            <a:off x="807026" y="4163858"/>
            <a:ext cx="10722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[1] R. Agrawal, 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Halverson, S. </a:t>
            </a:r>
            <a:r>
              <a:rPr lang="en-US" dirty="0" err="1">
                <a:effectLst/>
                <a:latin typeface="Arial" panose="020B0604020202020204" pitchFamily="34" charset="0"/>
              </a:rPr>
              <a:t>Ieong</a:t>
            </a:r>
            <a:r>
              <a:rPr lang="en-US" dirty="0">
                <a:effectLst/>
                <a:latin typeface="Arial" panose="020B0604020202020204" pitchFamily="34" charset="0"/>
              </a:rPr>
              <a:t>, Diversifying search results, in: Proceedings of the second ACM international conference on web search and data mining, 2009, pp. 5–14.</a:t>
            </a:r>
          </a:p>
          <a:p>
            <a:r>
              <a:rPr lang="en-US" dirty="0"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  <a:latin typeface="Arial" panose="020B0604020202020204" pitchFamily="34" charset="0"/>
              </a:rPr>
              <a:t>Y. Yue, C.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Linear submodular bandits and their application to diversified retrieval, Advances in Neural Information Processing Systems 24 (2011).</a:t>
            </a:r>
          </a:p>
          <a:p>
            <a:r>
              <a:rPr lang="en-US" dirty="0"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  <a:latin typeface="Arial" panose="020B0604020202020204" pitchFamily="34" charset="0"/>
              </a:rPr>
              <a:t>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Sharma, An axiomatic approach for result diversification, in: Proceedings of the 18th international conference on World wide web, 2009, pp. 381–390.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Motivation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224465" y="680601"/>
            <a:ext cx="5871536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/>
              <a:t>The query results produced by LLMS alone are not representative enough of external world</a:t>
            </a:r>
          </a:p>
          <a:p>
            <a:endParaRPr lang="en-US" sz="2000" dirty="0"/>
          </a:p>
          <a:p>
            <a:r>
              <a:rPr lang="en-US" sz="2000" dirty="0"/>
              <a:t>In Example 1, </a:t>
            </a:r>
            <a:r>
              <a:rPr lang="en-US" sz="2000" u="sng" dirty="0"/>
              <a:t>LLM returns one movie per genre</a:t>
            </a:r>
            <a:r>
              <a:rPr lang="en-US" sz="2000" dirty="0"/>
              <a:t>. In real-world datasets, the proportions of movies across genres are not uniformly distributed as what LLM returns in the example.</a:t>
            </a:r>
          </a:p>
          <a:p>
            <a:endParaRPr lang="en-US" sz="2000" dirty="0"/>
          </a:p>
          <a:p>
            <a:r>
              <a:rPr lang="en-US" sz="2000" b="1" dirty="0"/>
              <a:t>Goal: How to make top-k results from LLMs proportionally diverse by using external </a:t>
            </a:r>
          </a:p>
          <a:p>
            <a:r>
              <a:rPr lang="en-US" sz="2000" b="1" dirty="0"/>
              <a:t>data sources (databases)</a:t>
            </a:r>
          </a:p>
          <a:p>
            <a:endParaRPr lang="en-US" sz="2000" dirty="0"/>
          </a:p>
          <a:p>
            <a:pPr marL="101600">
              <a:buSzPts val="2000"/>
            </a:pPr>
            <a:endParaRPr lang="en-US" sz="2000" dirty="0"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70B802-21DC-D51D-25C1-158128D4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88" y="680601"/>
            <a:ext cx="5852728" cy="4966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90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2" y="-11028"/>
            <a:ext cx="1098904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Problem Definition – Proportionally Diversified Top-k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A794D2-96F6-8873-A5C0-C13933FF052B}"/>
              </a:ext>
            </a:extLst>
          </p:cNvPr>
          <p:cNvSpPr txBox="1"/>
          <p:nvPr/>
        </p:nvSpPr>
        <p:spPr>
          <a:xfrm>
            <a:off x="807026" y="5205578"/>
            <a:ext cx="10722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Wei, D., Islam, M. M., </a:t>
            </a:r>
            <a:r>
              <a:rPr lang="en-US" dirty="0" err="1"/>
              <a:t>Schieber</a:t>
            </a:r>
            <a:r>
              <a:rPr lang="en-US" dirty="0"/>
              <a:t>, B., &amp; </a:t>
            </a:r>
            <a:r>
              <a:rPr lang="en-US" dirty="0" err="1"/>
              <a:t>Basu</a:t>
            </a:r>
            <a:r>
              <a:rPr lang="en-US" dirty="0"/>
              <a:t> Roy, S. (2022, June). Rank aggregation with proportionate fairness. In </a:t>
            </a:r>
            <a:r>
              <a:rPr lang="en-US" i="1" dirty="0"/>
              <a:t>Proceedings of the 2022 International Conference on Management of Data</a:t>
            </a:r>
            <a:r>
              <a:rPr lang="en-US" dirty="0"/>
              <a:t> (pp. 262-275).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/>
              <p:nvPr/>
            </p:nvSpPr>
            <p:spPr>
              <a:xfrm>
                <a:off x="651641" y="915531"/>
                <a:ext cx="10878207" cy="4009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600" i="1" dirty="0"/>
                  <a:t>Given a user query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i="1" dirty="0"/>
                  <a:t>, integer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i="1" dirty="0"/>
                  <a:t>, user specified attribute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i="1" dirty="0"/>
                  <a:t> domain size (on which the results are to be diversified), a proportionality constraint defined over a single attribute containing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i="1" dirty="0"/>
                  <a:t> different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i="1" dirty="0"/>
                  <a:t> requires that the representation of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/>
                  <a:t> is a top-k results,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i="1" dirty="0"/>
                  <a:t>. </a:t>
                </a:r>
              </a:p>
              <a:p>
                <a:endParaRPr lang="en-US" sz="1600" i="1" dirty="0"/>
              </a:p>
              <a:p>
                <a:r>
                  <a:rPr lang="en-US" sz="1600" i="1" dirty="0"/>
                  <a:t>Generalizing this, if proportionality is defined over a set R of different attributes with a required representation on each group of each attribute, a proportional top-k result must simultaneously satisfy proportionate representation for all attributes in R.</a:t>
                </a:r>
              </a:p>
              <a:p>
                <a:endParaRPr lang="en-US" sz="1600" i="1" dirty="0"/>
              </a:p>
              <a:p>
                <a:r>
                  <a:rPr lang="en-US" sz="1600" b="1" dirty="0"/>
                  <a:t>Example: </a:t>
                </a:r>
                <a:r>
                  <a:rPr lang="en-US" sz="1600" dirty="0"/>
                  <a:t>using the IMDb movie database with the query “list top-10 movies based on genres with ratings &gt; 6.5”. Assuming there are 3 genres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dirty="0"/>
                  <a:t> = 3) where </a:t>
                </a:r>
                <a:r>
                  <a:rPr lang="en-US" sz="1600" u="sng" dirty="0"/>
                  <a:t>10,000 out of 20,000 (50%)</a:t>
                </a:r>
                <a:r>
                  <a:rPr lang="en-US" sz="1600" dirty="0"/>
                  <a:t> drama movies, </a:t>
                </a:r>
                <a:r>
                  <a:rPr lang="en-US" sz="1600" u="sng" dirty="0"/>
                  <a:t>5,000 out of 15,000 (33%)</a:t>
                </a:r>
                <a:r>
                  <a:rPr lang="en-US" sz="1600" dirty="0"/>
                  <a:t> action movies, and </a:t>
                </a:r>
                <a:r>
                  <a:rPr lang="en-US" sz="1600" u="sng" dirty="0"/>
                  <a:t>5,000 out of 25,000 (20%)</a:t>
                </a:r>
                <a:r>
                  <a:rPr lang="en-US" sz="1600" dirty="0"/>
                  <a:t> comedies having ratings &gt; 6.5. The proportions are: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𝑑𝑟𝑎𝑚𝑎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.5+ .33+ .2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𝑐𝑜𝑚𝑒𝑑𝑦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Proportional diversity requires that the returned results satisfy these proportions, i.e., 5 dramas, 3 actions, and 2 comedies for 10 movies listed</a:t>
                </a:r>
                <a:endParaRPr sz="1600" dirty="0"/>
              </a:p>
            </p:txBody>
          </p:sp>
        </mc:Choice>
        <mc:Fallback xmlns=""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1" y="915531"/>
                <a:ext cx="10878207" cy="4009016"/>
              </a:xfrm>
              <a:prstGeom prst="rect">
                <a:avLst/>
              </a:prstGeom>
              <a:blipFill>
                <a:blip r:embed="rId4"/>
                <a:stretch>
                  <a:fillRect l="-350" r="-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Comparison with Related Work 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78BA85-7D1B-4C51-B8A5-8D80DA434CEF}"/>
              </a:ext>
            </a:extLst>
          </p:cNvPr>
          <p:cNvSpPr txBox="1"/>
          <p:nvPr/>
        </p:nvSpPr>
        <p:spPr>
          <a:xfrm>
            <a:off x="807026" y="4956200"/>
            <a:ext cx="107228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C. Hu, J. Fu, C. Du, S. Luo, J. Zhao, H. Zhao. ChatDB: Augmenting LLMs with databases as their symbolic memory, 2023. arXiv:2306.03901.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G. Katsogiannis-Meimarakis, G. Koutrika, A survey on deep learning approaches for text-to-</a:t>
            </a:r>
            <a:r>
              <a:rPr lang="en-US" dirty="0" err="1">
                <a:effectLst/>
                <a:latin typeface="Arial" panose="020B0604020202020204" pitchFamily="34" charset="0"/>
              </a:rPr>
              <a:t>sql</a:t>
            </a:r>
            <a:r>
              <a:rPr lang="en-US" dirty="0">
                <a:effectLst/>
                <a:latin typeface="Arial" panose="020B0604020202020204" pitchFamily="34" charset="0"/>
              </a:rPr>
              <a:t>, The VLDB Journal (2023) 1–32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G. Katsogiannis-Meimarakis, G. Koutrika, A deep dive into deep learning approaches for text-to-</a:t>
            </a:r>
            <a:r>
              <a:rPr lang="en-US" dirty="0" err="1">
                <a:effectLst/>
                <a:latin typeface="Arial" panose="020B0604020202020204" pitchFamily="34" charset="0"/>
              </a:rPr>
              <a:t>sql</a:t>
            </a:r>
            <a:r>
              <a:rPr lang="en-US" dirty="0">
                <a:effectLst/>
                <a:latin typeface="Arial" panose="020B0604020202020204" pitchFamily="34" charset="0"/>
              </a:rPr>
              <a:t> systems, in: Proceedings of the 2021 International Conference on Management of Data, 2021, pp. 2846–2851</a:t>
            </a:r>
            <a:endParaRPr lang="en-US" dirty="0"/>
          </a:p>
        </p:txBody>
      </p:sp>
      <p:sp>
        <p:nvSpPr>
          <p:cNvPr id="5" name="Google Shape;77;p6">
            <a:extLst>
              <a:ext uri="{FF2B5EF4-FFF2-40B4-BE49-F238E27FC236}">
                <a16:creationId xmlns:a16="http://schemas.microsoft.com/office/drawing/2014/main" id="{65FFFAE2-9D8C-4B22-594C-37BD3C2E9A82}"/>
              </a:ext>
            </a:extLst>
          </p:cNvPr>
          <p:cNvSpPr txBox="1"/>
          <p:nvPr/>
        </p:nvSpPr>
        <p:spPr>
          <a:xfrm>
            <a:off x="651641" y="538101"/>
            <a:ext cx="1087820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ChatDB</a:t>
            </a:r>
            <a:r>
              <a:rPr lang="en-US" sz="2000" baseline="30000" dirty="0"/>
              <a:t>1</a:t>
            </a:r>
            <a:r>
              <a:rPr lang="en-US" sz="2000" dirty="0"/>
              <a:t> leverages external data sources are to augment LLMs in multi-step reasoning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Makes use of </a:t>
            </a:r>
            <a:r>
              <a:rPr lang="en-US" sz="2000" i="1" dirty="0"/>
              <a:t>chain-of-memory (</a:t>
            </a:r>
            <a:r>
              <a:rPr lang="en-US" sz="2000" i="1" dirty="0" err="1"/>
              <a:t>CoM</a:t>
            </a:r>
            <a:r>
              <a:rPr lang="en-US" sz="2000" i="1" dirty="0"/>
              <a:t>) </a:t>
            </a:r>
            <a:r>
              <a:rPr lang="en-US" sz="2000" dirty="0"/>
              <a:t>approach for transforming user inputs into a series of intermediate memory operation steps that lead to final results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Proportional diversification is integrated to a similar framework as ChatDB with more complex reasoning for text-to-SQL</a:t>
            </a:r>
            <a:r>
              <a:rPr lang="en-US" sz="2000" baseline="30000" dirty="0"/>
              <a:t>2,3</a:t>
            </a:r>
            <a:r>
              <a:rPr lang="en-US" sz="2000" dirty="0"/>
              <a:t>: Convert natural language text to SQL statements that assist in calculating proportions for some user-specified attribute(s)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new framework should include proportionality information when summarizing SQL results into a final prompt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diversity can be improved by representing groups in proportion to their prevalence in the database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66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0C73AC-1B59-D127-F572-5E94AEAB8CBB}"/>
              </a:ext>
            </a:extLst>
          </p:cNvPr>
          <p:cNvSpPr/>
          <p:nvPr/>
        </p:nvSpPr>
        <p:spPr>
          <a:xfrm>
            <a:off x="483449" y="3100746"/>
            <a:ext cx="11159191" cy="3594462"/>
          </a:xfrm>
          <a:prstGeom prst="rect">
            <a:avLst/>
          </a:prstGeom>
          <a:solidFill>
            <a:srgbClr val="EEEDB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354FD-8224-6159-1533-E97D971BDAA3}"/>
              </a:ext>
            </a:extLst>
          </p:cNvPr>
          <p:cNvSpPr/>
          <p:nvPr/>
        </p:nvSpPr>
        <p:spPr>
          <a:xfrm>
            <a:off x="6276" y="-146674"/>
            <a:ext cx="681985" cy="174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(find 10 diverse movies based on genre)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C9302F-4B73-6494-7171-360A679D6F38}"/>
              </a:ext>
            </a:extLst>
          </p:cNvPr>
          <p:cNvCxnSpPr>
            <a:cxnSpLocks/>
          </p:cNvCxnSpPr>
          <p:nvPr/>
        </p:nvCxnSpPr>
        <p:spPr>
          <a:xfrm>
            <a:off x="583903" y="844022"/>
            <a:ext cx="2491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F143C04-C4EF-3732-5749-A8B4D49E6207}"/>
              </a:ext>
            </a:extLst>
          </p:cNvPr>
          <p:cNvSpPr/>
          <p:nvPr/>
        </p:nvSpPr>
        <p:spPr>
          <a:xfrm>
            <a:off x="2121769" y="1166538"/>
            <a:ext cx="7309026" cy="18510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3BB9F5-5507-EE4A-F3B4-33DD5AA74478}"/>
              </a:ext>
            </a:extLst>
          </p:cNvPr>
          <p:cNvSpPr/>
          <p:nvPr/>
        </p:nvSpPr>
        <p:spPr>
          <a:xfrm>
            <a:off x="4187949" y="711198"/>
            <a:ext cx="1967349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e 34">
            <a:extLst>
              <a:ext uri="{FF2B5EF4-FFF2-40B4-BE49-F238E27FC236}">
                <a16:creationId xmlns:a16="http://schemas.microsoft.com/office/drawing/2014/main" id="{6ECDFE7D-583F-0EC4-380D-740AEE8F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23555"/>
              </p:ext>
            </p:extLst>
          </p:nvPr>
        </p:nvGraphicFramePr>
        <p:xfrm>
          <a:off x="667982" y="3471082"/>
          <a:ext cx="3608069" cy="11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36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35014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568235586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3271318413"/>
                    </a:ext>
                  </a:extLst>
                </a:gridCol>
              </a:tblGrid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company_id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Citizen Kane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Dark Knight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Thriller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9001892-8EA1-DEE4-BDB9-E9AE55C3B48D}"/>
              </a:ext>
            </a:extLst>
          </p:cNvPr>
          <p:cNvSpPr/>
          <p:nvPr/>
        </p:nvSpPr>
        <p:spPr>
          <a:xfrm>
            <a:off x="528274" y="3097310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1175F9-DEB8-A4C8-1E20-F3D2027FB774}"/>
              </a:ext>
            </a:extLst>
          </p:cNvPr>
          <p:cNvSpPr/>
          <p:nvPr/>
        </p:nvSpPr>
        <p:spPr>
          <a:xfrm>
            <a:off x="74618" y="1724151"/>
            <a:ext cx="2073575" cy="4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SQL database</a:t>
            </a:r>
          </a:p>
        </p:txBody>
      </p:sp>
      <p:graphicFrame>
        <p:nvGraphicFramePr>
          <p:cNvPr id="71" name="Table 34">
            <a:extLst>
              <a:ext uri="{FF2B5EF4-FFF2-40B4-BE49-F238E27FC236}">
                <a16:creationId xmlns:a16="http://schemas.microsoft.com/office/drawing/2014/main" id="{93D0F00E-6597-2846-ABDC-DE34E99B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80539"/>
              </p:ext>
            </p:extLst>
          </p:nvPr>
        </p:nvGraphicFramePr>
        <p:xfrm>
          <a:off x="4870238" y="3470418"/>
          <a:ext cx="2174329" cy="83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67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45091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56096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39481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01/01/2018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1/10/2002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BEA58F22-7CA2-8961-E40C-FDDAF2FFF79A}"/>
              </a:ext>
            </a:extLst>
          </p:cNvPr>
          <p:cNvSpPr/>
          <p:nvPr/>
        </p:nvSpPr>
        <p:spPr>
          <a:xfrm>
            <a:off x="4653754" y="3100844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Table 34">
            <a:extLst>
              <a:ext uri="{FF2B5EF4-FFF2-40B4-BE49-F238E27FC236}">
                <a16:creationId xmlns:a16="http://schemas.microsoft.com/office/drawing/2014/main" id="{E1B3D40E-C702-A1BB-1D0B-59066E3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0856"/>
              </p:ext>
            </p:extLst>
          </p:nvPr>
        </p:nvGraphicFramePr>
        <p:xfrm>
          <a:off x="7493027" y="3464541"/>
          <a:ext cx="2829794" cy="82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5738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8810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6C0C1618-D93A-F71E-7CA4-C090FCFA7026}"/>
              </a:ext>
            </a:extLst>
          </p:cNvPr>
          <p:cNvSpPr/>
          <p:nvPr/>
        </p:nvSpPr>
        <p:spPr>
          <a:xfrm>
            <a:off x="7284897" y="3095032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Table 34">
            <a:extLst>
              <a:ext uri="{FF2B5EF4-FFF2-40B4-BE49-F238E27FC236}">
                <a16:creationId xmlns:a16="http://schemas.microsoft.com/office/drawing/2014/main" id="{996B8C2C-7309-B1FF-AAE3-477B5CEE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34996"/>
              </p:ext>
            </p:extLst>
          </p:nvPr>
        </p:nvGraphicFramePr>
        <p:xfrm>
          <a:off x="679122" y="5079194"/>
          <a:ext cx="2590799" cy="91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74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62707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 country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Orson Welles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Christian Bale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Janet Leigh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07D6F2D1-C7D2-6C6A-94FC-63C833072ACB}"/>
              </a:ext>
            </a:extLst>
          </p:cNvPr>
          <p:cNvSpPr/>
          <p:nvPr/>
        </p:nvSpPr>
        <p:spPr>
          <a:xfrm>
            <a:off x="595478" y="4714196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EC7B95-55DB-B6BE-4482-C281C858F09E}"/>
              </a:ext>
            </a:extLst>
          </p:cNvPr>
          <p:cNvSpPr/>
          <p:nvPr/>
        </p:nvSpPr>
        <p:spPr>
          <a:xfrm>
            <a:off x="3393210" y="4714196"/>
            <a:ext cx="1772679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Company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Table 34">
            <a:extLst>
              <a:ext uri="{FF2B5EF4-FFF2-40B4-BE49-F238E27FC236}">
                <a16:creationId xmlns:a16="http://schemas.microsoft.com/office/drawing/2014/main" id="{AA29452D-8BEC-35FF-DABD-4D5DAF40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6429"/>
              </p:ext>
            </p:extLst>
          </p:nvPr>
        </p:nvGraphicFramePr>
        <p:xfrm>
          <a:off x="7283636" y="5051220"/>
          <a:ext cx="20631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511786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category_id 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Academy Award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Golden Globe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Edgar Award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E198B0B-19B0-0F21-AB67-C5D0ADDD6475}"/>
              </a:ext>
            </a:extLst>
          </p:cNvPr>
          <p:cNvSpPr/>
          <p:nvPr/>
        </p:nvSpPr>
        <p:spPr>
          <a:xfrm>
            <a:off x="6965013" y="470362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E93FF9-EA45-742F-0B6D-EA6A84EFEDB5}"/>
              </a:ext>
            </a:extLst>
          </p:cNvPr>
          <p:cNvSpPr/>
          <p:nvPr/>
        </p:nvSpPr>
        <p:spPr>
          <a:xfrm>
            <a:off x="9420394" y="469268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Details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CBC1A8-20D1-120B-B4DE-0AD0449022DB}"/>
              </a:ext>
            </a:extLst>
          </p:cNvPr>
          <p:cNvSpPr/>
          <p:nvPr/>
        </p:nvSpPr>
        <p:spPr>
          <a:xfrm>
            <a:off x="4423113" y="6116937"/>
            <a:ext cx="3045694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658234-159A-0BA8-5A96-1A4E2F580C7D}"/>
              </a:ext>
            </a:extLst>
          </p:cNvPr>
          <p:cNvGrpSpPr/>
          <p:nvPr/>
        </p:nvGrpSpPr>
        <p:grpSpPr>
          <a:xfrm>
            <a:off x="6596109" y="6056936"/>
            <a:ext cx="513626" cy="483277"/>
            <a:chOff x="6596109" y="6056936"/>
            <a:chExt cx="513626" cy="4832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3E1F335-0EC9-8124-BEAD-267E174C858C}"/>
                </a:ext>
              </a:extLst>
            </p:cNvPr>
            <p:cNvSpPr/>
            <p:nvPr/>
          </p:nvSpPr>
          <p:spPr>
            <a:xfrm>
              <a:off x="6637009" y="6093621"/>
              <a:ext cx="262018" cy="114062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E04E4A0-F027-D695-B2FF-40EFC81FC6B8}"/>
                </a:ext>
              </a:extLst>
            </p:cNvPr>
            <p:cNvSpPr/>
            <p:nvPr/>
          </p:nvSpPr>
          <p:spPr>
            <a:xfrm>
              <a:off x="6596807" y="6056936"/>
              <a:ext cx="342421" cy="187432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2DD3F6-2906-BDDB-76A8-764AB6DC22B7}"/>
                </a:ext>
              </a:extLst>
            </p:cNvPr>
            <p:cNvCxnSpPr>
              <a:cxnSpLocks/>
              <a:stCxn id="87" idx="2"/>
              <a:endCxn id="92" idx="2"/>
            </p:cNvCxnSpPr>
            <p:nvPr/>
          </p:nvCxnSpPr>
          <p:spPr>
            <a:xfrm flipH="1">
              <a:off x="6596113" y="6150652"/>
              <a:ext cx="694" cy="247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57A68AE-0323-756B-7277-E2BF73F2D777}"/>
                </a:ext>
              </a:extLst>
            </p:cNvPr>
            <p:cNvCxnSpPr>
              <a:cxnSpLocks/>
              <a:stCxn id="87" idx="6"/>
              <a:endCxn id="92" idx="0"/>
            </p:cNvCxnSpPr>
            <p:nvPr/>
          </p:nvCxnSpPr>
          <p:spPr>
            <a:xfrm flipH="1">
              <a:off x="6938518" y="6150652"/>
              <a:ext cx="710" cy="245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1C6C8B0B-CD34-3478-962C-50F2A04D5622}"/>
                </a:ext>
              </a:extLst>
            </p:cNvPr>
            <p:cNvSpPr/>
            <p:nvPr/>
          </p:nvSpPr>
          <p:spPr>
            <a:xfrm rot="10800000">
              <a:off x="6596109" y="6130907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BFBB69B-5E40-8623-1D12-DED043835046}"/>
                </a:ext>
              </a:extLst>
            </p:cNvPr>
            <p:cNvSpPr/>
            <p:nvPr/>
          </p:nvSpPr>
          <p:spPr>
            <a:xfrm rot="10800000">
              <a:off x="6596109" y="6214910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735FB6C9-6C15-75B7-9667-724CAB26A4DE}"/>
                </a:ext>
              </a:extLst>
            </p:cNvPr>
            <p:cNvSpPr/>
            <p:nvPr/>
          </p:nvSpPr>
          <p:spPr>
            <a:xfrm rot="10800000">
              <a:off x="6596109" y="6303564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23A1A-0E0C-0AB7-766C-BA014DD352D8}"/>
                </a:ext>
              </a:extLst>
            </p:cNvPr>
            <p:cNvSpPr txBox="1"/>
            <p:nvPr/>
          </p:nvSpPr>
          <p:spPr>
            <a:xfrm>
              <a:off x="6767318" y="6360154"/>
              <a:ext cx="342417" cy="18005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lIns="45720" tIns="18288" rIns="0" bIns="18288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D8189E1-F483-305A-B990-6D9447CAC678}"/>
              </a:ext>
            </a:extLst>
          </p:cNvPr>
          <p:cNvSpPr/>
          <p:nvPr/>
        </p:nvSpPr>
        <p:spPr>
          <a:xfrm>
            <a:off x="2169333" y="1200728"/>
            <a:ext cx="1658686" cy="177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e,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(genre)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 </a:t>
            </a:r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drama  20,000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action 15,000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comedy 25,000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6BE2A3-C06D-536C-0A9D-F92C6A5C98A4}"/>
              </a:ext>
            </a:extLst>
          </p:cNvPr>
          <p:cNvSpPr/>
          <p:nvPr/>
        </p:nvSpPr>
        <p:spPr>
          <a:xfrm>
            <a:off x="3958439" y="1200727"/>
            <a:ext cx="1686869" cy="17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  <a:effectLst/>
              </a:rPr>
              <a:t>Drama’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10,000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C27029-EE60-E584-896A-EB7964E69377}"/>
              </a:ext>
            </a:extLst>
          </p:cNvPr>
          <p:cNvCxnSpPr>
            <a:cxnSpLocks/>
          </p:cNvCxnSpPr>
          <p:nvPr/>
        </p:nvCxnSpPr>
        <p:spPr>
          <a:xfrm>
            <a:off x="3992415" y="5830936"/>
            <a:ext cx="6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99">
            <a:extLst>
              <a:ext uri="{FF2B5EF4-FFF2-40B4-BE49-F238E27FC236}">
                <a16:creationId xmlns:a16="http://schemas.microsoft.com/office/drawing/2014/main" id="{B5286023-4BCE-2E82-03B0-E79687D4BE83}"/>
              </a:ext>
            </a:extLst>
          </p:cNvPr>
          <p:cNvCxnSpPr>
            <a:cxnSpLocks/>
          </p:cNvCxnSpPr>
          <p:nvPr/>
        </p:nvCxnSpPr>
        <p:spPr>
          <a:xfrm rot="5400000">
            <a:off x="1525703" y="2529101"/>
            <a:ext cx="821875" cy="328201"/>
          </a:xfrm>
          <a:prstGeom prst="bentConnector3">
            <a:avLst>
              <a:gd name="adj1" fmla="val -572"/>
            </a:avLst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EED93E-1A81-24C1-C4DD-BF2470BEE67F}"/>
              </a:ext>
            </a:extLst>
          </p:cNvPr>
          <p:cNvCxnSpPr>
            <a:cxnSpLocks/>
          </p:cNvCxnSpPr>
          <p:nvPr/>
        </p:nvCxnSpPr>
        <p:spPr>
          <a:xfrm flipV="1">
            <a:off x="3165323" y="2978861"/>
            <a:ext cx="0" cy="25039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06220D-F63B-8017-5D79-5189DA4AE8BA}"/>
              </a:ext>
            </a:extLst>
          </p:cNvPr>
          <p:cNvCxnSpPr>
            <a:cxnSpLocks/>
          </p:cNvCxnSpPr>
          <p:nvPr/>
        </p:nvCxnSpPr>
        <p:spPr>
          <a:xfrm flipV="1">
            <a:off x="5330292" y="2978873"/>
            <a:ext cx="0" cy="24738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F5F926-A29A-CD7C-CBAF-DFC4F2828C3A}"/>
              </a:ext>
            </a:extLst>
          </p:cNvPr>
          <p:cNvCxnSpPr>
            <a:cxnSpLocks/>
          </p:cNvCxnSpPr>
          <p:nvPr/>
        </p:nvCxnSpPr>
        <p:spPr>
          <a:xfrm flipV="1">
            <a:off x="7227715" y="2978873"/>
            <a:ext cx="5485" cy="251545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8C2DBC-38C6-E1D6-F99C-FDB0A24C9C8A}"/>
              </a:ext>
            </a:extLst>
          </p:cNvPr>
          <p:cNvSpPr/>
          <p:nvPr/>
        </p:nvSpPr>
        <p:spPr>
          <a:xfrm>
            <a:off x="10437732" y="37170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C4106D-DA48-6776-1451-4F875280E6A6}"/>
              </a:ext>
            </a:extLst>
          </p:cNvPr>
          <p:cNvSpPr/>
          <p:nvPr/>
        </p:nvSpPr>
        <p:spPr>
          <a:xfrm>
            <a:off x="11280216" y="277448"/>
            <a:ext cx="803563" cy="1742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62BF7ED-9FF3-6108-1D2C-9475C2E76524}"/>
              </a:ext>
            </a:extLst>
          </p:cNvPr>
          <p:cNvCxnSpPr>
            <a:cxnSpLocks/>
          </p:cNvCxnSpPr>
          <p:nvPr/>
        </p:nvCxnSpPr>
        <p:spPr>
          <a:xfrm>
            <a:off x="10539505" y="736620"/>
            <a:ext cx="74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F4C3DB-BFFE-86DA-F7CD-EC8541FB3C94}"/>
              </a:ext>
            </a:extLst>
          </p:cNvPr>
          <p:cNvSpPr/>
          <p:nvPr/>
        </p:nvSpPr>
        <p:spPr>
          <a:xfrm>
            <a:off x="11306176" y="2484685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B4BE25-F56D-73EA-2A01-6CE51D92A53F}"/>
              </a:ext>
            </a:extLst>
          </p:cNvPr>
          <p:cNvSpPr/>
          <p:nvPr/>
        </p:nvSpPr>
        <p:spPr>
          <a:xfrm>
            <a:off x="10459639" y="298017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1C80AB-D87E-AC64-15E9-FF90C1909008}"/>
              </a:ext>
            </a:extLst>
          </p:cNvPr>
          <p:cNvSpPr/>
          <p:nvPr/>
        </p:nvSpPr>
        <p:spPr>
          <a:xfrm>
            <a:off x="2541211" y="603329"/>
            <a:ext cx="6407191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response to find proportion of highly rated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(average rating greater than 6.5) movies per genre </a:t>
            </a:r>
          </a:p>
        </p:txBody>
      </p:sp>
      <p:graphicFrame>
        <p:nvGraphicFramePr>
          <p:cNvPr id="107" name="Table 34">
            <a:extLst>
              <a:ext uri="{FF2B5EF4-FFF2-40B4-BE49-F238E27FC236}">
                <a16:creationId xmlns:a16="http://schemas.microsoft.com/office/drawing/2014/main" id="{C90CE619-9082-E3FA-E50A-08082CD8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93865"/>
              </p:ext>
            </p:extLst>
          </p:nvPr>
        </p:nvGraphicFramePr>
        <p:xfrm>
          <a:off x="3641963" y="5065132"/>
          <a:ext cx="3429903" cy="9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1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23040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93277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87373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 company_id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RKO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David Sarnoff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Warner Bros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Warner Bros. Pictures Group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Paramount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Amusements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graphicFrame>
        <p:nvGraphicFramePr>
          <p:cNvPr id="108" name="Table 34">
            <a:extLst>
              <a:ext uri="{FF2B5EF4-FFF2-40B4-BE49-F238E27FC236}">
                <a16:creationId xmlns:a16="http://schemas.microsoft.com/office/drawing/2014/main" id="{60AF7A58-4771-8098-A3A1-1E1A68B4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63707"/>
              </p:ext>
            </p:extLst>
          </p:nvPr>
        </p:nvGraphicFramePr>
        <p:xfrm>
          <a:off x="9570499" y="5048785"/>
          <a:ext cx="1938012" cy="101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7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8844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screen 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supporting actor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motion picture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109" name="Rectangle 108">
            <a:extLst>
              <a:ext uri="{FF2B5EF4-FFF2-40B4-BE49-F238E27FC236}">
                <a16:creationId xmlns:a16="http://schemas.microsoft.com/office/drawing/2014/main" id="{5A13BC97-595F-F9ED-1BD8-E7D6ABE06984}"/>
              </a:ext>
            </a:extLst>
          </p:cNvPr>
          <p:cNvSpPr/>
          <p:nvPr/>
        </p:nvSpPr>
        <p:spPr>
          <a:xfrm>
            <a:off x="5819295" y="1200726"/>
            <a:ext cx="1729755" cy="177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Action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C0F816-2934-9DCA-AC1D-AEE7C95E5CDD}"/>
              </a:ext>
            </a:extLst>
          </p:cNvPr>
          <p:cNvSpPr/>
          <p:nvPr/>
        </p:nvSpPr>
        <p:spPr>
          <a:xfrm>
            <a:off x="7679769" y="1200726"/>
            <a:ext cx="1705651" cy="177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Comedy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5,000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36428-3EBF-B132-0875-F3A60379986F}"/>
              </a:ext>
            </a:extLst>
          </p:cNvPr>
          <p:cNvCxnSpPr>
            <a:cxnSpLocks/>
          </p:cNvCxnSpPr>
          <p:nvPr/>
        </p:nvCxnSpPr>
        <p:spPr>
          <a:xfrm>
            <a:off x="11707958" y="2085219"/>
            <a:ext cx="0" cy="388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8C6543-7AB6-1207-21F8-C5FD51E27F91}"/>
              </a:ext>
            </a:extLst>
          </p:cNvPr>
          <p:cNvCxnSpPr>
            <a:cxnSpLocks/>
          </p:cNvCxnSpPr>
          <p:nvPr/>
        </p:nvCxnSpPr>
        <p:spPr>
          <a:xfrm>
            <a:off x="3789854" y="2045986"/>
            <a:ext cx="192488" cy="3766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33993E-3672-48B2-EAE0-005D28112241}"/>
              </a:ext>
            </a:extLst>
          </p:cNvPr>
          <p:cNvCxnSpPr>
            <a:cxnSpLocks/>
          </p:cNvCxnSpPr>
          <p:nvPr/>
        </p:nvCxnSpPr>
        <p:spPr>
          <a:xfrm>
            <a:off x="5654544" y="2045986"/>
            <a:ext cx="163035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89A718-5A46-74F7-73E2-6F1161505B89}"/>
              </a:ext>
            </a:extLst>
          </p:cNvPr>
          <p:cNvCxnSpPr>
            <a:cxnSpLocks/>
          </p:cNvCxnSpPr>
          <p:nvPr/>
        </p:nvCxnSpPr>
        <p:spPr>
          <a:xfrm>
            <a:off x="7520647" y="2045986"/>
            <a:ext cx="205107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131410-7E62-6504-3DDA-D1435969FB7E}"/>
              </a:ext>
            </a:extLst>
          </p:cNvPr>
          <p:cNvCxnSpPr>
            <a:cxnSpLocks/>
          </p:cNvCxnSpPr>
          <p:nvPr/>
        </p:nvCxnSpPr>
        <p:spPr>
          <a:xfrm flipV="1">
            <a:off x="8670582" y="2978861"/>
            <a:ext cx="0" cy="242432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7856690-6907-0C6B-B891-307D455DC8F7}"/>
              </a:ext>
            </a:extLst>
          </p:cNvPr>
          <p:cNvSpPr txBox="1"/>
          <p:nvPr/>
        </p:nvSpPr>
        <p:spPr>
          <a:xfrm>
            <a:off x="10383472" y="939590"/>
            <a:ext cx="11542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drama,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action,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comedy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movies)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F81C37-6C69-B5D2-3AC8-8589D217CCAD}"/>
              </a:ext>
            </a:extLst>
          </p:cNvPr>
          <p:cNvSpPr/>
          <p:nvPr/>
        </p:nvSpPr>
        <p:spPr>
          <a:xfrm>
            <a:off x="839660" y="136476"/>
            <a:ext cx="1054800" cy="12071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937D51-880E-3CE0-5258-F668E5A7E144}"/>
              </a:ext>
            </a:extLst>
          </p:cNvPr>
          <p:cNvSpPr txBox="1"/>
          <p:nvPr/>
        </p:nvSpPr>
        <p:spPr>
          <a:xfrm>
            <a:off x="723341" y="197239"/>
            <a:ext cx="12406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99E63F-473B-7F7E-8F65-C0C43588CC36}"/>
              </a:ext>
            </a:extLst>
          </p:cNvPr>
          <p:cNvSpPr/>
          <p:nvPr/>
        </p:nvSpPr>
        <p:spPr>
          <a:xfrm>
            <a:off x="9459532" y="81851"/>
            <a:ext cx="1064390" cy="120716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8796FF-C132-CCFD-CABC-9D8293205747}"/>
              </a:ext>
            </a:extLst>
          </p:cNvPr>
          <p:cNvSpPr txBox="1"/>
          <p:nvPr/>
        </p:nvSpPr>
        <p:spPr>
          <a:xfrm>
            <a:off x="9399969" y="189807"/>
            <a:ext cx="118928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D90EF4-2A7C-BBDB-2A46-8830936CD873}"/>
              </a:ext>
            </a:extLst>
          </p:cNvPr>
          <p:cNvCxnSpPr>
            <a:cxnSpLocks/>
          </p:cNvCxnSpPr>
          <p:nvPr/>
        </p:nvCxnSpPr>
        <p:spPr>
          <a:xfrm>
            <a:off x="9400964" y="1967171"/>
            <a:ext cx="205107" cy="0"/>
          </a:xfrm>
          <a:prstGeom prst="straightConnector1">
            <a:avLst/>
          </a:prstGeom>
          <a:ln w="25400" cap="flat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4AC723-0E6B-2C56-309D-DCD2E96DF14C}"/>
              </a:ext>
            </a:extLst>
          </p:cNvPr>
          <p:cNvSpPr/>
          <p:nvPr/>
        </p:nvSpPr>
        <p:spPr>
          <a:xfrm>
            <a:off x="9620839" y="1645576"/>
            <a:ext cx="1064390" cy="12071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6E9A0D-9A9D-116D-7A3A-5214A4F127A3}"/>
              </a:ext>
            </a:extLst>
          </p:cNvPr>
          <p:cNvSpPr txBox="1"/>
          <p:nvPr/>
        </p:nvSpPr>
        <p:spPr>
          <a:xfrm>
            <a:off x="9579708" y="1701964"/>
            <a:ext cx="115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proportionate representation of movies per genre in 10 results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A026008-7E86-892E-B45C-E9A2F59C6891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0153034" y="1286719"/>
            <a:ext cx="0" cy="358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E361D32-15AF-3EF7-CE02-10CAF18AFF8A}"/>
              </a:ext>
            </a:extLst>
          </p:cNvPr>
          <p:cNvCxnSpPr>
            <a:cxnSpLocks/>
          </p:cNvCxnSpPr>
          <p:nvPr/>
        </p:nvCxnSpPr>
        <p:spPr>
          <a:xfrm>
            <a:off x="1271570" y="1355483"/>
            <a:ext cx="5523" cy="338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3E21F9-D30C-7164-0701-E42BBEBEFE93}"/>
              </a:ext>
            </a:extLst>
          </p:cNvPr>
          <p:cNvCxnSpPr>
            <a:cxnSpLocks/>
          </p:cNvCxnSpPr>
          <p:nvPr/>
        </p:nvCxnSpPr>
        <p:spPr>
          <a:xfrm>
            <a:off x="1283215" y="2260663"/>
            <a:ext cx="0" cy="836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7A3992-A398-5983-C52B-8064368C3677}"/>
              </a:ext>
            </a:extLst>
          </p:cNvPr>
          <p:cNvCxnSpPr>
            <a:cxnSpLocks/>
          </p:cNvCxnSpPr>
          <p:nvPr/>
        </p:nvCxnSpPr>
        <p:spPr>
          <a:xfrm>
            <a:off x="1866536" y="1304293"/>
            <a:ext cx="269560" cy="5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74;p6">
            <a:extLst>
              <a:ext uri="{FF2B5EF4-FFF2-40B4-BE49-F238E27FC236}">
                <a16:creationId xmlns:a16="http://schemas.microsoft.com/office/drawing/2014/main" id="{5DFE2EF8-1EBB-5D54-1472-FBF85EF4697D}"/>
              </a:ext>
            </a:extLst>
          </p:cNvPr>
          <p:cNvSpPr txBox="1"/>
          <p:nvPr/>
        </p:nvSpPr>
        <p:spPr>
          <a:xfrm>
            <a:off x="2264217" y="-41362"/>
            <a:ext cx="62910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Proposed Framework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681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6" grpId="0" animBg="1"/>
      <p:bldP spid="69" grpId="0"/>
      <p:bldP spid="70" grpId="0"/>
      <p:bldP spid="72" grpId="0"/>
      <p:bldP spid="77" grpId="0"/>
      <p:bldP spid="79" grpId="0"/>
      <p:bldP spid="80" grpId="0"/>
      <p:bldP spid="82" grpId="0"/>
      <p:bldP spid="83" grpId="0"/>
      <p:bldP spid="94" grpId="0" animBg="1"/>
      <p:bldP spid="95" grpId="0" animBg="1"/>
      <p:bldP spid="101" grpId="0"/>
      <p:bldP spid="102" grpId="0" animBg="1"/>
      <p:bldP spid="104" grpId="0"/>
      <p:bldP spid="105" grpId="0"/>
      <p:bldP spid="106" grpId="0"/>
      <p:bldP spid="109" grpId="0" animBg="1"/>
      <p:bldP spid="110" grpId="0" animBg="1"/>
      <p:bldP spid="116" grpId="0"/>
      <p:bldP spid="117" grpId="0" animBg="1"/>
      <p:bldP spid="118" grpId="0"/>
      <p:bldP spid="119" grpId="0" animBg="1"/>
      <p:bldP spid="120" grpId="0"/>
      <p:bldP spid="122" grpId="0" animBg="1"/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Implementation Details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460725" y="2813483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 and GPT-3.5-Turbo Model API are unified into a single Python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IMDb database is connected to MySQL and queried using Python via </a:t>
            </a:r>
            <a:r>
              <a:rPr lang="en-US" sz="2000" i="1" dirty="0" err="1"/>
              <a:t>pymysql</a:t>
            </a:r>
            <a:r>
              <a:rPr lang="en-US" sz="2000" dirty="0"/>
              <a:t>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SQL statements and proportions are calculated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Proportion is summarized into a prompt and feed into the GPT Model API to produce final outputs</a:t>
            </a:r>
            <a:endParaRPr lang="en-US" sz="2000" dirty="0"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D6B8BB-C34E-DF40-56CB-1950AA07C1F6}"/>
              </a:ext>
            </a:extLst>
          </p:cNvPr>
          <p:cNvSpPr txBox="1"/>
          <p:nvPr/>
        </p:nvSpPr>
        <p:spPr>
          <a:xfrm>
            <a:off x="431253" y="779485"/>
            <a:ext cx="113294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proof-of-concept case study is performed as follows:</a:t>
            </a:r>
          </a:p>
          <a:p>
            <a:r>
              <a:rPr lang="en-US" sz="2000" dirty="0"/>
              <a:t>         - First, translate user intents to SQL statements;</a:t>
            </a:r>
          </a:p>
          <a:p>
            <a:r>
              <a:rPr lang="en-US" sz="2000" dirty="0"/>
              <a:t>         - Calculate the proportional statistics from the database;</a:t>
            </a:r>
          </a:p>
          <a:p>
            <a:r>
              <a:rPr lang="en-US" sz="2000" dirty="0"/>
              <a:t>         - Prompt LLM model with the proportionality information to produce diversified answers</a:t>
            </a:r>
          </a:p>
        </p:txBody>
      </p:sp>
    </p:spTree>
    <p:extLst>
      <p:ext uri="{BB962C8B-B14F-4D97-AF65-F5344CB8AC3E}">
        <p14:creationId xmlns:p14="http://schemas.microsoft.com/office/powerpoint/2010/main" val="17873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Case Study – Results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D7CD5D-D3D2-C918-7E00-7600CDF6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49" y="0"/>
            <a:ext cx="5355251" cy="6858000"/>
          </a:xfrm>
          <a:prstGeom prst="rect">
            <a:avLst/>
          </a:prstGeom>
        </p:spPr>
      </p:pic>
      <p:sp>
        <p:nvSpPr>
          <p:cNvPr id="6" name="Google Shape;77;p6">
            <a:extLst>
              <a:ext uri="{FF2B5EF4-FFF2-40B4-BE49-F238E27FC236}">
                <a16:creationId xmlns:a16="http://schemas.microsoft.com/office/drawing/2014/main" id="{51277447-24A6-AF9F-0B7B-03BEFE0A2D49}"/>
              </a:ext>
            </a:extLst>
          </p:cNvPr>
          <p:cNvSpPr txBox="1"/>
          <p:nvPr/>
        </p:nvSpPr>
        <p:spPr>
          <a:xfrm>
            <a:off x="651641" y="680600"/>
            <a:ext cx="608482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summarized prompts, GPT can produce proportionally diverse answers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ratios between groups of an attribute (e.g., language) are conforming with the proportions of those groups in the external data sources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Without these prompts, GPT tends to return answers skewed towards some attributes.</a:t>
            </a:r>
          </a:p>
          <a:p>
            <a:pPr marL="349250"/>
            <a:r>
              <a:rPr lang="en-US" sz="2000" dirty="0"/>
              <a:t>For example, GPT returns 9 comedy and 1 documentary to the 4</a:t>
            </a:r>
            <a:r>
              <a:rPr lang="en-US" sz="2000" baseline="30000" dirty="0"/>
              <a:t>th</a:t>
            </a:r>
            <a:r>
              <a:rPr lang="en-US" sz="2000" dirty="0"/>
              <a:t> query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191088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1684</Words>
  <Application>Microsoft Macintosh PowerPoint</Application>
  <PresentationFormat>Widescreen</PresentationFormat>
  <Paragraphs>303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Consolas</vt:lpstr>
      <vt:lpstr>Cambria Math</vt:lpstr>
      <vt:lpstr>Arial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On, Kim Thinh</cp:lastModifiedBy>
  <cp:revision>87</cp:revision>
  <dcterms:created xsi:type="dcterms:W3CDTF">2010-08-24T00:21:04Z</dcterms:created>
  <dcterms:modified xsi:type="dcterms:W3CDTF">2023-08-25T02:38:12Z</dcterms:modified>
</cp:coreProperties>
</file>