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48" r:id="rId3"/>
    <p:sldId id="536" r:id="rId5"/>
    <p:sldId id="537" r:id="rId6"/>
    <p:sldId id="538" r:id="rId7"/>
    <p:sldId id="539" r:id="rId8"/>
    <p:sldId id="579" r:id="rId9"/>
    <p:sldId id="541" r:id="rId10"/>
  </p:sldIdLst>
  <p:sldSz cx="9144000" cy="6858000" type="screen4x3"/>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userDrawn="1">
          <p15:clr>
            <a:srgbClr val="A4A3A4"/>
          </p15:clr>
        </p15:guide>
        <p15:guide id="2" pos="2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5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89" autoAdjust="0"/>
  </p:normalViewPr>
  <p:slideViewPr>
    <p:cSldViewPr snapToGrid="0" showGuides="1">
      <p:cViewPr>
        <p:scale>
          <a:sx n="200" d="100"/>
          <a:sy n="200" d="100"/>
        </p:scale>
        <p:origin x="-1032" y="-4596"/>
      </p:cViewPr>
      <p:guideLst>
        <p:guide orient="horz" pos="2190"/>
        <p:guide pos="285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53B33-6038-4846-BA58-E0FFCC95E94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0C7A2-811A-43DF-AAAD-5BF09B6A66E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20C7A2-811A-43DF-AAAD-5BF09B6A66E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20C7A2-811A-43DF-AAAD-5BF09B6A66E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20C7A2-811A-43DF-AAAD-5BF09B6A66E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a:p>
            <a:endParaRPr lang="en-US" altLang="zh-CN" b="0" dirty="0"/>
          </a:p>
          <a:p>
            <a:endParaRPr lang="zh-CN" altLang="en-US" b="0" dirty="0"/>
          </a:p>
        </p:txBody>
      </p:sp>
      <p:sp>
        <p:nvSpPr>
          <p:cNvPr id="4" name="灯片编号占位符 3"/>
          <p:cNvSpPr>
            <a:spLocks noGrp="1"/>
          </p:cNvSpPr>
          <p:nvPr>
            <p:ph type="sldNum" sz="quarter" idx="5"/>
          </p:nvPr>
        </p:nvSpPr>
        <p:spPr/>
        <p:txBody>
          <a:bodyPr/>
          <a:lstStyle/>
          <a:p>
            <a:fld id="{C920C7A2-811A-43DF-AAAD-5BF09B6A66E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a:p>
            <a:endParaRPr lang="en-US" altLang="zh-CN" b="0" dirty="0"/>
          </a:p>
          <a:p>
            <a:endParaRPr lang="zh-CN" altLang="en-US" b="0" dirty="0"/>
          </a:p>
        </p:txBody>
      </p:sp>
      <p:sp>
        <p:nvSpPr>
          <p:cNvPr id="4" name="灯片编号占位符 3"/>
          <p:cNvSpPr>
            <a:spLocks noGrp="1"/>
          </p:cNvSpPr>
          <p:nvPr>
            <p:ph type="sldNum" sz="quarter" idx="5"/>
          </p:nvPr>
        </p:nvSpPr>
        <p:spPr/>
        <p:txBody>
          <a:bodyPr/>
          <a:lstStyle/>
          <a:p>
            <a:fld id="{C920C7A2-811A-43DF-AAAD-5BF09B6A66E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a:p>
            <a:endParaRPr lang="en-US" altLang="zh-CN" b="0" dirty="0"/>
          </a:p>
          <a:p>
            <a:endParaRPr lang="zh-CN" altLang="en-US" b="0" dirty="0"/>
          </a:p>
        </p:txBody>
      </p:sp>
      <p:sp>
        <p:nvSpPr>
          <p:cNvPr id="4" name="灯片编号占位符 3"/>
          <p:cNvSpPr>
            <a:spLocks noGrp="1"/>
          </p:cNvSpPr>
          <p:nvPr>
            <p:ph type="sldNum" sz="quarter" idx="5"/>
          </p:nvPr>
        </p:nvSpPr>
        <p:spPr/>
        <p:txBody>
          <a:bodyPr/>
          <a:lstStyle/>
          <a:p>
            <a:fld id="{C920C7A2-811A-43DF-AAAD-5BF09B6A66E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a:p>
            <a:endParaRPr lang="en-US" altLang="zh-CN" b="0" dirty="0"/>
          </a:p>
          <a:p>
            <a:endParaRPr lang="zh-CN" altLang="en-US" b="0" dirty="0"/>
          </a:p>
        </p:txBody>
      </p:sp>
      <p:sp>
        <p:nvSpPr>
          <p:cNvPr id="4" name="灯片编号占位符 3"/>
          <p:cNvSpPr>
            <a:spLocks noGrp="1"/>
          </p:cNvSpPr>
          <p:nvPr>
            <p:ph type="sldNum" sz="quarter" idx="5"/>
          </p:nvPr>
        </p:nvSpPr>
        <p:spPr/>
        <p:txBody>
          <a:bodyPr/>
          <a:lstStyle/>
          <a:p>
            <a:fld id="{C920C7A2-811A-43DF-AAAD-5BF09B6A66E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2E4FAB6-B703-40E8-A22D-EA7715616B1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97FE9E-E1D8-487C-8439-951EA0FE8D4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A2E4FAB6-B703-40E8-A22D-EA7715616B1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97FE9E-E1D8-487C-8439-951EA0FE8D4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A2E4FAB6-B703-40E8-A22D-EA7715616B1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97FE9E-E1D8-487C-8439-951EA0FE8D4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fld id="{A2E4FAB6-B703-40E8-A22D-EA7715616B1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97FE9E-E1D8-487C-8439-951EA0FE8D46}"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A2E4FAB6-B703-40E8-A22D-EA7715616B1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97FE9E-E1D8-487C-8439-951EA0FE8D4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A2E4FAB6-B703-40E8-A22D-EA7715616B1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97FE9E-E1D8-487C-8439-951EA0FE8D4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A2E4FAB6-B703-40E8-A22D-EA7715616B1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97FE9E-E1D8-487C-8439-951EA0FE8D4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2E4FAB6-B703-40E8-A22D-EA7715616B1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97FE9E-E1D8-487C-8439-951EA0FE8D4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4FAB6-B703-40E8-A22D-EA7715616B1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97FE9E-E1D8-487C-8439-951EA0FE8D4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2E4FAB6-B703-40E8-A22D-EA7715616B1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97FE9E-E1D8-487C-8439-951EA0FE8D4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2E4FAB6-B703-40E8-A22D-EA7715616B1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97FE9E-E1D8-487C-8439-951EA0FE8D4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4FAB6-B703-40E8-A22D-EA7715616B1F}"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7FE9E-E1D8-487C-8439-951EA0FE8D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hemeOverride" Target="../theme/themeOverride1.xml"/><Relationship Id="rId2" Type="http://schemas.openxmlformats.org/officeDocument/2006/relationships/image" Target="../media/image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l="30520" t="-1" b="5031"/>
          <a:stretch>
            <a:fillRect/>
          </a:stretch>
        </p:blipFill>
        <p:spPr>
          <a:xfrm>
            <a:off x="461942" y="858416"/>
            <a:ext cx="1050048" cy="402123"/>
          </a:xfrm>
          <a:prstGeom prst="rect">
            <a:avLst/>
          </a:prstGeom>
        </p:spPr>
      </p:pic>
      <p:grpSp>
        <p:nvGrpSpPr>
          <p:cNvPr id="18" name="组合 17"/>
          <p:cNvGrpSpPr/>
          <p:nvPr/>
        </p:nvGrpSpPr>
        <p:grpSpPr>
          <a:xfrm>
            <a:off x="0" y="6352"/>
            <a:ext cx="9144000" cy="426427"/>
            <a:chOff x="0" y="857252"/>
            <a:chExt cx="9144000" cy="426427"/>
          </a:xfrm>
        </p:grpSpPr>
        <p:sp>
          <p:nvSpPr>
            <p:cNvPr id="19" name="矩形 18"/>
            <p:cNvSpPr/>
            <p:nvPr/>
          </p:nvSpPr>
          <p:spPr>
            <a:xfrm>
              <a:off x="0" y="857252"/>
              <a:ext cx="9144000" cy="426427"/>
            </a:xfrm>
            <a:prstGeom prst="rect">
              <a:avLst/>
            </a:prstGeom>
            <a:solidFill>
              <a:srgbClr val="1953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 name="图片 19"/>
            <p:cNvPicPr>
              <a:picLocks noChangeAspect="1"/>
            </p:cNvPicPr>
            <p:nvPr/>
          </p:nvPicPr>
          <p:blipFill rotWithShape="1">
            <a:blip r:embed="rId1">
              <a:extLst>
                <a:ext uri="{28A0092B-C50C-407E-A947-70E740481C1C}">
                  <a14:useLocalDpi xmlns:a14="http://schemas.microsoft.com/office/drawing/2010/main" val="0"/>
                </a:ext>
              </a:extLst>
            </a:blip>
            <a:srcRect l="30520" t="-1" b="5031"/>
            <a:stretch>
              <a:fillRect/>
            </a:stretch>
          </p:blipFill>
          <p:spPr>
            <a:xfrm>
              <a:off x="461942" y="858416"/>
              <a:ext cx="1050048" cy="402123"/>
            </a:xfrm>
            <a:prstGeom prst="rect">
              <a:avLst/>
            </a:prstGeom>
          </p:spPr>
        </p:pic>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60" y="894376"/>
              <a:ext cx="358823" cy="358823"/>
            </a:xfrm>
            <a:prstGeom prst="rect">
              <a:avLst/>
            </a:prstGeom>
          </p:spPr>
        </p:pic>
      </p:grpSp>
      <p:sp>
        <p:nvSpPr>
          <p:cNvPr id="2" name="灯片编号占位符 1"/>
          <p:cNvSpPr>
            <a:spLocks noGrp="1"/>
          </p:cNvSpPr>
          <p:nvPr>
            <p:ph type="sldNum" sz="quarter" idx="12"/>
          </p:nvPr>
        </p:nvSpPr>
        <p:spPr/>
        <p:txBody>
          <a:bodyPr/>
          <a:lstStyle/>
          <a:p>
            <a:fld id="{AD97FE9E-E1D8-487C-8439-951EA0FE8D46}" type="slidenum">
              <a:rPr lang="zh-CN" altLang="en-US" smtClean="0"/>
            </a:fld>
            <a:endParaRPr lang="zh-CN" altLang="en-US"/>
          </a:p>
        </p:txBody>
      </p:sp>
      <p:sp>
        <p:nvSpPr>
          <p:cNvPr id="9" name="文本框 8"/>
          <p:cNvSpPr txBox="1"/>
          <p:nvPr/>
        </p:nvSpPr>
        <p:spPr>
          <a:xfrm>
            <a:off x="986966" y="3255264"/>
            <a:ext cx="7676218" cy="584775"/>
          </a:xfrm>
          <a:prstGeom prst="rect">
            <a:avLst/>
          </a:prstGeom>
          <a:noFill/>
        </p:spPr>
        <p:txBody>
          <a:bodyPr wrap="square" rtlCol="0" anchor="t">
            <a:spAutoFit/>
          </a:bodyPr>
          <a:lstStyle/>
          <a:p>
            <a:r>
              <a:rPr lang="zh-CN" altLang="en-US" sz="3200" dirty="0">
                <a:solidFill>
                  <a:srgbClr val="195333"/>
                </a:solidFill>
                <a:latin typeface="黑体" panose="02010609060101010101" pitchFamily="49" charset="-122"/>
                <a:ea typeface="黑体" panose="02010609060101010101" pitchFamily="49" charset="-122"/>
                <a:sym typeface="+mn-ea"/>
              </a:rPr>
              <a:t>研究点</a:t>
            </a:r>
            <a:r>
              <a:rPr lang="en-US" altLang="zh-CN" sz="3200" dirty="0">
                <a:solidFill>
                  <a:srgbClr val="195333"/>
                </a:solidFill>
                <a:latin typeface="黑体" panose="02010609060101010101" pitchFamily="49" charset="-122"/>
                <a:ea typeface="黑体" panose="02010609060101010101" pitchFamily="49" charset="-122"/>
                <a:sym typeface="+mn-ea"/>
              </a:rPr>
              <a:t>1</a:t>
            </a:r>
            <a:r>
              <a:rPr lang="zh-CN" altLang="en-US" sz="3200" dirty="0">
                <a:solidFill>
                  <a:srgbClr val="195333"/>
                </a:solidFill>
                <a:latin typeface="黑体" panose="02010609060101010101" pitchFamily="49" charset="-122"/>
                <a:ea typeface="黑体" panose="02010609060101010101" pitchFamily="49" charset="-122"/>
                <a:sym typeface="+mn-ea"/>
              </a:rPr>
              <a:t>：面向社交评论的实体关系抽取</a:t>
            </a:r>
            <a:endParaRPr lang="zh-CN" altLang="en-US" sz="3200" dirty="0">
              <a:solidFill>
                <a:srgbClr val="195333"/>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4370" y="1185545"/>
            <a:ext cx="7712075" cy="3798570"/>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74370" y="5062855"/>
            <a:ext cx="7712710" cy="1226185"/>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l="30520" t="-1" b="5031"/>
          <a:stretch>
            <a:fillRect/>
          </a:stretch>
        </p:blipFill>
        <p:spPr>
          <a:xfrm>
            <a:off x="461942" y="858416"/>
            <a:ext cx="1050048" cy="402123"/>
          </a:xfrm>
          <a:prstGeom prst="rect">
            <a:avLst/>
          </a:prstGeom>
        </p:spPr>
      </p:pic>
      <p:grpSp>
        <p:nvGrpSpPr>
          <p:cNvPr id="18" name="组合 17"/>
          <p:cNvGrpSpPr/>
          <p:nvPr/>
        </p:nvGrpSpPr>
        <p:grpSpPr>
          <a:xfrm>
            <a:off x="0" y="6352"/>
            <a:ext cx="9144000" cy="426427"/>
            <a:chOff x="0" y="857252"/>
            <a:chExt cx="9144000" cy="426427"/>
          </a:xfrm>
        </p:grpSpPr>
        <p:sp>
          <p:nvSpPr>
            <p:cNvPr id="19" name="矩形 18"/>
            <p:cNvSpPr/>
            <p:nvPr/>
          </p:nvSpPr>
          <p:spPr>
            <a:xfrm>
              <a:off x="0" y="857252"/>
              <a:ext cx="9144000" cy="426427"/>
            </a:xfrm>
            <a:prstGeom prst="rect">
              <a:avLst/>
            </a:prstGeom>
            <a:solidFill>
              <a:srgbClr val="1953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 name="图片 19"/>
            <p:cNvPicPr>
              <a:picLocks noChangeAspect="1"/>
            </p:cNvPicPr>
            <p:nvPr/>
          </p:nvPicPr>
          <p:blipFill rotWithShape="1">
            <a:blip r:embed="rId1">
              <a:extLst>
                <a:ext uri="{28A0092B-C50C-407E-A947-70E740481C1C}">
                  <a14:useLocalDpi xmlns:a14="http://schemas.microsoft.com/office/drawing/2010/main" val="0"/>
                </a:ext>
              </a:extLst>
            </a:blip>
            <a:srcRect l="30520" t="-1" b="5031"/>
            <a:stretch>
              <a:fillRect/>
            </a:stretch>
          </p:blipFill>
          <p:spPr>
            <a:xfrm>
              <a:off x="461942" y="858416"/>
              <a:ext cx="1050048" cy="402123"/>
            </a:xfrm>
            <a:prstGeom prst="rect">
              <a:avLst/>
            </a:prstGeom>
          </p:spPr>
        </p:pic>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0" y="894376"/>
              <a:ext cx="358823" cy="358823"/>
            </a:xfrm>
            <a:prstGeom prst="rect">
              <a:avLst/>
            </a:prstGeom>
          </p:spPr>
        </p:pic>
      </p:grpSp>
      <p:sp>
        <p:nvSpPr>
          <p:cNvPr id="2" name="灯片编号占位符 1"/>
          <p:cNvSpPr>
            <a:spLocks noGrp="1"/>
          </p:cNvSpPr>
          <p:nvPr>
            <p:ph type="sldNum" sz="quarter" idx="12"/>
          </p:nvPr>
        </p:nvSpPr>
        <p:spPr/>
        <p:txBody>
          <a:bodyPr/>
          <a:p>
            <a:fld id="{AD97FE9E-E1D8-487C-8439-951EA0FE8D46}" type="slidenum">
              <a:rPr lang="zh-CN" altLang="en-US" smtClean="0"/>
            </a:fld>
            <a:endParaRPr lang="zh-CN" altLang="en-US" smtClean="0"/>
          </a:p>
        </p:txBody>
      </p:sp>
      <p:sp>
        <p:nvSpPr>
          <p:cNvPr id="8" name="文本框 7"/>
          <p:cNvSpPr txBox="1"/>
          <p:nvPr/>
        </p:nvSpPr>
        <p:spPr>
          <a:xfrm>
            <a:off x="29210" y="283845"/>
            <a:ext cx="8218805" cy="1383665"/>
          </a:xfrm>
          <a:prstGeom prst="rect">
            <a:avLst/>
          </a:prstGeom>
          <a:noFill/>
        </p:spPr>
        <p:txBody>
          <a:bodyPr wrap="square" rtlCol="0">
            <a:spAutoFit/>
          </a:bodyPr>
          <a:lstStyle/>
          <a:p>
            <a:pPr marL="214630" indent="-214630">
              <a:lnSpc>
                <a:spcPct val="150000"/>
              </a:lnSpc>
              <a:buFont typeface="Wingdings" panose="05000000000000000000" pitchFamily="2" charset="2"/>
              <a:buChar char="l"/>
            </a:pPr>
            <a:r>
              <a:rPr lang="zh-CN" altLang="en-US" sz="2800" b="1" kern="100" dirty="0">
                <a:latin typeface="楷体" panose="02010609060101010101" pitchFamily="49" charset="-122"/>
                <a:ea typeface="楷体" panose="02010609060101010101" pitchFamily="49" charset="-122"/>
                <a:cs typeface="Times New Roman" panose="02020603050405020304" pitchFamily="18" charset="0"/>
                <a:sym typeface="+mn-ea"/>
              </a:rPr>
              <a:t>数据介绍</a:t>
            </a:r>
            <a:endParaRPr lang="zh-CN" altLang="en-US" sz="2800" b="1" kern="100" dirty="0">
              <a:latin typeface="楷体" panose="02010609060101010101" pitchFamily="49" charset="-122"/>
              <a:ea typeface="楷体" panose="02010609060101010101" pitchFamily="49" charset="-122"/>
              <a:cs typeface="Times New Roman" panose="02020603050405020304" pitchFamily="18" charset="0"/>
            </a:endParaRPr>
          </a:p>
          <a:p>
            <a:pPr marL="214630" indent="-214630">
              <a:lnSpc>
                <a:spcPct val="150000"/>
              </a:lnSpc>
              <a:buFont typeface="Wingdings" panose="05000000000000000000" pitchFamily="2" charset="2"/>
              <a:buChar char="l"/>
            </a:pPr>
            <a:endParaRPr lang="en-US" altLang="zh-CN" sz="2800" b="1"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7" name="图片 7"/>
          <p:cNvPicPr>
            <a:picLocks noChangeAspect="1"/>
          </p:cNvPicPr>
          <p:nvPr/>
        </p:nvPicPr>
        <p:blipFill>
          <a:blip r:embed="rId3"/>
          <a:stretch>
            <a:fillRect/>
          </a:stretch>
        </p:blipFill>
        <p:spPr>
          <a:xfrm>
            <a:off x="1328420" y="5099685"/>
            <a:ext cx="6487160" cy="1008380"/>
          </a:xfrm>
          <a:prstGeom prst="rect">
            <a:avLst/>
          </a:prstGeom>
          <a:noFill/>
          <a:ln>
            <a:noFill/>
          </a:ln>
        </p:spPr>
      </p:pic>
      <p:sp>
        <p:nvSpPr>
          <p:cNvPr id="100" name="文本框 99"/>
          <p:cNvSpPr txBox="1"/>
          <p:nvPr/>
        </p:nvSpPr>
        <p:spPr>
          <a:xfrm>
            <a:off x="715645" y="1260475"/>
            <a:ext cx="7712710" cy="3692525"/>
          </a:xfrm>
          <a:prstGeom prst="rect">
            <a:avLst/>
          </a:prstGeom>
          <a:noFill/>
          <a:ln w="9525">
            <a:noFill/>
          </a:ln>
        </p:spPr>
        <p:txBody>
          <a:bodyPr wrap="square">
            <a:spAutoFit/>
          </a:bodyPr>
          <a:p>
            <a:pPr marL="285750" indent="-285750">
              <a:buFont typeface="Arial" panose="020B0604020202020204" pitchFamily="34" charset="0"/>
              <a:buChar char="•"/>
            </a:pPr>
            <a:r>
              <a:rPr lang="zh-CN" b="0">
                <a:latin typeface="Calibri" panose="020F0502020204030204" charset="0"/>
                <a:ea typeface="宋体" panose="02010600030101010101" pitchFamily="2" charset="-122"/>
              </a:rPr>
              <a:t>我们总共收集并处理了</a:t>
            </a:r>
            <a:r>
              <a:rPr lang="en-US" b="0">
                <a:latin typeface="Calibri" panose="020F0502020204030204" charset="0"/>
                <a:ea typeface="宋体" panose="02010600030101010101" pitchFamily="2" charset="-122"/>
              </a:rPr>
              <a:t>1400</a:t>
            </a:r>
            <a:r>
              <a:rPr lang="zh-CN" b="0">
                <a:latin typeface="Calibri" panose="020F0502020204030204" charset="0"/>
                <a:ea typeface="宋体" panose="02010600030101010101" pitchFamily="2" charset="-122"/>
              </a:rPr>
              <a:t>万条推文，</a:t>
            </a:r>
            <a:r>
              <a:rPr lang="en-US" b="0">
                <a:latin typeface="Calibri" panose="020F0502020204030204" charset="0"/>
                <a:ea typeface="宋体" panose="02010600030101010101" pitchFamily="2" charset="-122"/>
              </a:rPr>
              <a:t>1000</a:t>
            </a:r>
            <a:r>
              <a:rPr lang="zh-CN" b="0">
                <a:latin typeface="Calibri" panose="020F0502020204030204" charset="0"/>
                <a:ea typeface="宋体" panose="02010600030101010101" pitchFamily="2" charset="-122"/>
              </a:rPr>
              <a:t>万条用于实体描述的时间线推文和</a:t>
            </a:r>
            <a:r>
              <a:rPr lang="en-US" b="0">
                <a:latin typeface="Calibri" panose="020F0502020204030204" charset="0"/>
                <a:ea typeface="宋体" panose="02010600030101010101" pitchFamily="2" charset="-122"/>
              </a:rPr>
              <a:t>400</a:t>
            </a:r>
            <a:r>
              <a:rPr lang="zh-CN" b="0">
                <a:latin typeface="Calibri" panose="020F0502020204030204" charset="0"/>
                <a:ea typeface="宋体" panose="02010600030101010101" pitchFamily="2" charset="-122"/>
              </a:rPr>
              <a:t>万条包含模糊提及的推文（提及推文），涵盖了</a:t>
            </a:r>
            <a:r>
              <a:rPr lang="en-US" b="0">
                <a:latin typeface="Calibri" panose="020F0502020204030204" charset="0"/>
                <a:ea typeface="宋体" panose="02010600030101010101" pitchFamily="2" charset="-122"/>
              </a:rPr>
              <a:t>KB</a:t>
            </a:r>
            <a:r>
              <a:rPr lang="zh-CN" b="0">
                <a:latin typeface="Calibri" panose="020F0502020204030204" charset="0"/>
                <a:ea typeface="宋体" panose="02010600030101010101" pitchFamily="2" charset="-122"/>
              </a:rPr>
              <a:t>中的</a:t>
            </a:r>
            <a:r>
              <a:rPr lang="en-US" b="0">
                <a:latin typeface="Calibri" panose="020F0502020204030204" charset="0"/>
                <a:ea typeface="宋体" panose="02010600030101010101" pitchFamily="2" charset="-122"/>
              </a:rPr>
              <a:t>2</a:t>
            </a:r>
            <a:r>
              <a:rPr lang="zh-CN" b="0">
                <a:latin typeface="Calibri" panose="020F0502020204030204" charset="0"/>
                <a:ea typeface="宋体" panose="02010600030101010101" pitchFamily="2" charset="-122"/>
              </a:rPr>
              <a:t>万个实体。过滤这些推文后，我们的数据集的规模大大减少。</a:t>
            </a:r>
            <a:endParaRPr lang="zh-CN" b="0">
              <a:latin typeface="Calibri" panose="020F0502020204030204" charset="0"/>
              <a:ea typeface="宋体" panose="02010600030101010101" pitchFamily="2" charset="-122"/>
            </a:endParaRPr>
          </a:p>
          <a:p>
            <a:pPr marL="285750" indent="-285750">
              <a:buFont typeface="Arial" panose="020B0604020202020204" pitchFamily="34" charset="0"/>
              <a:buChar char="•"/>
            </a:pPr>
            <a:endParaRPr lang="zh-CN" b="0">
              <a:latin typeface="Calibri" panose="020F0502020204030204" charset="0"/>
              <a:ea typeface="宋体" panose="02010600030101010101" pitchFamily="2" charset="-122"/>
            </a:endParaRPr>
          </a:p>
          <a:p>
            <a:pPr marL="285750" indent="-285750">
              <a:buFont typeface="Arial" panose="020B0604020202020204" pitchFamily="34" charset="0"/>
              <a:buChar char="•"/>
            </a:pPr>
            <a:r>
              <a:rPr lang="zh-CN" b="0">
                <a:latin typeface="Calibri" panose="020F0502020204030204" charset="0"/>
                <a:ea typeface="宋体" panose="02010600030101010101" pitchFamily="2" charset="-122"/>
              </a:rPr>
              <a:t>关于提及推文，减少的一个关键因素是消除那些提及在推文文本中没有语法作用的噪声推文。剔除这些不相关的推文以及没有图像的推文后，剩下的数据集有</a:t>
            </a:r>
            <a:r>
              <a:rPr lang="en-US" b="0">
                <a:latin typeface="Calibri" panose="020F0502020204030204" charset="0"/>
                <a:ea typeface="宋体" panose="02010600030101010101" pitchFamily="2" charset="-122"/>
              </a:rPr>
              <a:t>200</a:t>
            </a:r>
            <a:r>
              <a:rPr lang="zh-CN" b="0">
                <a:latin typeface="Calibri" panose="020F0502020204030204" charset="0"/>
                <a:ea typeface="宋体" panose="02010600030101010101" pitchFamily="2" charset="-122"/>
              </a:rPr>
              <a:t>万条时间线推文和</a:t>
            </a:r>
            <a:r>
              <a:rPr lang="en-US" b="0">
                <a:latin typeface="Calibri" panose="020F0502020204030204" charset="0"/>
                <a:ea typeface="宋体" panose="02010600030101010101" pitchFamily="2" charset="-122"/>
              </a:rPr>
              <a:t>8.5</a:t>
            </a:r>
            <a:r>
              <a:rPr lang="zh-CN" b="0">
                <a:latin typeface="Calibri" panose="020F0502020204030204" charset="0"/>
                <a:ea typeface="宋体" panose="02010600030101010101" pitchFamily="2" charset="-122"/>
              </a:rPr>
              <a:t>万条提及推文。</a:t>
            </a:r>
            <a:endParaRPr lang="zh-CN" b="0">
              <a:latin typeface="Calibri" panose="020F0502020204030204" charset="0"/>
              <a:ea typeface="宋体" panose="02010600030101010101" pitchFamily="2" charset="-122"/>
            </a:endParaRPr>
          </a:p>
          <a:p>
            <a:pPr marL="285750" indent="-285750">
              <a:buFont typeface="Arial" panose="020B0604020202020204" pitchFamily="34" charset="0"/>
              <a:buChar char="•"/>
            </a:pPr>
            <a:endParaRPr lang="zh-CN" b="0">
              <a:latin typeface="Calibri" panose="020F0502020204030204" charset="0"/>
              <a:ea typeface="宋体" panose="02010600030101010101" pitchFamily="2" charset="-122"/>
            </a:endParaRPr>
          </a:p>
          <a:p>
            <a:pPr marL="285750" indent="-285750">
              <a:buFont typeface="Arial" panose="020B0604020202020204" pitchFamily="34" charset="0"/>
              <a:buChar char="•"/>
            </a:pPr>
            <a:r>
              <a:rPr lang="zh-CN" b="0">
                <a:latin typeface="Calibri" panose="020F0502020204030204" charset="0"/>
                <a:ea typeface="宋体" panose="02010600030101010101" pitchFamily="2" charset="-122"/>
              </a:rPr>
              <a:t>经过</a:t>
            </a:r>
            <a:r>
              <a:rPr lang="en-US" b="0">
                <a:latin typeface="Calibri" panose="020F0502020204030204" charset="0"/>
                <a:ea typeface="宋体" panose="02010600030101010101" pitchFamily="2" charset="-122"/>
              </a:rPr>
              <a:t>3</a:t>
            </a:r>
            <a:r>
              <a:rPr lang="zh-CN" b="0">
                <a:latin typeface="Calibri" panose="020F0502020204030204" charset="0"/>
                <a:ea typeface="宋体" panose="02010600030101010101" pitchFamily="2" charset="-122"/>
              </a:rPr>
              <a:t>个月的数据收集，我们发现只有</a:t>
            </a:r>
            <a:r>
              <a:rPr lang="en-US" b="0">
                <a:latin typeface="Calibri" panose="020F0502020204030204" charset="0"/>
                <a:ea typeface="宋体" panose="02010600030101010101" pitchFamily="2" charset="-122"/>
              </a:rPr>
              <a:t>10%</a:t>
            </a:r>
            <a:r>
              <a:rPr lang="zh-CN" b="0">
                <a:latin typeface="Calibri" panose="020F0502020204030204" charset="0"/>
                <a:ea typeface="宋体" panose="02010600030101010101" pitchFamily="2" charset="-122"/>
              </a:rPr>
              <a:t>的推文帖子附有图片。</a:t>
            </a:r>
            <a:endParaRPr lang="zh-CN" b="0">
              <a:latin typeface="Calibri" panose="020F0502020204030204" charset="0"/>
              <a:ea typeface="宋体" panose="02010600030101010101" pitchFamily="2" charset="-122"/>
            </a:endParaRPr>
          </a:p>
          <a:p>
            <a:pPr marL="285750" indent="-285750">
              <a:buFont typeface="Arial" panose="020B0604020202020204" pitchFamily="34" charset="0"/>
              <a:buChar char="•"/>
            </a:pPr>
            <a:endParaRPr lang="zh-CN" b="0">
              <a:latin typeface="Calibri" panose="020F0502020204030204" charset="0"/>
              <a:ea typeface="宋体" panose="02010600030101010101" pitchFamily="2" charset="-122"/>
            </a:endParaRPr>
          </a:p>
          <a:p>
            <a:pPr marL="285750" indent="-285750">
              <a:buFont typeface="Arial" panose="020B0604020202020204" pitchFamily="34" charset="0"/>
              <a:buChar char="•"/>
            </a:pPr>
            <a:r>
              <a:rPr lang="zh-CN" b="0">
                <a:latin typeface="Calibri" panose="020F0502020204030204" charset="0"/>
                <a:ea typeface="宋体" panose="02010600030101010101" pitchFamily="2" charset="-122"/>
              </a:rPr>
              <a:t>最后，我们将提及推文集随机分成训练（</a:t>
            </a:r>
            <a:r>
              <a:rPr lang="en-US" b="0">
                <a:latin typeface="Calibri" panose="020F0502020204030204" charset="0"/>
                <a:ea typeface="宋体" panose="02010600030101010101" pitchFamily="2" charset="-122"/>
              </a:rPr>
              <a:t>40%</a:t>
            </a:r>
            <a:r>
              <a:rPr lang="zh-CN" b="0">
                <a:latin typeface="Calibri" panose="020F0502020204030204" charset="0"/>
                <a:ea typeface="宋体" panose="02010600030101010101" pitchFamily="2" charset="-122"/>
              </a:rPr>
              <a:t>）、验证（</a:t>
            </a:r>
            <a:r>
              <a:rPr lang="en-US" b="0">
                <a:latin typeface="Calibri" panose="020F0502020204030204" charset="0"/>
                <a:ea typeface="宋体" panose="02010600030101010101" pitchFamily="2" charset="-122"/>
              </a:rPr>
              <a:t>20%</a:t>
            </a:r>
            <a:r>
              <a:rPr lang="zh-CN" b="0">
                <a:latin typeface="Calibri" panose="020F0502020204030204" charset="0"/>
                <a:ea typeface="宋体" panose="02010600030101010101" pitchFamily="2" charset="-122"/>
              </a:rPr>
              <a:t>）和测试（</a:t>
            </a:r>
            <a:r>
              <a:rPr lang="en-US" b="0">
                <a:latin typeface="Calibri" panose="020F0502020204030204" charset="0"/>
                <a:ea typeface="宋体" panose="02010600030101010101" pitchFamily="2" charset="-122"/>
              </a:rPr>
              <a:t>40%</a:t>
            </a:r>
            <a:r>
              <a:rPr lang="zh-CN" b="0">
                <a:latin typeface="Calibri" panose="020F0502020204030204" charset="0"/>
                <a:ea typeface="宋体" panose="02010600030101010101" pitchFamily="2" charset="-122"/>
              </a:rPr>
              <a:t>），同时确保测试集中</a:t>
            </a:r>
            <a:r>
              <a:rPr lang="en-US" b="0">
                <a:latin typeface="Calibri" panose="020F0502020204030204" charset="0"/>
                <a:ea typeface="宋体" panose="02010600030101010101" pitchFamily="2" charset="-122"/>
              </a:rPr>
              <a:t>50%</a:t>
            </a:r>
            <a:r>
              <a:rPr lang="zh-CN" b="0">
                <a:latin typeface="Calibri" panose="020F0502020204030204" charset="0"/>
                <a:ea typeface="宋体" panose="02010600030101010101" pitchFamily="2" charset="-122"/>
              </a:rPr>
              <a:t>的提及推文对应于在训练期间未见过的实体。</a:t>
            </a:r>
            <a:endParaRPr lang="zh-CN" altLang="en-US" b="0">
              <a:latin typeface="Calibri" panose="020F050202020403020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579235" y="3322955"/>
            <a:ext cx="2044700" cy="3074035"/>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248285" y="3322955"/>
            <a:ext cx="6259830" cy="3097530"/>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255270" y="1090930"/>
            <a:ext cx="8368665" cy="2197100"/>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 name="组合 4"/>
          <p:cNvGrpSpPr/>
          <p:nvPr/>
        </p:nvGrpSpPr>
        <p:grpSpPr>
          <a:xfrm>
            <a:off x="0" y="6352"/>
            <a:ext cx="9144000" cy="426427"/>
            <a:chOff x="0" y="857252"/>
            <a:chExt cx="9144000" cy="426427"/>
          </a:xfrm>
        </p:grpSpPr>
        <p:sp>
          <p:nvSpPr>
            <p:cNvPr id="2" name="矩形 1"/>
            <p:cNvSpPr/>
            <p:nvPr/>
          </p:nvSpPr>
          <p:spPr>
            <a:xfrm>
              <a:off x="0" y="857252"/>
              <a:ext cx="9144000" cy="426427"/>
            </a:xfrm>
            <a:prstGeom prst="rect">
              <a:avLst/>
            </a:prstGeom>
            <a:solidFill>
              <a:srgbClr val="1953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30520" t="-1" b="5031"/>
            <a:stretch>
              <a:fillRect/>
            </a:stretch>
          </p:blipFill>
          <p:spPr>
            <a:xfrm>
              <a:off x="461942" y="858416"/>
              <a:ext cx="1050048" cy="402123"/>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0" y="894376"/>
              <a:ext cx="358823" cy="358823"/>
            </a:xfrm>
            <a:prstGeom prst="rect">
              <a:avLst/>
            </a:prstGeom>
          </p:spPr>
        </p:pic>
      </p:grpSp>
      <p:sp>
        <p:nvSpPr>
          <p:cNvPr id="6" name="灯片编号占位符 5"/>
          <p:cNvSpPr>
            <a:spLocks noGrp="1"/>
          </p:cNvSpPr>
          <p:nvPr>
            <p:ph type="sldNum" sz="quarter" idx="12"/>
          </p:nvPr>
        </p:nvSpPr>
        <p:spPr/>
        <p:txBody>
          <a:bodyPr/>
          <a:p>
            <a:fld id="{AD97FE9E-E1D8-487C-8439-951EA0FE8D46}" type="slidenum">
              <a:rPr lang="zh-CN" altLang="en-US" smtClean="0"/>
            </a:fld>
            <a:endParaRPr lang="zh-CN" altLang="en-US"/>
          </a:p>
        </p:txBody>
      </p:sp>
      <p:sp>
        <p:nvSpPr>
          <p:cNvPr id="9" name="文本框 8"/>
          <p:cNvSpPr txBox="1"/>
          <p:nvPr/>
        </p:nvSpPr>
        <p:spPr>
          <a:xfrm>
            <a:off x="29210" y="283845"/>
            <a:ext cx="8218805" cy="2030095"/>
          </a:xfrm>
          <a:prstGeom prst="rect">
            <a:avLst/>
          </a:prstGeom>
          <a:noFill/>
        </p:spPr>
        <p:txBody>
          <a:bodyPr wrap="square" rtlCol="0">
            <a:spAutoFit/>
          </a:bodyPr>
          <a:p>
            <a:pPr marL="214630" indent="-214630">
              <a:lnSpc>
                <a:spcPct val="150000"/>
              </a:lnSpc>
              <a:buFont typeface="Wingdings" panose="05000000000000000000" pitchFamily="2" charset="2"/>
              <a:buChar char="l"/>
            </a:pPr>
            <a:r>
              <a:rPr lang="zh-CN" altLang="en-US" sz="2800" b="1" kern="100" dirty="0">
                <a:latin typeface="楷体" panose="02010609060101010101" pitchFamily="49" charset="-122"/>
                <a:ea typeface="楷体" panose="02010609060101010101" pitchFamily="49" charset="-122"/>
                <a:cs typeface="Times New Roman" panose="02020603050405020304" pitchFamily="18" charset="0"/>
                <a:sym typeface="+mn-ea"/>
              </a:rPr>
              <a:t>科学问题</a:t>
            </a:r>
            <a:endParaRPr lang="zh-CN" altLang="en-US" sz="2800" b="1" kern="100" dirty="0">
              <a:latin typeface="楷体" panose="02010609060101010101" pitchFamily="49" charset="-122"/>
              <a:ea typeface="楷体" panose="02010609060101010101" pitchFamily="49" charset="-122"/>
              <a:cs typeface="Times New Roman" panose="02020603050405020304" pitchFamily="18" charset="0"/>
            </a:endParaRPr>
          </a:p>
          <a:p>
            <a:pPr marL="214630" indent="-214630">
              <a:lnSpc>
                <a:spcPct val="150000"/>
              </a:lnSpc>
              <a:buFont typeface="Wingdings" panose="05000000000000000000" pitchFamily="2" charset="2"/>
              <a:buChar char="l"/>
            </a:pPr>
            <a:endParaRPr lang="zh-CN" altLang="en-US" sz="2800" b="1" kern="100" dirty="0">
              <a:latin typeface="楷体" panose="02010609060101010101" pitchFamily="49" charset="-122"/>
              <a:ea typeface="楷体" panose="02010609060101010101" pitchFamily="49" charset="-122"/>
              <a:cs typeface="Times New Roman" panose="02020603050405020304" pitchFamily="18" charset="0"/>
            </a:endParaRPr>
          </a:p>
          <a:p>
            <a:pPr marL="214630" indent="-214630">
              <a:lnSpc>
                <a:spcPct val="150000"/>
              </a:lnSpc>
              <a:buFont typeface="Wingdings" panose="05000000000000000000" pitchFamily="2" charset="2"/>
              <a:buChar char="l"/>
            </a:pPr>
            <a:endParaRPr lang="en-US" altLang="zh-CN" sz="28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00" name="文本框 99"/>
          <p:cNvSpPr txBox="1"/>
          <p:nvPr/>
        </p:nvSpPr>
        <p:spPr>
          <a:xfrm>
            <a:off x="184150" y="1106805"/>
            <a:ext cx="5080000" cy="398780"/>
          </a:xfrm>
          <a:prstGeom prst="rect">
            <a:avLst/>
          </a:prstGeom>
          <a:noFill/>
          <a:ln w="9525">
            <a:noFill/>
          </a:ln>
        </p:spPr>
        <p:txBody>
          <a:bodyPr>
            <a:spAutoFit/>
          </a:bodyPr>
          <a:p>
            <a:pPr indent="0"/>
            <a:r>
              <a:rPr lang="zh-CN" sz="2000" b="1">
                <a:ea typeface="宋体" panose="02010600030101010101" pitchFamily="2" charset="-122"/>
              </a:rPr>
              <a:t>多模态实体链接（</a:t>
            </a:r>
            <a:r>
              <a:rPr lang="en-US" sz="2000" b="1">
                <a:latin typeface="Calibri" panose="020F0502020204030204" charset="0"/>
                <a:ea typeface="宋体" panose="02010600030101010101" pitchFamily="2" charset="-122"/>
                <a:cs typeface="Times New Roman" panose="02020603050405020304" pitchFamily="18" charset="0"/>
              </a:rPr>
              <a:t>MEL</a:t>
            </a:r>
            <a:r>
              <a:rPr lang="zh-CN" sz="2000" b="1">
                <a:ea typeface="宋体" panose="02010600030101010101" pitchFamily="2" charset="-122"/>
              </a:rPr>
              <a:t>）</a:t>
            </a:r>
            <a:r>
              <a:rPr lang="zh-CN" sz="2000" b="0">
                <a:ea typeface="宋体" panose="02010600030101010101" pitchFamily="2" charset="-122"/>
              </a:rPr>
              <a:t>的问题</a:t>
            </a:r>
            <a:endParaRPr lang="zh-CN" altLang="en-US" sz="2000" b="0">
              <a:ea typeface="宋体" panose="02010600030101010101" pitchFamily="2" charset="-122"/>
            </a:endParaRPr>
          </a:p>
        </p:txBody>
      </p:sp>
      <p:sp>
        <p:nvSpPr>
          <p:cNvPr id="7" name="文本框 6"/>
          <p:cNvSpPr txBox="1"/>
          <p:nvPr/>
        </p:nvSpPr>
        <p:spPr>
          <a:xfrm>
            <a:off x="410845" y="1590675"/>
            <a:ext cx="8145780" cy="1753235"/>
          </a:xfrm>
          <a:prstGeom prst="rect">
            <a:avLst/>
          </a:prstGeom>
          <a:noFill/>
          <a:ln w="9525">
            <a:noFill/>
          </a:ln>
        </p:spPr>
        <p:txBody>
          <a:bodyPr wrap="square">
            <a:spAutoFit/>
          </a:bodyPr>
          <a:p>
            <a:pPr marL="285750" indent="-285750" algn="l">
              <a:buClrTx/>
              <a:buSzTx/>
              <a:buFont typeface="Arial" panose="020B0604020202020204" pitchFamily="34" charset="0"/>
              <a:buChar char="•"/>
            </a:pPr>
            <a:r>
              <a:rPr lang="zh-CN">
                <a:latin typeface="Calibri" panose="020F0502020204030204" charset="0"/>
                <a:ea typeface="宋体" panose="02010600030101010101" pitchFamily="2" charset="-122"/>
              </a:rPr>
              <a:t>Twitter交流中的一个重要机制是在推文文本中使用用户的网名（@UserScreenName）</a:t>
            </a:r>
            <a:r>
              <a:rPr lang="zh-CN" b="0">
                <a:latin typeface="Calibri" panose="020F0502020204030204" charset="0"/>
                <a:ea typeface="宋体" panose="02010600030101010101" pitchFamily="2" charset="-122"/>
              </a:rPr>
              <a:t>。这有助于明确提到相应的用户与发布的推文有某种关联。</a:t>
            </a:r>
            <a:endParaRPr lang="zh-CN" b="0">
              <a:latin typeface="Calibri" panose="020F0502020204030204" charset="0"/>
              <a:ea typeface="宋体" panose="02010600030101010101" pitchFamily="2" charset="-122"/>
            </a:endParaRPr>
          </a:p>
          <a:p>
            <a:pPr marL="285750" indent="-285750" algn="l">
              <a:buClrTx/>
              <a:buSzTx/>
              <a:buFont typeface="Arial" panose="020B0604020202020204" pitchFamily="34" charset="0"/>
              <a:buChar char="•"/>
            </a:pPr>
            <a:r>
              <a:rPr lang="zh-CN">
                <a:latin typeface="Calibri" panose="020F0502020204030204" charset="0"/>
                <a:ea typeface="宋体" panose="02010600030101010101" pitchFamily="2" charset="-122"/>
                <a:sym typeface="+mn-ea"/>
              </a:rPr>
              <a:t>然而，一些Twitter用户在提到其他用户时往往不借助于网名，而是使用他们的名字、姓氏或缩写（当Twitter用户是一个组织时）。</a:t>
            </a:r>
            <a:endParaRPr lang="zh-CN" b="0">
              <a:latin typeface="Calibri" panose="020F0502020204030204" charset="0"/>
              <a:ea typeface="宋体" panose="02010600030101010101" pitchFamily="2" charset="-122"/>
            </a:endParaRPr>
          </a:p>
          <a:p>
            <a:pPr marL="285750" indent="-285750">
              <a:buFont typeface="Arial" panose="020B0604020202020204" pitchFamily="34" charset="0"/>
              <a:buChar char="•"/>
            </a:pPr>
            <a:endParaRPr lang="zh-CN" altLang="en-US" b="0">
              <a:ea typeface="宋体" panose="02010600030101010101" pitchFamily="2" charset="-122"/>
            </a:endParaRPr>
          </a:p>
        </p:txBody>
      </p:sp>
      <p:pic>
        <p:nvPicPr>
          <p:cNvPr id="10" name="图片 1" descr="IMG_256"/>
          <p:cNvPicPr preferRelativeResize="0">
            <a:picLocks noChangeAspect="1"/>
          </p:cNvPicPr>
          <p:nvPr/>
        </p:nvPicPr>
        <p:blipFill>
          <a:blip/>
          <a:stretch>
            <a:fillRect/>
          </a:stretch>
        </p:blipFill>
        <p:spPr>
          <a:xfrm>
            <a:off x="374650" y="3343910"/>
            <a:ext cx="5962650" cy="3047365"/>
          </a:xfrm>
          <a:prstGeom prst="rect">
            <a:avLst/>
          </a:prstGeom>
          <a:blipFill rotWithShape="1">
            <a:blip r:embed="rId3"/>
            <a:stretch>
              <a:fillRect/>
            </a:stretch>
          </a:blipFill>
          <a:ln w="9525">
            <a:noFill/>
          </a:ln>
        </p:spPr>
      </p:pic>
      <p:sp>
        <p:nvSpPr>
          <p:cNvPr id="11" name="文本框 10"/>
          <p:cNvSpPr txBox="1"/>
          <p:nvPr/>
        </p:nvSpPr>
        <p:spPr>
          <a:xfrm>
            <a:off x="6666865" y="3876040"/>
            <a:ext cx="2143760" cy="2030095"/>
          </a:xfrm>
          <a:prstGeom prst="rect">
            <a:avLst/>
          </a:prstGeom>
          <a:noFill/>
          <a:ln w="9525">
            <a:noFill/>
          </a:ln>
        </p:spPr>
        <p:txBody>
          <a:bodyPr wrap="square">
            <a:spAutoFit/>
          </a:bodyPr>
          <a:p>
            <a:pPr indent="0" algn="l">
              <a:buClrTx/>
              <a:buSzTx/>
              <a:buFont typeface="Arial" panose="020B0604020202020204" pitchFamily="34" charset="0"/>
              <a:buNone/>
            </a:pPr>
            <a:r>
              <a:rPr lang="zh-CN" b="0">
                <a:latin typeface="Calibri" panose="020F0502020204030204" charset="0"/>
                <a:ea typeface="宋体" panose="02010600030101010101" pitchFamily="2" charset="-122"/>
              </a:rPr>
              <a:t>提到安德鲁指的是该用户的网名@AndrewYNg。很明显，提到安德鲁可能是指任何名字中包含安德鲁的Twitter用户。</a:t>
            </a:r>
            <a:endParaRPr lang="zh-CN" b="0">
              <a:latin typeface="Calibri" panose="020F050202020403020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2280" y="1580515"/>
            <a:ext cx="8225155" cy="4262755"/>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472440" y="1064895"/>
            <a:ext cx="8215630" cy="429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9210" y="283845"/>
            <a:ext cx="8218805" cy="2030095"/>
          </a:xfrm>
          <a:prstGeom prst="rect">
            <a:avLst/>
          </a:prstGeom>
          <a:noFill/>
        </p:spPr>
        <p:txBody>
          <a:bodyPr wrap="square" rtlCol="0">
            <a:spAutoFit/>
          </a:bodyPr>
          <a:lstStyle/>
          <a:p>
            <a:pPr marL="214630" indent="-214630">
              <a:lnSpc>
                <a:spcPct val="150000"/>
              </a:lnSpc>
              <a:buFont typeface="Wingdings" panose="05000000000000000000" pitchFamily="2" charset="2"/>
              <a:buChar char="l"/>
            </a:pPr>
            <a:r>
              <a:rPr lang="zh-CN" altLang="en-US" sz="2800" b="1" kern="100" dirty="0">
                <a:latin typeface="楷体" panose="02010609060101010101" pitchFamily="49" charset="-122"/>
                <a:ea typeface="楷体" panose="02010609060101010101" pitchFamily="49" charset="-122"/>
                <a:cs typeface="Times New Roman" panose="02020603050405020304" pitchFamily="18" charset="0"/>
                <a:sym typeface="+mn-ea"/>
              </a:rPr>
              <a:t>技术路线</a:t>
            </a:r>
            <a:endParaRPr lang="zh-CN" altLang="en-US" sz="2800" b="1" kern="100" dirty="0">
              <a:latin typeface="楷体" panose="02010609060101010101" pitchFamily="49" charset="-122"/>
              <a:ea typeface="楷体" panose="02010609060101010101" pitchFamily="49" charset="-122"/>
              <a:cs typeface="Times New Roman" panose="02020603050405020304" pitchFamily="18" charset="0"/>
            </a:endParaRPr>
          </a:p>
          <a:p>
            <a:pPr marL="214630" indent="-214630">
              <a:lnSpc>
                <a:spcPct val="150000"/>
              </a:lnSpc>
              <a:buFont typeface="Wingdings" panose="05000000000000000000" pitchFamily="2" charset="2"/>
              <a:buChar char="l"/>
            </a:pPr>
            <a:endParaRPr lang="zh-CN" altLang="en-US" sz="2800" b="1" kern="100" dirty="0">
              <a:latin typeface="楷体" panose="02010609060101010101" pitchFamily="49" charset="-122"/>
              <a:ea typeface="楷体" panose="02010609060101010101" pitchFamily="49" charset="-122"/>
              <a:cs typeface="Times New Roman" panose="02020603050405020304" pitchFamily="18" charset="0"/>
            </a:endParaRPr>
          </a:p>
          <a:p>
            <a:pPr marL="214630" indent="-214630">
              <a:lnSpc>
                <a:spcPct val="150000"/>
              </a:lnSpc>
              <a:buFont typeface="Wingdings" panose="05000000000000000000" pitchFamily="2" charset="2"/>
              <a:buChar char="l"/>
            </a:pPr>
            <a:endParaRPr lang="en-US" altLang="zh-CN" sz="2800" b="1"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14" name="组合 13"/>
          <p:cNvGrpSpPr/>
          <p:nvPr/>
        </p:nvGrpSpPr>
        <p:grpSpPr>
          <a:xfrm rot="0">
            <a:off x="0" y="6350"/>
            <a:ext cx="9144000" cy="426720"/>
            <a:chOff x="0" y="857252"/>
            <a:chExt cx="9144000" cy="426427"/>
          </a:xfrm>
        </p:grpSpPr>
        <p:sp>
          <p:nvSpPr>
            <p:cNvPr id="15" name="矩形 14"/>
            <p:cNvSpPr/>
            <p:nvPr/>
          </p:nvSpPr>
          <p:spPr>
            <a:xfrm>
              <a:off x="0" y="857252"/>
              <a:ext cx="9144000" cy="426427"/>
            </a:xfrm>
            <a:prstGeom prst="rect">
              <a:avLst/>
            </a:prstGeom>
            <a:solidFill>
              <a:srgbClr val="1953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l="30520" t="-1" b="5031"/>
            <a:stretch>
              <a:fillRect/>
            </a:stretch>
          </p:blipFill>
          <p:spPr>
            <a:xfrm>
              <a:off x="461942" y="858416"/>
              <a:ext cx="1050048" cy="402123"/>
            </a:xfrm>
            <a:prstGeom prst="rect">
              <a:avLst/>
            </a:prstGeom>
          </p:spPr>
        </p:pic>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0" y="894376"/>
              <a:ext cx="358823" cy="358823"/>
            </a:xfrm>
            <a:prstGeom prst="rect">
              <a:avLst/>
            </a:prstGeom>
          </p:spPr>
        </p:pic>
      </p:grpSp>
      <p:sp>
        <p:nvSpPr>
          <p:cNvPr id="2" name="灯片编号占位符 1"/>
          <p:cNvSpPr>
            <a:spLocks noGrp="1"/>
          </p:cNvSpPr>
          <p:nvPr>
            <p:ph type="sldNum" sz="quarter" idx="12"/>
          </p:nvPr>
        </p:nvSpPr>
        <p:spPr/>
        <p:txBody>
          <a:bodyPr/>
          <a:p>
            <a:fld id="{AD97FE9E-E1D8-487C-8439-951EA0FE8D46}" type="slidenum">
              <a:rPr lang="zh-CN" altLang="en-US" smtClean="0"/>
            </a:fld>
            <a:endParaRPr lang="zh-CN" altLang="en-US"/>
          </a:p>
        </p:txBody>
      </p:sp>
      <p:sp>
        <p:nvSpPr>
          <p:cNvPr id="102" name="文本框 101"/>
          <p:cNvSpPr txBox="1"/>
          <p:nvPr/>
        </p:nvSpPr>
        <p:spPr>
          <a:xfrm>
            <a:off x="410210" y="1057275"/>
            <a:ext cx="8340725" cy="398780"/>
          </a:xfrm>
          <a:prstGeom prst="rect">
            <a:avLst/>
          </a:prstGeom>
          <a:noFill/>
          <a:ln w="9525">
            <a:noFill/>
          </a:ln>
        </p:spPr>
        <p:txBody>
          <a:bodyPr wrap="square">
            <a:spAutoFit/>
          </a:bodyPr>
          <a:p>
            <a:pPr indent="0"/>
            <a:r>
              <a:rPr lang="zh-CN" sz="2000" b="0">
                <a:latin typeface="Calibri" panose="020F0502020204030204" charset="0"/>
                <a:ea typeface="宋体" panose="02010600030101010101" pitchFamily="2" charset="-122"/>
              </a:rPr>
              <a:t>论文解读：</a:t>
            </a:r>
            <a:r>
              <a:rPr lang="en-US" sz="2000" b="1">
                <a:latin typeface="Calibri" panose="020F0502020204030204" charset="0"/>
                <a:ea typeface="宋体" panose="02010600030101010101" pitchFamily="2" charset="-122"/>
              </a:rPr>
              <a:t>Multimodal Entity Linking for Tweets/ Tweets</a:t>
            </a:r>
            <a:r>
              <a:rPr lang="zh-CN" sz="2000" b="1">
                <a:latin typeface="Calibri" panose="020F0502020204030204" charset="0"/>
                <a:ea typeface="宋体" panose="02010600030101010101" pitchFamily="2" charset="-122"/>
              </a:rPr>
              <a:t>的多模态实体链接</a:t>
            </a:r>
            <a:endParaRPr lang="zh-CN" altLang="en-US" sz="2000" b="1">
              <a:latin typeface="Calibri" panose="020F0502020204030204" charset="0"/>
              <a:ea typeface="宋体" panose="02010600030101010101" pitchFamily="2" charset="-122"/>
            </a:endParaRPr>
          </a:p>
        </p:txBody>
      </p:sp>
      <p:sp>
        <p:nvSpPr>
          <p:cNvPr id="3" name="文本框 2"/>
          <p:cNvSpPr txBox="1"/>
          <p:nvPr/>
        </p:nvSpPr>
        <p:spPr>
          <a:xfrm>
            <a:off x="1131570" y="1624965"/>
            <a:ext cx="6503670" cy="3415030"/>
          </a:xfrm>
          <a:prstGeom prst="rect">
            <a:avLst/>
          </a:prstGeom>
          <a:noFill/>
          <a:ln w="9525">
            <a:noFill/>
          </a:ln>
        </p:spPr>
        <p:txBody>
          <a:bodyPr wrap="square">
            <a:spAutoFit/>
          </a:bodyPr>
          <a:p>
            <a:pPr marL="285750" indent="-285750" algn="l">
              <a:buClrTx/>
              <a:buSzTx/>
              <a:buFont typeface="Arial" panose="020B0604020202020204" pitchFamily="34" charset="0"/>
              <a:buChar char="•"/>
            </a:pPr>
            <a:r>
              <a:rPr lang="zh-CN">
                <a:latin typeface="Calibri" panose="020F0502020204030204" charset="0"/>
                <a:ea typeface="宋体" panose="02010600030101010101" pitchFamily="2" charset="-122"/>
              </a:rPr>
              <a:t>利用从提及和实体背景中提取的语义文本和视觉信息</a:t>
            </a:r>
            <a:r>
              <a:rPr lang="zh-CN" b="0">
                <a:latin typeface="Calibri" panose="020F0502020204030204" charset="0"/>
                <a:ea typeface="宋体" panose="02010600030101010101" pitchFamily="2" charset="-122"/>
              </a:rPr>
              <a:t>来解决</a:t>
            </a:r>
            <a:r>
              <a:rPr lang="zh-CN">
                <a:latin typeface="Calibri" panose="020F0502020204030204" charset="0"/>
                <a:ea typeface="宋体" panose="02010600030101010101" pitchFamily="2" charset="-122"/>
              </a:rPr>
              <a:t>多模态实体链接（MEL）</a:t>
            </a:r>
            <a:endParaRPr lang="zh-CN">
              <a:latin typeface="Calibri" panose="020F0502020204030204" charset="0"/>
              <a:ea typeface="宋体" panose="02010600030101010101" pitchFamily="2" charset="-122"/>
            </a:endParaRPr>
          </a:p>
          <a:p>
            <a:pPr marL="285750" indent="-285750" algn="l">
              <a:buClrTx/>
              <a:buSzTx/>
              <a:buFont typeface="Arial" panose="020B0604020202020204" pitchFamily="34" charset="0"/>
              <a:buChar char="•"/>
            </a:pPr>
            <a:endParaRPr lang="zh-CN">
              <a:latin typeface="Calibri" panose="020F0502020204030204" charset="0"/>
              <a:ea typeface="宋体" panose="02010600030101010101" pitchFamily="2" charset="-122"/>
            </a:endParaRPr>
          </a:p>
          <a:p>
            <a:pPr marL="285750" indent="-285750" algn="l">
              <a:buClrTx/>
              <a:buSzTx/>
              <a:buFont typeface="Arial" panose="020B0604020202020204" pitchFamily="34" charset="0"/>
              <a:buChar char="•"/>
            </a:pPr>
            <a:r>
              <a:rPr lang="zh-CN">
                <a:latin typeface="Calibri" panose="020F0502020204030204" charset="0"/>
                <a:ea typeface="宋体" panose="02010600030101010101" pitchFamily="2" charset="-122"/>
              </a:rPr>
              <a:t>每个实体被定义为一个元组ej=(sj,uj,TLj)，包括其网名sj、用户名uj和时间线TLj（时间线包含文本和图片）</a:t>
            </a:r>
            <a:endParaRPr lang="zh-CN">
              <a:latin typeface="Calibri" panose="020F0502020204030204" charset="0"/>
              <a:ea typeface="宋体" panose="02010600030101010101" pitchFamily="2" charset="-122"/>
            </a:endParaRPr>
          </a:p>
          <a:p>
            <a:pPr marL="285750" indent="-285750" algn="l">
              <a:buClrTx/>
              <a:buSzTx/>
              <a:buFont typeface="Arial" panose="020B0604020202020204" pitchFamily="34" charset="0"/>
              <a:buChar char="•"/>
            </a:pPr>
            <a:endParaRPr lang="zh-CN">
              <a:latin typeface="Calibri" panose="020F0502020204030204" charset="0"/>
              <a:ea typeface="宋体" panose="02010600030101010101" pitchFamily="2" charset="-122"/>
            </a:endParaRPr>
          </a:p>
          <a:p>
            <a:pPr marL="285750" indent="-285750" algn="l">
              <a:buClrTx/>
              <a:buSzTx/>
              <a:buFont typeface="Arial" panose="020B0604020202020204" pitchFamily="34" charset="0"/>
              <a:buChar char="•"/>
            </a:pPr>
            <a:r>
              <a:rPr lang="zh-CN">
                <a:latin typeface="Calibri" panose="020F0502020204030204" charset="0"/>
                <a:ea typeface="宋体" panose="02010600030101010101" pitchFamily="2" charset="-122"/>
              </a:rPr>
              <a:t>一个提及mj被定义为一对（wi,ti），由描述该提及的单词（或单词集）wi和其出现的tweet ti组成：ti同时包含文本和图片</a:t>
            </a:r>
            <a:endParaRPr lang="zh-CN">
              <a:latin typeface="Calibri" panose="020F0502020204030204" charset="0"/>
              <a:ea typeface="宋体" panose="02010600030101010101" pitchFamily="2" charset="-122"/>
            </a:endParaRPr>
          </a:p>
          <a:p>
            <a:pPr marL="285750" indent="-285750" algn="l">
              <a:buClrTx/>
              <a:buSzTx/>
              <a:buFont typeface="Arial" panose="020B0604020202020204" pitchFamily="34" charset="0"/>
              <a:buChar char="•"/>
            </a:pPr>
            <a:endParaRPr lang="zh-CN">
              <a:latin typeface="Calibri" panose="020F0502020204030204" charset="0"/>
              <a:ea typeface="宋体" panose="02010600030101010101" pitchFamily="2" charset="-122"/>
            </a:endParaRPr>
          </a:p>
          <a:p>
            <a:pPr marL="285750" indent="-285750" algn="l">
              <a:buClrTx/>
              <a:buSzTx/>
              <a:buFont typeface="Arial" panose="020B0604020202020204" pitchFamily="34" charset="0"/>
              <a:buChar char="•"/>
            </a:pPr>
            <a:r>
              <a:rPr lang="zh-CN">
                <a:latin typeface="Calibri" panose="020F0502020204030204" charset="0"/>
                <a:ea typeface="宋体" panose="02010600030101010101" pitchFamily="2" charset="-122"/>
              </a:rPr>
              <a:t>提及mi的消歧义被形式化为寻找包含提及的推文和正确实体的时间线之间的最佳多模态相似度：</a:t>
            </a:r>
            <a:endParaRPr lang="zh-CN">
              <a:latin typeface="Calibri" panose="020F0502020204030204" charset="0"/>
              <a:ea typeface="宋体" panose="02010600030101010101" pitchFamily="2" charset="-122"/>
            </a:endParaRPr>
          </a:p>
        </p:txBody>
      </p:sp>
      <p:pic>
        <p:nvPicPr>
          <p:cNvPr id="4" name="图片 4"/>
          <p:cNvPicPr>
            <a:picLocks noChangeAspect="1"/>
          </p:cNvPicPr>
          <p:nvPr/>
        </p:nvPicPr>
        <p:blipFill>
          <a:blip r:embed="rId3"/>
          <a:stretch>
            <a:fillRect/>
          </a:stretch>
        </p:blipFill>
        <p:spPr>
          <a:xfrm>
            <a:off x="1511935" y="5295265"/>
            <a:ext cx="5742940" cy="5149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0525" y="1099820"/>
            <a:ext cx="8416290" cy="506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4500245" y="1687195"/>
            <a:ext cx="4305935" cy="4358640"/>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390525" y="1699260"/>
            <a:ext cx="3950335" cy="4328795"/>
          </a:xfrm>
          <a:prstGeom prst="rec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9210" y="283845"/>
            <a:ext cx="8218805" cy="2030095"/>
          </a:xfrm>
          <a:prstGeom prst="rect">
            <a:avLst/>
          </a:prstGeom>
          <a:noFill/>
        </p:spPr>
        <p:txBody>
          <a:bodyPr wrap="square" rtlCol="0">
            <a:spAutoFit/>
          </a:bodyPr>
          <a:lstStyle/>
          <a:p>
            <a:pPr marL="214630" indent="-214630">
              <a:lnSpc>
                <a:spcPct val="150000"/>
              </a:lnSpc>
              <a:buFont typeface="Wingdings" panose="05000000000000000000" pitchFamily="2" charset="2"/>
              <a:buChar char="l"/>
            </a:pPr>
            <a:r>
              <a:rPr lang="zh-CN" altLang="en-US" sz="2800" b="1" kern="100" dirty="0">
                <a:latin typeface="楷体" panose="02010609060101010101" pitchFamily="49" charset="-122"/>
                <a:ea typeface="楷体" panose="02010609060101010101" pitchFamily="49" charset="-122"/>
                <a:cs typeface="Times New Roman" panose="02020603050405020304" pitchFamily="18" charset="0"/>
                <a:sym typeface="+mn-ea"/>
              </a:rPr>
              <a:t>技术路线</a:t>
            </a:r>
            <a:endParaRPr lang="zh-CN" altLang="en-US" sz="2800" b="1" kern="100" dirty="0">
              <a:latin typeface="楷体" panose="02010609060101010101" pitchFamily="49" charset="-122"/>
              <a:ea typeface="楷体" panose="02010609060101010101" pitchFamily="49" charset="-122"/>
              <a:cs typeface="Times New Roman" panose="02020603050405020304" pitchFamily="18" charset="0"/>
            </a:endParaRPr>
          </a:p>
          <a:p>
            <a:pPr marL="214630" indent="-214630">
              <a:lnSpc>
                <a:spcPct val="150000"/>
              </a:lnSpc>
              <a:buFont typeface="Wingdings" panose="05000000000000000000" pitchFamily="2" charset="2"/>
              <a:buChar char="l"/>
            </a:pPr>
            <a:endParaRPr lang="zh-CN" altLang="en-US" sz="2800" b="1" kern="100" dirty="0">
              <a:latin typeface="楷体" panose="02010609060101010101" pitchFamily="49" charset="-122"/>
              <a:ea typeface="楷体" panose="02010609060101010101" pitchFamily="49" charset="-122"/>
              <a:cs typeface="Times New Roman" panose="02020603050405020304" pitchFamily="18" charset="0"/>
            </a:endParaRPr>
          </a:p>
          <a:p>
            <a:pPr marL="214630" indent="-214630">
              <a:lnSpc>
                <a:spcPct val="150000"/>
              </a:lnSpc>
              <a:buFont typeface="Wingdings" panose="05000000000000000000" pitchFamily="2" charset="2"/>
              <a:buChar char="l"/>
            </a:pPr>
            <a:endParaRPr lang="en-US" altLang="zh-CN" sz="2800" b="1"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14" name="组合 13"/>
          <p:cNvGrpSpPr/>
          <p:nvPr/>
        </p:nvGrpSpPr>
        <p:grpSpPr>
          <a:xfrm rot="0">
            <a:off x="0" y="6350"/>
            <a:ext cx="9144000" cy="426720"/>
            <a:chOff x="0" y="857252"/>
            <a:chExt cx="9144000" cy="426427"/>
          </a:xfrm>
        </p:grpSpPr>
        <p:sp>
          <p:nvSpPr>
            <p:cNvPr id="15" name="矩形 14"/>
            <p:cNvSpPr/>
            <p:nvPr/>
          </p:nvSpPr>
          <p:spPr>
            <a:xfrm>
              <a:off x="0" y="857252"/>
              <a:ext cx="9144000" cy="426427"/>
            </a:xfrm>
            <a:prstGeom prst="rect">
              <a:avLst/>
            </a:prstGeom>
            <a:solidFill>
              <a:srgbClr val="1953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l="30520" t="-1" b="5031"/>
            <a:stretch>
              <a:fillRect/>
            </a:stretch>
          </p:blipFill>
          <p:spPr>
            <a:xfrm>
              <a:off x="461942" y="858416"/>
              <a:ext cx="1050048" cy="402123"/>
            </a:xfrm>
            <a:prstGeom prst="rect">
              <a:avLst/>
            </a:prstGeom>
          </p:spPr>
        </p:pic>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0" y="894376"/>
              <a:ext cx="358823" cy="358823"/>
            </a:xfrm>
            <a:prstGeom prst="rect">
              <a:avLst/>
            </a:prstGeom>
          </p:spPr>
        </p:pic>
      </p:grpSp>
      <p:sp>
        <p:nvSpPr>
          <p:cNvPr id="2" name="灯片编号占位符 1"/>
          <p:cNvSpPr>
            <a:spLocks noGrp="1"/>
          </p:cNvSpPr>
          <p:nvPr>
            <p:ph type="sldNum" sz="quarter" idx="12"/>
          </p:nvPr>
        </p:nvSpPr>
        <p:spPr/>
        <p:txBody>
          <a:bodyPr/>
          <a:p>
            <a:fld id="{AD97FE9E-E1D8-487C-8439-951EA0FE8D46}" type="slidenum">
              <a:rPr lang="zh-CN" altLang="en-US" smtClean="0"/>
            </a:fld>
            <a:endParaRPr lang="zh-CN" altLang="en-US"/>
          </a:p>
        </p:txBody>
      </p:sp>
      <p:sp>
        <p:nvSpPr>
          <p:cNvPr id="102" name="文本框 101"/>
          <p:cNvSpPr txBox="1"/>
          <p:nvPr/>
        </p:nvSpPr>
        <p:spPr>
          <a:xfrm>
            <a:off x="410210" y="1139825"/>
            <a:ext cx="8340725" cy="398780"/>
          </a:xfrm>
          <a:prstGeom prst="rect">
            <a:avLst/>
          </a:prstGeom>
          <a:noFill/>
          <a:ln w="9525">
            <a:noFill/>
          </a:ln>
        </p:spPr>
        <p:txBody>
          <a:bodyPr wrap="square">
            <a:spAutoFit/>
          </a:bodyPr>
          <a:p>
            <a:pPr indent="0"/>
            <a:r>
              <a:rPr lang="zh-CN" sz="2000" b="0">
                <a:latin typeface="Calibri" panose="020F0502020204030204" charset="0"/>
                <a:ea typeface="宋体" panose="02010600030101010101" pitchFamily="2" charset="-122"/>
              </a:rPr>
              <a:t>论文解读：</a:t>
            </a:r>
            <a:r>
              <a:rPr lang="en-US" sz="2000" b="1">
                <a:latin typeface="Calibri" panose="020F0502020204030204" charset="0"/>
                <a:ea typeface="宋体" panose="02010600030101010101" pitchFamily="2" charset="-122"/>
              </a:rPr>
              <a:t>Multimodal Entity Linking for Tweets/ Tweets</a:t>
            </a:r>
            <a:r>
              <a:rPr lang="zh-CN" sz="2000" b="1">
                <a:latin typeface="Calibri" panose="020F0502020204030204" charset="0"/>
                <a:ea typeface="宋体" panose="02010600030101010101" pitchFamily="2" charset="-122"/>
              </a:rPr>
              <a:t>的多模态实体链接</a:t>
            </a:r>
            <a:endParaRPr lang="zh-CN" altLang="en-US" sz="2000" b="1">
              <a:latin typeface="Calibri" panose="020F0502020204030204" charset="0"/>
              <a:ea typeface="宋体" panose="02010600030101010101" pitchFamily="2" charset="-122"/>
            </a:endParaRPr>
          </a:p>
        </p:txBody>
      </p:sp>
      <p:sp>
        <p:nvSpPr>
          <p:cNvPr id="3" name="文本框 2"/>
          <p:cNvSpPr txBox="1"/>
          <p:nvPr/>
        </p:nvSpPr>
        <p:spPr>
          <a:xfrm>
            <a:off x="410210" y="1838325"/>
            <a:ext cx="3808095" cy="3784600"/>
          </a:xfrm>
          <a:prstGeom prst="rect">
            <a:avLst/>
          </a:prstGeom>
          <a:noFill/>
          <a:ln w="9525">
            <a:noFill/>
          </a:ln>
        </p:spPr>
        <p:txBody>
          <a:bodyPr wrap="square">
            <a:spAutoFit/>
          </a:bodyPr>
          <a:p>
            <a:pPr marL="285750" indent="-285750">
              <a:buFont typeface="Wingdings" panose="05000000000000000000" charset="0"/>
              <a:buChar char="l"/>
            </a:pPr>
            <a:r>
              <a:rPr sz="1600" b="1">
                <a:ea typeface="宋体" panose="02010600030101010101" pitchFamily="2" charset="-122"/>
              </a:rPr>
              <a:t>文本上下文表示 我们使用无监督的Sent2Vec模型来学习推文表示，在大型推特语料库上进行了预训练。</a:t>
            </a:r>
            <a:endParaRPr sz="1600" b="1">
              <a:ea typeface="宋体" panose="02010600030101010101" pitchFamily="2" charset="-122"/>
            </a:endParaRPr>
          </a:p>
          <a:p>
            <a:pPr marL="285750" indent="-285750">
              <a:buFont typeface="Wingdings" panose="05000000000000000000" charset="0"/>
              <a:buChar char="l"/>
            </a:pPr>
            <a:endParaRPr lang="en-US" altLang="zh-CN" sz="1600" b="1">
              <a:ea typeface="宋体" panose="02010600030101010101" pitchFamily="2" charset="-122"/>
            </a:endParaRPr>
          </a:p>
          <a:p>
            <a:pPr marL="285750" indent="-285750">
              <a:buFont typeface="Wingdings" panose="05000000000000000000" charset="0"/>
              <a:buChar char="l"/>
            </a:pPr>
            <a:endParaRPr lang="en-US" altLang="zh-CN" sz="1600" b="1">
              <a:ea typeface="宋体" panose="02010600030101010101" pitchFamily="2" charset="-122"/>
            </a:endParaRPr>
          </a:p>
          <a:p>
            <a:pPr marL="285750" indent="-285750">
              <a:buFont typeface="Wingdings" panose="05000000000000000000" charset="0"/>
              <a:buChar char="l"/>
            </a:pPr>
            <a:r>
              <a:rPr lang="en-US" altLang="zh-CN" sz="1600" b="1">
                <a:ea typeface="宋体" panose="02010600030101010101" pitchFamily="2" charset="-122"/>
              </a:rPr>
              <a:t>流行特征 给出一个代表Twitter用户u的实体e，我们考虑3个流行特征：Nfo是关注者的数量，Nfr是朋友的数量，Nt是u发布的推文数量。</a:t>
            </a:r>
            <a:endParaRPr lang="en-US" altLang="zh-CN" sz="1600" b="1">
              <a:ea typeface="宋体" panose="02010600030101010101" pitchFamily="2" charset="-122"/>
            </a:endParaRPr>
          </a:p>
          <a:p>
            <a:pPr marL="285750" indent="-285750">
              <a:buFont typeface="Wingdings" panose="05000000000000000000" charset="0"/>
              <a:buChar char="l"/>
            </a:pPr>
            <a:endParaRPr lang="en-US" altLang="zh-CN" sz="1600" b="1">
              <a:ea typeface="宋体" panose="02010600030101010101" pitchFamily="2" charset="-122"/>
            </a:endParaRPr>
          </a:p>
          <a:p>
            <a:pPr marL="285750" indent="-285750">
              <a:buFont typeface="Wingdings" panose="05000000000000000000" charset="0"/>
              <a:buChar char="l"/>
            </a:pPr>
            <a:endParaRPr lang="en-US" altLang="zh-CN" sz="1600" b="1">
              <a:ea typeface="宋体" panose="02010600030101010101" pitchFamily="2" charset="-122"/>
            </a:endParaRPr>
          </a:p>
          <a:p>
            <a:pPr marL="285750" indent="-285750">
              <a:buFont typeface="Wingdings" panose="05000000000000000000" charset="0"/>
              <a:buChar char="l"/>
            </a:pPr>
            <a:endParaRPr lang="en-US" altLang="zh-CN" sz="1600" b="1">
              <a:ea typeface="宋体" panose="02010600030101010101" pitchFamily="2" charset="-122"/>
            </a:endParaRPr>
          </a:p>
          <a:p>
            <a:pPr marL="285750" indent="-285750">
              <a:buFont typeface="Wingdings" panose="05000000000000000000" charset="0"/>
              <a:buChar char="l"/>
            </a:pPr>
            <a:r>
              <a:rPr lang="en-US" altLang="zh-CN" sz="1600" b="1">
                <a:ea typeface="宋体" panose="02010600030101010101" pitchFamily="2" charset="-122"/>
              </a:rPr>
              <a:t>视觉背景特征 视觉特征是用Inception v3模型提取的，该模型是在ILSVRC挑战赛的120万张图像上预先学习的。</a:t>
            </a:r>
            <a:endParaRPr lang="en-US" altLang="zh-CN" sz="1600" b="1">
              <a:ea typeface="宋体" panose="02010600030101010101" pitchFamily="2" charset="-122"/>
            </a:endParaRPr>
          </a:p>
        </p:txBody>
      </p:sp>
      <p:pic>
        <p:nvPicPr>
          <p:cNvPr id="5" name="图片 4" descr="IMG_256"/>
          <p:cNvPicPr>
            <a:picLocks noChangeAspect="1"/>
          </p:cNvPicPr>
          <p:nvPr/>
        </p:nvPicPr>
        <p:blipFill>
          <a:blip r:embed="rId3"/>
          <a:stretch>
            <a:fillRect/>
          </a:stretch>
        </p:blipFill>
        <p:spPr>
          <a:xfrm>
            <a:off x="4665980" y="1928495"/>
            <a:ext cx="3973830" cy="395541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9210" y="283845"/>
            <a:ext cx="8218805" cy="2030095"/>
          </a:xfrm>
          <a:prstGeom prst="rect">
            <a:avLst/>
          </a:prstGeom>
          <a:noFill/>
        </p:spPr>
        <p:txBody>
          <a:bodyPr wrap="square" rtlCol="0">
            <a:spAutoFit/>
          </a:bodyPr>
          <a:lstStyle/>
          <a:p>
            <a:pPr marL="214630" indent="-214630">
              <a:lnSpc>
                <a:spcPct val="150000"/>
              </a:lnSpc>
              <a:buFont typeface="Wingdings" panose="05000000000000000000" pitchFamily="2" charset="2"/>
              <a:buChar char="l"/>
            </a:pPr>
            <a:r>
              <a:rPr lang="zh-CN" altLang="en-US" sz="2800" b="1" kern="100" dirty="0">
                <a:latin typeface="楷体" panose="02010609060101010101" pitchFamily="49" charset="-122"/>
                <a:ea typeface="楷体" panose="02010609060101010101" pitchFamily="49" charset="-122"/>
                <a:cs typeface="Times New Roman" panose="02020603050405020304" pitchFamily="18" charset="0"/>
              </a:rPr>
              <a:t>实验结果</a:t>
            </a:r>
            <a:endParaRPr lang="zh-CN" altLang="en-US" sz="2800" b="1" kern="100" dirty="0">
              <a:latin typeface="楷体" panose="02010609060101010101" pitchFamily="49" charset="-122"/>
              <a:ea typeface="楷体" panose="02010609060101010101" pitchFamily="49" charset="-122"/>
              <a:cs typeface="Times New Roman" panose="02020603050405020304" pitchFamily="18" charset="0"/>
            </a:endParaRPr>
          </a:p>
          <a:p>
            <a:pPr marL="214630" indent="-214630">
              <a:lnSpc>
                <a:spcPct val="150000"/>
              </a:lnSpc>
              <a:buFont typeface="Wingdings" panose="05000000000000000000" pitchFamily="2" charset="2"/>
              <a:buChar char="l"/>
            </a:pPr>
            <a:endParaRPr lang="zh-CN" altLang="en-US" sz="2800" b="1" kern="100" dirty="0">
              <a:latin typeface="楷体" panose="02010609060101010101" pitchFamily="49" charset="-122"/>
              <a:ea typeface="楷体" panose="02010609060101010101" pitchFamily="49" charset="-122"/>
              <a:cs typeface="Times New Roman" panose="02020603050405020304" pitchFamily="18" charset="0"/>
            </a:endParaRPr>
          </a:p>
          <a:p>
            <a:pPr marL="214630" indent="-214630">
              <a:lnSpc>
                <a:spcPct val="150000"/>
              </a:lnSpc>
              <a:buFont typeface="Wingdings" panose="05000000000000000000" pitchFamily="2" charset="2"/>
              <a:buChar char="l"/>
            </a:pPr>
            <a:endParaRPr lang="en-US" altLang="zh-CN" sz="2800" b="1"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14" name="组合 13"/>
          <p:cNvGrpSpPr/>
          <p:nvPr/>
        </p:nvGrpSpPr>
        <p:grpSpPr>
          <a:xfrm rot="0">
            <a:off x="0" y="6350"/>
            <a:ext cx="9144000" cy="426720"/>
            <a:chOff x="0" y="857252"/>
            <a:chExt cx="9144000" cy="426427"/>
          </a:xfrm>
        </p:grpSpPr>
        <p:sp>
          <p:nvSpPr>
            <p:cNvPr id="15" name="矩形 14"/>
            <p:cNvSpPr/>
            <p:nvPr/>
          </p:nvSpPr>
          <p:spPr>
            <a:xfrm>
              <a:off x="0" y="857252"/>
              <a:ext cx="9144000" cy="426427"/>
            </a:xfrm>
            <a:prstGeom prst="rect">
              <a:avLst/>
            </a:prstGeom>
            <a:solidFill>
              <a:srgbClr val="1953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l="30520" t="-1" b="5031"/>
            <a:stretch>
              <a:fillRect/>
            </a:stretch>
          </p:blipFill>
          <p:spPr>
            <a:xfrm>
              <a:off x="461942" y="858416"/>
              <a:ext cx="1050048" cy="402123"/>
            </a:xfrm>
            <a:prstGeom prst="rect">
              <a:avLst/>
            </a:prstGeom>
          </p:spPr>
        </p:pic>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0" y="894376"/>
              <a:ext cx="358823" cy="358823"/>
            </a:xfrm>
            <a:prstGeom prst="rect">
              <a:avLst/>
            </a:prstGeom>
          </p:spPr>
        </p:pic>
      </p:grpSp>
      <p:sp>
        <p:nvSpPr>
          <p:cNvPr id="2" name="灯片编号占位符 1"/>
          <p:cNvSpPr>
            <a:spLocks noGrp="1"/>
          </p:cNvSpPr>
          <p:nvPr>
            <p:ph type="sldNum" sz="quarter" idx="12"/>
          </p:nvPr>
        </p:nvSpPr>
        <p:spPr/>
        <p:txBody>
          <a:bodyPr/>
          <a:p>
            <a:fld id="{AD97FE9E-E1D8-487C-8439-951EA0FE8D46}" type="slidenum">
              <a:rPr lang="zh-CN" altLang="en-US" smtClean="0"/>
            </a:fld>
            <a:endParaRPr lang="zh-CN" altLang="en-US"/>
          </a:p>
        </p:txBody>
      </p:sp>
      <p:pic>
        <p:nvPicPr>
          <p:cNvPr id="3" name="图片 2"/>
          <p:cNvPicPr>
            <a:picLocks noChangeAspect="1"/>
          </p:cNvPicPr>
          <p:nvPr/>
        </p:nvPicPr>
        <p:blipFill>
          <a:blip r:embed="rId3"/>
          <a:stretch>
            <a:fillRect/>
          </a:stretch>
        </p:blipFill>
        <p:spPr>
          <a:xfrm>
            <a:off x="4277360" y="3162300"/>
            <a:ext cx="4671695" cy="3444240"/>
          </a:xfrm>
          <a:prstGeom prst="rect">
            <a:avLst/>
          </a:prstGeom>
        </p:spPr>
      </p:pic>
      <p:sp>
        <p:nvSpPr>
          <p:cNvPr id="4" name="文本框 3"/>
          <p:cNvSpPr txBox="1"/>
          <p:nvPr/>
        </p:nvSpPr>
        <p:spPr>
          <a:xfrm>
            <a:off x="364490" y="890270"/>
            <a:ext cx="8415020" cy="1784985"/>
          </a:xfrm>
          <a:prstGeom prst="rect">
            <a:avLst/>
          </a:prstGeom>
          <a:noFill/>
        </p:spPr>
        <p:txBody>
          <a:bodyPr wrap="square" rtlCol="0" anchor="t">
            <a:noAutofit/>
          </a:bodyPr>
          <a:p>
            <a:r>
              <a:rPr lang="zh-CN" altLang="en-US"/>
              <a:t>表3报告了验证集和测试集的准确率结果，</a:t>
            </a:r>
            <a:r>
              <a:rPr lang="zh-CN" altLang="en-US" u="sng"/>
              <a:t>二分类任务是指从知识库中为给定提及选择的第一个实体的正确性。</a:t>
            </a:r>
            <a:endParaRPr lang="zh-CN" altLang="en-US" u="sng"/>
          </a:p>
          <a:p>
            <a:endParaRPr lang="zh-CN" altLang="en-US"/>
          </a:p>
          <a:p>
            <a:r>
              <a:rPr lang="zh-CN" altLang="en-US"/>
              <a:t>基线</a:t>
            </a:r>
            <a:r>
              <a:rPr lang="en-US" altLang="zh-CN"/>
              <a:t>——</a:t>
            </a:r>
            <a:r>
              <a:rPr lang="zh-CN" altLang="en-US" b="1"/>
              <a:t>数据集的不平衡性</a:t>
            </a:r>
            <a:r>
              <a:rPr lang="zh-CN" altLang="en-US" b="1"/>
              <a:t>：测试集中59%的提及</a:t>
            </a:r>
            <a:r>
              <a:rPr lang="zh-CN" altLang="en-US"/>
              <a:t>对应于候选实体中最受欢迎的实体，而</a:t>
            </a:r>
            <a:r>
              <a:rPr lang="zh-CN" altLang="en-US" b="1"/>
              <a:t>验证集中只有36.9%</a:t>
            </a:r>
            <a:r>
              <a:rPr lang="zh-CN" altLang="en-US"/>
              <a:t>。</a:t>
            </a:r>
            <a:endParaRPr lang="zh-CN" altLang="en-US"/>
          </a:p>
          <a:p>
            <a:endParaRPr lang="zh-CN" altLang="en-US"/>
          </a:p>
          <a:p>
            <a:r>
              <a:rPr lang="zh-CN" altLang="en-US" b="1"/>
              <a:t>流行度基线优于文本和视觉特征与Extra-Trees分类器的组合</a:t>
            </a:r>
            <a:r>
              <a:rPr lang="zh-CN" altLang="en-US"/>
              <a:t>：这表明，从文本和视觉背景中提取的特征，在朴素地使用和组合时，产生的结果很差。</a:t>
            </a:r>
            <a:endParaRPr lang="zh-CN" altLang="en-US"/>
          </a:p>
          <a:p>
            <a:endParaRPr lang="zh-CN" altLang="en-US"/>
          </a:p>
        </p:txBody>
      </p:sp>
      <p:sp>
        <p:nvSpPr>
          <p:cNvPr id="5" name="文本框 4"/>
          <p:cNvSpPr txBox="1"/>
          <p:nvPr/>
        </p:nvSpPr>
        <p:spPr>
          <a:xfrm>
            <a:off x="213360" y="3491230"/>
            <a:ext cx="4064000" cy="2588260"/>
          </a:xfrm>
          <a:prstGeom prst="rect">
            <a:avLst/>
          </a:prstGeom>
          <a:noFill/>
        </p:spPr>
        <p:txBody>
          <a:bodyPr wrap="square" rtlCol="0" anchor="t">
            <a:noAutofit/>
          </a:bodyPr>
          <a:p>
            <a:r>
              <a:rPr lang="zh-CN" altLang="en-US">
                <a:sym typeface="+mn-ea"/>
              </a:rPr>
              <a:t>我们的模型与流行基线和Extra-Trees组合相比，</a:t>
            </a:r>
            <a:r>
              <a:rPr lang="zh-CN" altLang="en-US" b="1">
                <a:sym typeface="+mn-ea"/>
              </a:rPr>
              <a:t>在验证和测试集上都取得了明显的改善</a:t>
            </a:r>
            <a:r>
              <a:rPr lang="zh-CN" altLang="en-US">
                <a:sym typeface="+mn-ea"/>
              </a:rPr>
              <a:t>。在JMEL模型中</a:t>
            </a:r>
            <a:r>
              <a:rPr lang="zh-CN" altLang="en-US" b="1">
                <a:sym typeface="+mn-ea"/>
              </a:rPr>
              <a:t>结合额外的特征（流行度和BM25）</a:t>
            </a:r>
            <a:r>
              <a:rPr lang="zh-CN" altLang="en-US">
                <a:sym typeface="+mn-ea"/>
              </a:rPr>
              <a:t>也提供了明显的性能增益。</a:t>
            </a:r>
            <a:endParaRPr lang="zh-CN" altLang="en-US">
              <a:sym typeface="+mn-ea"/>
            </a:endParaRPr>
          </a:p>
          <a:p>
            <a:endParaRPr lang="zh-CN" altLang="en-US">
              <a:sym typeface="+mn-ea"/>
            </a:endParaRPr>
          </a:p>
          <a:p>
            <a:r>
              <a:rPr lang="zh-CN" altLang="en-US">
                <a:sym typeface="+mn-ea"/>
              </a:rPr>
              <a:t>关于</a:t>
            </a:r>
            <a:r>
              <a:rPr lang="zh-CN" altLang="en-US" b="1">
                <a:sym typeface="+mn-ea"/>
              </a:rPr>
              <a:t>视觉模态</a:t>
            </a:r>
            <a:r>
              <a:rPr lang="zh-CN" altLang="en-US">
                <a:sym typeface="+mn-ea"/>
              </a:rPr>
              <a:t>，尽管单独考虑它导致了糟糕的结果，但与纯文本特征相比，它在全局模型中的整合总是能提高性能。</a:t>
            </a:r>
            <a:endParaRPr lang="zh-CN" altLang="en-U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文本框 7"/>
          <p:cNvSpPr txBox="1"/>
          <p:nvPr/>
        </p:nvSpPr>
        <p:spPr>
          <a:xfrm>
            <a:off x="29210" y="283845"/>
            <a:ext cx="8218805" cy="2030095"/>
          </a:xfrm>
          <a:prstGeom prst="rect">
            <a:avLst/>
          </a:prstGeom>
          <a:noFill/>
        </p:spPr>
        <p:txBody>
          <a:bodyPr wrap="square" rtlCol="0">
            <a:spAutoFit/>
          </a:bodyPr>
          <a:lstStyle/>
          <a:p>
            <a:pPr marL="214630" indent="-214630">
              <a:lnSpc>
                <a:spcPct val="150000"/>
              </a:lnSpc>
              <a:buFont typeface="Wingdings" panose="05000000000000000000" pitchFamily="2" charset="2"/>
              <a:buChar char="l"/>
            </a:pPr>
            <a:r>
              <a:rPr lang="zh-CN" altLang="en-US" sz="2800" b="1" kern="100" dirty="0">
                <a:latin typeface="楷体" panose="02010609060101010101" pitchFamily="49" charset="-122"/>
                <a:ea typeface="楷体" panose="02010609060101010101" pitchFamily="49" charset="-122"/>
                <a:cs typeface="Times New Roman" panose="02020603050405020304" pitchFamily="18" charset="0"/>
              </a:rPr>
              <a:t>下一步</a:t>
            </a:r>
            <a:r>
              <a:rPr lang="zh-CN" altLang="en-US" sz="2800" b="1" kern="100" dirty="0">
                <a:latin typeface="楷体" panose="02010609060101010101" pitchFamily="49" charset="-122"/>
                <a:ea typeface="楷体" panose="02010609060101010101" pitchFamily="49" charset="-122"/>
                <a:cs typeface="Times New Roman" panose="02020603050405020304" pitchFamily="18" charset="0"/>
              </a:rPr>
              <a:t>工作计划</a:t>
            </a:r>
            <a:endParaRPr lang="zh-CN" altLang="en-US" sz="2800" b="1" kern="100" dirty="0">
              <a:latin typeface="楷体" panose="02010609060101010101" pitchFamily="49" charset="-122"/>
              <a:ea typeface="楷体" panose="02010609060101010101" pitchFamily="49" charset="-122"/>
              <a:cs typeface="Times New Roman" panose="02020603050405020304" pitchFamily="18" charset="0"/>
            </a:endParaRPr>
          </a:p>
          <a:p>
            <a:pPr marL="214630" indent="-214630">
              <a:lnSpc>
                <a:spcPct val="150000"/>
              </a:lnSpc>
              <a:buFont typeface="Wingdings" panose="05000000000000000000" pitchFamily="2" charset="2"/>
              <a:buChar char="l"/>
            </a:pPr>
            <a:endParaRPr lang="zh-CN" altLang="en-US" sz="2800" b="1" kern="100" dirty="0">
              <a:latin typeface="楷体" panose="02010609060101010101" pitchFamily="49" charset="-122"/>
              <a:ea typeface="楷体" panose="02010609060101010101" pitchFamily="49" charset="-122"/>
              <a:cs typeface="Times New Roman" panose="02020603050405020304" pitchFamily="18" charset="0"/>
            </a:endParaRPr>
          </a:p>
          <a:p>
            <a:pPr marL="214630" indent="-214630">
              <a:lnSpc>
                <a:spcPct val="150000"/>
              </a:lnSpc>
              <a:buFont typeface="Wingdings" panose="05000000000000000000" pitchFamily="2" charset="2"/>
              <a:buChar char="l"/>
            </a:pPr>
            <a:endParaRPr lang="en-US" altLang="zh-CN" sz="2800" b="1"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14" name="组合 13"/>
          <p:cNvGrpSpPr/>
          <p:nvPr/>
        </p:nvGrpSpPr>
        <p:grpSpPr>
          <a:xfrm rot="0">
            <a:off x="0" y="6350"/>
            <a:ext cx="9144000" cy="426720"/>
            <a:chOff x="0" y="857252"/>
            <a:chExt cx="9144000" cy="426427"/>
          </a:xfrm>
        </p:grpSpPr>
        <p:sp>
          <p:nvSpPr>
            <p:cNvPr id="15" name="矩形 14"/>
            <p:cNvSpPr/>
            <p:nvPr/>
          </p:nvSpPr>
          <p:spPr>
            <a:xfrm>
              <a:off x="0" y="857252"/>
              <a:ext cx="9144000" cy="426427"/>
            </a:xfrm>
            <a:prstGeom prst="rect">
              <a:avLst/>
            </a:prstGeom>
            <a:solidFill>
              <a:srgbClr val="19533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l="30520" t="-1" b="5031"/>
            <a:stretch>
              <a:fillRect/>
            </a:stretch>
          </p:blipFill>
          <p:spPr>
            <a:xfrm>
              <a:off x="461942" y="858416"/>
              <a:ext cx="1050048" cy="402123"/>
            </a:xfrm>
            <a:prstGeom prst="rect">
              <a:avLst/>
            </a:prstGeom>
          </p:spPr>
        </p:pic>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0" y="894376"/>
              <a:ext cx="358823" cy="358823"/>
            </a:xfrm>
            <a:prstGeom prst="rect">
              <a:avLst/>
            </a:prstGeom>
          </p:spPr>
        </p:pic>
      </p:grpSp>
      <p:sp>
        <p:nvSpPr>
          <p:cNvPr id="2" name="灯片编号占位符 1"/>
          <p:cNvSpPr>
            <a:spLocks noGrp="1"/>
          </p:cNvSpPr>
          <p:nvPr>
            <p:ph type="sldNum" sz="quarter" idx="12"/>
          </p:nvPr>
        </p:nvSpPr>
        <p:spPr/>
        <p:txBody>
          <a:bodyPr/>
          <a:p>
            <a:fld id="{AD97FE9E-E1D8-487C-8439-951EA0FE8D46}" type="slidenum">
              <a:rPr lang="zh-CN" altLang="en-US" smtClean="0"/>
            </a:fld>
            <a:endParaRPr lang="zh-CN" altLang="en-US"/>
          </a:p>
        </p:txBody>
      </p:sp>
      <p:sp>
        <p:nvSpPr>
          <p:cNvPr id="3" name="文本框 2"/>
          <p:cNvSpPr txBox="1"/>
          <p:nvPr/>
        </p:nvSpPr>
        <p:spPr>
          <a:xfrm>
            <a:off x="410210" y="1504315"/>
            <a:ext cx="8230235" cy="3415030"/>
          </a:xfrm>
          <a:prstGeom prst="rect">
            <a:avLst/>
          </a:prstGeom>
          <a:noFill/>
          <a:ln w="9525">
            <a:noFill/>
          </a:ln>
        </p:spPr>
        <p:txBody>
          <a:bodyPr wrap="square">
            <a:spAutoFit/>
          </a:bodyPr>
          <a:p>
            <a:pPr marL="457200" indent="-457200" algn="l">
              <a:lnSpc>
                <a:spcPct val="150000"/>
              </a:lnSpc>
              <a:buClrTx/>
              <a:buSzTx/>
              <a:buFont typeface="Wingdings" panose="05000000000000000000" pitchFamily="2" charset="2"/>
              <a:buChar char="Ø"/>
            </a:pPr>
            <a:r>
              <a:rPr lang="zh-CN" altLang="en-US" sz="2400" dirty="0">
                <a:solidFill>
                  <a:srgbClr val="222222"/>
                </a:solidFill>
                <a:effectLst/>
                <a:latin typeface="Verdana" panose="020B0604030504040204" pitchFamily="34" charset="0"/>
              </a:rPr>
              <a:t>完成代码复现，测试实验效果</a:t>
            </a:r>
            <a:endParaRPr lang="zh-CN" altLang="en-US" sz="2400" dirty="0">
              <a:solidFill>
                <a:srgbClr val="222222"/>
              </a:solidFill>
              <a:effectLst/>
              <a:latin typeface="Verdana" panose="020B0604030504040204" pitchFamily="34" charset="0"/>
            </a:endParaRPr>
          </a:p>
          <a:p>
            <a:pPr marL="457200" indent="-457200" algn="l">
              <a:lnSpc>
                <a:spcPct val="150000"/>
              </a:lnSpc>
              <a:buClrTx/>
              <a:buSzTx/>
              <a:buFont typeface="Wingdings" panose="05000000000000000000" pitchFamily="2" charset="2"/>
              <a:buChar char="Ø"/>
            </a:pPr>
            <a:r>
              <a:rPr lang="zh-CN" altLang="en-US" sz="2400" dirty="0">
                <a:solidFill>
                  <a:srgbClr val="222222"/>
                </a:solidFill>
                <a:effectLst/>
                <a:latin typeface="Verdana" panose="020B0604030504040204" pitchFamily="34" charset="0"/>
              </a:rPr>
              <a:t>将多模态实体链接工作转化为多模态用户（账号）关联工作</a:t>
            </a:r>
            <a:endParaRPr lang="zh-CN" altLang="en-US" sz="2400" dirty="0">
              <a:solidFill>
                <a:srgbClr val="222222"/>
              </a:solidFill>
              <a:effectLst/>
              <a:latin typeface="Verdana" panose="020B0604030504040204" pitchFamily="34" charset="0"/>
            </a:endParaRPr>
          </a:p>
          <a:p>
            <a:pPr marL="457200" indent="-457200" algn="l">
              <a:lnSpc>
                <a:spcPct val="150000"/>
              </a:lnSpc>
              <a:buClrTx/>
              <a:buSzTx/>
              <a:buFont typeface="Wingdings" panose="05000000000000000000" pitchFamily="2" charset="2"/>
              <a:buChar char="Ø"/>
            </a:pPr>
            <a:r>
              <a:rPr lang="zh-CN" altLang="en-US" sz="2400" dirty="0">
                <a:solidFill>
                  <a:srgbClr val="222222"/>
                </a:solidFill>
                <a:effectLst/>
                <a:latin typeface="Verdana" panose="020B0604030504040204" pitchFamily="34" charset="0"/>
              </a:rPr>
              <a:t>罗列初始重点人员名单，根据此名单爬取该人员的相关推文，包括本人发布、转发或者被提及的推文</a:t>
            </a:r>
            <a:endParaRPr lang="zh-CN" altLang="en-US" sz="2400" dirty="0">
              <a:solidFill>
                <a:srgbClr val="222222"/>
              </a:solidFill>
              <a:effectLst/>
              <a:latin typeface="Verdana" panose="020B0604030504040204" pitchFamily="34" charset="0"/>
            </a:endParaRPr>
          </a:p>
          <a:p>
            <a:pPr marL="457200" indent="-457200" algn="l">
              <a:lnSpc>
                <a:spcPct val="150000"/>
              </a:lnSpc>
              <a:buClrTx/>
              <a:buSzTx/>
              <a:buFont typeface="Wingdings" panose="05000000000000000000" pitchFamily="2" charset="2"/>
              <a:buChar char="Ø"/>
            </a:pPr>
            <a:r>
              <a:rPr lang="zh-CN" altLang="en-US" sz="2400" dirty="0">
                <a:solidFill>
                  <a:srgbClr val="222222"/>
                </a:solidFill>
                <a:effectLst/>
                <a:latin typeface="Verdana" panose="020B0604030504040204" pitchFamily="34" charset="0"/>
                <a:sym typeface="+mn-ea"/>
              </a:rPr>
              <a:t>将本代码和实验迁移到本课题已有的推特推文数据上。</a:t>
            </a:r>
            <a:endParaRPr lang="zh-CN" altLang="en-US" sz="2400" dirty="0">
              <a:solidFill>
                <a:srgbClr val="222222"/>
              </a:solidFill>
              <a:effectLst/>
              <a:latin typeface="Verdan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tags/tag1.xml><?xml version="1.0" encoding="utf-8"?>
<p:tagLst xmlns:p="http://schemas.openxmlformats.org/presentationml/2006/main">
  <p:tag name="KSO_WPP_MARK_KEY" val="c77e5191-8bcc-47d2-8cce-21fdff940b57"/>
  <p:tag name="COMMONDATA" val="eyJoZGlkIjoiNDFmMmI4MGMyNTIzMWM1NjVhZmNlZjVlNjIyZmVkZWQ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1459</Words>
  <Application>WPS 演示</Application>
  <PresentationFormat>全屏显示(4:3)</PresentationFormat>
  <Paragraphs>92</Paragraphs>
  <Slides>7</Slides>
  <Notes>36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vt:i4>
      </vt:variant>
    </vt:vector>
  </HeadingPairs>
  <TitlesOfParts>
    <vt:vector size="22" baseType="lpstr">
      <vt:lpstr>Arial</vt:lpstr>
      <vt:lpstr>宋体</vt:lpstr>
      <vt:lpstr>Wingdings</vt:lpstr>
      <vt:lpstr>黑体</vt:lpstr>
      <vt:lpstr>楷体</vt:lpstr>
      <vt:lpstr>Times New Roman</vt:lpstr>
      <vt:lpstr>Calibri</vt:lpstr>
      <vt:lpstr>Wingdings</vt:lpstr>
      <vt:lpstr>微软雅黑</vt:lpstr>
      <vt:lpstr>Arial Unicode MS</vt:lpstr>
      <vt:lpstr>等线 Light</vt:lpstr>
      <vt:lpstr>Calibri Light</vt:lpstr>
      <vt:lpstr>等线</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song xin</dc:creator>
  <cp:lastModifiedBy>此去经年</cp:lastModifiedBy>
  <cp:revision>708</cp:revision>
  <dcterms:created xsi:type="dcterms:W3CDTF">2022-12-06T02:34:00Z</dcterms:created>
  <dcterms:modified xsi:type="dcterms:W3CDTF">2023-01-09T03:00:10Z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C73A3BF050BF4529A67B018B43BBAD4A</vt:lpwstr>
  </property>
  <property fmtid="{D5CDD505-2E9C-101B-9397-08002B2CF9AE}" pid="3" name="KSOProductBuildVer">
    <vt:lpwstr>2052-11.1.0.13703</vt:lpwstr>
  </property>
</Properties>
</file>