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a:pPr/>
          </a:p>
        </p:txBody>
      </p:sp>
      <p:sp>
        <p:nvSpPr>
          <p:cNvPr id="99" name="Shape 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标题文本"/>
          <p:cNvSpPr txBox="1"/>
          <p:nvPr>
            <p:ph type="title"/>
          </p:nvPr>
        </p:nvSpPr>
        <p:spPr>
          <a:xfrm>
            <a:off x="685800" y="1122362"/>
            <a:ext cx="7772400" cy="2387601"/>
          </a:xfrm>
          <a:prstGeom prst="rect">
            <a:avLst/>
          </a:prstGeom>
        </p:spPr>
        <p:txBody>
          <a:bodyPr anchor="b"/>
          <a:lstStyle>
            <a:lvl1pPr algn="ctr">
              <a:defRPr sz="6000"/>
            </a:lvl1pPr>
          </a:lstStyle>
          <a:p>
            <a:pPr/>
            <a:r>
              <a:t>标题文本</a:t>
            </a:r>
          </a:p>
        </p:txBody>
      </p:sp>
      <p:sp>
        <p:nvSpPr>
          <p:cNvPr id="12" name="正文级别 1…"/>
          <p:cNvSpPr txBox="1"/>
          <p:nvPr>
            <p:ph type="body" sz="quarter" idx="1"/>
          </p:nvPr>
        </p:nvSpPr>
        <p:spPr>
          <a:xfrm>
            <a:off x="1143000" y="3602037"/>
            <a:ext cx="6858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9" name="标题文本"/>
          <p:cNvSpPr txBox="1"/>
          <p:nvPr>
            <p:ph type="title"/>
          </p:nvPr>
        </p:nvSpPr>
        <p:spPr>
          <a:xfrm>
            <a:off x="629841" y="457200"/>
            <a:ext cx="2949178" cy="1600200"/>
          </a:xfrm>
          <a:prstGeom prst="rect">
            <a:avLst/>
          </a:prstGeom>
        </p:spPr>
        <p:txBody>
          <a:bodyPr anchor="b"/>
          <a:lstStyle>
            <a:lvl1pPr>
              <a:defRPr sz="3200"/>
            </a:lvl1pPr>
          </a:lstStyle>
          <a:p>
            <a:pPr/>
            <a:r>
              <a:t>标题文本</a:t>
            </a:r>
          </a:p>
        </p:txBody>
      </p:sp>
      <p:sp>
        <p:nvSpPr>
          <p:cNvPr id="90" name="Picture Placeholder 2"/>
          <p:cNvSpPr/>
          <p:nvPr>
            <p:ph type="pic" sz="half" idx="21"/>
          </p:nvPr>
        </p:nvSpPr>
        <p:spPr>
          <a:xfrm>
            <a:off x="3887391" y="987425"/>
            <a:ext cx="4629151" cy="4873626"/>
          </a:xfrm>
          <a:prstGeom prst="rect">
            <a:avLst/>
          </a:prstGeom>
        </p:spPr>
        <p:txBody>
          <a:bodyPr lIns="91439" rIns="91439">
            <a:noAutofit/>
          </a:bodyPr>
          <a:lstStyle/>
          <a:p>
            <a:pPr/>
          </a:p>
        </p:txBody>
      </p:sp>
      <p:sp>
        <p:nvSpPr>
          <p:cNvPr id="91" name="正文级别 1…"/>
          <p:cNvSpPr txBox="1"/>
          <p:nvPr>
            <p:ph type="body" sz="quarter" idx="1"/>
          </p:nvPr>
        </p:nvSpPr>
        <p:spPr>
          <a:xfrm>
            <a:off x="629841" y="2057400"/>
            <a:ext cx="2949178"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9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标题文本"/>
          <p:cNvSpPr txBox="1"/>
          <p:nvPr>
            <p:ph type="title"/>
          </p:nvPr>
        </p:nvSpPr>
        <p:spPr>
          <a:xfrm>
            <a:off x="623887" y="1709739"/>
            <a:ext cx="7886701" cy="2852737"/>
          </a:xfrm>
          <a:prstGeom prst="rect">
            <a:avLst/>
          </a:prstGeom>
        </p:spPr>
        <p:txBody>
          <a:bodyPr anchor="b"/>
          <a:lstStyle>
            <a:lvl1pPr>
              <a:defRPr sz="6000"/>
            </a:lvl1pPr>
          </a:lstStyle>
          <a:p>
            <a:pPr/>
            <a:r>
              <a:t>标题文本</a:t>
            </a:r>
          </a:p>
        </p:txBody>
      </p:sp>
      <p:sp>
        <p:nvSpPr>
          <p:cNvPr id="30" name="正文级别 1…"/>
          <p:cNvSpPr txBox="1"/>
          <p:nvPr>
            <p:ph type="body" sz="quarter" idx="1"/>
          </p:nvPr>
        </p:nvSpPr>
        <p:spPr>
          <a:xfrm>
            <a:off x="623887" y="4589464"/>
            <a:ext cx="7886701"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628650" y="1825625"/>
            <a:ext cx="38862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标题文本"/>
          <p:cNvSpPr txBox="1"/>
          <p:nvPr>
            <p:ph type="title"/>
          </p:nvPr>
        </p:nvSpPr>
        <p:spPr>
          <a:xfrm>
            <a:off x="629841" y="365125"/>
            <a:ext cx="7886701" cy="1325564"/>
          </a:xfrm>
          <a:prstGeom prst="rect">
            <a:avLst/>
          </a:prstGeom>
        </p:spPr>
        <p:txBody>
          <a:bodyPr/>
          <a:lstStyle/>
          <a:p>
            <a:pPr/>
            <a:r>
              <a:t>标题文本</a:t>
            </a:r>
          </a:p>
        </p:txBody>
      </p:sp>
      <p:sp>
        <p:nvSpPr>
          <p:cNvPr id="48" name="正文级别 1…"/>
          <p:cNvSpPr txBox="1"/>
          <p:nvPr>
            <p:ph type="body" sz="quarter" idx="1"/>
          </p:nvPr>
        </p:nvSpPr>
        <p:spPr>
          <a:xfrm>
            <a:off x="629841" y="1681163"/>
            <a:ext cx="3868341"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Text Placeholder 4"/>
          <p:cNvSpPr/>
          <p:nvPr>
            <p:ph type="body" sz="quarter" idx="21"/>
          </p:nvPr>
        </p:nvSpPr>
        <p:spPr>
          <a:xfrm>
            <a:off x="4629149" y="1681163"/>
            <a:ext cx="3887393" cy="823913"/>
          </a:xfrm>
          <a:prstGeom prst="rect">
            <a:avLst/>
          </a:prstGeom>
        </p:spPr>
        <p:txBody>
          <a:bodyPr anchor="b"/>
          <a:lstStyle/>
          <a:p>
            <a:pPr marL="0" indent="0">
              <a:buSzTx/>
              <a:buFontTx/>
              <a:buNone/>
              <a:defRPr b="1" sz="2400"/>
            </a:pP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p>
            <a:pPr/>
            <a:r>
              <a:t>标题文本</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0">
    <p:spTree>
      <p:nvGrpSpPr>
        <p:cNvPr id="1" name=""/>
        <p:cNvGrpSpPr/>
        <p:nvPr/>
      </p:nvGrpSpPr>
      <p:grpSpPr>
        <a:xfrm>
          <a:off x="0" y="0"/>
          <a:ext cx="0" cy="0"/>
          <a:chOff x="0" y="0"/>
          <a:chExt cx="0" cy="0"/>
        </a:xfrm>
      </p:grpSpPr>
      <p:sp>
        <p:nvSpPr>
          <p:cNvPr id="7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9" name="标题文本"/>
          <p:cNvSpPr txBox="1"/>
          <p:nvPr>
            <p:ph type="title"/>
          </p:nvPr>
        </p:nvSpPr>
        <p:spPr>
          <a:xfrm>
            <a:off x="629841" y="457200"/>
            <a:ext cx="2949178" cy="1600200"/>
          </a:xfrm>
          <a:prstGeom prst="rect">
            <a:avLst/>
          </a:prstGeom>
        </p:spPr>
        <p:txBody>
          <a:bodyPr anchor="b"/>
          <a:lstStyle>
            <a:lvl1pPr>
              <a:defRPr sz="3200"/>
            </a:lvl1pPr>
          </a:lstStyle>
          <a:p>
            <a:pPr/>
            <a:r>
              <a:t>标题文本</a:t>
            </a:r>
          </a:p>
        </p:txBody>
      </p:sp>
      <p:sp>
        <p:nvSpPr>
          <p:cNvPr id="80" name="正文级别 1…"/>
          <p:cNvSpPr txBox="1"/>
          <p:nvPr>
            <p:ph type="body" sz="half" idx="1"/>
          </p:nvPr>
        </p:nvSpPr>
        <p:spPr>
          <a:xfrm>
            <a:off x="3887391" y="987425"/>
            <a:ext cx="4629151" cy="4873626"/>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81" name="Text Placeholder 3"/>
          <p:cNvSpPr/>
          <p:nvPr>
            <p:ph type="body" sz="quarter" idx="21"/>
          </p:nvPr>
        </p:nvSpPr>
        <p:spPr>
          <a:xfrm>
            <a:off x="629840" y="2057400"/>
            <a:ext cx="2949180" cy="3811588"/>
          </a:xfrm>
          <a:prstGeom prst="rect">
            <a:avLst/>
          </a:prstGeom>
        </p:spPr>
        <p:txBody>
          <a:bodyPr/>
          <a:lstStyle/>
          <a:p>
            <a:pPr marL="0" indent="0">
              <a:buSzTx/>
              <a:buFontTx/>
              <a:buNone/>
              <a:defRPr sz="1600"/>
            </a:pPr>
          </a:p>
        </p:txBody>
      </p:sp>
      <p:sp>
        <p:nvSpPr>
          <p:cNvPr id="8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正文级别 1…"/>
          <p:cNvSpPr txBox="1"/>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8256726" y="6414761"/>
            <a:ext cx="258624" cy="248306"/>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1" name="图片 15" descr="图片 15"/>
          <p:cNvPicPr>
            <a:picLocks noChangeAspect="1"/>
          </p:cNvPicPr>
          <p:nvPr/>
        </p:nvPicPr>
        <p:blipFill>
          <a:blip r:embed="rId2">
            <a:extLst/>
          </a:blip>
          <a:srcRect l="30520" t="0" r="0" b="5031"/>
          <a:stretch>
            <a:fillRect/>
          </a:stretch>
        </p:blipFill>
        <p:spPr>
          <a:xfrm>
            <a:off x="461942" y="858420"/>
            <a:ext cx="1050049" cy="402120"/>
          </a:xfrm>
          <a:prstGeom prst="rect">
            <a:avLst/>
          </a:prstGeom>
          <a:ln w="12700">
            <a:miter lim="400000"/>
          </a:ln>
        </p:spPr>
      </p:pic>
      <p:grpSp>
        <p:nvGrpSpPr>
          <p:cNvPr id="105" name="组合 17"/>
          <p:cNvGrpSpPr/>
          <p:nvPr/>
        </p:nvGrpSpPr>
        <p:grpSpPr>
          <a:xfrm>
            <a:off x="0" y="6351"/>
            <a:ext cx="9144000" cy="426429"/>
            <a:chOff x="0" y="0"/>
            <a:chExt cx="9144000" cy="426427"/>
          </a:xfrm>
        </p:grpSpPr>
        <p:sp>
          <p:nvSpPr>
            <p:cNvPr id="102" name="矩形 18"/>
            <p:cNvSpPr/>
            <p:nvPr/>
          </p:nvSpPr>
          <p:spPr>
            <a:xfrm>
              <a:off x="0" y="-1"/>
              <a:ext cx="9144000" cy="426429"/>
            </a:xfrm>
            <a:prstGeom prst="rect">
              <a:avLst/>
            </a:prstGeom>
            <a:solidFill>
              <a:srgbClr val="195333"/>
            </a:solidFill>
            <a:ln w="12700" cap="flat">
              <a:noFill/>
              <a:miter lim="400000"/>
            </a:ln>
            <a:effectLst>
              <a:outerShdw sx="100000" sy="100000" kx="0" ky="0" algn="b" rotWithShape="0" blurRad="50800" dist="38100" dir="5400000">
                <a:srgbClr val="000000">
                  <a:alpha val="40000"/>
                </a:srgbClr>
              </a:outerShdw>
            </a:effectLst>
          </p:spPr>
          <p:txBody>
            <a:bodyPr wrap="square" lIns="0" tIns="0" rIns="0" bIns="0" numCol="1" anchor="ctr">
              <a:noAutofit/>
            </a:bodyPr>
            <a:lstStyle/>
            <a:p>
              <a:pPr algn="ctr">
                <a:defRPr sz="1300">
                  <a:solidFill>
                    <a:srgbClr val="FFFFFF"/>
                  </a:solidFill>
                </a:defRPr>
              </a:pPr>
            </a:p>
          </p:txBody>
        </p:sp>
        <p:pic>
          <p:nvPicPr>
            <p:cNvPr id="103" name="图片 19" descr="图片 19"/>
            <p:cNvPicPr>
              <a:picLocks noChangeAspect="1"/>
            </p:cNvPicPr>
            <p:nvPr/>
          </p:nvPicPr>
          <p:blipFill>
            <a:blip r:embed="rId2">
              <a:extLst/>
            </a:blip>
            <a:srcRect l="30520" t="0" r="0" b="5031"/>
            <a:stretch>
              <a:fillRect/>
            </a:stretch>
          </p:blipFill>
          <p:spPr>
            <a:xfrm>
              <a:off x="461941" y="1168"/>
              <a:ext cx="1050049" cy="402120"/>
            </a:xfrm>
            <a:prstGeom prst="rect">
              <a:avLst/>
            </a:prstGeom>
            <a:ln w="12700" cap="flat">
              <a:noFill/>
              <a:miter lim="400000"/>
            </a:ln>
            <a:effectLst/>
          </p:spPr>
        </p:pic>
        <p:pic>
          <p:nvPicPr>
            <p:cNvPr id="104" name="图片 20" descr="图片 20"/>
            <p:cNvPicPr>
              <a:picLocks noChangeAspect="1"/>
            </p:cNvPicPr>
            <p:nvPr/>
          </p:nvPicPr>
          <p:blipFill>
            <a:blip r:embed="rId3">
              <a:extLst/>
            </a:blip>
            <a:stretch>
              <a:fillRect/>
            </a:stretch>
          </p:blipFill>
          <p:spPr>
            <a:xfrm>
              <a:off x="51559" y="37124"/>
              <a:ext cx="358824" cy="358824"/>
            </a:xfrm>
            <a:prstGeom prst="rect">
              <a:avLst/>
            </a:prstGeom>
            <a:ln w="12700" cap="flat">
              <a:noFill/>
              <a:miter lim="400000"/>
            </a:ln>
            <a:effectLst/>
          </p:spPr>
        </p:pic>
      </p:grpSp>
      <p:sp>
        <p:nvSpPr>
          <p:cNvPr id="106" name="灯片编号占位符 1"/>
          <p:cNvSpPr txBox="1"/>
          <p:nvPr>
            <p:ph type="sldNum" sz="quarter" idx="2"/>
          </p:nvPr>
        </p:nvSpPr>
        <p:spPr>
          <a:xfrm>
            <a:off x="8333968" y="6414761"/>
            <a:ext cx="181382"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 name="文本框 8"/>
          <p:cNvSpPr txBox="1"/>
          <p:nvPr/>
        </p:nvSpPr>
        <p:spPr>
          <a:xfrm>
            <a:off x="1032685" y="3255264"/>
            <a:ext cx="7584780" cy="105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195333"/>
                </a:solidFill>
                <a:latin typeface="黑体"/>
                <a:ea typeface="黑体"/>
                <a:cs typeface="黑体"/>
                <a:sym typeface="黑体"/>
              </a:defRPr>
            </a:lvl1pPr>
          </a:lstStyle>
          <a:p>
            <a:pPr/>
            <a:r>
              <a:t>CLIP-EVENT: Connecting Text and Images with Event Structures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矩形 3"/>
          <p:cNvSpPr/>
          <p:nvPr/>
        </p:nvSpPr>
        <p:spPr>
          <a:xfrm>
            <a:off x="674369" y="1185544"/>
            <a:ext cx="7712076" cy="3798572"/>
          </a:xfrm>
          <a:prstGeom prst="rect">
            <a:avLst/>
          </a:prstGeom>
          <a:solidFill>
            <a:srgbClr val="FFFFFF"/>
          </a:solidFill>
          <a:ln w="28575">
            <a:solidFill>
              <a:srgbClr val="32538F"/>
            </a:solidFill>
            <a:miter/>
          </a:ln>
        </p:spPr>
        <p:txBody>
          <a:bodyPr lIns="0" tIns="0" rIns="0" bIns="0" anchor="ctr"/>
          <a:lstStyle/>
          <a:p>
            <a:pPr algn="ctr">
              <a:defRPr>
                <a:solidFill>
                  <a:srgbClr val="FFFFFF"/>
                </a:solidFill>
              </a:defRPr>
            </a:pPr>
          </a:p>
        </p:txBody>
      </p:sp>
      <p:sp>
        <p:nvSpPr>
          <p:cNvPr id="110" name="矩形 2"/>
          <p:cNvSpPr/>
          <p:nvPr/>
        </p:nvSpPr>
        <p:spPr>
          <a:xfrm>
            <a:off x="674370" y="5062854"/>
            <a:ext cx="7712710" cy="1226186"/>
          </a:xfrm>
          <a:prstGeom prst="rect">
            <a:avLst/>
          </a:prstGeom>
          <a:solidFill>
            <a:srgbClr val="FFFFFF"/>
          </a:solidFill>
          <a:ln w="28575">
            <a:solidFill>
              <a:srgbClr val="32538F"/>
            </a:solidFill>
            <a:miter/>
          </a:ln>
          <a:extLst>
            <a:ext uri="{C572A759-6A51-4108-AA02-DFA0A04FC94B}">
              <ma14:wrappingTextBoxFlag xmlns:ma14="http://schemas.microsoft.com/office/mac/drawingml/2011/main" val="1"/>
            </a:ext>
          </a:extLst>
        </p:spPr>
        <p:txBody>
          <a:bodyPr lIns="0" tIns="0" rIns="0" bIns="0" anchor="ctr"/>
          <a:lstStyle/>
          <a:p>
            <a:pPr algn="ctr">
              <a:defRPr>
                <a:solidFill>
                  <a:srgbClr val="FFFFFF"/>
                </a:solidFill>
              </a:defRPr>
            </a:pPr>
          </a:p>
        </p:txBody>
      </p:sp>
      <p:pic>
        <p:nvPicPr>
          <p:cNvPr id="111" name="图像" descr="图像"/>
          <p:cNvPicPr>
            <a:picLocks noChangeAspect="1"/>
          </p:cNvPicPr>
          <p:nvPr/>
        </p:nvPicPr>
        <p:blipFill>
          <a:blip r:embed="rId2">
            <a:extLst/>
          </a:blip>
          <a:stretch>
            <a:fillRect/>
          </a:stretch>
        </p:blipFill>
        <p:spPr>
          <a:xfrm>
            <a:off x="674370" y="5062854"/>
            <a:ext cx="3501119" cy="1175259"/>
          </a:xfrm>
          <a:prstGeom prst="rect">
            <a:avLst/>
          </a:prstGeom>
          <a:ln w="12700">
            <a:miter lim="400000"/>
          </a:ln>
        </p:spPr>
      </p:pic>
      <p:pic>
        <p:nvPicPr>
          <p:cNvPr id="112" name="图片 15" descr="图片 15"/>
          <p:cNvPicPr>
            <a:picLocks noChangeAspect="1"/>
          </p:cNvPicPr>
          <p:nvPr/>
        </p:nvPicPr>
        <p:blipFill>
          <a:blip r:embed="rId3">
            <a:extLst/>
          </a:blip>
          <a:srcRect l="30520" t="0" r="0" b="5031"/>
          <a:stretch>
            <a:fillRect/>
          </a:stretch>
        </p:blipFill>
        <p:spPr>
          <a:xfrm>
            <a:off x="461942" y="858420"/>
            <a:ext cx="1050049" cy="402120"/>
          </a:xfrm>
          <a:prstGeom prst="rect">
            <a:avLst/>
          </a:prstGeom>
          <a:ln w="12700">
            <a:miter lim="400000"/>
          </a:ln>
        </p:spPr>
      </p:pic>
      <p:grpSp>
        <p:nvGrpSpPr>
          <p:cNvPr id="116" name="组合 17"/>
          <p:cNvGrpSpPr/>
          <p:nvPr/>
        </p:nvGrpSpPr>
        <p:grpSpPr>
          <a:xfrm>
            <a:off x="0" y="6351"/>
            <a:ext cx="9144000" cy="426429"/>
            <a:chOff x="0" y="0"/>
            <a:chExt cx="9144000" cy="426427"/>
          </a:xfrm>
        </p:grpSpPr>
        <p:sp>
          <p:nvSpPr>
            <p:cNvPr id="113" name="矩形 18"/>
            <p:cNvSpPr/>
            <p:nvPr/>
          </p:nvSpPr>
          <p:spPr>
            <a:xfrm>
              <a:off x="0" y="-1"/>
              <a:ext cx="9144000" cy="426429"/>
            </a:xfrm>
            <a:prstGeom prst="rect">
              <a:avLst/>
            </a:prstGeom>
            <a:solidFill>
              <a:srgbClr val="195333"/>
            </a:solidFill>
            <a:ln w="12700" cap="flat">
              <a:noFill/>
              <a:miter lim="400000"/>
            </a:ln>
            <a:effectLst>
              <a:outerShdw sx="100000" sy="100000" kx="0" ky="0" algn="b" rotWithShape="0" blurRad="50800" dist="38100" dir="5400000">
                <a:srgbClr val="000000">
                  <a:alpha val="40000"/>
                </a:srgbClr>
              </a:outerShdw>
            </a:effectLst>
          </p:spPr>
          <p:txBody>
            <a:bodyPr wrap="square" lIns="0" tIns="0" rIns="0" bIns="0" numCol="1" anchor="ctr">
              <a:noAutofit/>
            </a:bodyPr>
            <a:lstStyle/>
            <a:p>
              <a:pPr algn="ctr">
                <a:defRPr sz="1300">
                  <a:solidFill>
                    <a:srgbClr val="FFFFFF"/>
                  </a:solidFill>
                </a:defRPr>
              </a:pPr>
            </a:p>
          </p:txBody>
        </p:sp>
        <p:pic>
          <p:nvPicPr>
            <p:cNvPr id="114" name="图片 19" descr="图片 19"/>
            <p:cNvPicPr>
              <a:picLocks noChangeAspect="1"/>
            </p:cNvPicPr>
            <p:nvPr/>
          </p:nvPicPr>
          <p:blipFill>
            <a:blip r:embed="rId3">
              <a:extLst/>
            </a:blip>
            <a:srcRect l="30520" t="0" r="0" b="5031"/>
            <a:stretch>
              <a:fillRect/>
            </a:stretch>
          </p:blipFill>
          <p:spPr>
            <a:xfrm>
              <a:off x="461941" y="1168"/>
              <a:ext cx="1050049" cy="402120"/>
            </a:xfrm>
            <a:prstGeom prst="rect">
              <a:avLst/>
            </a:prstGeom>
            <a:ln w="12700" cap="flat">
              <a:noFill/>
              <a:miter lim="400000"/>
            </a:ln>
            <a:effectLst/>
          </p:spPr>
        </p:pic>
        <p:pic>
          <p:nvPicPr>
            <p:cNvPr id="115" name="图片 20" descr="图片 20"/>
            <p:cNvPicPr>
              <a:picLocks noChangeAspect="1"/>
            </p:cNvPicPr>
            <p:nvPr/>
          </p:nvPicPr>
          <p:blipFill>
            <a:blip r:embed="rId4">
              <a:extLst/>
            </a:blip>
            <a:stretch>
              <a:fillRect/>
            </a:stretch>
          </p:blipFill>
          <p:spPr>
            <a:xfrm>
              <a:off x="51559" y="37124"/>
              <a:ext cx="358824" cy="358824"/>
            </a:xfrm>
            <a:prstGeom prst="rect">
              <a:avLst/>
            </a:prstGeom>
            <a:ln w="12700" cap="flat">
              <a:noFill/>
              <a:miter lim="400000"/>
            </a:ln>
            <a:effectLst/>
          </p:spPr>
        </p:pic>
      </p:grpSp>
      <p:sp>
        <p:nvSpPr>
          <p:cNvPr id="117" name="灯片编号占位符 1"/>
          <p:cNvSpPr txBox="1"/>
          <p:nvPr>
            <p:ph type="sldNum" sz="quarter" idx="2"/>
          </p:nvPr>
        </p:nvSpPr>
        <p:spPr>
          <a:xfrm>
            <a:off x="8333968" y="6414761"/>
            <a:ext cx="181382"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 name="文本框 7"/>
          <p:cNvSpPr txBox="1"/>
          <p:nvPr/>
        </p:nvSpPr>
        <p:spPr>
          <a:xfrm>
            <a:off x="74929" y="283844"/>
            <a:ext cx="8127367" cy="128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14629" indent="-214629">
              <a:lnSpc>
                <a:spcPct val="150000"/>
              </a:lnSpc>
              <a:buSzPct val="100000"/>
              <a:buChar char="●"/>
              <a:defRPr b="1" sz="2800">
                <a:latin typeface="楷体"/>
                <a:ea typeface="楷体"/>
                <a:cs typeface="楷体"/>
                <a:sym typeface="楷体"/>
              </a:defRPr>
            </a:lvl1pPr>
          </a:lstStyle>
          <a:p>
            <a:pPr/>
            <a:r>
              <a:t>数据介绍</a:t>
            </a:r>
          </a:p>
        </p:txBody>
      </p:sp>
      <p:sp>
        <p:nvSpPr>
          <p:cNvPr id="119" name="文本框 99"/>
          <p:cNvSpPr txBox="1"/>
          <p:nvPr/>
        </p:nvSpPr>
        <p:spPr>
          <a:xfrm>
            <a:off x="761365" y="1260475"/>
            <a:ext cx="7621270" cy="341703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a:latin typeface="SimSun"/>
                <a:ea typeface="SimSun"/>
                <a:cs typeface="SimSun"/>
                <a:sym typeface="SimSun"/>
              </a:defRPr>
            </a:pPr>
            <a:r>
              <a:t>原始数据voa_img_dataset.json,来自新闻网站Voice Of America，包含2009～2017年的新闻数据，共有106875个image-captions图像文本对。</a:t>
            </a:r>
          </a:p>
          <a:p>
            <a:pPr/>
          </a:p>
          <a:p>
            <a:pPr marL="285750" indent="-285750">
              <a:buSzPct val="100000"/>
              <a:buFont typeface="Arial"/>
              <a:buChar char="•"/>
              <a:defRPr>
                <a:latin typeface="SimSun"/>
                <a:ea typeface="SimSun"/>
                <a:cs typeface="SimSun"/>
                <a:sym typeface="SimSun"/>
              </a:defRPr>
            </a:pPr>
            <a:r>
              <a:t>对voa_img_dataset.json进行逐年划分，得到9个文件夹： `VOA_EN_NW_2009`, `VOA_EN_NW_2010`, `VOA_EN_NW_2011`, `VOA_EN_NW_2012`, `VOA_EN_NW_2013`, `VOA_EN_NW_2014`, `VOA_EN_NW_2015`, `VOA_EN_NW_2016`, `VOA_EN_NW_2017`</a:t>
            </a:r>
          </a:p>
          <a:p>
            <a:pPr marL="285750" indent="-285750">
              <a:buSzPct val="100000"/>
              <a:buFont typeface="Arial"/>
              <a:buChar char="•"/>
              <a:defRPr>
                <a:latin typeface="SimSun"/>
                <a:ea typeface="SimSun"/>
                <a:cs typeface="SimSun"/>
                <a:sym typeface="SimSun"/>
              </a:defRPr>
            </a:pPr>
          </a:p>
          <a:p>
            <a:pPr marL="285750" indent="-285750">
              <a:buSzPct val="100000"/>
              <a:buFont typeface="Arial"/>
              <a:buChar char="•"/>
            </a:pPr>
            <a:r>
              <a:rPr>
                <a:latin typeface="SimSun"/>
                <a:ea typeface="SimSun"/>
                <a:cs typeface="SimSun"/>
                <a:sym typeface="SimSun"/>
              </a:rPr>
              <a:t>经过</a:t>
            </a:r>
            <a:r>
              <a:t>3</a:t>
            </a:r>
            <a:r>
              <a:rPr>
                <a:latin typeface="SimSun"/>
                <a:ea typeface="SimSun"/>
                <a:cs typeface="SimSun"/>
                <a:sym typeface="SimSun"/>
              </a:rPr>
              <a:t>个月的数据收集，我们发现只有</a:t>
            </a:r>
            <a:r>
              <a:t>10%</a:t>
            </a:r>
            <a:r>
              <a:rPr>
                <a:latin typeface="SimSun"/>
                <a:ea typeface="SimSun"/>
                <a:cs typeface="SimSun"/>
                <a:sym typeface="SimSun"/>
              </a:rPr>
              <a:t>的推文帖子附有图片。</a:t>
            </a:r>
          </a:p>
          <a:p>
            <a:pPr marL="285750" indent="-285750">
              <a:buSzPct val="100000"/>
              <a:buFont typeface="Arial"/>
              <a:buChar char="•"/>
            </a:pPr>
          </a:p>
          <a:p>
            <a:pPr marL="285750" indent="-285750">
              <a:buSzPct val="100000"/>
              <a:buFont typeface="Arial"/>
              <a:buChar char="•"/>
            </a:pPr>
            <a:r>
              <a:rPr>
                <a:latin typeface="SimSun"/>
                <a:ea typeface="SimSun"/>
                <a:cs typeface="SimSun"/>
                <a:sym typeface="SimSun"/>
              </a:rPr>
              <a:t>最后，我们将提及推文集随机分成训练（</a:t>
            </a:r>
            <a:r>
              <a:t>40%</a:t>
            </a:r>
            <a:r>
              <a:rPr>
                <a:latin typeface="SimSun"/>
                <a:ea typeface="SimSun"/>
                <a:cs typeface="SimSun"/>
                <a:sym typeface="SimSun"/>
              </a:rPr>
              <a:t>）、验证（</a:t>
            </a:r>
            <a:r>
              <a:t>20%</a:t>
            </a:r>
            <a:r>
              <a:rPr>
                <a:latin typeface="SimSun"/>
                <a:ea typeface="SimSun"/>
                <a:cs typeface="SimSun"/>
                <a:sym typeface="SimSun"/>
              </a:rPr>
              <a:t>）和测试（</a:t>
            </a:r>
            <a:r>
              <a:t>40%</a:t>
            </a:r>
            <a:r>
              <a:rPr>
                <a:latin typeface="SimSun"/>
                <a:ea typeface="SimSun"/>
                <a:cs typeface="SimSun"/>
                <a:sym typeface="SimSun"/>
              </a:rPr>
              <a:t>），同时确保测试集中</a:t>
            </a:r>
            <a:r>
              <a:t>50%</a:t>
            </a:r>
            <a:r>
              <a:rPr>
                <a:latin typeface="SimSun"/>
                <a:ea typeface="SimSun"/>
                <a:cs typeface="SimSun"/>
                <a:sym typeface="SimSun"/>
              </a:rPr>
              <a:t>的提及推文对应于在训练期间未见过的实体。</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矩形 13"/>
          <p:cNvSpPr/>
          <p:nvPr/>
        </p:nvSpPr>
        <p:spPr>
          <a:xfrm>
            <a:off x="6579234" y="3322954"/>
            <a:ext cx="2044701" cy="3074036"/>
          </a:xfrm>
          <a:prstGeom prst="rect">
            <a:avLst/>
          </a:prstGeom>
          <a:solidFill>
            <a:srgbClr val="FFFFFF"/>
          </a:solidFill>
          <a:ln w="28575">
            <a:solidFill>
              <a:srgbClr val="32538F"/>
            </a:solidFill>
            <a:miter/>
          </a:ln>
        </p:spPr>
        <p:txBody>
          <a:bodyPr lIns="0" tIns="0" rIns="0" bIns="0" anchor="ctr"/>
          <a:lstStyle/>
          <a:p>
            <a:pPr algn="ctr">
              <a:defRPr>
                <a:solidFill>
                  <a:srgbClr val="FFFFFF"/>
                </a:solidFill>
              </a:defRPr>
            </a:pPr>
          </a:p>
        </p:txBody>
      </p:sp>
      <p:sp>
        <p:nvSpPr>
          <p:cNvPr id="122" name="矩形 12"/>
          <p:cNvSpPr/>
          <p:nvPr/>
        </p:nvSpPr>
        <p:spPr>
          <a:xfrm>
            <a:off x="248285" y="3322954"/>
            <a:ext cx="6259830" cy="3097531"/>
          </a:xfrm>
          <a:prstGeom prst="rect">
            <a:avLst/>
          </a:prstGeom>
          <a:solidFill>
            <a:srgbClr val="FFFFFF"/>
          </a:solidFill>
          <a:ln w="28575">
            <a:solidFill>
              <a:srgbClr val="32538F"/>
            </a:solidFill>
            <a:miter/>
          </a:ln>
        </p:spPr>
        <p:txBody>
          <a:bodyPr lIns="0" tIns="0" rIns="0" bIns="0" anchor="ctr"/>
          <a:lstStyle/>
          <a:p>
            <a:pPr algn="ctr">
              <a:defRPr>
                <a:solidFill>
                  <a:srgbClr val="FFFFFF"/>
                </a:solidFill>
              </a:defRPr>
            </a:pPr>
          </a:p>
        </p:txBody>
      </p:sp>
      <p:sp>
        <p:nvSpPr>
          <p:cNvPr id="123" name="矩形 11"/>
          <p:cNvSpPr/>
          <p:nvPr/>
        </p:nvSpPr>
        <p:spPr>
          <a:xfrm>
            <a:off x="255269" y="1090930"/>
            <a:ext cx="8368667" cy="2197101"/>
          </a:xfrm>
          <a:prstGeom prst="rect">
            <a:avLst/>
          </a:prstGeom>
          <a:solidFill>
            <a:srgbClr val="FFFFFF"/>
          </a:solidFill>
          <a:ln w="28575">
            <a:solidFill>
              <a:srgbClr val="32538F"/>
            </a:solidFill>
            <a:miter/>
          </a:ln>
        </p:spPr>
        <p:txBody>
          <a:bodyPr lIns="0" tIns="0" rIns="0" bIns="0" anchor="ctr"/>
          <a:lstStyle/>
          <a:p>
            <a:pPr algn="ctr">
              <a:defRPr>
                <a:solidFill>
                  <a:srgbClr val="FFFFFF"/>
                </a:solidFill>
              </a:defRPr>
            </a:pPr>
          </a:p>
        </p:txBody>
      </p:sp>
      <p:grpSp>
        <p:nvGrpSpPr>
          <p:cNvPr id="127" name="组合 4"/>
          <p:cNvGrpSpPr/>
          <p:nvPr/>
        </p:nvGrpSpPr>
        <p:grpSpPr>
          <a:xfrm>
            <a:off x="0" y="6351"/>
            <a:ext cx="9144000" cy="426429"/>
            <a:chOff x="0" y="0"/>
            <a:chExt cx="9144000" cy="426427"/>
          </a:xfrm>
        </p:grpSpPr>
        <p:sp>
          <p:nvSpPr>
            <p:cNvPr id="124" name="矩形 1"/>
            <p:cNvSpPr/>
            <p:nvPr/>
          </p:nvSpPr>
          <p:spPr>
            <a:xfrm>
              <a:off x="0" y="-1"/>
              <a:ext cx="9144000" cy="426429"/>
            </a:xfrm>
            <a:prstGeom prst="rect">
              <a:avLst/>
            </a:prstGeom>
            <a:solidFill>
              <a:srgbClr val="195333"/>
            </a:solidFill>
            <a:ln w="12700" cap="flat">
              <a:noFill/>
              <a:miter lim="400000"/>
            </a:ln>
            <a:effectLst>
              <a:outerShdw sx="100000" sy="100000" kx="0" ky="0" algn="b" rotWithShape="0" blurRad="50800" dist="38100" dir="5400000">
                <a:srgbClr val="000000">
                  <a:alpha val="40000"/>
                </a:srgbClr>
              </a:outerShdw>
            </a:effectLst>
          </p:spPr>
          <p:txBody>
            <a:bodyPr wrap="square" lIns="0" tIns="0" rIns="0" bIns="0" numCol="1" anchor="ctr">
              <a:noAutofit/>
            </a:bodyPr>
            <a:lstStyle/>
            <a:p>
              <a:pPr algn="ctr">
                <a:defRPr sz="1300">
                  <a:solidFill>
                    <a:srgbClr val="FFFFFF"/>
                  </a:solidFill>
                </a:defRPr>
              </a:pPr>
            </a:p>
          </p:txBody>
        </p:sp>
        <p:pic>
          <p:nvPicPr>
            <p:cNvPr id="125" name="图片 2" descr="图片 2"/>
            <p:cNvPicPr>
              <a:picLocks noChangeAspect="1"/>
            </p:cNvPicPr>
            <p:nvPr/>
          </p:nvPicPr>
          <p:blipFill>
            <a:blip r:embed="rId2">
              <a:extLst/>
            </a:blip>
            <a:srcRect l="30520" t="0" r="0" b="5031"/>
            <a:stretch>
              <a:fillRect/>
            </a:stretch>
          </p:blipFill>
          <p:spPr>
            <a:xfrm>
              <a:off x="461941" y="1168"/>
              <a:ext cx="1050049" cy="402120"/>
            </a:xfrm>
            <a:prstGeom prst="rect">
              <a:avLst/>
            </a:prstGeom>
            <a:ln w="12700" cap="flat">
              <a:noFill/>
              <a:miter lim="400000"/>
            </a:ln>
            <a:effectLst/>
          </p:spPr>
        </p:pic>
        <p:pic>
          <p:nvPicPr>
            <p:cNvPr id="126" name="图片 3" descr="图片 3"/>
            <p:cNvPicPr>
              <a:picLocks noChangeAspect="1"/>
            </p:cNvPicPr>
            <p:nvPr/>
          </p:nvPicPr>
          <p:blipFill>
            <a:blip r:embed="rId3">
              <a:extLst/>
            </a:blip>
            <a:stretch>
              <a:fillRect/>
            </a:stretch>
          </p:blipFill>
          <p:spPr>
            <a:xfrm>
              <a:off x="51559" y="37124"/>
              <a:ext cx="358824" cy="358824"/>
            </a:xfrm>
            <a:prstGeom prst="rect">
              <a:avLst/>
            </a:prstGeom>
            <a:ln w="12700" cap="flat">
              <a:noFill/>
              <a:miter lim="400000"/>
            </a:ln>
            <a:effectLst/>
          </p:spPr>
        </p:pic>
      </p:grpSp>
      <p:sp>
        <p:nvSpPr>
          <p:cNvPr id="128" name="灯片编号占位符 5"/>
          <p:cNvSpPr txBox="1"/>
          <p:nvPr>
            <p:ph type="sldNum" sz="quarter" idx="2"/>
          </p:nvPr>
        </p:nvSpPr>
        <p:spPr>
          <a:xfrm>
            <a:off x="8333968" y="6414761"/>
            <a:ext cx="181382"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文本框 8"/>
          <p:cNvSpPr txBox="1"/>
          <p:nvPr/>
        </p:nvSpPr>
        <p:spPr>
          <a:xfrm>
            <a:off x="74929" y="283844"/>
            <a:ext cx="8127367" cy="193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4629" indent="-214629">
              <a:lnSpc>
                <a:spcPct val="150000"/>
              </a:lnSpc>
              <a:buSzPct val="100000"/>
              <a:buChar char="●"/>
              <a:defRPr b="1" sz="2800">
                <a:latin typeface="楷体"/>
                <a:ea typeface="楷体"/>
                <a:cs typeface="楷体"/>
                <a:sym typeface="楷体"/>
              </a:defRPr>
            </a:pPr>
            <a:r>
              <a:t>科学问题</a:t>
            </a:r>
          </a:p>
          <a:p>
            <a:pPr marL="214629" indent="-214629">
              <a:lnSpc>
                <a:spcPct val="150000"/>
              </a:lnSpc>
              <a:buSzPct val="100000"/>
              <a:buChar char="●"/>
              <a:defRPr b="1" sz="2800">
                <a:latin typeface="楷体"/>
                <a:ea typeface="楷体"/>
                <a:cs typeface="楷体"/>
                <a:sym typeface="楷体"/>
              </a:defRPr>
            </a:pPr>
          </a:p>
        </p:txBody>
      </p:sp>
      <p:sp>
        <p:nvSpPr>
          <p:cNvPr id="130" name="文本框 99"/>
          <p:cNvSpPr txBox="1"/>
          <p:nvPr/>
        </p:nvSpPr>
        <p:spPr>
          <a:xfrm>
            <a:off x="229869" y="1106805"/>
            <a:ext cx="4988562" cy="3733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pPr>
            <a:r>
              <a:rPr b="0">
                <a:latin typeface="SimSun"/>
                <a:ea typeface="SimSun"/>
                <a:cs typeface="SimSun"/>
                <a:sym typeface="SimSun"/>
              </a:rPr>
              <a:t>多模态实体链接（</a:t>
            </a:r>
            <a:r>
              <a:t>MEL</a:t>
            </a:r>
            <a:r>
              <a:rPr b="0">
                <a:latin typeface="SimSun"/>
                <a:ea typeface="SimSun"/>
                <a:cs typeface="SimSun"/>
                <a:sym typeface="SimSun"/>
              </a:rPr>
              <a:t>）的问题</a:t>
            </a:r>
          </a:p>
        </p:txBody>
      </p:sp>
      <p:sp>
        <p:nvSpPr>
          <p:cNvPr id="131" name="文本框 6"/>
          <p:cNvSpPr txBox="1"/>
          <p:nvPr/>
        </p:nvSpPr>
        <p:spPr>
          <a:xfrm>
            <a:off x="456564" y="1590674"/>
            <a:ext cx="8054342" cy="17784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pPr>
            <a:r>
              <a:t>Twitter</a:t>
            </a:r>
            <a:r>
              <a:rPr>
                <a:latin typeface="SimSun"/>
                <a:ea typeface="SimSun"/>
                <a:cs typeface="SimSun"/>
                <a:sym typeface="SimSun"/>
              </a:rPr>
              <a:t>交流中的一个重要机制是在推文文本中使用用户的网名（</a:t>
            </a:r>
            <a:r>
              <a:t>@UserScreenName</a:t>
            </a:r>
            <a:r>
              <a:rPr>
                <a:latin typeface="SimSun"/>
                <a:ea typeface="SimSun"/>
                <a:cs typeface="SimSun"/>
                <a:sym typeface="SimSun"/>
              </a:rPr>
              <a:t>）。这有助于明确提到相应的用户与发布的推文有某种关联。</a:t>
            </a:r>
          </a:p>
          <a:p>
            <a:pPr marL="285750" indent="-285750">
              <a:buSzPct val="100000"/>
              <a:buFont typeface="Arial"/>
              <a:buChar char="•"/>
            </a:pPr>
            <a:r>
              <a:rPr>
                <a:latin typeface="SimSun"/>
                <a:ea typeface="SimSun"/>
                <a:cs typeface="SimSun"/>
                <a:sym typeface="SimSun"/>
              </a:rPr>
              <a:t>然而，一些</a:t>
            </a:r>
            <a:r>
              <a:t>Twitter</a:t>
            </a:r>
            <a:r>
              <a:rPr>
                <a:latin typeface="SimSun"/>
                <a:ea typeface="SimSun"/>
                <a:cs typeface="SimSun"/>
                <a:sym typeface="SimSun"/>
              </a:rPr>
              <a:t>用户在提到其他用户时往往不借助于网名，而是使用他们的名字、姓氏或缩写（当</a:t>
            </a:r>
            <a:r>
              <a:t>Twitter</a:t>
            </a:r>
            <a:r>
              <a:rPr>
                <a:latin typeface="SimSun"/>
                <a:ea typeface="SimSun"/>
                <a:cs typeface="SimSun"/>
                <a:sym typeface="SimSun"/>
              </a:rPr>
              <a:t>用户是一个组织时）。</a:t>
            </a:r>
          </a:p>
        </p:txBody>
      </p:sp>
      <p:sp>
        <p:nvSpPr>
          <p:cNvPr id="132" name="图片 1"/>
          <p:cNvSpPr/>
          <p:nvPr/>
        </p:nvSpPr>
        <p:spPr>
          <a:xfrm>
            <a:off x="374650" y="3343909"/>
            <a:ext cx="5962650" cy="3047366"/>
          </a:xfrm>
          <a:prstGeom prst="rect">
            <a:avLst/>
          </a:prstGeom>
          <a:blipFill>
            <a:blip r:embed="rId4"/>
            <a:stretch>
              <a:fillRect/>
            </a:stretch>
          </a:blipFill>
          <a:ln w="12700">
            <a:miter lim="400000"/>
          </a:ln>
        </p:spPr>
        <p:txBody>
          <a:bodyPr lIns="0" tIns="0" rIns="0" bIns="0"/>
          <a:lstStyle/>
          <a:p>
            <a:pPr/>
          </a:p>
        </p:txBody>
      </p:sp>
      <p:sp>
        <p:nvSpPr>
          <p:cNvPr id="133" name="文本框 10"/>
          <p:cNvSpPr txBox="1"/>
          <p:nvPr/>
        </p:nvSpPr>
        <p:spPr>
          <a:xfrm>
            <a:off x="6712585" y="3876040"/>
            <a:ext cx="2052321" cy="17923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a:latin typeface="SimSun"/>
                <a:ea typeface="SimSun"/>
                <a:cs typeface="SimSun"/>
                <a:sym typeface="SimSun"/>
              </a:rPr>
              <a:t>提到安德鲁指的是该用户的网名</a:t>
            </a:r>
            <a:r>
              <a:t>@AndrewYNg</a:t>
            </a:r>
            <a:r>
              <a:rPr>
                <a:latin typeface="SimSun"/>
                <a:ea typeface="SimSun"/>
                <a:cs typeface="SimSun"/>
                <a:sym typeface="SimSun"/>
              </a:rPr>
              <a:t>。很明显，提到安德鲁可能是指任何名字中包含安德鲁的</a:t>
            </a:r>
            <a:r>
              <a:t>Twitter</a:t>
            </a:r>
            <a:r>
              <a:rPr>
                <a:latin typeface="SimSun"/>
                <a:ea typeface="SimSun"/>
                <a:cs typeface="SimSun"/>
                <a:sym typeface="SimSun"/>
              </a:rPr>
              <a:t>用户。</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矩形 5"/>
          <p:cNvSpPr/>
          <p:nvPr/>
        </p:nvSpPr>
        <p:spPr>
          <a:xfrm>
            <a:off x="462279" y="1580515"/>
            <a:ext cx="8225157" cy="4262755"/>
          </a:xfrm>
          <a:prstGeom prst="rect">
            <a:avLst/>
          </a:prstGeom>
          <a:solidFill>
            <a:srgbClr val="FFFFFF"/>
          </a:solidFill>
          <a:ln w="28575">
            <a:solidFill>
              <a:srgbClr val="32538F"/>
            </a:solidFill>
            <a:miter/>
          </a:ln>
        </p:spPr>
        <p:txBody>
          <a:bodyPr lIns="0" tIns="0" rIns="0" bIns="0" anchor="ctr"/>
          <a:lstStyle/>
          <a:p>
            <a:pPr algn="ctr">
              <a:defRPr>
                <a:solidFill>
                  <a:srgbClr val="FFFFFF"/>
                </a:solidFill>
              </a:defRPr>
            </a:pPr>
          </a:p>
        </p:txBody>
      </p:sp>
      <p:sp>
        <p:nvSpPr>
          <p:cNvPr id="136" name="矩形 4"/>
          <p:cNvSpPr/>
          <p:nvPr/>
        </p:nvSpPr>
        <p:spPr>
          <a:xfrm>
            <a:off x="472439" y="1064894"/>
            <a:ext cx="8215632" cy="429895"/>
          </a:xfrm>
          <a:prstGeom prst="rect">
            <a:avLst/>
          </a:prstGeom>
          <a:solidFill>
            <a:schemeClr val="accent1"/>
          </a:solidFill>
          <a:ln w="12700">
            <a:solidFill>
              <a:srgbClr val="32538F"/>
            </a:solidFill>
            <a:miter/>
          </a:ln>
        </p:spPr>
        <p:txBody>
          <a:bodyPr lIns="0" tIns="0" rIns="0" bIns="0" anchor="ctr"/>
          <a:lstStyle/>
          <a:p>
            <a:pPr algn="ctr">
              <a:defRPr>
                <a:solidFill>
                  <a:srgbClr val="FFFFFF"/>
                </a:solidFill>
              </a:defRPr>
            </a:pPr>
          </a:p>
        </p:txBody>
      </p:sp>
      <p:sp>
        <p:nvSpPr>
          <p:cNvPr id="137" name="文本框 7"/>
          <p:cNvSpPr txBox="1"/>
          <p:nvPr/>
        </p:nvSpPr>
        <p:spPr>
          <a:xfrm>
            <a:off x="74929" y="283844"/>
            <a:ext cx="8127367" cy="193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4629" indent="-214629">
              <a:lnSpc>
                <a:spcPct val="150000"/>
              </a:lnSpc>
              <a:buSzPct val="100000"/>
              <a:buChar char="●"/>
              <a:defRPr b="1" sz="2800">
                <a:latin typeface="楷体"/>
                <a:ea typeface="楷体"/>
                <a:cs typeface="楷体"/>
                <a:sym typeface="楷体"/>
              </a:defRPr>
            </a:pPr>
            <a:r>
              <a:t>技术路线</a:t>
            </a:r>
          </a:p>
          <a:p>
            <a:pPr marL="214629" indent="-214629">
              <a:lnSpc>
                <a:spcPct val="150000"/>
              </a:lnSpc>
              <a:buSzPct val="100000"/>
              <a:buChar char="●"/>
              <a:defRPr b="1" sz="2800">
                <a:latin typeface="楷体"/>
                <a:ea typeface="楷体"/>
                <a:cs typeface="楷体"/>
                <a:sym typeface="楷体"/>
              </a:defRPr>
            </a:pPr>
          </a:p>
        </p:txBody>
      </p:sp>
      <p:grpSp>
        <p:nvGrpSpPr>
          <p:cNvPr id="141" name="组合 13"/>
          <p:cNvGrpSpPr/>
          <p:nvPr/>
        </p:nvGrpSpPr>
        <p:grpSpPr>
          <a:xfrm>
            <a:off x="0" y="6349"/>
            <a:ext cx="9144000" cy="426721"/>
            <a:chOff x="0" y="0"/>
            <a:chExt cx="9144000" cy="426719"/>
          </a:xfrm>
        </p:grpSpPr>
        <p:sp>
          <p:nvSpPr>
            <p:cNvPr id="138" name="矩形 14"/>
            <p:cNvSpPr/>
            <p:nvPr/>
          </p:nvSpPr>
          <p:spPr>
            <a:xfrm>
              <a:off x="0" y="-1"/>
              <a:ext cx="9144000" cy="426721"/>
            </a:xfrm>
            <a:prstGeom prst="rect">
              <a:avLst/>
            </a:prstGeom>
            <a:solidFill>
              <a:srgbClr val="195333"/>
            </a:solidFill>
            <a:ln w="12700" cap="flat">
              <a:noFill/>
              <a:miter lim="400000"/>
            </a:ln>
            <a:effectLst>
              <a:outerShdw sx="100000" sy="100000" kx="0" ky="0" algn="b" rotWithShape="0" blurRad="50800" dist="38100" dir="5400000">
                <a:srgbClr val="000000">
                  <a:alpha val="40000"/>
                </a:srgbClr>
              </a:outerShdw>
            </a:effectLst>
          </p:spPr>
          <p:txBody>
            <a:bodyPr wrap="square" lIns="0" tIns="0" rIns="0" bIns="0" numCol="1" anchor="ctr">
              <a:noAutofit/>
            </a:bodyPr>
            <a:lstStyle/>
            <a:p>
              <a:pPr algn="ctr">
                <a:defRPr sz="1300">
                  <a:solidFill>
                    <a:srgbClr val="FFFFFF"/>
                  </a:solidFill>
                </a:defRPr>
              </a:pPr>
            </a:p>
          </p:txBody>
        </p:sp>
        <p:pic>
          <p:nvPicPr>
            <p:cNvPr id="139" name="图片 15" descr="图片 15"/>
            <p:cNvPicPr>
              <a:picLocks noChangeAspect="1"/>
            </p:cNvPicPr>
            <p:nvPr/>
          </p:nvPicPr>
          <p:blipFill>
            <a:blip r:embed="rId2">
              <a:extLst/>
            </a:blip>
            <a:srcRect l="30520" t="0" r="0" b="5031"/>
            <a:stretch>
              <a:fillRect/>
            </a:stretch>
          </p:blipFill>
          <p:spPr>
            <a:xfrm>
              <a:off x="461941" y="1169"/>
              <a:ext cx="1050049" cy="402396"/>
            </a:xfrm>
            <a:prstGeom prst="rect">
              <a:avLst/>
            </a:prstGeom>
            <a:ln w="12700" cap="flat">
              <a:noFill/>
              <a:miter lim="400000"/>
            </a:ln>
            <a:effectLst/>
          </p:spPr>
        </p:pic>
        <p:pic>
          <p:nvPicPr>
            <p:cNvPr id="140" name="图片 16" descr="图片 16"/>
            <p:cNvPicPr>
              <a:picLocks noChangeAspect="1"/>
            </p:cNvPicPr>
            <p:nvPr/>
          </p:nvPicPr>
          <p:blipFill>
            <a:blip r:embed="rId3">
              <a:extLst/>
            </a:blip>
            <a:stretch>
              <a:fillRect/>
            </a:stretch>
          </p:blipFill>
          <p:spPr>
            <a:xfrm>
              <a:off x="51559" y="37149"/>
              <a:ext cx="358824" cy="359071"/>
            </a:xfrm>
            <a:prstGeom prst="rect">
              <a:avLst/>
            </a:prstGeom>
            <a:ln w="12700" cap="flat">
              <a:noFill/>
              <a:miter lim="400000"/>
            </a:ln>
            <a:effectLst/>
          </p:spPr>
        </p:pic>
      </p:grpSp>
      <p:sp>
        <p:nvSpPr>
          <p:cNvPr id="142" name="灯片编号占位符 1"/>
          <p:cNvSpPr txBox="1"/>
          <p:nvPr>
            <p:ph type="sldNum" sz="quarter" idx="2"/>
          </p:nvPr>
        </p:nvSpPr>
        <p:spPr>
          <a:xfrm>
            <a:off x="8333968" y="6414761"/>
            <a:ext cx="181382"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文本框 101"/>
          <p:cNvSpPr txBox="1"/>
          <p:nvPr/>
        </p:nvSpPr>
        <p:spPr>
          <a:xfrm>
            <a:off x="455929" y="1057275"/>
            <a:ext cx="8249286" cy="3733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rPr>
                <a:latin typeface="SimSun"/>
                <a:ea typeface="SimSun"/>
                <a:cs typeface="SimSun"/>
                <a:sym typeface="SimSun"/>
              </a:rPr>
              <a:t>论文解读：</a:t>
            </a:r>
            <a:r>
              <a:rPr b="1"/>
              <a:t>Multimodal Entity Linking for Tweets/ Tweets</a:t>
            </a:r>
            <a:r>
              <a:rPr>
                <a:latin typeface="SimSun"/>
                <a:ea typeface="SimSun"/>
                <a:cs typeface="SimSun"/>
                <a:sym typeface="SimSun"/>
              </a:rPr>
              <a:t>的多模态实体链接</a:t>
            </a:r>
          </a:p>
        </p:txBody>
      </p:sp>
      <p:sp>
        <p:nvSpPr>
          <p:cNvPr id="144" name="文本框 2"/>
          <p:cNvSpPr txBox="1"/>
          <p:nvPr/>
        </p:nvSpPr>
        <p:spPr>
          <a:xfrm>
            <a:off x="1177290" y="1624965"/>
            <a:ext cx="6412229" cy="34787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pPr>
            <a:r>
              <a:rPr>
                <a:latin typeface="SimSun"/>
                <a:ea typeface="SimSun"/>
                <a:cs typeface="SimSun"/>
                <a:sym typeface="SimSun"/>
              </a:rPr>
              <a:t>利用从提及和实体背景中提取的语义文本和视觉信息来解决多模态实体链接（</a:t>
            </a:r>
            <a:r>
              <a:t>MEL</a:t>
            </a:r>
            <a:r>
              <a:rPr>
                <a:latin typeface="SimSun"/>
                <a:ea typeface="SimSun"/>
                <a:cs typeface="SimSun"/>
                <a:sym typeface="SimSun"/>
              </a:rPr>
              <a:t>）</a:t>
            </a:r>
          </a:p>
          <a:p>
            <a:pPr marL="285750" indent="-285750">
              <a:buSzPct val="100000"/>
              <a:buFont typeface="Arial"/>
              <a:buChar char="•"/>
            </a:pPr>
          </a:p>
          <a:p>
            <a:pPr marL="285750" indent="-285750">
              <a:buSzPct val="100000"/>
              <a:buFont typeface="Arial"/>
              <a:buChar char="•"/>
            </a:pPr>
            <a:r>
              <a:rPr>
                <a:latin typeface="SimSun"/>
                <a:ea typeface="SimSun"/>
                <a:cs typeface="SimSun"/>
                <a:sym typeface="SimSun"/>
              </a:rPr>
              <a:t>每个实体被定义为一个元组</a:t>
            </a:r>
            <a:r>
              <a:t>ej=(sj,uj,TLj)</a:t>
            </a:r>
            <a:r>
              <a:rPr>
                <a:latin typeface="SimSun"/>
                <a:ea typeface="SimSun"/>
                <a:cs typeface="SimSun"/>
                <a:sym typeface="SimSun"/>
              </a:rPr>
              <a:t>，包括其网名</a:t>
            </a:r>
            <a:r>
              <a:t>sj</a:t>
            </a:r>
            <a:r>
              <a:rPr>
                <a:latin typeface="SimSun"/>
                <a:ea typeface="SimSun"/>
                <a:cs typeface="SimSun"/>
                <a:sym typeface="SimSun"/>
              </a:rPr>
              <a:t>、用户名</a:t>
            </a:r>
            <a:r>
              <a:t>uj</a:t>
            </a:r>
            <a:r>
              <a:rPr>
                <a:latin typeface="SimSun"/>
                <a:ea typeface="SimSun"/>
                <a:cs typeface="SimSun"/>
                <a:sym typeface="SimSun"/>
              </a:rPr>
              <a:t>和时间线</a:t>
            </a:r>
            <a:r>
              <a:t>TLj</a:t>
            </a:r>
            <a:r>
              <a:rPr>
                <a:latin typeface="SimSun"/>
                <a:ea typeface="SimSun"/>
                <a:cs typeface="SimSun"/>
                <a:sym typeface="SimSun"/>
              </a:rPr>
              <a:t>（时间线包含文本和图片）</a:t>
            </a:r>
          </a:p>
          <a:p>
            <a:pPr marL="285750" indent="-285750">
              <a:buSzPct val="100000"/>
              <a:buFont typeface="Arial"/>
              <a:buChar char="•"/>
            </a:pPr>
          </a:p>
          <a:p>
            <a:pPr marL="285750" indent="-285750">
              <a:buSzPct val="100000"/>
              <a:buFont typeface="Arial"/>
              <a:buChar char="•"/>
            </a:pPr>
            <a:r>
              <a:rPr>
                <a:latin typeface="SimSun"/>
                <a:ea typeface="SimSun"/>
                <a:cs typeface="SimSun"/>
                <a:sym typeface="SimSun"/>
              </a:rPr>
              <a:t>一个提及</a:t>
            </a:r>
            <a:r>
              <a:t>mj</a:t>
            </a:r>
            <a:r>
              <a:rPr>
                <a:latin typeface="SimSun"/>
                <a:ea typeface="SimSun"/>
                <a:cs typeface="SimSun"/>
                <a:sym typeface="SimSun"/>
              </a:rPr>
              <a:t>被定义为一对（</a:t>
            </a:r>
            <a:r>
              <a:t>wi,ti</a:t>
            </a:r>
            <a:r>
              <a:rPr>
                <a:latin typeface="SimSun"/>
                <a:ea typeface="SimSun"/>
                <a:cs typeface="SimSun"/>
                <a:sym typeface="SimSun"/>
              </a:rPr>
              <a:t>），由描述该提及的单词（或单词集）</a:t>
            </a:r>
            <a:r>
              <a:t>wi</a:t>
            </a:r>
            <a:r>
              <a:rPr>
                <a:latin typeface="SimSun"/>
                <a:ea typeface="SimSun"/>
                <a:cs typeface="SimSun"/>
                <a:sym typeface="SimSun"/>
              </a:rPr>
              <a:t>和其出现的</a:t>
            </a:r>
            <a:r>
              <a:t>tweet ti</a:t>
            </a:r>
            <a:r>
              <a:rPr>
                <a:latin typeface="SimSun"/>
                <a:ea typeface="SimSun"/>
                <a:cs typeface="SimSun"/>
                <a:sym typeface="SimSun"/>
              </a:rPr>
              <a:t>组成：</a:t>
            </a:r>
            <a:r>
              <a:t>ti</a:t>
            </a:r>
            <a:r>
              <a:rPr>
                <a:latin typeface="SimSun"/>
                <a:ea typeface="SimSun"/>
                <a:cs typeface="SimSun"/>
                <a:sym typeface="SimSun"/>
              </a:rPr>
              <a:t>同时包含文本和图片</a:t>
            </a:r>
          </a:p>
          <a:p>
            <a:pPr marL="285750" indent="-285750">
              <a:buSzPct val="100000"/>
              <a:buFont typeface="Arial"/>
              <a:buChar char="•"/>
            </a:pPr>
          </a:p>
          <a:p>
            <a:pPr marL="285750" indent="-285750">
              <a:buSzPct val="100000"/>
              <a:buFont typeface="Arial"/>
              <a:buChar char="•"/>
            </a:pPr>
            <a:r>
              <a:rPr>
                <a:latin typeface="SimSun"/>
                <a:ea typeface="SimSun"/>
                <a:cs typeface="SimSun"/>
                <a:sym typeface="SimSun"/>
              </a:rPr>
              <a:t>提及</a:t>
            </a:r>
            <a:r>
              <a:t>mi</a:t>
            </a:r>
            <a:r>
              <a:rPr>
                <a:latin typeface="SimSun"/>
                <a:ea typeface="SimSun"/>
                <a:cs typeface="SimSun"/>
                <a:sym typeface="SimSun"/>
              </a:rPr>
              <a:t>的消歧义被形式化为寻找包含提及的推文和正确实体的时间线之间的最佳多模态相似度：</a:t>
            </a:r>
          </a:p>
        </p:txBody>
      </p:sp>
      <p:pic>
        <p:nvPicPr>
          <p:cNvPr id="145" name="图片 4" descr="图片 4"/>
          <p:cNvPicPr>
            <a:picLocks noChangeAspect="1"/>
          </p:cNvPicPr>
          <p:nvPr/>
        </p:nvPicPr>
        <p:blipFill>
          <a:blip r:embed="rId4">
            <a:extLst/>
          </a:blip>
          <a:stretch>
            <a:fillRect/>
          </a:stretch>
        </p:blipFill>
        <p:spPr>
          <a:xfrm>
            <a:off x="1511935" y="5295265"/>
            <a:ext cx="5742941" cy="51498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矩形 11"/>
          <p:cNvSpPr/>
          <p:nvPr/>
        </p:nvSpPr>
        <p:spPr>
          <a:xfrm>
            <a:off x="390524" y="1099819"/>
            <a:ext cx="8416292" cy="506731"/>
          </a:xfrm>
          <a:prstGeom prst="rect">
            <a:avLst/>
          </a:prstGeom>
          <a:solidFill>
            <a:schemeClr val="accent1"/>
          </a:solidFill>
          <a:ln w="12700">
            <a:solidFill>
              <a:srgbClr val="32538F"/>
            </a:solidFill>
            <a:miter/>
          </a:ln>
        </p:spPr>
        <p:txBody>
          <a:bodyPr lIns="0" tIns="0" rIns="0" bIns="0" anchor="ctr"/>
          <a:lstStyle/>
          <a:p>
            <a:pPr algn="ctr">
              <a:defRPr>
                <a:solidFill>
                  <a:srgbClr val="FFFFFF"/>
                </a:solidFill>
              </a:defRPr>
            </a:pPr>
          </a:p>
        </p:txBody>
      </p:sp>
      <p:sp>
        <p:nvSpPr>
          <p:cNvPr id="148" name="矩形 5"/>
          <p:cNvSpPr/>
          <p:nvPr/>
        </p:nvSpPr>
        <p:spPr>
          <a:xfrm>
            <a:off x="4500245" y="1687194"/>
            <a:ext cx="4305935" cy="4358642"/>
          </a:xfrm>
          <a:prstGeom prst="rect">
            <a:avLst/>
          </a:prstGeom>
          <a:solidFill>
            <a:srgbClr val="FFFFFF"/>
          </a:solidFill>
          <a:ln w="28575">
            <a:solidFill>
              <a:srgbClr val="32538F"/>
            </a:solidFill>
            <a:miter/>
          </a:ln>
        </p:spPr>
        <p:txBody>
          <a:bodyPr lIns="0" tIns="0" rIns="0" bIns="0" anchor="ctr"/>
          <a:lstStyle/>
          <a:p>
            <a:pPr algn="ctr">
              <a:defRPr>
                <a:solidFill>
                  <a:srgbClr val="FFFFFF"/>
                </a:solidFill>
              </a:defRPr>
            </a:pPr>
          </a:p>
        </p:txBody>
      </p:sp>
      <p:sp>
        <p:nvSpPr>
          <p:cNvPr id="149" name="矩形 3"/>
          <p:cNvSpPr/>
          <p:nvPr/>
        </p:nvSpPr>
        <p:spPr>
          <a:xfrm>
            <a:off x="390524" y="1699259"/>
            <a:ext cx="3950336" cy="4328797"/>
          </a:xfrm>
          <a:prstGeom prst="rect">
            <a:avLst/>
          </a:prstGeom>
          <a:solidFill>
            <a:srgbClr val="FFFFFF"/>
          </a:solidFill>
          <a:ln w="28575">
            <a:solidFill>
              <a:srgbClr val="32538F"/>
            </a:solidFill>
            <a:miter/>
          </a:ln>
        </p:spPr>
        <p:txBody>
          <a:bodyPr lIns="0" tIns="0" rIns="0" bIns="0" anchor="ctr"/>
          <a:lstStyle/>
          <a:p>
            <a:pPr algn="ctr">
              <a:defRPr>
                <a:solidFill>
                  <a:srgbClr val="FFFFFF"/>
                </a:solidFill>
              </a:defRPr>
            </a:pPr>
          </a:p>
        </p:txBody>
      </p:sp>
      <p:sp>
        <p:nvSpPr>
          <p:cNvPr id="150" name="文本框 7"/>
          <p:cNvSpPr txBox="1"/>
          <p:nvPr/>
        </p:nvSpPr>
        <p:spPr>
          <a:xfrm>
            <a:off x="74929" y="283844"/>
            <a:ext cx="8127367" cy="193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4629" indent="-214629">
              <a:lnSpc>
                <a:spcPct val="150000"/>
              </a:lnSpc>
              <a:buSzPct val="100000"/>
              <a:buChar char="●"/>
              <a:defRPr b="1" sz="2800">
                <a:latin typeface="楷体"/>
                <a:ea typeface="楷体"/>
                <a:cs typeface="楷体"/>
                <a:sym typeface="楷体"/>
              </a:defRPr>
            </a:pPr>
            <a:r>
              <a:t>技术路线</a:t>
            </a:r>
          </a:p>
          <a:p>
            <a:pPr marL="214629" indent="-214629">
              <a:lnSpc>
                <a:spcPct val="150000"/>
              </a:lnSpc>
              <a:buSzPct val="100000"/>
              <a:buChar char="●"/>
              <a:defRPr b="1" sz="2800">
                <a:latin typeface="楷体"/>
                <a:ea typeface="楷体"/>
                <a:cs typeface="楷体"/>
                <a:sym typeface="楷体"/>
              </a:defRPr>
            </a:pPr>
          </a:p>
        </p:txBody>
      </p:sp>
      <p:grpSp>
        <p:nvGrpSpPr>
          <p:cNvPr id="154" name="组合 13"/>
          <p:cNvGrpSpPr/>
          <p:nvPr/>
        </p:nvGrpSpPr>
        <p:grpSpPr>
          <a:xfrm>
            <a:off x="0" y="6349"/>
            <a:ext cx="9144000" cy="426721"/>
            <a:chOff x="0" y="0"/>
            <a:chExt cx="9144000" cy="426719"/>
          </a:xfrm>
        </p:grpSpPr>
        <p:sp>
          <p:nvSpPr>
            <p:cNvPr id="151" name="矩形 14"/>
            <p:cNvSpPr/>
            <p:nvPr/>
          </p:nvSpPr>
          <p:spPr>
            <a:xfrm>
              <a:off x="0" y="-1"/>
              <a:ext cx="9144000" cy="426721"/>
            </a:xfrm>
            <a:prstGeom prst="rect">
              <a:avLst/>
            </a:prstGeom>
            <a:solidFill>
              <a:srgbClr val="195333"/>
            </a:solidFill>
            <a:ln w="12700" cap="flat">
              <a:noFill/>
              <a:miter lim="400000"/>
            </a:ln>
            <a:effectLst>
              <a:outerShdw sx="100000" sy="100000" kx="0" ky="0" algn="b" rotWithShape="0" blurRad="50800" dist="38100" dir="5400000">
                <a:srgbClr val="000000">
                  <a:alpha val="40000"/>
                </a:srgbClr>
              </a:outerShdw>
            </a:effectLst>
          </p:spPr>
          <p:txBody>
            <a:bodyPr wrap="square" lIns="0" tIns="0" rIns="0" bIns="0" numCol="1" anchor="ctr">
              <a:noAutofit/>
            </a:bodyPr>
            <a:lstStyle/>
            <a:p>
              <a:pPr algn="ctr">
                <a:defRPr sz="1300">
                  <a:solidFill>
                    <a:srgbClr val="FFFFFF"/>
                  </a:solidFill>
                </a:defRPr>
              </a:pPr>
            </a:p>
          </p:txBody>
        </p:sp>
        <p:pic>
          <p:nvPicPr>
            <p:cNvPr id="152" name="图片 15" descr="图片 15"/>
            <p:cNvPicPr>
              <a:picLocks noChangeAspect="1"/>
            </p:cNvPicPr>
            <p:nvPr/>
          </p:nvPicPr>
          <p:blipFill>
            <a:blip r:embed="rId2">
              <a:extLst/>
            </a:blip>
            <a:srcRect l="30520" t="0" r="0" b="5031"/>
            <a:stretch>
              <a:fillRect/>
            </a:stretch>
          </p:blipFill>
          <p:spPr>
            <a:xfrm>
              <a:off x="461941" y="1169"/>
              <a:ext cx="1050049" cy="402396"/>
            </a:xfrm>
            <a:prstGeom prst="rect">
              <a:avLst/>
            </a:prstGeom>
            <a:ln w="12700" cap="flat">
              <a:noFill/>
              <a:miter lim="400000"/>
            </a:ln>
            <a:effectLst/>
          </p:spPr>
        </p:pic>
        <p:pic>
          <p:nvPicPr>
            <p:cNvPr id="153" name="图片 16" descr="图片 16"/>
            <p:cNvPicPr>
              <a:picLocks noChangeAspect="1"/>
            </p:cNvPicPr>
            <p:nvPr/>
          </p:nvPicPr>
          <p:blipFill>
            <a:blip r:embed="rId3">
              <a:extLst/>
            </a:blip>
            <a:stretch>
              <a:fillRect/>
            </a:stretch>
          </p:blipFill>
          <p:spPr>
            <a:xfrm>
              <a:off x="51559" y="37149"/>
              <a:ext cx="358824" cy="359071"/>
            </a:xfrm>
            <a:prstGeom prst="rect">
              <a:avLst/>
            </a:prstGeom>
            <a:ln w="12700" cap="flat">
              <a:noFill/>
              <a:miter lim="400000"/>
            </a:ln>
            <a:effectLst/>
          </p:spPr>
        </p:pic>
      </p:grpSp>
      <p:sp>
        <p:nvSpPr>
          <p:cNvPr id="155" name="灯片编号占位符 1"/>
          <p:cNvSpPr txBox="1"/>
          <p:nvPr>
            <p:ph type="sldNum" sz="quarter" idx="2"/>
          </p:nvPr>
        </p:nvSpPr>
        <p:spPr>
          <a:xfrm>
            <a:off x="8333968" y="6414761"/>
            <a:ext cx="181382"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文本框 101"/>
          <p:cNvSpPr txBox="1"/>
          <p:nvPr/>
        </p:nvSpPr>
        <p:spPr>
          <a:xfrm>
            <a:off x="455929" y="1139825"/>
            <a:ext cx="8249286" cy="3733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rPr>
                <a:latin typeface="SimSun"/>
                <a:ea typeface="SimSun"/>
                <a:cs typeface="SimSun"/>
                <a:sym typeface="SimSun"/>
              </a:rPr>
              <a:t>论文解读：</a:t>
            </a:r>
            <a:r>
              <a:rPr b="1"/>
              <a:t>Multimodal Entity Linking for Tweets/ Tweets</a:t>
            </a:r>
            <a:r>
              <a:rPr>
                <a:latin typeface="SimSun"/>
                <a:ea typeface="SimSun"/>
                <a:cs typeface="SimSun"/>
                <a:sym typeface="SimSun"/>
              </a:rPr>
              <a:t>的多模态实体链接</a:t>
            </a:r>
          </a:p>
        </p:txBody>
      </p:sp>
      <p:sp>
        <p:nvSpPr>
          <p:cNvPr id="157" name="文本框 2"/>
          <p:cNvSpPr txBox="1"/>
          <p:nvPr/>
        </p:nvSpPr>
        <p:spPr>
          <a:xfrm>
            <a:off x="455929" y="1838325"/>
            <a:ext cx="3716657" cy="39533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Char char="●"/>
              <a:defRPr b="1" sz="1600"/>
            </a:pPr>
            <a:r>
              <a:rPr b="0">
                <a:latin typeface="SimSun"/>
                <a:ea typeface="SimSun"/>
                <a:cs typeface="SimSun"/>
                <a:sym typeface="SimSun"/>
              </a:rPr>
              <a:t>文本上下文表示</a:t>
            </a:r>
            <a:r>
              <a:t> </a:t>
            </a:r>
            <a:r>
              <a:rPr b="0">
                <a:latin typeface="SimSun"/>
                <a:ea typeface="SimSun"/>
                <a:cs typeface="SimSun"/>
                <a:sym typeface="SimSun"/>
              </a:rPr>
              <a:t>我们使用无监督的</a:t>
            </a:r>
            <a:r>
              <a:t>Sent2Vec</a:t>
            </a:r>
            <a:r>
              <a:rPr b="0">
                <a:latin typeface="SimSun"/>
                <a:ea typeface="SimSun"/>
                <a:cs typeface="SimSun"/>
                <a:sym typeface="SimSun"/>
              </a:rPr>
              <a:t>模型来学习推文表示，在大型推特语料库上进行了预训练。</a:t>
            </a:r>
          </a:p>
          <a:p>
            <a:pPr marL="285750" indent="-285750">
              <a:buSzPct val="100000"/>
              <a:buChar char="●"/>
              <a:defRPr b="1" sz="1600"/>
            </a:pPr>
          </a:p>
          <a:p>
            <a:pPr marL="285750" indent="-285750">
              <a:buSzPct val="100000"/>
              <a:buChar char="●"/>
              <a:defRPr b="1" sz="1600"/>
            </a:pPr>
          </a:p>
          <a:p>
            <a:pPr marL="285750" indent="-285750">
              <a:buSzPct val="100000"/>
              <a:buChar char="●"/>
              <a:defRPr b="1" sz="1600"/>
            </a:pPr>
            <a:r>
              <a:rPr b="0">
                <a:latin typeface="SimSun"/>
                <a:ea typeface="SimSun"/>
                <a:cs typeface="SimSun"/>
                <a:sym typeface="SimSun"/>
              </a:rPr>
              <a:t>流行特征</a:t>
            </a:r>
            <a:r>
              <a:t> </a:t>
            </a:r>
            <a:r>
              <a:rPr b="0">
                <a:latin typeface="SimSun"/>
                <a:ea typeface="SimSun"/>
                <a:cs typeface="SimSun"/>
                <a:sym typeface="SimSun"/>
              </a:rPr>
              <a:t>给出一个代表</a:t>
            </a:r>
            <a:r>
              <a:t>Twitter</a:t>
            </a:r>
            <a:r>
              <a:rPr b="0">
                <a:latin typeface="SimSun"/>
                <a:ea typeface="SimSun"/>
                <a:cs typeface="SimSun"/>
                <a:sym typeface="SimSun"/>
              </a:rPr>
              <a:t>用户</a:t>
            </a:r>
            <a:r>
              <a:t>u</a:t>
            </a:r>
            <a:r>
              <a:rPr b="0">
                <a:latin typeface="SimSun"/>
                <a:ea typeface="SimSun"/>
                <a:cs typeface="SimSun"/>
                <a:sym typeface="SimSun"/>
              </a:rPr>
              <a:t>的实体</a:t>
            </a:r>
            <a:r>
              <a:t>e</a:t>
            </a:r>
            <a:r>
              <a:rPr b="0">
                <a:latin typeface="SimSun"/>
                <a:ea typeface="SimSun"/>
                <a:cs typeface="SimSun"/>
                <a:sym typeface="SimSun"/>
              </a:rPr>
              <a:t>，我们考虑</a:t>
            </a:r>
            <a:r>
              <a:t>3</a:t>
            </a:r>
            <a:r>
              <a:rPr b="0">
                <a:latin typeface="SimSun"/>
                <a:ea typeface="SimSun"/>
                <a:cs typeface="SimSun"/>
                <a:sym typeface="SimSun"/>
              </a:rPr>
              <a:t>个流行特征：</a:t>
            </a:r>
            <a:r>
              <a:t>Nfo</a:t>
            </a:r>
            <a:r>
              <a:rPr b="0">
                <a:latin typeface="SimSun"/>
                <a:ea typeface="SimSun"/>
                <a:cs typeface="SimSun"/>
                <a:sym typeface="SimSun"/>
              </a:rPr>
              <a:t>是关注者的数量，</a:t>
            </a:r>
            <a:r>
              <a:t>Nfr</a:t>
            </a:r>
            <a:r>
              <a:rPr b="0">
                <a:latin typeface="SimSun"/>
                <a:ea typeface="SimSun"/>
                <a:cs typeface="SimSun"/>
                <a:sym typeface="SimSun"/>
              </a:rPr>
              <a:t>是朋友的数量，</a:t>
            </a:r>
            <a:r>
              <a:t>Nt</a:t>
            </a:r>
            <a:r>
              <a:rPr b="0">
                <a:latin typeface="SimSun"/>
                <a:ea typeface="SimSun"/>
                <a:cs typeface="SimSun"/>
                <a:sym typeface="SimSun"/>
              </a:rPr>
              <a:t>是</a:t>
            </a:r>
            <a:r>
              <a:t>u</a:t>
            </a:r>
            <a:r>
              <a:rPr b="0">
                <a:latin typeface="SimSun"/>
                <a:ea typeface="SimSun"/>
                <a:cs typeface="SimSun"/>
                <a:sym typeface="SimSun"/>
              </a:rPr>
              <a:t>发布的推文数量。</a:t>
            </a:r>
          </a:p>
          <a:p>
            <a:pPr marL="285750" indent="-285750">
              <a:buSzPct val="100000"/>
              <a:buChar char="●"/>
              <a:defRPr b="1" sz="1600"/>
            </a:pPr>
          </a:p>
          <a:p>
            <a:pPr marL="285750" indent="-285750">
              <a:buSzPct val="100000"/>
              <a:buChar char="●"/>
              <a:defRPr b="1" sz="1600"/>
            </a:pPr>
          </a:p>
          <a:p>
            <a:pPr marL="285750" indent="-285750">
              <a:buSzPct val="100000"/>
              <a:buChar char="●"/>
              <a:defRPr b="1" sz="1600"/>
            </a:pPr>
          </a:p>
          <a:p>
            <a:pPr marL="285750" indent="-285750">
              <a:buSzPct val="100000"/>
              <a:buChar char="●"/>
              <a:defRPr b="1" sz="1600"/>
            </a:pPr>
            <a:r>
              <a:rPr b="0">
                <a:latin typeface="SimSun"/>
                <a:ea typeface="SimSun"/>
                <a:cs typeface="SimSun"/>
                <a:sym typeface="SimSun"/>
              </a:rPr>
              <a:t>视觉背景特征</a:t>
            </a:r>
            <a:r>
              <a:t> </a:t>
            </a:r>
            <a:r>
              <a:rPr b="0">
                <a:latin typeface="SimSun"/>
                <a:ea typeface="SimSun"/>
                <a:cs typeface="SimSun"/>
                <a:sym typeface="SimSun"/>
              </a:rPr>
              <a:t>视觉特征是用</a:t>
            </a:r>
            <a:r>
              <a:t>Inception v3</a:t>
            </a:r>
            <a:r>
              <a:rPr b="0">
                <a:latin typeface="SimSun"/>
                <a:ea typeface="SimSun"/>
                <a:cs typeface="SimSun"/>
                <a:sym typeface="SimSun"/>
              </a:rPr>
              <a:t>模型提取的，该模型是在</a:t>
            </a:r>
            <a:r>
              <a:t>ILSVRC</a:t>
            </a:r>
            <a:r>
              <a:rPr b="0">
                <a:latin typeface="SimSun"/>
                <a:ea typeface="SimSun"/>
                <a:cs typeface="SimSun"/>
                <a:sym typeface="SimSun"/>
              </a:rPr>
              <a:t>挑战赛的</a:t>
            </a:r>
            <a:r>
              <a:t>120</a:t>
            </a:r>
            <a:r>
              <a:rPr b="0">
                <a:latin typeface="SimSun"/>
                <a:ea typeface="SimSun"/>
                <a:cs typeface="SimSun"/>
                <a:sym typeface="SimSun"/>
              </a:rPr>
              <a:t>万张图像上预先学习的。</a:t>
            </a:r>
          </a:p>
        </p:txBody>
      </p:sp>
      <p:pic>
        <p:nvPicPr>
          <p:cNvPr id="158" name="图片 4" descr="图片 4"/>
          <p:cNvPicPr>
            <a:picLocks noChangeAspect="1"/>
          </p:cNvPicPr>
          <p:nvPr/>
        </p:nvPicPr>
        <p:blipFill>
          <a:blip r:embed="rId4">
            <a:extLst/>
          </a:blip>
          <a:stretch>
            <a:fillRect/>
          </a:stretch>
        </p:blipFill>
        <p:spPr>
          <a:xfrm>
            <a:off x="4665979" y="1928495"/>
            <a:ext cx="3973831" cy="395541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文本框 7"/>
          <p:cNvSpPr txBox="1"/>
          <p:nvPr/>
        </p:nvSpPr>
        <p:spPr>
          <a:xfrm>
            <a:off x="74929" y="283844"/>
            <a:ext cx="8127367" cy="193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4629" indent="-214629">
              <a:lnSpc>
                <a:spcPct val="150000"/>
              </a:lnSpc>
              <a:buSzPct val="100000"/>
              <a:buChar char="●"/>
              <a:defRPr b="1" sz="2800">
                <a:latin typeface="楷体"/>
                <a:ea typeface="楷体"/>
                <a:cs typeface="楷体"/>
                <a:sym typeface="楷体"/>
              </a:defRPr>
            </a:pPr>
            <a:r>
              <a:t>实验结果</a:t>
            </a:r>
          </a:p>
          <a:p>
            <a:pPr marL="214629" indent="-214629">
              <a:lnSpc>
                <a:spcPct val="150000"/>
              </a:lnSpc>
              <a:buSzPct val="100000"/>
              <a:buChar char="●"/>
              <a:defRPr b="1" sz="2800">
                <a:latin typeface="楷体"/>
                <a:ea typeface="楷体"/>
                <a:cs typeface="楷体"/>
                <a:sym typeface="楷体"/>
              </a:defRPr>
            </a:pPr>
          </a:p>
        </p:txBody>
      </p:sp>
      <p:grpSp>
        <p:nvGrpSpPr>
          <p:cNvPr id="164" name="组合 13"/>
          <p:cNvGrpSpPr/>
          <p:nvPr/>
        </p:nvGrpSpPr>
        <p:grpSpPr>
          <a:xfrm>
            <a:off x="0" y="6349"/>
            <a:ext cx="9144000" cy="426721"/>
            <a:chOff x="0" y="0"/>
            <a:chExt cx="9144000" cy="426719"/>
          </a:xfrm>
        </p:grpSpPr>
        <p:sp>
          <p:nvSpPr>
            <p:cNvPr id="161" name="矩形 14"/>
            <p:cNvSpPr/>
            <p:nvPr/>
          </p:nvSpPr>
          <p:spPr>
            <a:xfrm>
              <a:off x="0" y="-1"/>
              <a:ext cx="9144000" cy="426721"/>
            </a:xfrm>
            <a:prstGeom prst="rect">
              <a:avLst/>
            </a:prstGeom>
            <a:solidFill>
              <a:srgbClr val="195333"/>
            </a:solidFill>
            <a:ln w="12700" cap="flat">
              <a:noFill/>
              <a:miter lim="400000"/>
            </a:ln>
            <a:effectLst>
              <a:outerShdw sx="100000" sy="100000" kx="0" ky="0" algn="b" rotWithShape="0" blurRad="50800" dist="38100" dir="5400000">
                <a:srgbClr val="000000">
                  <a:alpha val="40000"/>
                </a:srgbClr>
              </a:outerShdw>
            </a:effectLst>
          </p:spPr>
          <p:txBody>
            <a:bodyPr wrap="square" lIns="0" tIns="0" rIns="0" bIns="0" numCol="1" anchor="ctr">
              <a:noAutofit/>
            </a:bodyPr>
            <a:lstStyle/>
            <a:p>
              <a:pPr algn="ctr">
                <a:defRPr sz="1300">
                  <a:solidFill>
                    <a:srgbClr val="FFFFFF"/>
                  </a:solidFill>
                </a:defRPr>
              </a:pPr>
            </a:p>
          </p:txBody>
        </p:sp>
        <p:pic>
          <p:nvPicPr>
            <p:cNvPr id="162" name="图片 15" descr="图片 15"/>
            <p:cNvPicPr>
              <a:picLocks noChangeAspect="1"/>
            </p:cNvPicPr>
            <p:nvPr/>
          </p:nvPicPr>
          <p:blipFill>
            <a:blip r:embed="rId2">
              <a:extLst/>
            </a:blip>
            <a:srcRect l="30520" t="0" r="0" b="5031"/>
            <a:stretch>
              <a:fillRect/>
            </a:stretch>
          </p:blipFill>
          <p:spPr>
            <a:xfrm>
              <a:off x="461941" y="1169"/>
              <a:ext cx="1050049" cy="402396"/>
            </a:xfrm>
            <a:prstGeom prst="rect">
              <a:avLst/>
            </a:prstGeom>
            <a:ln w="12700" cap="flat">
              <a:noFill/>
              <a:miter lim="400000"/>
            </a:ln>
            <a:effectLst/>
          </p:spPr>
        </p:pic>
        <p:pic>
          <p:nvPicPr>
            <p:cNvPr id="163" name="图片 16" descr="图片 16"/>
            <p:cNvPicPr>
              <a:picLocks noChangeAspect="1"/>
            </p:cNvPicPr>
            <p:nvPr/>
          </p:nvPicPr>
          <p:blipFill>
            <a:blip r:embed="rId3">
              <a:extLst/>
            </a:blip>
            <a:stretch>
              <a:fillRect/>
            </a:stretch>
          </p:blipFill>
          <p:spPr>
            <a:xfrm>
              <a:off x="51559" y="37149"/>
              <a:ext cx="358824" cy="359071"/>
            </a:xfrm>
            <a:prstGeom prst="rect">
              <a:avLst/>
            </a:prstGeom>
            <a:ln w="12700" cap="flat">
              <a:noFill/>
              <a:miter lim="400000"/>
            </a:ln>
            <a:effectLst/>
          </p:spPr>
        </p:pic>
      </p:grpSp>
      <p:sp>
        <p:nvSpPr>
          <p:cNvPr id="165" name="灯片编号占位符 1"/>
          <p:cNvSpPr txBox="1"/>
          <p:nvPr>
            <p:ph type="sldNum" sz="quarter" idx="2"/>
          </p:nvPr>
        </p:nvSpPr>
        <p:spPr>
          <a:xfrm>
            <a:off x="8333968" y="6414761"/>
            <a:ext cx="181382"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图片 2" descr="图片 2"/>
          <p:cNvPicPr>
            <a:picLocks noChangeAspect="1"/>
          </p:cNvPicPr>
          <p:nvPr/>
        </p:nvPicPr>
        <p:blipFill>
          <a:blip r:embed="rId4">
            <a:extLst/>
          </a:blip>
          <a:stretch>
            <a:fillRect/>
          </a:stretch>
        </p:blipFill>
        <p:spPr>
          <a:xfrm>
            <a:off x="4277359" y="3162300"/>
            <a:ext cx="4671696" cy="3444241"/>
          </a:xfrm>
          <a:prstGeom prst="rect">
            <a:avLst/>
          </a:prstGeom>
          <a:ln w="12700">
            <a:miter lim="400000"/>
          </a:ln>
        </p:spPr>
      </p:pic>
      <p:sp>
        <p:nvSpPr>
          <p:cNvPr id="167" name="文本框 3"/>
          <p:cNvSpPr txBox="1"/>
          <p:nvPr/>
        </p:nvSpPr>
        <p:spPr>
          <a:xfrm>
            <a:off x="410210" y="890269"/>
            <a:ext cx="8323580" cy="30307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a:latin typeface="+mj-lt"/>
                <a:ea typeface="+mj-ea"/>
                <a:cs typeface="+mj-cs"/>
                <a:sym typeface="Helvetica"/>
              </a:rPr>
              <a:t>表</a:t>
            </a:r>
            <a:r>
              <a:t>3</a:t>
            </a:r>
            <a:r>
              <a:rPr>
                <a:latin typeface="+mj-lt"/>
                <a:ea typeface="+mj-ea"/>
                <a:cs typeface="+mj-cs"/>
                <a:sym typeface="Helvetica"/>
              </a:rPr>
              <a:t>报告了验证集和测试集的准确率结果，</a:t>
            </a:r>
            <a:r>
              <a:rPr u="sng">
                <a:latin typeface="+mj-lt"/>
                <a:ea typeface="+mj-ea"/>
                <a:cs typeface="+mj-cs"/>
                <a:sym typeface="Helvetica"/>
              </a:rPr>
              <a:t>二分类任务是指从知识库中为给定提及选择的第一个实体的正确性。</a:t>
            </a:r>
            <a:endParaRPr u="sng"/>
          </a:p>
          <a:p>
            <a:pPr/>
          </a:p>
          <a:p>
            <a:pPr/>
            <a:r>
              <a:rPr>
                <a:latin typeface="+mj-lt"/>
                <a:ea typeface="+mj-ea"/>
                <a:cs typeface="+mj-cs"/>
                <a:sym typeface="Helvetica"/>
              </a:rPr>
              <a:t>基线</a:t>
            </a:r>
            <a:r>
              <a:t>——</a:t>
            </a:r>
            <a:r>
              <a:rPr b="1">
                <a:latin typeface="+mj-lt"/>
                <a:ea typeface="+mj-ea"/>
                <a:cs typeface="+mj-cs"/>
                <a:sym typeface="Helvetica"/>
              </a:rPr>
              <a:t>数据集的不平衡性：测试集中</a:t>
            </a:r>
            <a:r>
              <a:rPr b="1"/>
              <a:t>59%</a:t>
            </a:r>
            <a:r>
              <a:rPr b="1">
                <a:latin typeface="+mj-lt"/>
                <a:ea typeface="+mj-ea"/>
                <a:cs typeface="+mj-cs"/>
                <a:sym typeface="Helvetica"/>
              </a:rPr>
              <a:t>的提及</a:t>
            </a:r>
            <a:r>
              <a:rPr>
                <a:latin typeface="+mj-lt"/>
                <a:ea typeface="+mj-ea"/>
                <a:cs typeface="+mj-cs"/>
                <a:sym typeface="Helvetica"/>
              </a:rPr>
              <a:t>对应于候选实体中最受欢迎的实体，而</a:t>
            </a:r>
            <a:r>
              <a:rPr b="1">
                <a:latin typeface="+mj-lt"/>
                <a:ea typeface="+mj-ea"/>
                <a:cs typeface="+mj-cs"/>
                <a:sym typeface="Helvetica"/>
              </a:rPr>
              <a:t>验证集中只有</a:t>
            </a:r>
            <a:r>
              <a:rPr b="1"/>
              <a:t>36.9%</a:t>
            </a:r>
            <a:r>
              <a:rPr>
                <a:latin typeface="+mj-lt"/>
                <a:ea typeface="+mj-ea"/>
                <a:cs typeface="+mj-cs"/>
                <a:sym typeface="Helvetica"/>
              </a:rPr>
              <a:t>。</a:t>
            </a:r>
          </a:p>
          <a:p>
            <a:pPr/>
          </a:p>
          <a:p>
            <a:pPr>
              <a:defRPr b="1"/>
            </a:pPr>
            <a:r>
              <a:rPr>
                <a:latin typeface="+mj-lt"/>
                <a:ea typeface="+mj-ea"/>
                <a:cs typeface="+mj-cs"/>
                <a:sym typeface="Helvetica"/>
              </a:rPr>
              <a:t>流行度基线优于文本和视觉特征与</a:t>
            </a:r>
            <a:r>
              <a:t>Extra-Trees</a:t>
            </a:r>
            <a:r>
              <a:rPr>
                <a:latin typeface="+mj-lt"/>
                <a:ea typeface="+mj-ea"/>
                <a:cs typeface="+mj-cs"/>
                <a:sym typeface="Helvetica"/>
              </a:rPr>
              <a:t>分类器的组合</a:t>
            </a:r>
            <a:r>
              <a:rPr b="0">
                <a:latin typeface="+mj-lt"/>
                <a:ea typeface="+mj-ea"/>
                <a:cs typeface="+mj-cs"/>
                <a:sym typeface="Helvetica"/>
              </a:rPr>
              <a:t>：这表明，从文本和视觉背景中提取的特征，在朴素地使用和组合时，产生的结果很差。</a:t>
            </a:r>
          </a:p>
        </p:txBody>
      </p:sp>
      <p:sp>
        <p:nvSpPr>
          <p:cNvPr id="168" name="文本框 4"/>
          <p:cNvSpPr txBox="1"/>
          <p:nvPr/>
        </p:nvSpPr>
        <p:spPr>
          <a:xfrm>
            <a:off x="259079" y="3491229"/>
            <a:ext cx="3972561" cy="3392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a:latin typeface="+mj-lt"/>
                <a:ea typeface="+mj-ea"/>
                <a:cs typeface="+mj-cs"/>
                <a:sym typeface="Helvetica"/>
              </a:rPr>
              <a:t>我们的模型与流行基线和</a:t>
            </a:r>
            <a:r>
              <a:t>Extra-Trees</a:t>
            </a:r>
            <a:r>
              <a:rPr>
                <a:latin typeface="+mj-lt"/>
                <a:ea typeface="+mj-ea"/>
                <a:cs typeface="+mj-cs"/>
                <a:sym typeface="Helvetica"/>
              </a:rPr>
              <a:t>组合相比，</a:t>
            </a:r>
            <a:r>
              <a:rPr b="1">
                <a:latin typeface="+mj-lt"/>
                <a:ea typeface="+mj-ea"/>
                <a:cs typeface="+mj-cs"/>
                <a:sym typeface="Helvetica"/>
              </a:rPr>
              <a:t>在验证和测试集上都取得了明显的改善</a:t>
            </a:r>
            <a:r>
              <a:rPr>
                <a:latin typeface="+mj-lt"/>
                <a:ea typeface="+mj-ea"/>
                <a:cs typeface="+mj-cs"/>
                <a:sym typeface="Helvetica"/>
              </a:rPr>
              <a:t>。在</a:t>
            </a:r>
            <a:r>
              <a:t>JMEL</a:t>
            </a:r>
            <a:r>
              <a:rPr>
                <a:latin typeface="+mj-lt"/>
                <a:ea typeface="+mj-ea"/>
                <a:cs typeface="+mj-cs"/>
                <a:sym typeface="Helvetica"/>
              </a:rPr>
              <a:t>模型中</a:t>
            </a:r>
            <a:r>
              <a:rPr b="1">
                <a:latin typeface="+mj-lt"/>
                <a:ea typeface="+mj-ea"/>
                <a:cs typeface="+mj-cs"/>
                <a:sym typeface="Helvetica"/>
              </a:rPr>
              <a:t>结合额外的特征（流行度和</a:t>
            </a:r>
            <a:r>
              <a:rPr b="1"/>
              <a:t>BM25</a:t>
            </a:r>
            <a:r>
              <a:rPr b="1">
                <a:latin typeface="+mj-lt"/>
                <a:ea typeface="+mj-ea"/>
                <a:cs typeface="+mj-cs"/>
                <a:sym typeface="Helvetica"/>
              </a:rPr>
              <a:t>）</a:t>
            </a:r>
            <a:r>
              <a:rPr>
                <a:latin typeface="+mj-lt"/>
                <a:ea typeface="+mj-ea"/>
                <a:cs typeface="+mj-cs"/>
                <a:sym typeface="Helvetica"/>
              </a:rPr>
              <a:t>也提供了明显的性能增益。</a:t>
            </a:r>
          </a:p>
          <a:p>
            <a:pPr/>
          </a:p>
          <a:p>
            <a:pPr/>
            <a:r>
              <a:rPr>
                <a:latin typeface="+mj-lt"/>
                <a:ea typeface="+mj-ea"/>
                <a:cs typeface="+mj-cs"/>
                <a:sym typeface="Helvetica"/>
              </a:rPr>
              <a:t>关于</a:t>
            </a:r>
            <a:r>
              <a:rPr b="1">
                <a:latin typeface="+mj-lt"/>
                <a:ea typeface="+mj-ea"/>
                <a:cs typeface="+mj-cs"/>
                <a:sym typeface="Helvetica"/>
              </a:rPr>
              <a:t>视觉模态</a:t>
            </a:r>
            <a:r>
              <a:rPr>
                <a:latin typeface="+mj-lt"/>
                <a:ea typeface="+mj-ea"/>
                <a:cs typeface="+mj-cs"/>
                <a:sym typeface="Helvetica"/>
              </a:rPr>
              <a:t>，尽管单独考虑它导致了糟糕的结果，但与纯文本特征相比，它在全局模型中的整合总是能提高性能。</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文本框 7"/>
          <p:cNvSpPr txBox="1"/>
          <p:nvPr/>
        </p:nvSpPr>
        <p:spPr>
          <a:xfrm>
            <a:off x="74929" y="283844"/>
            <a:ext cx="8127367" cy="193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4629" indent="-214629">
              <a:lnSpc>
                <a:spcPct val="150000"/>
              </a:lnSpc>
              <a:buSzPct val="100000"/>
              <a:buChar char="●"/>
              <a:defRPr b="1" sz="2800">
                <a:latin typeface="楷体"/>
                <a:ea typeface="楷体"/>
                <a:cs typeface="楷体"/>
                <a:sym typeface="楷体"/>
              </a:defRPr>
            </a:pPr>
            <a:r>
              <a:t>下一步工作计划</a:t>
            </a:r>
          </a:p>
          <a:p>
            <a:pPr marL="214629" indent="-214629">
              <a:lnSpc>
                <a:spcPct val="150000"/>
              </a:lnSpc>
              <a:buSzPct val="100000"/>
              <a:buChar char="●"/>
              <a:defRPr b="1" sz="2800">
                <a:latin typeface="楷体"/>
                <a:ea typeface="楷体"/>
                <a:cs typeface="楷体"/>
                <a:sym typeface="楷体"/>
              </a:defRPr>
            </a:pPr>
          </a:p>
        </p:txBody>
      </p:sp>
      <p:grpSp>
        <p:nvGrpSpPr>
          <p:cNvPr id="174" name="组合 13"/>
          <p:cNvGrpSpPr/>
          <p:nvPr/>
        </p:nvGrpSpPr>
        <p:grpSpPr>
          <a:xfrm>
            <a:off x="0" y="6349"/>
            <a:ext cx="9144000" cy="426721"/>
            <a:chOff x="0" y="0"/>
            <a:chExt cx="9144000" cy="426719"/>
          </a:xfrm>
        </p:grpSpPr>
        <p:sp>
          <p:nvSpPr>
            <p:cNvPr id="171" name="矩形 14"/>
            <p:cNvSpPr/>
            <p:nvPr/>
          </p:nvSpPr>
          <p:spPr>
            <a:xfrm>
              <a:off x="0" y="-1"/>
              <a:ext cx="9144000" cy="426721"/>
            </a:xfrm>
            <a:prstGeom prst="rect">
              <a:avLst/>
            </a:prstGeom>
            <a:solidFill>
              <a:srgbClr val="195333"/>
            </a:solidFill>
            <a:ln w="12700" cap="flat">
              <a:noFill/>
              <a:miter lim="400000"/>
            </a:ln>
            <a:effectLst>
              <a:outerShdw sx="100000" sy="100000" kx="0" ky="0" algn="b" rotWithShape="0" blurRad="50800" dist="38100" dir="5400000">
                <a:srgbClr val="000000">
                  <a:alpha val="40000"/>
                </a:srgbClr>
              </a:outerShdw>
            </a:effectLst>
          </p:spPr>
          <p:txBody>
            <a:bodyPr wrap="square" lIns="0" tIns="0" rIns="0" bIns="0" numCol="1" anchor="ctr">
              <a:noAutofit/>
            </a:bodyPr>
            <a:lstStyle/>
            <a:p>
              <a:pPr algn="ctr">
                <a:defRPr sz="1300">
                  <a:solidFill>
                    <a:srgbClr val="FFFFFF"/>
                  </a:solidFill>
                </a:defRPr>
              </a:pPr>
            </a:p>
          </p:txBody>
        </p:sp>
        <p:pic>
          <p:nvPicPr>
            <p:cNvPr id="172" name="图片 15" descr="图片 15"/>
            <p:cNvPicPr>
              <a:picLocks noChangeAspect="1"/>
            </p:cNvPicPr>
            <p:nvPr/>
          </p:nvPicPr>
          <p:blipFill>
            <a:blip r:embed="rId2">
              <a:extLst/>
            </a:blip>
            <a:srcRect l="30520" t="0" r="0" b="5031"/>
            <a:stretch>
              <a:fillRect/>
            </a:stretch>
          </p:blipFill>
          <p:spPr>
            <a:xfrm>
              <a:off x="461941" y="1169"/>
              <a:ext cx="1050049" cy="402396"/>
            </a:xfrm>
            <a:prstGeom prst="rect">
              <a:avLst/>
            </a:prstGeom>
            <a:ln w="12700" cap="flat">
              <a:noFill/>
              <a:miter lim="400000"/>
            </a:ln>
            <a:effectLst/>
          </p:spPr>
        </p:pic>
        <p:pic>
          <p:nvPicPr>
            <p:cNvPr id="173" name="图片 16" descr="图片 16"/>
            <p:cNvPicPr>
              <a:picLocks noChangeAspect="1"/>
            </p:cNvPicPr>
            <p:nvPr/>
          </p:nvPicPr>
          <p:blipFill>
            <a:blip r:embed="rId3">
              <a:extLst/>
            </a:blip>
            <a:stretch>
              <a:fillRect/>
            </a:stretch>
          </p:blipFill>
          <p:spPr>
            <a:xfrm>
              <a:off x="51559" y="37149"/>
              <a:ext cx="358824" cy="359071"/>
            </a:xfrm>
            <a:prstGeom prst="rect">
              <a:avLst/>
            </a:prstGeom>
            <a:ln w="12700" cap="flat">
              <a:noFill/>
              <a:miter lim="400000"/>
            </a:ln>
            <a:effectLst/>
          </p:spPr>
        </p:pic>
      </p:grpSp>
      <p:sp>
        <p:nvSpPr>
          <p:cNvPr id="175" name="灯片编号占位符 1"/>
          <p:cNvSpPr txBox="1"/>
          <p:nvPr>
            <p:ph type="sldNum" sz="quarter" idx="2"/>
          </p:nvPr>
        </p:nvSpPr>
        <p:spPr>
          <a:xfrm>
            <a:off x="8333968" y="6414761"/>
            <a:ext cx="181382"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 name="文本框 2"/>
          <p:cNvSpPr txBox="1"/>
          <p:nvPr/>
        </p:nvSpPr>
        <p:spPr>
          <a:xfrm>
            <a:off x="455930" y="1504315"/>
            <a:ext cx="8138795" cy="36537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lnSpc>
                <a:spcPct val="150000"/>
              </a:lnSpc>
              <a:buSzPct val="100000"/>
              <a:buChar char="➢"/>
              <a:defRPr sz="2400">
                <a:solidFill>
                  <a:srgbClr val="222222"/>
                </a:solidFill>
                <a:latin typeface="Verdana"/>
                <a:ea typeface="Verdana"/>
                <a:cs typeface="Verdana"/>
                <a:sym typeface="Verdana"/>
              </a:defRPr>
            </a:pPr>
            <a:r>
              <a:rPr>
                <a:latin typeface="+mj-lt"/>
                <a:ea typeface="+mj-ea"/>
                <a:cs typeface="+mj-cs"/>
                <a:sym typeface="Helvetica"/>
              </a:rPr>
              <a:t>完成代码复现，测试实验效果</a:t>
            </a:r>
          </a:p>
          <a:p>
            <a:pPr marL="457200" indent="-457200">
              <a:lnSpc>
                <a:spcPct val="150000"/>
              </a:lnSpc>
              <a:buSzPct val="100000"/>
              <a:buChar char="➢"/>
              <a:defRPr sz="2400">
                <a:solidFill>
                  <a:srgbClr val="222222"/>
                </a:solidFill>
                <a:latin typeface="Verdana"/>
                <a:ea typeface="Verdana"/>
                <a:cs typeface="Verdana"/>
                <a:sym typeface="Verdana"/>
              </a:defRPr>
            </a:pPr>
            <a:r>
              <a:rPr>
                <a:latin typeface="+mj-lt"/>
                <a:ea typeface="+mj-ea"/>
                <a:cs typeface="+mj-cs"/>
                <a:sym typeface="Helvetica"/>
              </a:rPr>
              <a:t>将多模态实体链接工作转化为多模态用户（账号）关联工作</a:t>
            </a:r>
          </a:p>
          <a:p>
            <a:pPr marL="457200" indent="-457200">
              <a:lnSpc>
                <a:spcPct val="150000"/>
              </a:lnSpc>
              <a:buSzPct val="100000"/>
              <a:buChar char="➢"/>
              <a:defRPr sz="2400">
                <a:solidFill>
                  <a:srgbClr val="222222"/>
                </a:solidFill>
                <a:latin typeface="Verdana"/>
                <a:ea typeface="Verdana"/>
                <a:cs typeface="Verdana"/>
                <a:sym typeface="Verdana"/>
              </a:defRPr>
            </a:pPr>
            <a:r>
              <a:rPr>
                <a:latin typeface="+mj-lt"/>
                <a:ea typeface="+mj-ea"/>
                <a:cs typeface="+mj-cs"/>
                <a:sym typeface="Helvetica"/>
              </a:rPr>
              <a:t>罗列初始重点人员名单，根据此名单爬取该人员的相关推文，包括本人发布、转发或者被提及的推文</a:t>
            </a:r>
          </a:p>
          <a:p>
            <a:pPr marL="457200" indent="-457200">
              <a:lnSpc>
                <a:spcPct val="150000"/>
              </a:lnSpc>
              <a:buSzPct val="100000"/>
              <a:buChar char="➢"/>
              <a:defRPr sz="2400">
                <a:solidFill>
                  <a:srgbClr val="222222"/>
                </a:solidFill>
                <a:latin typeface="Verdana"/>
                <a:ea typeface="Verdana"/>
                <a:cs typeface="Verdana"/>
                <a:sym typeface="Verdana"/>
              </a:defRPr>
            </a:pPr>
            <a:r>
              <a:rPr>
                <a:latin typeface="+mj-lt"/>
                <a:ea typeface="+mj-ea"/>
                <a:cs typeface="+mj-cs"/>
                <a:sym typeface="Helvetica"/>
              </a:rPr>
              <a:t>将本代码和实验迁移到本课题已有的推特推文数据上。</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