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cf8UPTpHAVoebjj1EphlsiU/N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22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H X" userId="ac309dd64e7f2b36" providerId="LiveId" clId="{5577DCD4-4A32-4DF2-A8D1-5D1452B41B77}"/>
    <pc:docChg chg="modSld">
      <pc:chgData name="QH X" userId="ac309dd64e7f2b36" providerId="LiveId" clId="{5577DCD4-4A32-4DF2-A8D1-5D1452B41B77}" dt="2024-05-08T11:14:04.993" v="0" actId="1076"/>
      <pc:docMkLst>
        <pc:docMk/>
      </pc:docMkLst>
      <pc:sldChg chg="modSp mod">
        <pc:chgData name="QH X" userId="ac309dd64e7f2b36" providerId="LiveId" clId="{5577DCD4-4A32-4DF2-A8D1-5D1452B41B77}" dt="2024-05-08T11:14:04.993" v="0" actId="1076"/>
        <pc:sldMkLst>
          <pc:docMk/>
          <pc:sldMk cId="0" sldId="263"/>
        </pc:sldMkLst>
        <pc:picChg chg="mod">
          <ac:chgData name="QH X" userId="ac309dd64e7f2b36" providerId="LiveId" clId="{5577DCD4-4A32-4DF2-A8D1-5D1452B41B77}" dt="2024-05-08T11:14:04.993" v="0" actId="1076"/>
          <ac:picMkLst>
            <pc:docMk/>
            <pc:sldMk cId="0" sldId="263"/>
            <ac:picMk id="20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C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af26308ec7_2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26" name="Google Shape;226;g2af26308ec7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40" name="Google Shape;24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53" name="Google Shape;2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zh-CN"/>
              <a:t>The emotional recognition Go/NoGo task is a good method of studying emotional processing of people.The Emotional Recognition Go/ NoGo task is a modified version of the Probability Go/NoGo task. It is a cognitive task designed to assess information processing bias between different facial expressions. In this task, participants must respond to a particular emotional facial expression and not respond to another emotional facial expression.Reaction times will be recorded for further calculations to get emotional bias scores.</a:t>
            </a:r>
            <a:endParaRPr sz="1300"/>
          </a:p>
          <a:p>
            <a:pPr marL="0" lvl="0" indent="0" algn="l" rtl="0">
              <a:lnSpc>
                <a:spcPct val="100000"/>
              </a:lnSpc>
              <a:spcBef>
                <a:spcPts val="1200"/>
              </a:spcBef>
              <a:spcAft>
                <a:spcPts val="0"/>
              </a:spcAft>
              <a:buSzPts val="1400"/>
              <a:buNone/>
            </a:pPr>
            <a:endParaRPr sz="1300"/>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zh-CN"/>
              <a:t>The emotional Go/No-Go task involves activation in several brain regions. Also for each condition of the emotional recognition Go/NoGo task, their activities will be different.</a:t>
            </a:r>
            <a:endParaRPr/>
          </a:p>
          <a:p>
            <a:pPr marL="0" lvl="0" indent="0" algn="l" rtl="0">
              <a:lnSpc>
                <a:spcPct val="115000"/>
              </a:lnSpc>
              <a:spcBef>
                <a:spcPts val="0"/>
              </a:spcBef>
              <a:spcAft>
                <a:spcPts val="0"/>
              </a:spcAft>
              <a:buClr>
                <a:schemeClr val="dk1"/>
              </a:buClr>
              <a:buSzPts val="1100"/>
              <a:buFont typeface="Arial"/>
              <a:buNone/>
            </a:pPr>
            <a:r>
              <a:rPr lang="zh-CN"/>
              <a:t>According to fMRI observation results,</a:t>
            </a:r>
            <a:endParaRPr/>
          </a:p>
          <a:p>
            <a:pPr marL="0" lvl="0" indent="0" algn="l" rtl="0">
              <a:lnSpc>
                <a:spcPct val="115000"/>
              </a:lnSpc>
              <a:spcBef>
                <a:spcPts val="0"/>
              </a:spcBef>
              <a:spcAft>
                <a:spcPts val="0"/>
              </a:spcAft>
              <a:buClr>
                <a:schemeClr val="dk1"/>
              </a:buClr>
              <a:buSzPts val="1100"/>
              <a:buFont typeface="Arial"/>
              <a:buNone/>
            </a:pPr>
            <a:r>
              <a:rPr lang="zh-CN" b="1"/>
              <a:t>Brain activations are primarily in frontal, temporal, and occipital brain regions, in addition to limbic and motor areas.</a:t>
            </a:r>
            <a:endParaRPr b="1"/>
          </a:p>
          <a:p>
            <a:pPr marL="0" lvl="0" indent="0" algn="l" rtl="0">
              <a:lnSpc>
                <a:spcPct val="115000"/>
              </a:lnSpc>
              <a:spcBef>
                <a:spcPts val="0"/>
              </a:spcBef>
              <a:spcAft>
                <a:spcPts val="0"/>
              </a:spcAft>
              <a:buSzPts val="1400"/>
              <a:buNone/>
            </a:pPr>
            <a:r>
              <a:rPr lang="zh-CN" b="1"/>
              <a:t>The amygdala and cingulate cortex, motor cortex, cerebellum, inferior frontal gyrus, right caudate nucleus and ventral striatum.</a:t>
            </a:r>
            <a:endParaRPr b="1"/>
          </a:p>
          <a:p>
            <a:pPr marL="0" lvl="0" indent="0" algn="l" rtl="0">
              <a:lnSpc>
                <a:spcPct val="115000"/>
              </a:lnSpc>
              <a:spcBef>
                <a:spcPts val="0"/>
              </a:spcBef>
              <a:spcAft>
                <a:spcPts val="0"/>
              </a:spcAft>
              <a:buSzPts val="1400"/>
              <a:buNone/>
            </a:pPr>
            <a:r>
              <a:rPr lang="zh-CN" b="1"/>
              <a:t>This gives us regions of interest to choose from for further .</a:t>
            </a:r>
            <a:endParaRPr b="1"/>
          </a:p>
        </p:txBody>
      </p:sp>
      <p:sp>
        <p:nvSpPr>
          <p:cNvPr id="154" name="Google Shape;1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400"/>
              <a:buNone/>
            </a:pPr>
            <a:r>
              <a:rPr lang="zh-CN"/>
              <a:t>Internet addiction has been found to be related to deficits in emotional recognition, as indicated by many studies. Individuals with problematic internet use (PIU) and excessive smartphone use (ESU) show impairments in recognizing emotional face expressions (EFE). Specific internet addiction, such as addiction to games and social networks, has been found to be associated with impaired inhibitory control and social anxiety, which may affect emotion recognition. Additionally, internet-addicted urban left-behind children have been found to have differences in facial expression recognition, with a processing mode characterized by earlier gaze acceleration and uniform extraction of information in pictures. Also, they showed a preference for negative emotions in facial expression recognition.Though several research have been done on Internet  addiction, there haven’t been researches on the influence of short-form videos on emotion recognition with the popularity of short-form videos these years.</a:t>
            </a:r>
            <a:endParaRPr/>
          </a:p>
        </p:txBody>
      </p:sp>
      <p:sp>
        <p:nvSpPr>
          <p:cNvPr id="167" name="Google Shape;16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80" name="Google Shape;18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95" name="Google Shape;1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11" name="Google Shape;2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8316825" y="714850"/>
            <a:ext cx="3856000" cy="6137910"/>
          </a:xfrm>
          <a:custGeom>
            <a:avLst/>
            <a:gdLst/>
            <a:ahLst/>
            <a:cxnLst/>
            <a:rect l="l" t="t" r="r" b="b"/>
            <a:pathLst>
              <a:path w="4457803" h="6858000" extrusionOk="0">
                <a:moveTo>
                  <a:pt x="0" y="0"/>
                </a:moveTo>
                <a:lnTo>
                  <a:pt x="4457803" y="0"/>
                </a:lnTo>
                <a:lnTo>
                  <a:pt x="4457803" y="6858000"/>
                </a:lnTo>
                <a:lnTo>
                  <a:pt x="0" y="6858000"/>
                </a:lnTo>
                <a:close/>
              </a:path>
            </a:pathLst>
          </a:custGeom>
          <a:solidFill>
            <a:srgbClr val="EDF8F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365395" y="3995540"/>
            <a:ext cx="884429" cy="2862752"/>
          </a:xfrm>
          <a:prstGeom prst="roundRect">
            <a:avLst>
              <a:gd name="adj" fmla="val 9818"/>
            </a:avLst>
          </a:pr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91" name="Google Shape;91;p1"/>
          <p:cNvCxnSpPr/>
          <p:nvPr/>
        </p:nvCxnSpPr>
        <p:spPr>
          <a:xfrm>
            <a:off x="1860290" y="714845"/>
            <a:ext cx="9779260" cy="0"/>
          </a:xfrm>
          <a:prstGeom prst="straightConnector1">
            <a:avLst/>
          </a:prstGeom>
          <a:noFill/>
          <a:ln w="15875" cap="flat" cmpd="sng">
            <a:solidFill>
              <a:schemeClr val="dk1"/>
            </a:solidFill>
            <a:prstDash val="solid"/>
            <a:miter lim="800000"/>
            <a:headEnd type="none" w="sm" len="sm"/>
            <a:tailEnd type="none" w="sm" len="sm"/>
          </a:ln>
        </p:spPr>
      </p:cxnSp>
      <p:sp>
        <p:nvSpPr>
          <p:cNvPr id="92" name="Google Shape;92;p1"/>
          <p:cNvSpPr txBox="1"/>
          <p:nvPr/>
        </p:nvSpPr>
        <p:spPr>
          <a:xfrm>
            <a:off x="8704050" y="5438525"/>
            <a:ext cx="2935500" cy="12690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1800"/>
              <a:buFont typeface="Arial"/>
              <a:buNone/>
            </a:pPr>
            <a:r>
              <a:rPr lang="zh-CN" sz="1800" b="0" i="0" u="none" strike="noStrike" cap="none">
                <a:solidFill>
                  <a:schemeClr val="dk1"/>
                </a:solidFill>
                <a:latin typeface="Times New Roman"/>
                <a:ea typeface="Times New Roman"/>
                <a:cs typeface="Times New Roman"/>
                <a:sym typeface="Times New Roman"/>
              </a:rPr>
              <a:t>Han Chenyu MC364483</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30000"/>
              </a:lnSpc>
              <a:spcBef>
                <a:spcPts val="0"/>
              </a:spcBef>
              <a:spcAft>
                <a:spcPts val="0"/>
              </a:spcAft>
              <a:buClr>
                <a:srgbClr val="000000"/>
              </a:buClr>
              <a:buSzPts val="1800"/>
              <a:buFont typeface="Arial"/>
              <a:buNone/>
            </a:pPr>
            <a:r>
              <a:rPr lang="zh-CN" sz="1800" b="0" i="0" u="none" strike="noStrike" cap="none">
                <a:solidFill>
                  <a:schemeClr val="dk1"/>
                </a:solidFill>
                <a:latin typeface="Times New Roman"/>
                <a:ea typeface="Times New Roman"/>
                <a:cs typeface="Times New Roman"/>
                <a:sym typeface="Times New Roman"/>
              </a:rPr>
              <a:t>Xu Qihao MC364202</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30000"/>
              </a:lnSpc>
              <a:spcBef>
                <a:spcPts val="0"/>
              </a:spcBef>
              <a:spcAft>
                <a:spcPts val="0"/>
              </a:spcAft>
              <a:buClr>
                <a:srgbClr val="000000"/>
              </a:buClr>
              <a:buSzPts val="1800"/>
              <a:buFont typeface="Arial"/>
              <a:buNone/>
            </a:pPr>
            <a:r>
              <a:rPr lang="zh-CN" sz="1800" b="0" i="0" u="none" strike="noStrike" cap="none">
                <a:solidFill>
                  <a:schemeClr val="dk1"/>
                </a:solidFill>
                <a:latin typeface="Times New Roman"/>
                <a:ea typeface="Times New Roman"/>
                <a:cs typeface="Times New Roman"/>
                <a:sym typeface="Times New Roman"/>
              </a:rPr>
              <a:t>Liu Qianru MC364305</a:t>
            </a:r>
            <a:endParaRPr sz="1800" b="0" i="0" u="none" strike="noStrike" cap="none">
              <a:solidFill>
                <a:schemeClr val="dk1"/>
              </a:solidFill>
              <a:latin typeface="Times New Roman"/>
              <a:ea typeface="Times New Roman"/>
              <a:cs typeface="Times New Roman"/>
              <a:sym typeface="Times New Roman"/>
            </a:endParaRPr>
          </a:p>
        </p:txBody>
      </p:sp>
      <p:sp>
        <p:nvSpPr>
          <p:cNvPr id="93" name="Google Shape;93;p1"/>
          <p:cNvSpPr txBox="1"/>
          <p:nvPr/>
        </p:nvSpPr>
        <p:spPr>
          <a:xfrm>
            <a:off x="1737875" y="2247100"/>
            <a:ext cx="6090900" cy="20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zh-CN" sz="3800" b="1" i="0" u="none" strike="noStrike" cap="none">
                <a:solidFill>
                  <a:schemeClr val="dk1"/>
                </a:solidFill>
                <a:latin typeface="Times New Roman"/>
                <a:ea typeface="Times New Roman"/>
                <a:cs typeface="Times New Roman"/>
                <a:sym typeface="Times New Roman"/>
              </a:rPr>
              <a:t>fNIRS study on emotional recognition task in individuals with addiction to short-form videos</a:t>
            </a:r>
            <a:endParaRPr sz="3800" b="1" i="0" u="none" strike="noStrike" cap="none">
              <a:solidFill>
                <a:schemeClr val="dk1"/>
              </a:solidFill>
              <a:latin typeface="Times New Roman"/>
              <a:ea typeface="Times New Roman"/>
              <a:cs typeface="Times New Roman"/>
              <a:sym typeface="Times New Roman"/>
            </a:endParaRPr>
          </a:p>
        </p:txBody>
      </p:sp>
      <p:pic>
        <p:nvPicPr>
          <p:cNvPr id="94" name="Google Shape;94;p1"/>
          <p:cNvPicPr preferRelativeResize="0"/>
          <p:nvPr/>
        </p:nvPicPr>
        <p:blipFill rotWithShape="1">
          <a:blip r:embed="rId3">
            <a:alphaModFix/>
          </a:blip>
          <a:srcRect/>
          <a:stretch/>
        </p:blipFill>
        <p:spPr>
          <a:xfrm>
            <a:off x="8636100" y="1205293"/>
            <a:ext cx="3217450" cy="2790257"/>
          </a:xfrm>
          <a:prstGeom prst="rect">
            <a:avLst/>
          </a:prstGeom>
          <a:noFill/>
          <a:ln>
            <a:noFill/>
          </a:ln>
        </p:spPr>
      </p:pic>
      <p:pic>
        <p:nvPicPr>
          <p:cNvPr id="95" name="Google Shape;95;p1"/>
          <p:cNvPicPr preferRelativeResize="0"/>
          <p:nvPr/>
        </p:nvPicPr>
        <p:blipFill rotWithShape="1">
          <a:blip r:embed="rId4">
            <a:alphaModFix/>
          </a:blip>
          <a:srcRect/>
          <a:stretch/>
        </p:blipFill>
        <p:spPr>
          <a:xfrm>
            <a:off x="30086" y="78725"/>
            <a:ext cx="1555050" cy="636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g2af26308ec7_2_6"/>
          <p:cNvGrpSpPr/>
          <p:nvPr/>
        </p:nvGrpSpPr>
        <p:grpSpPr>
          <a:xfrm>
            <a:off x="4152934" y="1"/>
            <a:ext cx="8039300" cy="236184"/>
            <a:chOff x="1771650" y="1"/>
            <a:chExt cx="10420350" cy="714844"/>
          </a:xfrm>
        </p:grpSpPr>
        <p:sp>
          <p:nvSpPr>
            <p:cNvPr id="229" name="Google Shape;229;g2af26308ec7_2_6"/>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30" name="Google Shape;230;g2af26308ec7_2_6"/>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grpSp>
        <p:nvGrpSpPr>
          <p:cNvPr id="231" name="Google Shape;231;g2af26308ec7_2_6"/>
          <p:cNvGrpSpPr/>
          <p:nvPr/>
        </p:nvGrpSpPr>
        <p:grpSpPr>
          <a:xfrm rot="10800000">
            <a:off x="-234" y="6621815"/>
            <a:ext cx="8039300" cy="236184"/>
            <a:chOff x="1771650" y="1"/>
            <a:chExt cx="10420350" cy="714844"/>
          </a:xfrm>
        </p:grpSpPr>
        <p:sp>
          <p:nvSpPr>
            <p:cNvPr id="232" name="Google Shape;232;g2af26308ec7_2_6"/>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33" name="Google Shape;233;g2af26308ec7_2_6"/>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sp>
        <p:nvSpPr>
          <p:cNvPr id="234" name="Google Shape;234;g2af26308ec7_2_6"/>
          <p:cNvSpPr txBox="1"/>
          <p:nvPr/>
        </p:nvSpPr>
        <p:spPr>
          <a:xfrm>
            <a:off x="240649" y="90475"/>
            <a:ext cx="61512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zh-CN" sz="4800" b="0" i="0" u="none" strike="noStrike" cap="none">
                <a:solidFill>
                  <a:srgbClr val="1E4E79"/>
                </a:solidFill>
                <a:latin typeface="Times New Roman"/>
                <a:ea typeface="Times New Roman"/>
                <a:cs typeface="Times New Roman"/>
                <a:sym typeface="Times New Roman"/>
              </a:rPr>
              <a:t>Experimental design</a:t>
            </a:r>
            <a:endParaRPr sz="4800" b="0" i="0" u="none" strike="noStrike" cap="none">
              <a:solidFill>
                <a:srgbClr val="1E4E79"/>
              </a:solidFill>
              <a:latin typeface="Times New Roman"/>
              <a:ea typeface="Times New Roman"/>
              <a:cs typeface="Times New Roman"/>
              <a:sym typeface="Times New Roman"/>
            </a:endParaRPr>
          </a:p>
        </p:txBody>
      </p:sp>
      <p:sp>
        <p:nvSpPr>
          <p:cNvPr id="235" name="Google Shape;235;g2af26308ec7_2_6"/>
          <p:cNvSpPr txBox="1"/>
          <p:nvPr/>
        </p:nvSpPr>
        <p:spPr>
          <a:xfrm>
            <a:off x="402075" y="1913575"/>
            <a:ext cx="4437900" cy="14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dk1"/>
                </a:solidFill>
                <a:latin typeface="Times New Roman"/>
                <a:ea typeface="Times New Roman"/>
                <a:cs typeface="Times New Roman"/>
                <a:sym typeface="Times New Roman"/>
              </a:rPr>
              <a:t>While conducting the Emotional Recognition Go/NoGo task, cerebral hemodynamic changes in the subjects will be measured using an fNIRS device.</a:t>
            </a:r>
            <a:endParaRPr sz="2800">
              <a:solidFill>
                <a:schemeClr val="dk1"/>
              </a:solidFill>
              <a:latin typeface="Times New Roman"/>
              <a:ea typeface="Times New Roman"/>
              <a:cs typeface="Times New Roman"/>
              <a:sym typeface="Times New Roman"/>
            </a:endParaRPr>
          </a:p>
        </p:txBody>
      </p:sp>
      <p:sp>
        <p:nvSpPr>
          <p:cNvPr id="236" name="Google Shape;236;g2af26308ec7_2_6"/>
          <p:cNvSpPr txBox="1"/>
          <p:nvPr/>
        </p:nvSpPr>
        <p:spPr>
          <a:xfrm>
            <a:off x="5667975" y="887900"/>
            <a:ext cx="5483700" cy="32247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Font typeface="Times New Roman"/>
              <a:buAutoNum type="arabicPeriod"/>
            </a:pPr>
            <a:r>
              <a:rPr lang="zh-CN" sz="1500">
                <a:solidFill>
                  <a:schemeClr val="dk1"/>
                </a:solidFill>
                <a:highlight>
                  <a:schemeClr val="lt1"/>
                </a:highlight>
                <a:latin typeface="Times New Roman"/>
                <a:ea typeface="Times New Roman"/>
                <a:cs typeface="Times New Roman"/>
                <a:sym typeface="Times New Roman"/>
              </a:rPr>
              <a:t>Happy goal (happy face button)/Sad distraction (sad face button cannot be pressed)</a:t>
            </a:r>
            <a:endParaRPr sz="1500">
              <a:solidFill>
                <a:schemeClr val="dk1"/>
              </a:solidFill>
              <a:highlight>
                <a:schemeClr val="lt1"/>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AutoNum type="arabicPeriod"/>
            </a:pPr>
            <a:r>
              <a:rPr lang="zh-CN" sz="1500">
                <a:solidFill>
                  <a:schemeClr val="dk1"/>
                </a:solidFill>
                <a:highlight>
                  <a:schemeClr val="lt1"/>
                </a:highlight>
                <a:latin typeface="Times New Roman"/>
                <a:ea typeface="Times New Roman"/>
                <a:cs typeface="Times New Roman"/>
                <a:sym typeface="Times New Roman"/>
              </a:rPr>
              <a:t>Happy goal/Neutral distraction</a:t>
            </a:r>
            <a:endParaRPr sz="1500">
              <a:solidFill>
                <a:schemeClr val="dk1"/>
              </a:solidFill>
              <a:highlight>
                <a:schemeClr val="lt1"/>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AutoNum type="arabicPeriod"/>
            </a:pPr>
            <a:r>
              <a:rPr lang="zh-CN" sz="1500">
                <a:solidFill>
                  <a:schemeClr val="dk1"/>
                </a:solidFill>
                <a:highlight>
                  <a:schemeClr val="lt1"/>
                </a:highlight>
                <a:latin typeface="Times New Roman"/>
                <a:ea typeface="Times New Roman"/>
                <a:cs typeface="Times New Roman"/>
                <a:sym typeface="Times New Roman"/>
              </a:rPr>
              <a:t>Neutral goal/Happy distraction</a:t>
            </a:r>
            <a:endParaRPr sz="1500">
              <a:solidFill>
                <a:schemeClr val="dk1"/>
              </a:solidFill>
              <a:highlight>
                <a:schemeClr val="lt1"/>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AutoNum type="arabicPeriod"/>
            </a:pPr>
            <a:r>
              <a:rPr lang="zh-CN" sz="1500">
                <a:solidFill>
                  <a:schemeClr val="dk1"/>
                </a:solidFill>
                <a:highlight>
                  <a:schemeClr val="lt1"/>
                </a:highlight>
                <a:latin typeface="Times New Roman"/>
                <a:ea typeface="Times New Roman"/>
                <a:cs typeface="Times New Roman"/>
                <a:sym typeface="Times New Roman"/>
              </a:rPr>
              <a:t>Neutral goal/Sad distraction</a:t>
            </a:r>
            <a:endParaRPr sz="1500">
              <a:solidFill>
                <a:schemeClr val="dk1"/>
              </a:solidFill>
              <a:highlight>
                <a:schemeClr val="lt1"/>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AutoNum type="arabicPeriod"/>
            </a:pPr>
            <a:r>
              <a:rPr lang="zh-CN" sz="1500">
                <a:solidFill>
                  <a:schemeClr val="dk1"/>
                </a:solidFill>
                <a:highlight>
                  <a:schemeClr val="lt1"/>
                </a:highlight>
                <a:latin typeface="Times New Roman"/>
                <a:ea typeface="Times New Roman"/>
                <a:cs typeface="Times New Roman"/>
                <a:sym typeface="Times New Roman"/>
              </a:rPr>
              <a:t>Sad goal/Happy distraction</a:t>
            </a:r>
            <a:endParaRPr sz="1500">
              <a:solidFill>
                <a:schemeClr val="dk1"/>
              </a:solidFill>
              <a:highlight>
                <a:schemeClr val="lt1"/>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AutoNum type="arabicPeriod"/>
            </a:pPr>
            <a:r>
              <a:rPr lang="zh-CN" sz="1500">
                <a:solidFill>
                  <a:schemeClr val="dk1"/>
                </a:solidFill>
                <a:highlight>
                  <a:schemeClr val="lt1"/>
                </a:highlight>
                <a:latin typeface="Times New Roman"/>
                <a:ea typeface="Times New Roman"/>
                <a:cs typeface="Times New Roman"/>
                <a:sym typeface="Times New Roman"/>
              </a:rPr>
              <a:t>Sad goal/Neutral distraction</a:t>
            </a:r>
            <a:endParaRPr sz="1500">
              <a:solidFill>
                <a:schemeClr val="dk1"/>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zh-CN" sz="2200">
                <a:solidFill>
                  <a:schemeClr val="dk1"/>
                </a:solidFill>
                <a:latin typeface="Times New Roman"/>
                <a:ea typeface="Times New Roman"/>
                <a:cs typeface="Times New Roman"/>
                <a:sym typeface="Times New Roman"/>
              </a:rPr>
              <a:t>For each condition above, the functional connectivity will be calculated from the raw fNIRS data.</a:t>
            </a:r>
            <a:endParaRPr sz="2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zh-CN" sz="2200">
                <a:solidFill>
                  <a:schemeClr val="dk1"/>
                </a:solidFill>
                <a:latin typeface="Times New Roman"/>
                <a:ea typeface="Times New Roman"/>
                <a:cs typeface="Times New Roman"/>
                <a:sym typeface="Times New Roman"/>
              </a:rPr>
              <a:t>And the difference of emotional bias scores and functional connectivity in each condition between short-form-video-addicted subjects and non-addicted subjects will be calculated to show the influence of short-form videos on emotion recognition.</a:t>
            </a:r>
            <a:endParaRPr sz="2200">
              <a:solidFill>
                <a:schemeClr val="dk1"/>
              </a:solidFill>
              <a:latin typeface="Times New Roman"/>
              <a:ea typeface="Times New Roman"/>
              <a:cs typeface="Times New Roman"/>
              <a:sym typeface="Times New Roman"/>
            </a:endParaRPr>
          </a:p>
        </p:txBody>
      </p:sp>
      <p:sp>
        <p:nvSpPr>
          <p:cNvPr id="237" name="Google Shape;237;g2af26308ec7_2_6"/>
          <p:cNvSpPr txBox="1"/>
          <p:nvPr/>
        </p:nvSpPr>
        <p:spPr>
          <a:xfrm>
            <a:off x="447625" y="1023925"/>
            <a:ext cx="30495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b="1">
                <a:solidFill>
                  <a:schemeClr val="dk1"/>
                </a:solidFill>
                <a:latin typeface="Times New Roman"/>
                <a:ea typeface="Times New Roman"/>
                <a:cs typeface="Times New Roman"/>
                <a:sym typeface="Times New Roman"/>
              </a:rPr>
              <a:t>fNIRS</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grpSp>
        <p:nvGrpSpPr>
          <p:cNvPr id="242" name="Google Shape;242;p10"/>
          <p:cNvGrpSpPr/>
          <p:nvPr/>
        </p:nvGrpSpPr>
        <p:grpSpPr>
          <a:xfrm>
            <a:off x="4152900" y="1"/>
            <a:ext cx="8039100" cy="236154"/>
            <a:chOff x="1771650" y="1"/>
            <a:chExt cx="10420350" cy="714844"/>
          </a:xfrm>
        </p:grpSpPr>
        <p:sp>
          <p:nvSpPr>
            <p:cNvPr id="243" name="Google Shape;243;p10"/>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44" name="Google Shape;244;p10"/>
            <p:cNvCxnSpPr/>
            <p:nvPr/>
          </p:nvCxnSpPr>
          <p:spPr>
            <a:xfrm>
              <a:off x="1860290" y="714845"/>
              <a:ext cx="10331710" cy="0"/>
            </a:xfrm>
            <a:prstGeom prst="straightConnector1">
              <a:avLst/>
            </a:prstGeom>
            <a:noFill/>
            <a:ln w="15875" cap="flat" cmpd="sng">
              <a:solidFill>
                <a:schemeClr val="dk1"/>
              </a:solidFill>
              <a:prstDash val="solid"/>
              <a:miter lim="800000"/>
              <a:headEnd type="none" w="sm" len="sm"/>
              <a:tailEnd type="none" w="sm" len="sm"/>
            </a:ln>
          </p:spPr>
        </p:cxnSp>
      </p:grpSp>
      <p:grpSp>
        <p:nvGrpSpPr>
          <p:cNvPr id="245" name="Google Shape;245;p10"/>
          <p:cNvGrpSpPr/>
          <p:nvPr/>
        </p:nvGrpSpPr>
        <p:grpSpPr>
          <a:xfrm rot="10800000">
            <a:off x="0" y="6621845"/>
            <a:ext cx="8039100" cy="236154"/>
            <a:chOff x="1771650" y="1"/>
            <a:chExt cx="10420350" cy="714844"/>
          </a:xfrm>
        </p:grpSpPr>
        <p:sp>
          <p:nvSpPr>
            <p:cNvPr id="246" name="Google Shape;246;p10"/>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47" name="Google Shape;247;p10"/>
            <p:cNvCxnSpPr/>
            <p:nvPr/>
          </p:nvCxnSpPr>
          <p:spPr>
            <a:xfrm>
              <a:off x="1860290" y="714845"/>
              <a:ext cx="10331710" cy="0"/>
            </a:xfrm>
            <a:prstGeom prst="straightConnector1">
              <a:avLst/>
            </a:prstGeom>
            <a:noFill/>
            <a:ln w="15875" cap="flat" cmpd="sng">
              <a:solidFill>
                <a:schemeClr val="dk1"/>
              </a:solidFill>
              <a:prstDash val="solid"/>
              <a:miter lim="800000"/>
              <a:headEnd type="none" w="sm" len="sm"/>
              <a:tailEnd type="none" w="sm" len="sm"/>
            </a:ln>
          </p:spPr>
        </p:cxnSp>
      </p:grpSp>
      <p:sp>
        <p:nvSpPr>
          <p:cNvPr id="248" name="Google Shape;248;p10"/>
          <p:cNvSpPr txBox="1"/>
          <p:nvPr/>
        </p:nvSpPr>
        <p:spPr>
          <a:xfrm>
            <a:off x="192176" y="236175"/>
            <a:ext cx="57726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zh-CN" sz="4800" b="0" i="0" u="none" strike="noStrike" cap="none">
                <a:solidFill>
                  <a:srgbClr val="1E4E79"/>
                </a:solidFill>
                <a:latin typeface="Times New Roman"/>
                <a:ea typeface="Times New Roman"/>
                <a:cs typeface="Times New Roman"/>
                <a:sym typeface="Times New Roman"/>
              </a:rPr>
              <a:t>Potential implications</a:t>
            </a:r>
            <a:endParaRPr sz="4800" b="0" i="0" u="none" strike="noStrike" cap="none">
              <a:solidFill>
                <a:srgbClr val="1E4E79"/>
              </a:solidFill>
              <a:latin typeface="Times New Roman"/>
              <a:ea typeface="Times New Roman"/>
              <a:cs typeface="Times New Roman"/>
              <a:sym typeface="Times New Roman"/>
            </a:endParaRPr>
          </a:p>
        </p:txBody>
      </p:sp>
      <p:sp>
        <p:nvSpPr>
          <p:cNvPr id="249" name="Google Shape;249;p10"/>
          <p:cNvSpPr txBox="1"/>
          <p:nvPr/>
        </p:nvSpPr>
        <p:spPr>
          <a:xfrm>
            <a:off x="737850" y="1456275"/>
            <a:ext cx="9451200" cy="4095000"/>
          </a:xfrm>
          <a:prstGeom prst="rect">
            <a:avLst/>
          </a:prstGeom>
          <a:noFill/>
          <a:ln>
            <a:noFill/>
          </a:ln>
        </p:spPr>
        <p:txBody>
          <a:bodyPr spcFirstLastPara="1" wrap="square" lIns="91425" tIns="45700" rIns="91425" bIns="45700" anchor="t" anchorCtr="0">
            <a:noAutofit/>
          </a:bodyPr>
          <a:lstStyle/>
          <a:p>
            <a:pPr marL="457200" marR="0" lvl="0" indent="0" algn="l" rtl="0">
              <a:lnSpc>
                <a:spcPct val="115000"/>
              </a:lnSpc>
              <a:spcBef>
                <a:spcPts val="0"/>
              </a:spcBef>
              <a:spcAft>
                <a:spcPts val="0"/>
              </a:spcAft>
              <a:buClr>
                <a:srgbClr val="000000"/>
              </a:buClr>
              <a:buSzPts val="1700"/>
              <a:buFont typeface="Arial"/>
              <a:buNone/>
            </a:pPr>
            <a:endParaRPr sz="2100" b="0" i="0" u="none" strike="noStrike" cap="none">
              <a:solidFill>
                <a:srgbClr val="333333"/>
              </a:solidFill>
              <a:latin typeface="Arial"/>
              <a:ea typeface="Arial"/>
              <a:cs typeface="Arial"/>
              <a:sym typeface="Arial"/>
            </a:endParaRPr>
          </a:p>
          <a:p>
            <a:pPr marL="457200" marR="0" lvl="0" indent="-368300" algn="l" rtl="0">
              <a:lnSpc>
                <a:spcPct val="115000"/>
              </a:lnSpc>
              <a:spcBef>
                <a:spcPts val="0"/>
              </a:spcBef>
              <a:spcAft>
                <a:spcPts val="0"/>
              </a:spcAft>
              <a:buClr>
                <a:srgbClr val="333333"/>
              </a:buClr>
              <a:buSzPts val="2200"/>
              <a:buFont typeface="Arial"/>
              <a:buChar char="●"/>
            </a:pPr>
            <a:r>
              <a:rPr lang="zh-CN" sz="2200" b="0" i="0" u="none" strike="noStrike" cap="none">
                <a:solidFill>
                  <a:srgbClr val="333333"/>
                </a:solidFill>
                <a:latin typeface="Arial"/>
                <a:ea typeface="Arial"/>
                <a:cs typeface="Arial"/>
                <a:sym typeface="Arial"/>
              </a:rPr>
              <a:t>Provide insights into the underlying mechanisms of emotional processing. </a:t>
            </a:r>
            <a:endParaRPr sz="2200" b="0" i="0" u="none" strike="noStrike" cap="none">
              <a:solidFill>
                <a:srgbClr val="333333"/>
              </a:solidFill>
              <a:latin typeface="Arial"/>
              <a:ea typeface="Arial"/>
              <a:cs typeface="Arial"/>
              <a:sym typeface="Arial"/>
            </a:endParaRPr>
          </a:p>
          <a:p>
            <a:pPr marL="457200" marR="0" lvl="0" indent="-368300" algn="l" rtl="0">
              <a:lnSpc>
                <a:spcPct val="115000"/>
              </a:lnSpc>
              <a:spcBef>
                <a:spcPts val="0"/>
              </a:spcBef>
              <a:spcAft>
                <a:spcPts val="0"/>
              </a:spcAft>
              <a:buClr>
                <a:srgbClr val="333333"/>
              </a:buClr>
              <a:buSzPts val="2200"/>
              <a:buFont typeface="Arial"/>
              <a:buChar char="●"/>
            </a:pPr>
            <a:r>
              <a:rPr lang="zh-CN" sz="2200" b="0" i="0" u="none" strike="noStrike" cap="none">
                <a:solidFill>
                  <a:srgbClr val="333333"/>
                </a:solidFill>
                <a:latin typeface="Arial"/>
                <a:ea typeface="Arial"/>
                <a:cs typeface="Arial"/>
                <a:sym typeface="Arial"/>
              </a:rPr>
              <a:t>Explore how emotions are regulated and processed in individuals with short-form video addiction. </a:t>
            </a:r>
            <a:endParaRPr sz="2200" b="0" i="0" u="none" strike="noStrike" cap="none">
              <a:solidFill>
                <a:srgbClr val="333333"/>
              </a:solidFill>
              <a:latin typeface="Arial"/>
              <a:ea typeface="Arial"/>
              <a:cs typeface="Arial"/>
              <a:sym typeface="Arial"/>
            </a:endParaRPr>
          </a:p>
          <a:p>
            <a:pPr marL="457200" marR="0" lvl="0" indent="-368300" algn="l" rtl="0">
              <a:lnSpc>
                <a:spcPct val="115000"/>
              </a:lnSpc>
              <a:spcBef>
                <a:spcPts val="0"/>
              </a:spcBef>
              <a:spcAft>
                <a:spcPts val="0"/>
              </a:spcAft>
              <a:buClr>
                <a:srgbClr val="333333"/>
              </a:buClr>
              <a:buSzPts val="2200"/>
              <a:buFont typeface="Arial"/>
              <a:buChar char="●"/>
            </a:pPr>
            <a:r>
              <a:rPr lang="zh-CN" sz="2200" b="0" i="0" u="none" strike="noStrike" cap="none">
                <a:solidFill>
                  <a:srgbClr val="333333"/>
                </a:solidFill>
                <a:latin typeface="Arial"/>
                <a:ea typeface="Arial"/>
                <a:cs typeface="Arial"/>
                <a:sym typeface="Arial"/>
              </a:rPr>
              <a:t>Develop targeted preventions and interventions of short-form video addiction.</a:t>
            </a:r>
            <a:endParaRPr sz="2200" b="0" i="0" u="none" strike="noStrike" cap="none">
              <a:solidFill>
                <a:srgbClr val="333333"/>
              </a:solidFill>
              <a:latin typeface="Arial"/>
              <a:ea typeface="Arial"/>
              <a:cs typeface="Arial"/>
              <a:sym typeface="Arial"/>
            </a:endParaRPr>
          </a:p>
          <a:p>
            <a:pPr marL="457200" marR="0" lvl="0" indent="-368300" algn="l" rtl="0">
              <a:lnSpc>
                <a:spcPct val="115000"/>
              </a:lnSpc>
              <a:spcBef>
                <a:spcPts val="0"/>
              </a:spcBef>
              <a:spcAft>
                <a:spcPts val="0"/>
              </a:spcAft>
              <a:buClr>
                <a:srgbClr val="333333"/>
              </a:buClr>
              <a:buSzPts val="2200"/>
              <a:buFont typeface="Arial"/>
              <a:buChar char="●"/>
            </a:pPr>
            <a:r>
              <a:rPr lang="zh-CN" sz="2200" b="0" i="0" u="none" strike="noStrike" cap="none">
                <a:solidFill>
                  <a:srgbClr val="333333"/>
                </a:solidFill>
                <a:latin typeface="Arial"/>
                <a:ea typeface="Arial"/>
                <a:cs typeface="Arial"/>
                <a:sym typeface="Arial"/>
              </a:rPr>
              <a:t>Decode nonverbal cues, such as facial expressions, leading to better communication and empathetic understanding between individuals. </a:t>
            </a:r>
            <a:endParaRPr sz="3000" b="0" i="0" u="none" strike="noStrike" cap="none">
              <a:solidFill>
                <a:schemeClr val="dk1"/>
              </a:solidFill>
              <a:latin typeface="Times New Roman"/>
              <a:ea typeface="Times New Roman"/>
              <a:cs typeface="Times New Roman"/>
              <a:sym typeface="Times New Roman"/>
            </a:endParaRPr>
          </a:p>
        </p:txBody>
      </p:sp>
      <p:sp>
        <p:nvSpPr>
          <p:cNvPr id="250" name="Google Shape;250;p10"/>
          <p:cNvSpPr txBox="1"/>
          <p:nvPr/>
        </p:nvSpPr>
        <p:spPr>
          <a:xfrm>
            <a:off x="6738620" y="1278255"/>
            <a:ext cx="2325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1"/>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6" name="Google Shape;256;p11"/>
          <p:cNvSpPr/>
          <p:nvPr/>
        </p:nvSpPr>
        <p:spPr>
          <a:xfrm>
            <a:off x="288560" y="3995540"/>
            <a:ext cx="884429" cy="2862752"/>
          </a:xfrm>
          <a:prstGeom prst="roundRect">
            <a:avLst>
              <a:gd name="adj" fmla="val 9818"/>
            </a:avLst>
          </a:pr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7" name="Google Shape;257;p11"/>
          <p:cNvSpPr txBox="1"/>
          <p:nvPr/>
        </p:nvSpPr>
        <p:spPr>
          <a:xfrm>
            <a:off x="1540780" y="2506865"/>
            <a:ext cx="4277290" cy="9220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zh-CN" sz="5400" b="0" i="0" u="none" strike="noStrike" cap="none">
                <a:solidFill>
                  <a:srgbClr val="004994"/>
                </a:solidFill>
                <a:latin typeface="Times New Roman"/>
                <a:ea typeface="Times New Roman"/>
                <a:cs typeface="Times New Roman"/>
                <a:sym typeface="Times New Roman"/>
              </a:rPr>
              <a:t>THANK YOU</a:t>
            </a:r>
            <a:endParaRPr sz="5400" b="0" i="0" u="none" strike="noStrike" cap="none">
              <a:solidFill>
                <a:srgbClr val="004994"/>
              </a:solidFill>
              <a:latin typeface="Times New Roman"/>
              <a:ea typeface="Times New Roman"/>
              <a:cs typeface="Times New Roman"/>
              <a:sym typeface="Times New Roman"/>
            </a:endParaRPr>
          </a:p>
        </p:txBody>
      </p:sp>
      <p:cxnSp>
        <p:nvCxnSpPr>
          <p:cNvPr id="258" name="Google Shape;258;p11"/>
          <p:cNvCxnSpPr/>
          <p:nvPr/>
        </p:nvCxnSpPr>
        <p:spPr>
          <a:xfrm>
            <a:off x="1860290" y="714845"/>
            <a:ext cx="9779260" cy="0"/>
          </a:xfrm>
          <a:prstGeom prst="straightConnector1">
            <a:avLst/>
          </a:prstGeom>
          <a:noFill/>
          <a:ln w="15875" cap="flat" cmpd="sng">
            <a:solidFill>
              <a:schemeClr val="dk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p:nvPr/>
        </p:nvSpPr>
        <p:spPr>
          <a:xfrm>
            <a:off x="0" y="0"/>
            <a:ext cx="4457803" cy="6858000"/>
          </a:xfrm>
          <a:custGeom>
            <a:avLst/>
            <a:gdLst/>
            <a:ahLst/>
            <a:cxnLst/>
            <a:rect l="l" t="t" r="r" b="b"/>
            <a:pathLst>
              <a:path w="4457803" h="6858000" extrusionOk="0">
                <a:moveTo>
                  <a:pt x="0" y="0"/>
                </a:moveTo>
                <a:lnTo>
                  <a:pt x="4457803" y="0"/>
                </a:lnTo>
                <a:lnTo>
                  <a:pt x="4457803" y="6858000"/>
                </a:lnTo>
                <a:lnTo>
                  <a:pt x="0" y="6858000"/>
                </a:lnTo>
                <a:close/>
              </a:path>
            </a:pathLst>
          </a:custGeom>
          <a:solidFill>
            <a:srgbClr val="EDF8F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2"/>
          <p:cNvSpPr/>
          <p:nvPr/>
        </p:nvSpPr>
        <p:spPr>
          <a:xfrm>
            <a:off x="5791200" y="0"/>
            <a:ext cx="6400800" cy="464069"/>
          </a:xfrm>
          <a:custGeom>
            <a:avLst/>
            <a:gdLst/>
            <a:ahLst/>
            <a:cxnLst/>
            <a:rect l="l" t="t" r="r" b="b"/>
            <a:pathLst>
              <a:path w="6400800" h="464069" extrusionOk="0">
                <a:moveTo>
                  <a:pt x="0" y="0"/>
                </a:moveTo>
                <a:lnTo>
                  <a:pt x="6400800" y="0"/>
                </a:lnTo>
                <a:lnTo>
                  <a:pt x="640080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2"/>
          <p:cNvSpPr/>
          <p:nvPr/>
        </p:nvSpPr>
        <p:spPr>
          <a:xfrm>
            <a:off x="542218" y="3995376"/>
            <a:ext cx="884429" cy="2862752"/>
          </a:xfrm>
          <a:prstGeom prst="roundRect">
            <a:avLst>
              <a:gd name="adj" fmla="val 9818"/>
            </a:avLst>
          </a:pr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2"/>
          <p:cNvSpPr txBox="1"/>
          <p:nvPr/>
        </p:nvSpPr>
        <p:spPr>
          <a:xfrm>
            <a:off x="291465" y="1965325"/>
            <a:ext cx="4166235" cy="1463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6000"/>
              <a:buFont typeface="Arial"/>
              <a:buNone/>
            </a:pPr>
            <a:r>
              <a:rPr lang="zh-CN" sz="6000" b="0" i="0" u="none" strike="noStrike" cap="none">
                <a:solidFill>
                  <a:srgbClr val="004994"/>
                </a:solidFill>
                <a:latin typeface="Times New Roman"/>
                <a:ea typeface="Times New Roman"/>
                <a:cs typeface="Times New Roman"/>
                <a:sym typeface="Times New Roman"/>
              </a:rPr>
              <a:t>CONTENT</a:t>
            </a:r>
            <a:endParaRPr sz="6000" b="0" i="0" u="none" strike="noStrike" cap="none">
              <a:solidFill>
                <a:srgbClr val="004994"/>
              </a:solidFill>
              <a:latin typeface="Times New Roman"/>
              <a:ea typeface="Times New Roman"/>
              <a:cs typeface="Times New Roman"/>
              <a:sym typeface="Times New Roman"/>
            </a:endParaRPr>
          </a:p>
        </p:txBody>
      </p:sp>
      <p:cxnSp>
        <p:nvCxnSpPr>
          <p:cNvPr id="104" name="Google Shape;104;p2"/>
          <p:cNvCxnSpPr/>
          <p:nvPr/>
        </p:nvCxnSpPr>
        <p:spPr>
          <a:xfrm>
            <a:off x="5791200" y="714844"/>
            <a:ext cx="6400800" cy="0"/>
          </a:xfrm>
          <a:prstGeom prst="straightConnector1">
            <a:avLst/>
          </a:prstGeom>
          <a:noFill/>
          <a:ln w="15875" cap="flat" cmpd="sng">
            <a:solidFill>
              <a:schemeClr val="dk1"/>
            </a:solidFill>
            <a:prstDash val="solid"/>
            <a:miter lim="800000"/>
            <a:headEnd type="none" w="sm" len="sm"/>
            <a:tailEnd type="none" w="sm" len="sm"/>
          </a:ln>
        </p:spPr>
      </p:cxnSp>
      <p:cxnSp>
        <p:nvCxnSpPr>
          <p:cNvPr id="105" name="Google Shape;105;p2"/>
          <p:cNvCxnSpPr/>
          <p:nvPr/>
        </p:nvCxnSpPr>
        <p:spPr>
          <a:xfrm>
            <a:off x="4819508" y="3667595"/>
            <a:ext cx="0" cy="3190405"/>
          </a:xfrm>
          <a:prstGeom prst="straightConnector1">
            <a:avLst/>
          </a:prstGeom>
          <a:noFill/>
          <a:ln w="15875" cap="flat" cmpd="sng">
            <a:solidFill>
              <a:schemeClr val="dk1"/>
            </a:solidFill>
            <a:prstDash val="solid"/>
            <a:miter lim="800000"/>
            <a:headEnd type="none" w="sm" len="sm"/>
            <a:tailEnd type="none" w="sm" len="sm"/>
          </a:ln>
        </p:spPr>
      </p:cxnSp>
      <p:grpSp>
        <p:nvGrpSpPr>
          <p:cNvPr id="106" name="Google Shape;106;p2"/>
          <p:cNvGrpSpPr/>
          <p:nvPr/>
        </p:nvGrpSpPr>
        <p:grpSpPr>
          <a:xfrm>
            <a:off x="5791200" y="1166223"/>
            <a:ext cx="5076190" cy="826135"/>
            <a:chOff x="5077632" y="1031644"/>
            <a:chExt cx="5076190" cy="826135"/>
          </a:xfrm>
        </p:grpSpPr>
        <p:sp>
          <p:nvSpPr>
            <p:cNvPr id="107" name="Google Shape;107;p2"/>
            <p:cNvSpPr/>
            <p:nvPr/>
          </p:nvSpPr>
          <p:spPr>
            <a:xfrm>
              <a:off x="5183645" y="1031644"/>
              <a:ext cx="713134" cy="674348"/>
            </a:xfrm>
            <a:prstGeom prst="roundRect">
              <a:avLst>
                <a:gd name="adj" fmla="val 9818"/>
              </a:avLst>
            </a:pr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8" name="Google Shape;108;p2"/>
            <p:cNvSpPr txBox="1"/>
            <p:nvPr/>
          </p:nvSpPr>
          <p:spPr>
            <a:xfrm>
              <a:off x="5077632" y="1076431"/>
              <a:ext cx="925161"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zh-CN" sz="3200" b="0" i="0" u="none" strike="noStrike" cap="none">
                  <a:solidFill>
                    <a:schemeClr val="lt1"/>
                  </a:solidFill>
                  <a:latin typeface="Arial"/>
                  <a:ea typeface="Arial"/>
                  <a:cs typeface="Arial"/>
                  <a:sym typeface="Arial"/>
                </a:rPr>
                <a:t>01</a:t>
              </a:r>
              <a:endParaRPr sz="3200" b="0" i="0" u="none" strike="noStrike" cap="none">
                <a:solidFill>
                  <a:schemeClr val="lt1"/>
                </a:solidFill>
                <a:latin typeface="Arial"/>
                <a:ea typeface="Arial"/>
                <a:cs typeface="Arial"/>
                <a:sym typeface="Arial"/>
              </a:endParaRPr>
            </a:p>
          </p:txBody>
        </p:sp>
        <p:sp>
          <p:nvSpPr>
            <p:cNvPr id="109" name="Google Shape;109;p2"/>
            <p:cNvSpPr txBox="1"/>
            <p:nvPr/>
          </p:nvSpPr>
          <p:spPr>
            <a:xfrm>
              <a:off x="6002827" y="1076729"/>
              <a:ext cx="4150995" cy="781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zh-CN" sz="4000" b="0" i="0" u="none" strike="noStrike" cap="none">
                  <a:solidFill>
                    <a:schemeClr val="dk1"/>
                  </a:solidFill>
                  <a:latin typeface="Times New Roman"/>
                  <a:ea typeface="Times New Roman"/>
                  <a:cs typeface="Times New Roman"/>
                  <a:sym typeface="Times New Roman"/>
                </a:rPr>
                <a:t> Background</a:t>
              </a:r>
              <a:endParaRPr sz="4000" b="0" i="0" u="none" strike="noStrike" cap="none">
                <a:solidFill>
                  <a:schemeClr val="dk1"/>
                </a:solidFill>
                <a:latin typeface="Times New Roman"/>
                <a:ea typeface="Times New Roman"/>
                <a:cs typeface="Times New Roman"/>
                <a:sym typeface="Times New Roman"/>
              </a:endParaRPr>
            </a:p>
          </p:txBody>
        </p:sp>
      </p:grpSp>
      <p:grpSp>
        <p:nvGrpSpPr>
          <p:cNvPr id="110" name="Google Shape;110;p2"/>
          <p:cNvGrpSpPr/>
          <p:nvPr/>
        </p:nvGrpSpPr>
        <p:grpSpPr>
          <a:xfrm>
            <a:off x="5791200" y="2617822"/>
            <a:ext cx="5075862" cy="706839"/>
            <a:chOff x="5077632" y="1031644"/>
            <a:chExt cx="5075862" cy="706839"/>
          </a:xfrm>
        </p:grpSpPr>
        <p:sp>
          <p:nvSpPr>
            <p:cNvPr id="111" name="Google Shape;111;p2"/>
            <p:cNvSpPr/>
            <p:nvPr/>
          </p:nvSpPr>
          <p:spPr>
            <a:xfrm>
              <a:off x="5183645" y="1031644"/>
              <a:ext cx="713134" cy="674348"/>
            </a:xfrm>
            <a:prstGeom prst="roundRect">
              <a:avLst>
                <a:gd name="adj" fmla="val 9818"/>
              </a:avLst>
            </a:pr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2"/>
            <p:cNvSpPr txBox="1"/>
            <p:nvPr/>
          </p:nvSpPr>
          <p:spPr>
            <a:xfrm>
              <a:off x="5077632" y="1076431"/>
              <a:ext cx="925161"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zh-CN" sz="3200" b="0" i="0" u="none" strike="noStrike" cap="none">
                  <a:solidFill>
                    <a:schemeClr val="lt1"/>
                  </a:solidFill>
                  <a:latin typeface="Arial"/>
                  <a:ea typeface="Arial"/>
                  <a:cs typeface="Arial"/>
                  <a:sym typeface="Arial"/>
                </a:rPr>
                <a:t>02</a:t>
              </a:r>
              <a:endParaRPr sz="3200" b="0" i="0" u="none" strike="noStrike" cap="none">
                <a:solidFill>
                  <a:schemeClr val="lt1"/>
                </a:solidFill>
                <a:latin typeface="Arial"/>
                <a:ea typeface="Arial"/>
                <a:cs typeface="Arial"/>
                <a:sym typeface="Arial"/>
              </a:endParaRPr>
            </a:p>
          </p:txBody>
        </p:sp>
        <p:sp>
          <p:nvSpPr>
            <p:cNvPr id="113" name="Google Shape;113;p2"/>
            <p:cNvSpPr txBox="1"/>
            <p:nvPr/>
          </p:nvSpPr>
          <p:spPr>
            <a:xfrm>
              <a:off x="6109494" y="1091983"/>
              <a:ext cx="4044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zh-CN" sz="3600" b="0" i="0" u="none" strike="noStrike" cap="none">
                  <a:solidFill>
                    <a:schemeClr val="dk1"/>
                  </a:solidFill>
                  <a:latin typeface="Times New Roman"/>
                  <a:ea typeface="Times New Roman"/>
                  <a:cs typeface="Times New Roman"/>
                  <a:sym typeface="Times New Roman"/>
                </a:rPr>
                <a:t>Idea</a:t>
              </a:r>
              <a:endParaRPr sz="3600" b="0" i="0" u="none" strike="noStrike" cap="none">
                <a:solidFill>
                  <a:schemeClr val="dk1"/>
                </a:solidFill>
                <a:latin typeface="Times New Roman"/>
                <a:ea typeface="Times New Roman"/>
                <a:cs typeface="Times New Roman"/>
                <a:sym typeface="Times New Roman"/>
              </a:endParaRPr>
            </a:p>
          </p:txBody>
        </p:sp>
      </p:grpSp>
      <p:grpSp>
        <p:nvGrpSpPr>
          <p:cNvPr id="114" name="Google Shape;114;p2"/>
          <p:cNvGrpSpPr/>
          <p:nvPr/>
        </p:nvGrpSpPr>
        <p:grpSpPr>
          <a:xfrm>
            <a:off x="5791200" y="4069421"/>
            <a:ext cx="5075862" cy="690964"/>
            <a:chOff x="5077632" y="1031644"/>
            <a:chExt cx="5075862" cy="690964"/>
          </a:xfrm>
        </p:grpSpPr>
        <p:sp>
          <p:nvSpPr>
            <p:cNvPr id="115" name="Google Shape;115;p2"/>
            <p:cNvSpPr/>
            <p:nvPr/>
          </p:nvSpPr>
          <p:spPr>
            <a:xfrm>
              <a:off x="5183645" y="1031644"/>
              <a:ext cx="713134" cy="674348"/>
            </a:xfrm>
            <a:prstGeom prst="roundRect">
              <a:avLst>
                <a:gd name="adj" fmla="val 9818"/>
              </a:avLst>
            </a:pr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
            <p:cNvSpPr txBox="1"/>
            <p:nvPr/>
          </p:nvSpPr>
          <p:spPr>
            <a:xfrm>
              <a:off x="5077632" y="1076431"/>
              <a:ext cx="925161"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zh-CN" sz="3200" b="0" i="0" u="none" strike="noStrike" cap="none">
                  <a:solidFill>
                    <a:schemeClr val="lt1"/>
                  </a:solidFill>
                  <a:latin typeface="Arial"/>
                  <a:ea typeface="Arial"/>
                  <a:cs typeface="Arial"/>
                  <a:sym typeface="Arial"/>
                </a:rPr>
                <a:t>03</a:t>
              </a:r>
              <a:endParaRPr sz="3200" b="0" i="0" u="none" strike="noStrike" cap="none">
                <a:solidFill>
                  <a:schemeClr val="lt1"/>
                </a:solidFill>
                <a:latin typeface="Arial"/>
                <a:ea typeface="Arial"/>
                <a:cs typeface="Arial"/>
                <a:sym typeface="Arial"/>
              </a:endParaRPr>
            </a:p>
          </p:txBody>
        </p:sp>
        <p:sp>
          <p:nvSpPr>
            <p:cNvPr id="117" name="Google Shape;117;p2"/>
            <p:cNvSpPr txBox="1"/>
            <p:nvPr/>
          </p:nvSpPr>
          <p:spPr>
            <a:xfrm>
              <a:off x="6109494" y="1076108"/>
              <a:ext cx="4044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zh-CN" sz="3600" b="0" i="0" u="none" strike="noStrike" cap="none">
                  <a:solidFill>
                    <a:schemeClr val="dk1"/>
                  </a:solidFill>
                  <a:latin typeface="Times New Roman"/>
                  <a:ea typeface="Times New Roman"/>
                  <a:cs typeface="Times New Roman"/>
                  <a:sym typeface="Times New Roman"/>
                </a:rPr>
                <a:t>Experimental design</a:t>
              </a:r>
              <a:endParaRPr sz="3600" b="0" i="0" u="none" strike="noStrike" cap="none">
                <a:solidFill>
                  <a:schemeClr val="dk1"/>
                </a:solidFill>
                <a:latin typeface="Times New Roman"/>
                <a:ea typeface="Times New Roman"/>
                <a:cs typeface="Times New Roman"/>
                <a:sym typeface="Times New Roman"/>
              </a:endParaRPr>
            </a:p>
          </p:txBody>
        </p:sp>
      </p:grpSp>
      <p:grpSp>
        <p:nvGrpSpPr>
          <p:cNvPr id="118" name="Google Shape;118;p2"/>
          <p:cNvGrpSpPr/>
          <p:nvPr/>
        </p:nvGrpSpPr>
        <p:grpSpPr>
          <a:xfrm>
            <a:off x="5791200" y="5521021"/>
            <a:ext cx="5275125" cy="730329"/>
            <a:chOff x="5077632" y="1031644"/>
            <a:chExt cx="5275125" cy="730329"/>
          </a:xfrm>
        </p:grpSpPr>
        <p:sp>
          <p:nvSpPr>
            <p:cNvPr id="119" name="Google Shape;119;p2"/>
            <p:cNvSpPr/>
            <p:nvPr/>
          </p:nvSpPr>
          <p:spPr>
            <a:xfrm>
              <a:off x="5183645" y="1031644"/>
              <a:ext cx="713134" cy="674348"/>
            </a:xfrm>
            <a:prstGeom prst="roundRect">
              <a:avLst>
                <a:gd name="adj" fmla="val 9818"/>
              </a:avLst>
            </a:pr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2"/>
            <p:cNvSpPr txBox="1"/>
            <p:nvPr/>
          </p:nvSpPr>
          <p:spPr>
            <a:xfrm>
              <a:off x="5077632" y="1076431"/>
              <a:ext cx="925161"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zh-CN" sz="3200" b="0" i="0" u="none" strike="noStrike" cap="none">
                  <a:solidFill>
                    <a:schemeClr val="lt1"/>
                  </a:solidFill>
                  <a:latin typeface="Arial"/>
                  <a:ea typeface="Arial"/>
                  <a:cs typeface="Arial"/>
                  <a:sym typeface="Arial"/>
                </a:rPr>
                <a:t>04</a:t>
              </a:r>
              <a:endParaRPr sz="3200" b="0" i="0" u="none" strike="noStrike" cap="none">
                <a:solidFill>
                  <a:schemeClr val="lt1"/>
                </a:solidFill>
                <a:latin typeface="Arial"/>
                <a:ea typeface="Arial"/>
                <a:cs typeface="Arial"/>
                <a:sym typeface="Arial"/>
              </a:endParaRPr>
            </a:p>
          </p:txBody>
        </p:sp>
        <p:sp>
          <p:nvSpPr>
            <p:cNvPr id="121" name="Google Shape;121;p2"/>
            <p:cNvSpPr txBox="1"/>
            <p:nvPr/>
          </p:nvSpPr>
          <p:spPr>
            <a:xfrm>
              <a:off x="6147357" y="1115473"/>
              <a:ext cx="42054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zh-CN" sz="3600" b="0" i="0" u="none" strike="noStrike" cap="none">
                  <a:solidFill>
                    <a:schemeClr val="dk1"/>
                  </a:solidFill>
                  <a:latin typeface="Times New Roman"/>
                  <a:ea typeface="Times New Roman"/>
                  <a:cs typeface="Times New Roman"/>
                  <a:sym typeface="Times New Roman"/>
                </a:rPr>
                <a:t>Potential implications</a:t>
              </a:r>
              <a:endParaRPr sz="3600" b="0" i="0" u="none" strike="noStrike" cap="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pSp>
        <p:nvGrpSpPr>
          <p:cNvPr id="126" name="Google Shape;126;p3"/>
          <p:cNvGrpSpPr/>
          <p:nvPr/>
        </p:nvGrpSpPr>
        <p:grpSpPr>
          <a:xfrm>
            <a:off x="4152934" y="1"/>
            <a:ext cx="8039300" cy="236184"/>
            <a:chOff x="1771650" y="1"/>
            <a:chExt cx="10420350" cy="714844"/>
          </a:xfrm>
        </p:grpSpPr>
        <p:sp>
          <p:nvSpPr>
            <p:cNvPr id="127" name="Google Shape;127;p3"/>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28" name="Google Shape;128;p3"/>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grpSp>
        <p:nvGrpSpPr>
          <p:cNvPr id="129" name="Google Shape;129;p3"/>
          <p:cNvGrpSpPr/>
          <p:nvPr/>
        </p:nvGrpSpPr>
        <p:grpSpPr>
          <a:xfrm rot="10800000">
            <a:off x="-234" y="6621815"/>
            <a:ext cx="8039300" cy="236184"/>
            <a:chOff x="1771650" y="1"/>
            <a:chExt cx="10420350" cy="714844"/>
          </a:xfrm>
        </p:grpSpPr>
        <p:sp>
          <p:nvSpPr>
            <p:cNvPr id="130" name="Google Shape;130;p3"/>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31" name="Google Shape;131;p3"/>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sp>
        <p:nvSpPr>
          <p:cNvPr id="132" name="Google Shape;132;p3"/>
          <p:cNvSpPr txBox="1"/>
          <p:nvPr/>
        </p:nvSpPr>
        <p:spPr>
          <a:xfrm>
            <a:off x="240649" y="90475"/>
            <a:ext cx="61512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zh-CN" sz="4800" b="0" i="0" u="none" strike="noStrike" cap="none">
                <a:solidFill>
                  <a:srgbClr val="1E4E79"/>
                </a:solidFill>
                <a:latin typeface="Times New Roman"/>
                <a:ea typeface="Times New Roman"/>
                <a:cs typeface="Times New Roman"/>
                <a:sym typeface="Times New Roman"/>
              </a:rPr>
              <a:t>Background</a:t>
            </a:r>
            <a:endParaRPr sz="4800" b="0" i="0" u="none" strike="noStrike" cap="none">
              <a:solidFill>
                <a:srgbClr val="1E4E79"/>
              </a:solidFill>
              <a:latin typeface="Times New Roman"/>
              <a:ea typeface="Times New Roman"/>
              <a:cs typeface="Times New Roman"/>
              <a:sym typeface="Times New Roman"/>
            </a:endParaRPr>
          </a:p>
        </p:txBody>
      </p:sp>
      <p:sp>
        <p:nvSpPr>
          <p:cNvPr id="133" name="Google Shape;133;p3"/>
          <p:cNvSpPr txBox="1"/>
          <p:nvPr/>
        </p:nvSpPr>
        <p:spPr>
          <a:xfrm>
            <a:off x="415300" y="3337875"/>
            <a:ext cx="6419700" cy="21492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34" name="Google Shape;134;p3"/>
          <p:cNvSpPr txBox="1"/>
          <p:nvPr/>
        </p:nvSpPr>
        <p:spPr>
          <a:xfrm>
            <a:off x="6736576" y="3551500"/>
            <a:ext cx="4027500" cy="2831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2000"/>
              <a:buFont typeface="Arial"/>
              <a:buNone/>
            </a:pPr>
            <a:r>
              <a:rPr lang="zh-CN" sz="2000" b="0" i="0" u="none" strike="noStrike" cap="none">
                <a:solidFill>
                  <a:srgbClr val="1F1F1F"/>
                </a:solidFill>
                <a:latin typeface="Arial"/>
                <a:ea typeface="Arial"/>
                <a:cs typeface="Arial"/>
                <a:sym typeface="Arial"/>
              </a:rPr>
              <a:t>Short-form video addiction</a:t>
            </a:r>
            <a:endParaRPr sz="2000" b="0" i="0" u="none" strike="noStrike" cap="none">
              <a:solidFill>
                <a:srgbClr val="1F1F1F"/>
              </a:solidFill>
              <a:latin typeface="Arial"/>
              <a:ea typeface="Arial"/>
              <a:cs typeface="Arial"/>
              <a:sym typeface="Arial"/>
            </a:endParaRPr>
          </a:p>
          <a:p>
            <a:pPr marL="457200" marR="0" lvl="0" indent="-355600" algn="l" rtl="0">
              <a:lnSpc>
                <a:spcPct val="115000"/>
              </a:lnSpc>
              <a:spcBef>
                <a:spcPts val="0"/>
              </a:spcBef>
              <a:spcAft>
                <a:spcPts val="0"/>
              </a:spcAft>
              <a:buClr>
                <a:srgbClr val="1F1F1F"/>
              </a:buClr>
              <a:buSzPts val="2000"/>
              <a:buFont typeface="Arial"/>
              <a:buChar char="●"/>
            </a:pPr>
            <a:r>
              <a:rPr lang="zh-CN" sz="2000" b="0" i="0" u="none" strike="noStrike" cap="none">
                <a:solidFill>
                  <a:srgbClr val="1F1F1F"/>
                </a:solidFill>
                <a:latin typeface="Arial"/>
                <a:ea typeface="Arial"/>
                <a:cs typeface="Arial"/>
                <a:sym typeface="Arial"/>
              </a:rPr>
              <a:t>Subcategory of Internet addiction.</a:t>
            </a:r>
            <a:endParaRPr sz="2000" b="0" i="0" u="none" strike="noStrike" cap="none">
              <a:solidFill>
                <a:srgbClr val="1F1F1F"/>
              </a:solidFill>
              <a:latin typeface="Arial"/>
              <a:ea typeface="Arial"/>
              <a:cs typeface="Arial"/>
              <a:sym typeface="Arial"/>
            </a:endParaRPr>
          </a:p>
          <a:p>
            <a:pPr marL="457200" marR="0" lvl="0" indent="-355600" algn="l" rtl="0">
              <a:lnSpc>
                <a:spcPct val="115000"/>
              </a:lnSpc>
              <a:spcBef>
                <a:spcPts val="0"/>
              </a:spcBef>
              <a:spcAft>
                <a:spcPts val="0"/>
              </a:spcAft>
              <a:buClr>
                <a:srgbClr val="1F1F1F"/>
              </a:buClr>
              <a:buSzPts val="2000"/>
              <a:buFont typeface="Arial"/>
              <a:buChar char="●"/>
            </a:pPr>
            <a:r>
              <a:rPr lang="zh-CN" sz="2000" b="0" i="0" u="none" strike="noStrike" cap="none">
                <a:solidFill>
                  <a:srgbClr val="1F1F1F"/>
                </a:solidFill>
                <a:latin typeface="Arial"/>
                <a:ea typeface="Arial"/>
                <a:cs typeface="Arial"/>
                <a:sym typeface="Arial"/>
              </a:rPr>
              <a:t>Growing public concern with the popularity of short-form video applications.</a:t>
            </a:r>
            <a:endParaRPr sz="2000" b="0" i="0" u="none" strike="noStrike" cap="none">
              <a:solidFill>
                <a:srgbClr val="1F1F1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35" name="Google Shape;135;p3"/>
          <p:cNvSpPr txBox="1"/>
          <p:nvPr/>
        </p:nvSpPr>
        <p:spPr>
          <a:xfrm>
            <a:off x="980725" y="1239275"/>
            <a:ext cx="4917600" cy="2831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zh-CN" sz="2000" b="1" i="0" u="none" strike="noStrike" cap="none">
                <a:solidFill>
                  <a:srgbClr val="1F1F1F"/>
                </a:solidFill>
                <a:latin typeface="Arial"/>
                <a:ea typeface="Arial"/>
                <a:cs typeface="Arial"/>
                <a:sym typeface="Arial"/>
              </a:rPr>
              <a:t>Internet addiction </a:t>
            </a:r>
            <a:endParaRPr sz="2000" b="1" i="0" u="none" strike="noStrike" cap="none">
              <a:solidFill>
                <a:srgbClr val="1F1F1F"/>
              </a:solidFill>
              <a:latin typeface="Arial"/>
              <a:ea typeface="Arial"/>
              <a:cs typeface="Arial"/>
              <a:sym typeface="Arial"/>
            </a:endParaRPr>
          </a:p>
          <a:p>
            <a:pPr marL="457200" marR="0" lvl="0" indent="-355600" algn="l" rtl="0">
              <a:lnSpc>
                <a:spcPct val="115000"/>
              </a:lnSpc>
              <a:spcBef>
                <a:spcPts val="0"/>
              </a:spcBef>
              <a:spcAft>
                <a:spcPts val="0"/>
              </a:spcAft>
              <a:buClr>
                <a:srgbClr val="1F1F1F"/>
              </a:buClr>
              <a:buSzPts val="2000"/>
              <a:buFont typeface="Arial"/>
              <a:buChar char="●"/>
            </a:pPr>
            <a:r>
              <a:rPr lang="zh-CN" sz="2000" b="0" i="0" u="none" strike="noStrike" cap="none">
                <a:solidFill>
                  <a:srgbClr val="1F1F1F"/>
                </a:solidFill>
                <a:latin typeface="Arial"/>
                <a:ea typeface="Arial"/>
                <a:cs typeface="Arial"/>
                <a:sym typeface="Arial"/>
              </a:rPr>
              <a:t>A disorder in which an individual’s inability to control his or her use of the Internet.</a:t>
            </a:r>
            <a:endParaRPr sz="2000" b="0" i="0" u="none" strike="noStrike" cap="none">
              <a:solidFill>
                <a:srgbClr val="1F1F1F"/>
              </a:solidFill>
              <a:latin typeface="Arial"/>
              <a:ea typeface="Arial"/>
              <a:cs typeface="Arial"/>
              <a:sym typeface="Arial"/>
            </a:endParaRPr>
          </a:p>
          <a:p>
            <a:pPr marL="457200" marR="0" lvl="0" indent="-355600" algn="l" rtl="0">
              <a:lnSpc>
                <a:spcPct val="115000"/>
              </a:lnSpc>
              <a:spcBef>
                <a:spcPts val="0"/>
              </a:spcBef>
              <a:spcAft>
                <a:spcPts val="0"/>
              </a:spcAft>
              <a:buClr>
                <a:srgbClr val="1F1F1F"/>
              </a:buClr>
              <a:buSzPts val="2000"/>
              <a:buFont typeface="Arial"/>
              <a:buChar char="●"/>
            </a:pPr>
            <a:r>
              <a:rPr lang="zh-CN" sz="2000" b="0" i="0" u="none" strike="noStrike" cap="none">
                <a:solidFill>
                  <a:srgbClr val="1F1F1F"/>
                </a:solidFill>
                <a:latin typeface="Arial"/>
                <a:ea typeface="Arial"/>
                <a:cs typeface="Arial"/>
                <a:sym typeface="Arial"/>
              </a:rPr>
              <a:t>Negative consequences on users’ well-being, such as mental health problems, attention difficulties, and poor interpersonal quality</a:t>
            </a:r>
            <a:endParaRPr sz="2000" b="0" i="0" u="none" strike="noStrike" cap="none">
              <a:solidFill>
                <a:srgbClr val="1F1F1F"/>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a:stretch/>
        </p:blipFill>
        <p:spPr>
          <a:xfrm>
            <a:off x="1780113" y="4309594"/>
            <a:ext cx="3690075" cy="2073317"/>
          </a:xfrm>
          <a:prstGeom prst="rect">
            <a:avLst/>
          </a:prstGeom>
          <a:noFill/>
          <a:ln>
            <a:noFill/>
          </a:ln>
        </p:spPr>
      </p:pic>
      <p:pic>
        <p:nvPicPr>
          <p:cNvPr id="137" name="Google Shape;137;p3"/>
          <p:cNvPicPr preferRelativeResize="0"/>
          <p:nvPr/>
        </p:nvPicPr>
        <p:blipFill rotWithShape="1">
          <a:blip r:embed="rId4">
            <a:alphaModFix/>
          </a:blip>
          <a:srcRect/>
          <a:stretch/>
        </p:blipFill>
        <p:spPr>
          <a:xfrm>
            <a:off x="6905275" y="849125"/>
            <a:ext cx="3858800" cy="19747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p:nvPr/>
        </p:nvSpPr>
        <p:spPr>
          <a:xfrm>
            <a:off x="415290" y="179705"/>
            <a:ext cx="3737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zh-CN" sz="4800" b="0" i="0" u="none" strike="noStrike" cap="none">
                <a:solidFill>
                  <a:srgbClr val="1E4E79"/>
                </a:solidFill>
                <a:latin typeface="Times New Roman"/>
                <a:ea typeface="Times New Roman"/>
                <a:cs typeface="Times New Roman"/>
                <a:sym typeface="Times New Roman"/>
              </a:rPr>
              <a:t>Background</a:t>
            </a:r>
            <a:endParaRPr sz="4800" b="0" i="0" u="none" strike="noStrike" cap="none">
              <a:solidFill>
                <a:srgbClr val="1E4E79"/>
              </a:solidFill>
              <a:latin typeface="Times New Roman"/>
              <a:ea typeface="Times New Roman"/>
              <a:cs typeface="Times New Roman"/>
              <a:sym typeface="Times New Roman"/>
            </a:endParaRPr>
          </a:p>
        </p:txBody>
      </p:sp>
      <p:grpSp>
        <p:nvGrpSpPr>
          <p:cNvPr id="143" name="Google Shape;143;p4"/>
          <p:cNvGrpSpPr/>
          <p:nvPr/>
        </p:nvGrpSpPr>
        <p:grpSpPr>
          <a:xfrm>
            <a:off x="4152934" y="1"/>
            <a:ext cx="8039300" cy="236184"/>
            <a:chOff x="1771650" y="1"/>
            <a:chExt cx="10420350" cy="714844"/>
          </a:xfrm>
        </p:grpSpPr>
        <p:sp>
          <p:nvSpPr>
            <p:cNvPr id="144" name="Google Shape;144;p4"/>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45" name="Google Shape;145;p4"/>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grpSp>
        <p:nvGrpSpPr>
          <p:cNvPr id="146" name="Google Shape;146;p4"/>
          <p:cNvGrpSpPr/>
          <p:nvPr/>
        </p:nvGrpSpPr>
        <p:grpSpPr>
          <a:xfrm rot="10800000">
            <a:off x="-234" y="6621815"/>
            <a:ext cx="8039300" cy="236184"/>
            <a:chOff x="1771650" y="1"/>
            <a:chExt cx="10420350" cy="714844"/>
          </a:xfrm>
        </p:grpSpPr>
        <p:sp>
          <p:nvSpPr>
            <p:cNvPr id="147" name="Google Shape;147;p4"/>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48" name="Google Shape;148;p4"/>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sp>
        <p:nvSpPr>
          <p:cNvPr id="149" name="Google Shape;149;p4"/>
          <p:cNvSpPr txBox="1"/>
          <p:nvPr/>
        </p:nvSpPr>
        <p:spPr>
          <a:xfrm>
            <a:off x="2882900" y="3881755"/>
            <a:ext cx="3323700" cy="3549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pic>
        <p:nvPicPr>
          <p:cNvPr id="150" name="Google Shape;150;p4"/>
          <p:cNvPicPr preferRelativeResize="0"/>
          <p:nvPr/>
        </p:nvPicPr>
        <p:blipFill rotWithShape="1">
          <a:blip r:embed="rId3">
            <a:alphaModFix/>
          </a:blip>
          <a:srcRect/>
          <a:stretch/>
        </p:blipFill>
        <p:spPr>
          <a:xfrm>
            <a:off x="415300" y="1010702"/>
            <a:ext cx="6262012" cy="4898661"/>
          </a:xfrm>
          <a:prstGeom prst="rect">
            <a:avLst/>
          </a:prstGeom>
          <a:noFill/>
          <a:ln>
            <a:noFill/>
          </a:ln>
        </p:spPr>
      </p:pic>
      <p:sp>
        <p:nvSpPr>
          <p:cNvPr id="151" name="Google Shape;151;p4"/>
          <p:cNvSpPr txBox="1"/>
          <p:nvPr/>
        </p:nvSpPr>
        <p:spPr>
          <a:xfrm>
            <a:off x="7654275" y="1175000"/>
            <a:ext cx="4157400" cy="5030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1200"/>
              </a:spcBef>
              <a:spcAft>
                <a:spcPts val="0"/>
              </a:spcAft>
              <a:buClr>
                <a:schemeClr val="dk1"/>
              </a:buClr>
              <a:buSzPts val="1800"/>
              <a:buFont typeface="Times New Roman"/>
              <a:buChar char="●"/>
            </a:pPr>
            <a:r>
              <a:rPr lang="zh-CN" sz="1800" b="0" i="0" u="none" strike="noStrike" cap="none">
                <a:solidFill>
                  <a:schemeClr val="dk1"/>
                </a:solidFill>
                <a:latin typeface="Times New Roman"/>
                <a:ea typeface="Times New Roman"/>
                <a:cs typeface="Times New Roman"/>
                <a:sym typeface="Times New Roman"/>
              </a:rPr>
              <a:t>The Emotional Recognition Go/ NoGo task is a cognitive task designed to assess </a:t>
            </a:r>
            <a:r>
              <a:rPr lang="zh-CN" sz="1800" b="1" i="0" u="none" strike="noStrike" cap="none">
                <a:solidFill>
                  <a:schemeClr val="dk1"/>
                </a:solidFill>
                <a:latin typeface="Times New Roman"/>
                <a:ea typeface="Times New Roman"/>
                <a:cs typeface="Times New Roman"/>
                <a:sym typeface="Times New Roman"/>
              </a:rPr>
              <a:t>information processing bias</a:t>
            </a:r>
            <a:r>
              <a:rPr lang="zh-CN" sz="1800" b="0" i="0" u="none" strike="noStrike" cap="none">
                <a:solidFill>
                  <a:schemeClr val="dk1"/>
                </a:solidFill>
                <a:latin typeface="Times New Roman"/>
                <a:ea typeface="Times New Roman"/>
                <a:cs typeface="Times New Roman"/>
                <a:sym typeface="Times New Roman"/>
              </a:rPr>
              <a:t> between different facial expressions. </a:t>
            </a:r>
            <a:endParaRPr sz="1800" b="0" i="0" u="none" strike="noStrike" cap="none">
              <a:solidFill>
                <a:schemeClr val="dk1"/>
              </a:solidFill>
              <a:latin typeface="Times New Roman"/>
              <a:ea typeface="Times New Roman"/>
              <a:cs typeface="Times New Roman"/>
              <a:sym typeface="Times New Roman"/>
            </a:endParaRPr>
          </a:p>
          <a:p>
            <a:pPr marL="457200" marR="0" lvl="0" indent="0" algn="l" rtl="0">
              <a:lnSpc>
                <a:spcPct val="115000"/>
              </a:lnSpc>
              <a:spcBef>
                <a:spcPts val="1200"/>
              </a:spcBef>
              <a:spcAft>
                <a:spcPts val="0"/>
              </a:spcAft>
              <a:buClr>
                <a:srgbClr val="000000"/>
              </a:buClr>
              <a:buSzPts val="17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42900" algn="l" rtl="0">
              <a:lnSpc>
                <a:spcPct val="115000"/>
              </a:lnSpc>
              <a:spcBef>
                <a:spcPts val="1200"/>
              </a:spcBef>
              <a:spcAft>
                <a:spcPts val="0"/>
              </a:spcAft>
              <a:buClr>
                <a:schemeClr val="dk1"/>
              </a:buClr>
              <a:buSzPts val="1800"/>
              <a:buFont typeface="Times New Roman"/>
              <a:buChar char="●"/>
            </a:pPr>
            <a:r>
              <a:rPr lang="zh-CN" sz="1800" b="0" i="0" u="none" strike="noStrike" cap="none">
                <a:solidFill>
                  <a:schemeClr val="dk1"/>
                </a:solidFill>
                <a:latin typeface="Times New Roman"/>
                <a:ea typeface="Times New Roman"/>
                <a:cs typeface="Times New Roman"/>
                <a:sym typeface="Times New Roman"/>
              </a:rPr>
              <a:t>In this task, participants must respond to a particular emotional facial expression (neutral, sad, happy and so on) (Go trials) and not respond (NoGo trials) to another emotional facial expression.Reaction times(RT) will be recorded for further calculations to get emotional bias scores.</a:t>
            </a:r>
            <a:endParaRPr sz="19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2800"/>
              <a:buFont typeface="Arial"/>
              <a:buNone/>
            </a:pPr>
            <a:endParaRPr sz="29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5"/>
          <p:cNvSpPr txBox="1"/>
          <p:nvPr/>
        </p:nvSpPr>
        <p:spPr>
          <a:xfrm>
            <a:off x="415290" y="179705"/>
            <a:ext cx="3737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zh-CN" sz="4800" b="0" i="0" u="none" strike="noStrike" cap="none">
                <a:solidFill>
                  <a:srgbClr val="1E4E79"/>
                </a:solidFill>
                <a:latin typeface="Times New Roman"/>
                <a:ea typeface="Times New Roman"/>
                <a:cs typeface="Times New Roman"/>
                <a:sym typeface="Times New Roman"/>
              </a:rPr>
              <a:t>Background</a:t>
            </a:r>
            <a:endParaRPr sz="4800" b="0" i="0" u="none" strike="noStrike" cap="none">
              <a:solidFill>
                <a:srgbClr val="1E4E79"/>
              </a:solidFill>
              <a:latin typeface="Times New Roman"/>
              <a:ea typeface="Times New Roman"/>
              <a:cs typeface="Times New Roman"/>
              <a:sym typeface="Times New Roman"/>
            </a:endParaRPr>
          </a:p>
        </p:txBody>
      </p:sp>
      <p:grpSp>
        <p:nvGrpSpPr>
          <p:cNvPr id="157" name="Google Shape;157;p5"/>
          <p:cNvGrpSpPr/>
          <p:nvPr/>
        </p:nvGrpSpPr>
        <p:grpSpPr>
          <a:xfrm>
            <a:off x="4152934" y="1"/>
            <a:ext cx="8039300" cy="236184"/>
            <a:chOff x="1771650" y="1"/>
            <a:chExt cx="10420350" cy="714844"/>
          </a:xfrm>
        </p:grpSpPr>
        <p:sp>
          <p:nvSpPr>
            <p:cNvPr id="158" name="Google Shape;158;p5"/>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59" name="Google Shape;159;p5"/>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grpSp>
        <p:nvGrpSpPr>
          <p:cNvPr id="160" name="Google Shape;160;p5"/>
          <p:cNvGrpSpPr/>
          <p:nvPr/>
        </p:nvGrpSpPr>
        <p:grpSpPr>
          <a:xfrm rot="10800000">
            <a:off x="-234" y="6621815"/>
            <a:ext cx="8039300" cy="236184"/>
            <a:chOff x="1771650" y="1"/>
            <a:chExt cx="10420350" cy="714844"/>
          </a:xfrm>
        </p:grpSpPr>
        <p:sp>
          <p:nvSpPr>
            <p:cNvPr id="161" name="Google Shape;161;p5"/>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62" name="Google Shape;162;p5"/>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sp>
        <p:nvSpPr>
          <p:cNvPr id="163" name="Google Shape;163;p5"/>
          <p:cNvSpPr txBox="1"/>
          <p:nvPr/>
        </p:nvSpPr>
        <p:spPr>
          <a:xfrm>
            <a:off x="481825" y="1058363"/>
            <a:ext cx="4660200" cy="48609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zh-CN" sz="1800" b="1" i="0" u="none" strike="noStrike" cap="none">
                <a:solidFill>
                  <a:schemeClr val="dk1"/>
                </a:solidFill>
                <a:latin typeface="Times New Roman"/>
                <a:ea typeface="Times New Roman"/>
                <a:cs typeface="Times New Roman"/>
                <a:sym typeface="Times New Roman"/>
              </a:rPr>
              <a:t>The emotional Go/No-Go task involves activation in several brain regions. </a:t>
            </a:r>
            <a:endParaRPr sz="1800" b="1" i="0" u="none" strike="noStrike" cap="none">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zh-CN" sz="1800" b="0" i="0" u="none" strike="noStrike" cap="none">
                <a:solidFill>
                  <a:schemeClr val="dk1"/>
                </a:solidFill>
                <a:latin typeface="Times New Roman"/>
                <a:ea typeface="Times New Roman"/>
                <a:cs typeface="Times New Roman"/>
                <a:sym typeface="Times New Roman"/>
              </a:rPr>
              <a:t>Brain activations are primarily in </a:t>
            </a:r>
            <a:r>
              <a:rPr lang="zh-CN" sz="1800" b="1" i="0" u="none" strike="noStrike" cap="none">
                <a:solidFill>
                  <a:schemeClr val="dk1"/>
                </a:solidFill>
                <a:latin typeface="Times New Roman"/>
                <a:ea typeface="Times New Roman"/>
                <a:cs typeface="Times New Roman"/>
                <a:sym typeface="Times New Roman"/>
              </a:rPr>
              <a:t>frontal</a:t>
            </a:r>
            <a:r>
              <a:rPr lang="zh-CN" sz="1800" b="0" i="0" u="none" strike="noStrike" cap="none">
                <a:solidFill>
                  <a:schemeClr val="dk1"/>
                </a:solidFill>
                <a:latin typeface="Times New Roman"/>
                <a:ea typeface="Times New Roman"/>
                <a:cs typeface="Times New Roman"/>
                <a:sym typeface="Times New Roman"/>
              </a:rPr>
              <a:t>, </a:t>
            </a:r>
            <a:r>
              <a:rPr lang="zh-CN" sz="1800" b="1" i="0" u="none" strike="noStrike" cap="none">
                <a:solidFill>
                  <a:schemeClr val="dk1"/>
                </a:solidFill>
                <a:latin typeface="Times New Roman"/>
                <a:ea typeface="Times New Roman"/>
                <a:cs typeface="Times New Roman"/>
                <a:sym typeface="Times New Roman"/>
              </a:rPr>
              <a:t>temporal</a:t>
            </a:r>
            <a:r>
              <a:rPr lang="zh-CN" sz="1800" b="0" i="0" u="none" strike="noStrike" cap="none">
                <a:solidFill>
                  <a:schemeClr val="dk1"/>
                </a:solidFill>
                <a:latin typeface="Times New Roman"/>
                <a:ea typeface="Times New Roman"/>
                <a:cs typeface="Times New Roman"/>
                <a:sym typeface="Times New Roman"/>
              </a:rPr>
              <a:t>, and </a:t>
            </a:r>
            <a:r>
              <a:rPr lang="zh-CN" sz="1800" b="1" i="0" u="none" strike="noStrike" cap="none">
                <a:solidFill>
                  <a:schemeClr val="dk1"/>
                </a:solidFill>
                <a:latin typeface="Times New Roman"/>
                <a:ea typeface="Times New Roman"/>
                <a:cs typeface="Times New Roman"/>
                <a:sym typeface="Times New Roman"/>
              </a:rPr>
              <a:t>occipital brain regions</a:t>
            </a:r>
            <a:r>
              <a:rPr lang="zh-CN" sz="1800" b="0" i="0" u="none" strike="noStrike" cap="none">
                <a:solidFill>
                  <a:schemeClr val="dk1"/>
                </a:solidFill>
                <a:latin typeface="Times New Roman"/>
                <a:ea typeface="Times New Roman"/>
                <a:cs typeface="Times New Roman"/>
                <a:sym typeface="Times New Roman"/>
              </a:rPr>
              <a:t>, in addition to </a:t>
            </a:r>
            <a:r>
              <a:rPr lang="zh-CN" sz="1800" b="1" i="0" u="none" strike="noStrike" cap="none">
                <a:solidFill>
                  <a:schemeClr val="dk1"/>
                </a:solidFill>
                <a:latin typeface="Times New Roman"/>
                <a:ea typeface="Times New Roman"/>
                <a:cs typeface="Times New Roman"/>
                <a:sym typeface="Times New Roman"/>
              </a:rPr>
              <a:t>limbic</a:t>
            </a:r>
            <a:r>
              <a:rPr lang="zh-CN" sz="1800" b="0" i="0" u="none" strike="noStrike" cap="none">
                <a:solidFill>
                  <a:schemeClr val="dk1"/>
                </a:solidFill>
                <a:latin typeface="Times New Roman"/>
                <a:ea typeface="Times New Roman"/>
                <a:cs typeface="Times New Roman"/>
                <a:sym typeface="Times New Roman"/>
              </a:rPr>
              <a:t> and </a:t>
            </a:r>
            <a:r>
              <a:rPr lang="zh-CN" sz="1800" b="1" i="0" u="none" strike="noStrike" cap="none">
                <a:solidFill>
                  <a:schemeClr val="dk1"/>
                </a:solidFill>
                <a:latin typeface="Times New Roman"/>
                <a:ea typeface="Times New Roman"/>
                <a:cs typeface="Times New Roman"/>
                <a:sym typeface="Times New Roman"/>
              </a:rPr>
              <a:t>motor areas</a:t>
            </a:r>
            <a:r>
              <a:rPr lang="zh-CN" sz="1800" b="0" i="0" u="none" strike="noStrike" cap="none">
                <a:solidFill>
                  <a:schemeClr val="dk1"/>
                </a:solidFill>
                <a:latin typeface="Times New Roman"/>
                <a:ea typeface="Times New Roman"/>
                <a:cs typeface="Times New Roman"/>
                <a:sym typeface="Times New Roman"/>
              </a:rPr>
              <a:t>(Brown et al.,2016).</a:t>
            </a:r>
            <a:endParaRPr sz="1800" b="0" i="0" u="none" strike="noStrike" cap="none">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zh-CN" sz="1800" b="0" i="0" u="none" strike="noStrike" cap="none">
                <a:solidFill>
                  <a:schemeClr val="dk1"/>
                </a:solidFill>
                <a:latin typeface="Times New Roman"/>
                <a:ea typeface="Times New Roman"/>
                <a:cs typeface="Times New Roman"/>
                <a:sym typeface="Times New Roman"/>
              </a:rPr>
              <a:t>The </a:t>
            </a:r>
            <a:r>
              <a:rPr lang="zh-CN" sz="1800" b="1" i="0" u="none" strike="noStrike" cap="none">
                <a:solidFill>
                  <a:schemeClr val="dk1"/>
                </a:solidFill>
                <a:latin typeface="Times New Roman"/>
                <a:ea typeface="Times New Roman"/>
                <a:cs typeface="Times New Roman"/>
                <a:sym typeface="Times New Roman"/>
              </a:rPr>
              <a:t>amygdala</a:t>
            </a:r>
            <a:r>
              <a:rPr lang="zh-CN" sz="1800" b="0" i="0" u="none" strike="noStrike" cap="none">
                <a:solidFill>
                  <a:schemeClr val="dk1"/>
                </a:solidFill>
                <a:latin typeface="Times New Roman"/>
                <a:ea typeface="Times New Roman"/>
                <a:cs typeface="Times New Roman"/>
                <a:sym typeface="Times New Roman"/>
              </a:rPr>
              <a:t> and </a:t>
            </a:r>
            <a:r>
              <a:rPr lang="zh-CN" sz="1800" b="1" i="0" u="none" strike="noStrike" cap="none">
                <a:solidFill>
                  <a:schemeClr val="dk1"/>
                </a:solidFill>
                <a:latin typeface="Times New Roman"/>
                <a:ea typeface="Times New Roman"/>
                <a:cs typeface="Times New Roman"/>
                <a:sym typeface="Times New Roman"/>
              </a:rPr>
              <a:t>cingulate cortex</a:t>
            </a:r>
            <a:r>
              <a:rPr lang="zh-CN" sz="1800" b="0" i="0" u="none" strike="noStrike" cap="none">
                <a:solidFill>
                  <a:schemeClr val="dk1"/>
                </a:solidFill>
                <a:latin typeface="Times New Roman"/>
                <a:ea typeface="Times New Roman"/>
                <a:cs typeface="Times New Roman"/>
                <a:sym typeface="Times New Roman"/>
              </a:rPr>
              <a:t>, </a:t>
            </a:r>
            <a:r>
              <a:rPr lang="zh-CN" sz="1800" b="1" i="0" u="none" strike="noStrike" cap="none">
                <a:solidFill>
                  <a:schemeClr val="dk1"/>
                </a:solidFill>
                <a:latin typeface="Times New Roman"/>
                <a:ea typeface="Times New Roman"/>
                <a:cs typeface="Times New Roman"/>
                <a:sym typeface="Times New Roman"/>
              </a:rPr>
              <a:t>motor cortex</a:t>
            </a:r>
            <a:r>
              <a:rPr lang="zh-CN" sz="1800" b="0" i="0" u="none" strike="noStrike" cap="none">
                <a:solidFill>
                  <a:schemeClr val="dk1"/>
                </a:solidFill>
                <a:latin typeface="Times New Roman"/>
                <a:ea typeface="Times New Roman"/>
                <a:cs typeface="Times New Roman"/>
                <a:sym typeface="Times New Roman"/>
              </a:rPr>
              <a:t>, </a:t>
            </a:r>
            <a:r>
              <a:rPr lang="zh-CN" sz="1800" b="1" i="0" u="none" strike="noStrike" cap="none">
                <a:solidFill>
                  <a:schemeClr val="dk1"/>
                </a:solidFill>
                <a:latin typeface="Times New Roman"/>
                <a:ea typeface="Times New Roman"/>
                <a:cs typeface="Times New Roman"/>
                <a:sym typeface="Times New Roman"/>
              </a:rPr>
              <a:t>cerebellum</a:t>
            </a:r>
            <a:r>
              <a:rPr lang="zh-CN" sz="1800" b="0" i="0" u="none" strike="noStrike" cap="none">
                <a:solidFill>
                  <a:schemeClr val="dk1"/>
                </a:solidFill>
                <a:latin typeface="Times New Roman"/>
                <a:ea typeface="Times New Roman"/>
                <a:cs typeface="Times New Roman"/>
                <a:sym typeface="Times New Roman"/>
              </a:rPr>
              <a:t>, </a:t>
            </a:r>
            <a:r>
              <a:rPr lang="zh-CN" sz="1800" b="1" i="0" u="none" strike="noStrike" cap="none">
                <a:solidFill>
                  <a:schemeClr val="dk1"/>
                </a:solidFill>
                <a:latin typeface="Times New Roman"/>
                <a:ea typeface="Times New Roman"/>
                <a:cs typeface="Times New Roman"/>
                <a:sym typeface="Times New Roman"/>
              </a:rPr>
              <a:t>inferior frontal gyrus</a:t>
            </a:r>
            <a:r>
              <a:rPr lang="zh-CN" sz="1800" b="0" i="0" u="none" strike="noStrike" cap="none">
                <a:solidFill>
                  <a:schemeClr val="dk1"/>
                </a:solidFill>
                <a:latin typeface="Times New Roman"/>
                <a:ea typeface="Times New Roman"/>
                <a:cs typeface="Times New Roman"/>
                <a:sym typeface="Times New Roman"/>
              </a:rPr>
              <a:t>, </a:t>
            </a:r>
            <a:r>
              <a:rPr lang="zh-CN" sz="1800" b="1" i="0" u="none" strike="noStrike" cap="none">
                <a:solidFill>
                  <a:schemeClr val="dk1"/>
                </a:solidFill>
                <a:latin typeface="Times New Roman"/>
                <a:ea typeface="Times New Roman"/>
                <a:cs typeface="Times New Roman"/>
                <a:sym typeface="Times New Roman"/>
              </a:rPr>
              <a:t>right caudate nucleus</a:t>
            </a:r>
            <a:r>
              <a:rPr lang="zh-CN" sz="1800" b="0" i="0" u="none" strike="noStrike" cap="none">
                <a:solidFill>
                  <a:schemeClr val="dk1"/>
                </a:solidFill>
                <a:latin typeface="Times New Roman"/>
                <a:ea typeface="Times New Roman"/>
                <a:cs typeface="Times New Roman"/>
                <a:sym typeface="Times New Roman"/>
              </a:rPr>
              <a:t> and </a:t>
            </a:r>
            <a:r>
              <a:rPr lang="zh-CN" sz="1800" b="1" i="0" u="none" strike="noStrike" cap="none">
                <a:solidFill>
                  <a:schemeClr val="dk1"/>
                </a:solidFill>
                <a:latin typeface="Times New Roman"/>
                <a:ea typeface="Times New Roman"/>
                <a:cs typeface="Times New Roman"/>
                <a:sym typeface="Times New Roman"/>
              </a:rPr>
              <a:t>ventral striatum</a:t>
            </a:r>
            <a:r>
              <a:rPr lang="zh-CN" sz="1800" b="0" i="0" u="none" strike="noStrike" cap="none">
                <a:solidFill>
                  <a:schemeClr val="dk1"/>
                </a:solidFill>
                <a:latin typeface="Times New Roman"/>
                <a:ea typeface="Times New Roman"/>
                <a:cs typeface="Times New Roman"/>
                <a:sym typeface="Times New Roman"/>
              </a:rPr>
              <a:t> are detected to be activated in emotional recognition Go/NoGo tasks(Hare et al.,2005).</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pic>
        <p:nvPicPr>
          <p:cNvPr id="164" name="Google Shape;164;p5"/>
          <p:cNvPicPr preferRelativeResize="0"/>
          <p:nvPr/>
        </p:nvPicPr>
        <p:blipFill rotWithShape="1">
          <a:blip r:embed="rId3">
            <a:alphaModFix/>
          </a:blip>
          <a:srcRect/>
          <a:stretch/>
        </p:blipFill>
        <p:spPr>
          <a:xfrm>
            <a:off x="5642550" y="979665"/>
            <a:ext cx="6080053" cy="48986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pSp>
        <p:nvGrpSpPr>
          <p:cNvPr id="169" name="Google Shape;169;p6"/>
          <p:cNvGrpSpPr/>
          <p:nvPr/>
        </p:nvGrpSpPr>
        <p:grpSpPr>
          <a:xfrm>
            <a:off x="4152934" y="1"/>
            <a:ext cx="8039300" cy="236184"/>
            <a:chOff x="1771650" y="1"/>
            <a:chExt cx="10420350" cy="714844"/>
          </a:xfrm>
        </p:grpSpPr>
        <p:sp>
          <p:nvSpPr>
            <p:cNvPr id="170" name="Google Shape;170;p6"/>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71" name="Google Shape;171;p6"/>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grpSp>
        <p:nvGrpSpPr>
          <p:cNvPr id="172" name="Google Shape;172;p6"/>
          <p:cNvGrpSpPr/>
          <p:nvPr/>
        </p:nvGrpSpPr>
        <p:grpSpPr>
          <a:xfrm rot="10800000">
            <a:off x="-234" y="6621815"/>
            <a:ext cx="8039300" cy="236184"/>
            <a:chOff x="1771650" y="1"/>
            <a:chExt cx="10420350" cy="714844"/>
          </a:xfrm>
        </p:grpSpPr>
        <p:sp>
          <p:nvSpPr>
            <p:cNvPr id="173" name="Google Shape;173;p6"/>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74" name="Google Shape;174;p6"/>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sp>
        <p:nvSpPr>
          <p:cNvPr id="175" name="Google Shape;175;p6"/>
          <p:cNvSpPr txBox="1"/>
          <p:nvPr/>
        </p:nvSpPr>
        <p:spPr>
          <a:xfrm>
            <a:off x="542290" y="236220"/>
            <a:ext cx="3737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zh-CN" sz="4800" b="0" i="0" u="none" strike="noStrike" cap="none">
                <a:solidFill>
                  <a:srgbClr val="1E4E79"/>
                </a:solidFill>
                <a:latin typeface="Times New Roman"/>
                <a:ea typeface="Times New Roman"/>
                <a:cs typeface="Times New Roman"/>
                <a:sym typeface="Times New Roman"/>
              </a:rPr>
              <a:t>Background</a:t>
            </a:r>
            <a:endParaRPr sz="4800" b="0" i="0" u="none" strike="noStrike" cap="none">
              <a:solidFill>
                <a:srgbClr val="1E4E79"/>
              </a:solidFill>
              <a:latin typeface="Times New Roman"/>
              <a:ea typeface="Times New Roman"/>
              <a:cs typeface="Times New Roman"/>
              <a:sym typeface="Times New Roman"/>
            </a:endParaRPr>
          </a:p>
        </p:txBody>
      </p:sp>
      <p:sp>
        <p:nvSpPr>
          <p:cNvPr id="176" name="Google Shape;176;p6"/>
          <p:cNvSpPr txBox="1"/>
          <p:nvPr/>
        </p:nvSpPr>
        <p:spPr>
          <a:xfrm>
            <a:off x="662940" y="1459865"/>
            <a:ext cx="3863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p:txBody>
      </p:sp>
      <p:sp>
        <p:nvSpPr>
          <p:cNvPr id="177" name="Google Shape;177;p6"/>
          <p:cNvSpPr txBox="1"/>
          <p:nvPr/>
        </p:nvSpPr>
        <p:spPr>
          <a:xfrm>
            <a:off x="626675" y="1091075"/>
            <a:ext cx="11095200" cy="4755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zh-CN" sz="1800" b="1" i="0" u="none" strike="noStrike" cap="none">
                <a:solidFill>
                  <a:schemeClr val="dk1"/>
                </a:solidFill>
                <a:latin typeface="Times New Roman"/>
                <a:ea typeface="Times New Roman"/>
                <a:cs typeface="Times New Roman"/>
                <a:sym typeface="Times New Roman"/>
              </a:rPr>
              <a:t>Internet addiction has been found to be related to deficits in emotional recognition, as indicated by many studies:</a:t>
            </a: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zh-CN" sz="1800" b="0" i="0" u="none" strike="noStrike" cap="none">
                <a:solidFill>
                  <a:schemeClr val="dk1"/>
                </a:solidFill>
                <a:latin typeface="Times New Roman"/>
                <a:ea typeface="Times New Roman"/>
                <a:cs typeface="Times New Roman"/>
                <a:sym typeface="Times New Roman"/>
              </a:rPr>
              <a:t>Individuals with </a:t>
            </a:r>
            <a:r>
              <a:rPr lang="zh-CN" sz="1800" b="1" i="0" u="none" strike="noStrike" cap="none">
                <a:solidFill>
                  <a:schemeClr val="dk1"/>
                </a:solidFill>
                <a:latin typeface="Times New Roman"/>
                <a:ea typeface="Times New Roman"/>
                <a:cs typeface="Times New Roman"/>
                <a:sym typeface="Times New Roman"/>
              </a:rPr>
              <a:t>problematic internet use</a:t>
            </a:r>
            <a:r>
              <a:rPr lang="zh-CN" sz="1800" b="0" i="0" u="none" strike="noStrike" cap="none">
                <a:solidFill>
                  <a:schemeClr val="dk1"/>
                </a:solidFill>
                <a:latin typeface="Times New Roman"/>
                <a:ea typeface="Times New Roman"/>
                <a:cs typeface="Times New Roman"/>
                <a:sym typeface="Times New Roman"/>
              </a:rPr>
              <a:t> (PIU) and </a:t>
            </a:r>
            <a:r>
              <a:rPr lang="zh-CN" sz="1800" b="1" i="0" u="none" strike="noStrike" cap="none">
                <a:solidFill>
                  <a:schemeClr val="dk1"/>
                </a:solidFill>
                <a:latin typeface="Times New Roman"/>
                <a:ea typeface="Times New Roman"/>
                <a:cs typeface="Times New Roman"/>
                <a:sym typeface="Times New Roman"/>
              </a:rPr>
              <a:t>excessive smartphone use</a:t>
            </a:r>
            <a:r>
              <a:rPr lang="zh-CN" sz="1800" b="0" i="0" u="none" strike="noStrike" cap="none">
                <a:solidFill>
                  <a:schemeClr val="dk1"/>
                </a:solidFill>
                <a:latin typeface="Times New Roman"/>
                <a:ea typeface="Times New Roman"/>
                <a:cs typeface="Times New Roman"/>
                <a:sym typeface="Times New Roman"/>
              </a:rPr>
              <a:t> (ESU) show </a:t>
            </a:r>
            <a:r>
              <a:rPr lang="zh-CN" sz="1800" b="1" i="0" u="none" strike="noStrike" cap="none">
                <a:solidFill>
                  <a:schemeClr val="dk1"/>
                </a:solidFill>
                <a:latin typeface="Times New Roman"/>
                <a:ea typeface="Times New Roman"/>
                <a:cs typeface="Times New Roman"/>
                <a:sym typeface="Times New Roman"/>
              </a:rPr>
              <a:t>impairments in recognizing emotional face expressions</a:t>
            </a:r>
            <a:r>
              <a:rPr lang="zh-CN" sz="1800" b="0" i="0" u="none" strike="noStrike" cap="none">
                <a:solidFill>
                  <a:schemeClr val="dk1"/>
                </a:solidFill>
                <a:latin typeface="Times New Roman"/>
                <a:ea typeface="Times New Roman"/>
                <a:cs typeface="Times New Roman"/>
                <a:sym typeface="Times New Roman"/>
              </a:rPr>
              <a:t> (EFE)(Arato et al.,2023). </a:t>
            </a:r>
            <a:endParaRPr sz="1800" b="0" i="0" u="none" strike="noStrike" cap="none">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zh-CN" sz="1800" b="0" i="0" u="none" strike="noStrike" cap="none">
                <a:solidFill>
                  <a:schemeClr val="dk1"/>
                </a:solidFill>
                <a:latin typeface="Times New Roman"/>
                <a:ea typeface="Times New Roman"/>
                <a:cs typeface="Times New Roman"/>
                <a:sym typeface="Times New Roman"/>
              </a:rPr>
              <a:t>Specific internet addiction, such as </a:t>
            </a:r>
            <a:r>
              <a:rPr lang="zh-CN" sz="1800" b="1" i="0" u="none" strike="noStrike" cap="none">
                <a:solidFill>
                  <a:schemeClr val="dk1"/>
                </a:solidFill>
                <a:latin typeface="Times New Roman"/>
                <a:ea typeface="Times New Roman"/>
                <a:cs typeface="Times New Roman"/>
                <a:sym typeface="Times New Roman"/>
              </a:rPr>
              <a:t>addiction to games</a:t>
            </a:r>
            <a:r>
              <a:rPr lang="zh-CN" sz="1800" b="0" i="0" u="none" strike="noStrike" cap="none">
                <a:solidFill>
                  <a:schemeClr val="dk1"/>
                </a:solidFill>
                <a:latin typeface="Times New Roman"/>
                <a:ea typeface="Times New Roman"/>
                <a:cs typeface="Times New Roman"/>
                <a:sym typeface="Times New Roman"/>
              </a:rPr>
              <a:t> and </a:t>
            </a:r>
            <a:r>
              <a:rPr lang="zh-CN" sz="1800" b="1" i="0" u="none" strike="noStrike" cap="none">
                <a:solidFill>
                  <a:schemeClr val="dk1"/>
                </a:solidFill>
                <a:latin typeface="Times New Roman"/>
                <a:ea typeface="Times New Roman"/>
                <a:cs typeface="Times New Roman"/>
                <a:sym typeface="Times New Roman"/>
              </a:rPr>
              <a:t>social networks</a:t>
            </a:r>
            <a:r>
              <a:rPr lang="zh-CN" sz="1800" b="0" i="0" u="none" strike="noStrike" cap="none">
                <a:solidFill>
                  <a:schemeClr val="dk1"/>
                </a:solidFill>
                <a:latin typeface="Times New Roman"/>
                <a:ea typeface="Times New Roman"/>
                <a:cs typeface="Times New Roman"/>
                <a:sym typeface="Times New Roman"/>
              </a:rPr>
              <a:t>, has been found to be associated with </a:t>
            </a:r>
            <a:r>
              <a:rPr lang="zh-CN" sz="1800" b="1" i="0" u="none" strike="noStrike" cap="none">
                <a:solidFill>
                  <a:schemeClr val="dk1"/>
                </a:solidFill>
                <a:latin typeface="Times New Roman"/>
                <a:ea typeface="Times New Roman"/>
                <a:cs typeface="Times New Roman"/>
                <a:sym typeface="Times New Roman"/>
              </a:rPr>
              <a:t>impaired inhibitory control and social anxiety</a:t>
            </a:r>
            <a:r>
              <a:rPr lang="zh-CN" sz="1800" b="0" i="0" u="none" strike="noStrike" cap="none">
                <a:solidFill>
                  <a:schemeClr val="dk1"/>
                </a:solidFill>
                <a:latin typeface="Times New Roman"/>
                <a:ea typeface="Times New Roman"/>
                <a:cs typeface="Times New Roman"/>
                <a:sym typeface="Times New Roman"/>
              </a:rPr>
              <a:t>, which may affect emotion recognition(Dieter et al.,2017). </a:t>
            </a:r>
            <a:endParaRPr sz="1800" b="0" i="0" u="none" strike="noStrike" cap="none">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zh-CN" sz="1800" b="1" i="0" u="none" strike="noStrike" cap="none">
                <a:solidFill>
                  <a:schemeClr val="dk1"/>
                </a:solidFill>
                <a:latin typeface="Times New Roman"/>
                <a:ea typeface="Times New Roman"/>
                <a:cs typeface="Times New Roman"/>
                <a:sym typeface="Times New Roman"/>
              </a:rPr>
              <a:t>Internet-addicted urban left-behind children</a:t>
            </a:r>
            <a:r>
              <a:rPr lang="zh-CN" sz="1800" b="0" i="0" u="none" strike="noStrike" cap="none">
                <a:solidFill>
                  <a:schemeClr val="dk1"/>
                </a:solidFill>
                <a:latin typeface="Times New Roman"/>
                <a:ea typeface="Times New Roman"/>
                <a:cs typeface="Times New Roman"/>
                <a:sym typeface="Times New Roman"/>
              </a:rPr>
              <a:t> have been found to have differences in facial expression recognition, with a processing mode characterized by </a:t>
            </a:r>
            <a:r>
              <a:rPr lang="zh-CN" sz="1800" b="1" i="0" u="none" strike="noStrike" cap="none">
                <a:solidFill>
                  <a:schemeClr val="dk1"/>
                </a:solidFill>
                <a:latin typeface="Times New Roman"/>
                <a:ea typeface="Times New Roman"/>
                <a:cs typeface="Times New Roman"/>
                <a:sym typeface="Times New Roman"/>
              </a:rPr>
              <a:t>earlier gaze acceleration</a:t>
            </a:r>
            <a:r>
              <a:rPr lang="zh-CN" sz="1800" b="0" i="0" u="none" strike="noStrike" cap="none">
                <a:solidFill>
                  <a:schemeClr val="dk1"/>
                </a:solidFill>
                <a:latin typeface="Times New Roman"/>
                <a:ea typeface="Times New Roman"/>
                <a:cs typeface="Times New Roman"/>
                <a:sym typeface="Times New Roman"/>
              </a:rPr>
              <a:t> and </a:t>
            </a:r>
            <a:r>
              <a:rPr lang="zh-CN" sz="1800" b="1" i="0" u="none" strike="noStrike" cap="none">
                <a:solidFill>
                  <a:schemeClr val="dk1"/>
                </a:solidFill>
                <a:latin typeface="Times New Roman"/>
                <a:ea typeface="Times New Roman"/>
                <a:cs typeface="Times New Roman"/>
                <a:sym typeface="Times New Roman"/>
              </a:rPr>
              <a:t>uniform extraction of information in pictures</a:t>
            </a:r>
            <a:r>
              <a:rPr lang="zh-CN" sz="1800" b="0" i="0" u="none" strike="noStrike" cap="none">
                <a:solidFill>
                  <a:schemeClr val="dk1"/>
                </a:solidFill>
                <a:latin typeface="Times New Roman"/>
                <a:ea typeface="Times New Roman"/>
                <a:cs typeface="Times New Roman"/>
                <a:sym typeface="Times New Roman"/>
              </a:rPr>
              <a:t> (Ge et al.,2017). Also, they showed a </a:t>
            </a:r>
            <a:r>
              <a:rPr lang="zh-CN" sz="1800" b="1" i="0" u="none" strike="noStrike" cap="none">
                <a:solidFill>
                  <a:schemeClr val="dk1"/>
                </a:solidFill>
                <a:latin typeface="Times New Roman"/>
                <a:ea typeface="Times New Roman"/>
                <a:cs typeface="Times New Roman"/>
                <a:sym typeface="Times New Roman"/>
              </a:rPr>
              <a:t>preference for negative emotions</a:t>
            </a:r>
            <a:r>
              <a:rPr lang="zh-CN" sz="1800" b="0" i="0" u="none" strike="noStrike" cap="none">
                <a:solidFill>
                  <a:schemeClr val="dk1"/>
                </a:solidFill>
                <a:latin typeface="Times New Roman"/>
                <a:ea typeface="Times New Roman"/>
                <a:cs typeface="Times New Roman"/>
                <a:sym typeface="Times New Roman"/>
              </a:rPr>
              <a:t> in facial expression recognition (Ge et al.,2014).</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800"/>
              <a:buFont typeface="Arial"/>
              <a:buNone/>
            </a:pPr>
            <a:r>
              <a:rPr lang="zh-CN" sz="1800" b="1" i="0" u="none" strike="noStrike" cap="none">
                <a:solidFill>
                  <a:schemeClr val="dk1"/>
                </a:solidFill>
                <a:latin typeface="Times New Roman"/>
                <a:ea typeface="Times New Roman"/>
                <a:cs typeface="Times New Roman"/>
                <a:sym typeface="Times New Roman"/>
              </a:rPr>
              <a:t>Though several research have been done on Internet addiction, there haven’t been any research on the influence of short-form videos on emotion recognition with the popularity of short-form videos these years.</a:t>
            </a: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pSp>
        <p:nvGrpSpPr>
          <p:cNvPr id="182" name="Google Shape;182;p7"/>
          <p:cNvGrpSpPr/>
          <p:nvPr/>
        </p:nvGrpSpPr>
        <p:grpSpPr>
          <a:xfrm>
            <a:off x="4152900" y="1"/>
            <a:ext cx="8039100" cy="236154"/>
            <a:chOff x="1771650" y="1"/>
            <a:chExt cx="10420350" cy="714844"/>
          </a:xfrm>
        </p:grpSpPr>
        <p:sp>
          <p:nvSpPr>
            <p:cNvPr id="183" name="Google Shape;183;p7"/>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84" name="Google Shape;184;p7"/>
            <p:cNvCxnSpPr/>
            <p:nvPr/>
          </p:nvCxnSpPr>
          <p:spPr>
            <a:xfrm>
              <a:off x="1860290" y="714845"/>
              <a:ext cx="10331710" cy="0"/>
            </a:xfrm>
            <a:prstGeom prst="straightConnector1">
              <a:avLst/>
            </a:prstGeom>
            <a:noFill/>
            <a:ln w="15875" cap="flat" cmpd="sng">
              <a:solidFill>
                <a:schemeClr val="dk1"/>
              </a:solidFill>
              <a:prstDash val="solid"/>
              <a:miter lim="800000"/>
              <a:headEnd type="none" w="sm" len="sm"/>
              <a:tailEnd type="none" w="sm" len="sm"/>
            </a:ln>
          </p:spPr>
        </p:cxnSp>
      </p:grpSp>
      <p:grpSp>
        <p:nvGrpSpPr>
          <p:cNvPr id="185" name="Google Shape;185;p7"/>
          <p:cNvGrpSpPr/>
          <p:nvPr/>
        </p:nvGrpSpPr>
        <p:grpSpPr>
          <a:xfrm rot="10800000">
            <a:off x="0" y="6621845"/>
            <a:ext cx="8039100" cy="236154"/>
            <a:chOff x="1771650" y="1"/>
            <a:chExt cx="10420350" cy="714844"/>
          </a:xfrm>
        </p:grpSpPr>
        <p:sp>
          <p:nvSpPr>
            <p:cNvPr id="186" name="Google Shape;186;p7"/>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87" name="Google Shape;187;p7"/>
            <p:cNvCxnSpPr/>
            <p:nvPr/>
          </p:nvCxnSpPr>
          <p:spPr>
            <a:xfrm>
              <a:off x="1860290" y="714845"/>
              <a:ext cx="10331710" cy="0"/>
            </a:xfrm>
            <a:prstGeom prst="straightConnector1">
              <a:avLst/>
            </a:prstGeom>
            <a:noFill/>
            <a:ln w="15875" cap="flat" cmpd="sng">
              <a:solidFill>
                <a:schemeClr val="dk1"/>
              </a:solidFill>
              <a:prstDash val="solid"/>
              <a:miter lim="800000"/>
              <a:headEnd type="none" w="sm" len="sm"/>
              <a:tailEnd type="none" w="sm" len="sm"/>
            </a:ln>
          </p:spPr>
        </p:cxnSp>
      </p:grpSp>
      <p:sp>
        <p:nvSpPr>
          <p:cNvPr id="188" name="Google Shape;188;p7"/>
          <p:cNvSpPr txBox="1"/>
          <p:nvPr/>
        </p:nvSpPr>
        <p:spPr>
          <a:xfrm>
            <a:off x="415296" y="179700"/>
            <a:ext cx="223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zh-CN" sz="4800" b="0" i="0" u="none" strike="noStrike" cap="none">
                <a:solidFill>
                  <a:srgbClr val="1E4E79"/>
                </a:solidFill>
                <a:latin typeface="Times New Roman"/>
                <a:ea typeface="Times New Roman"/>
                <a:cs typeface="Times New Roman"/>
                <a:sym typeface="Times New Roman"/>
              </a:rPr>
              <a:t>Idea</a:t>
            </a:r>
            <a:endParaRPr sz="4800" b="0" i="0" u="none" strike="noStrike" cap="none">
              <a:solidFill>
                <a:srgbClr val="1E4E79"/>
              </a:solidFill>
              <a:latin typeface="Times New Roman"/>
              <a:ea typeface="Times New Roman"/>
              <a:cs typeface="Times New Roman"/>
              <a:sym typeface="Times New Roman"/>
            </a:endParaRPr>
          </a:p>
        </p:txBody>
      </p:sp>
      <p:sp>
        <p:nvSpPr>
          <p:cNvPr id="189" name="Google Shape;189;p7"/>
          <p:cNvSpPr txBox="1"/>
          <p:nvPr/>
        </p:nvSpPr>
        <p:spPr>
          <a:xfrm>
            <a:off x="650025" y="2041975"/>
            <a:ext cx="6254100" cy="10539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Clr>
                <a:schemeClr val="dk1"/>
              </a:buClr>
              <a:buSzPts val="1900"/>
              <a:buFont typeface="Arial"/>
              <a:buChar char="●"/>
            </a:pPr>
            <a:r>
              <a:rPr lang="zh-CN" sz="1900" b="1" i="0" u="none" strike="noStrike" cap="none">
                <a:solidFill>
                  <a:schemeClr val="dk1"/>
                </a:solidFill>
                <a:latin typeface="Arial"/>
                <a:ea typeface="Arial"/>
                <a:cs typeface="Arial"/>
                <a:sym typeface="Arial"/>
              </a:rPr>
              <a:t>Whether</a:t>
            </a:r>
            <a:r>
              <a:rPr lang="zh-CN" sz="1900" b="0" i="0" u="none" strike="noStrike" cap="none">
                <a:solidFill>
                  <a:schemeClr val="dk1"/>
                </a:solidFill>
                <a:latin typeface="Arial"/>
                <a:ea typeface="Arial"/>
                <a:cs typeface="Arial"/>
                <a:sym typeface="Arial"/>
              </a:rPr>
              <a:t> people with short-form video addiction </a:t>
            </a:r>
            <a:r>
              <a:rPr lang="zh-CN" sz="1900" b="1" i="0" u="none" strike="noStrike" cap="none">
                <a:solidFill>
                  <a:schemeClr val="dk1"/>
                </a:solidFill>
                <a:latin typeface="Arial"/>
                <a:ea typeface="Arial"/>
                <a:cs typeface="Arial"/>
                <a:sym typeface="Arial"/>
              </a:rPr>
              <a:t>differ</a:t>
            </a:r>
            <a:r>
              <a:rPr lang="zh-CN" sz="1900" b="0" i="0" u="none" strike="noStrike" cap="none">
                <a:solidFill>
                  <a:schemeClr val="dk1"/>
                </a:solidFill>
                <a:latin typeface="Arial"/>
                <a:ea typeface="Arial"/>
                <a:cs typeface="Arial"/>
                <a:sym typeface="Arial"/>
              </a:rPr>
              <a:t> from non-addicted individuals in terms of emotion recognition</a:t>
            </a:r>
            <a:endParaRPr sz="3500" b="0" i="0" u="none" strike="noStrike" cap="none">
              <a:solidFill>
                <a:schemeClr val="dk1"/>
              </a:solidFill>
              <a:latin typeface="Calibri"/>
              <a:ea typeface="Calibri"/>
              <a:cs typeface="Calibri"/>
              <a:sym typeface="Calibri"/>
            </a:endParaRPr>
          </a:p>
        </p:txBody>
      </p:sp>
      <p:sp>
        <p:nvSpPr>
          <p:cNvPr id="190" name="Google Shape;190;p7"/>
          <p:cNvSpPr txBox="1"/>
          <p:nvPr/>
        </p:nvSpPr>
        <p:spPr>
          <a:xfrm>
            <a:off x="845950" y="1394588"/>
            <a:ext cx="1897200" cy="47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CN" sz="2800" b="0" i="0" u="none" strike="noStrike" cap="none">
                <a:solidFill>
                  <a:schemeClr val="dk1"/>
                </a:solidFill>
                <a:latin typeface="Arial"/>
                <a:ea typeface="Arial"/>
                <a:cs typeface="Arial"/>
                <a:sym typeface="Arial"/>
              </a:rPr>
              <a:t>Aim 1</a:t>
            </a:r>
            <a:endParaRPr sz="2800" b="0" i="0" u="none" strike="noStrike" cap="none">
              <a:solidFill>
                <a:schemeClr val="dk1"/>
              </a:solidFill>
              <a:latin typeface="Arial"/>
              <a:ea typeface="Arial"/>
              <a:cs typeface="Arial"/>
              <a:sym typeface="Arial"/>
            </a:endParaRPr>
          </a:p>
        </p:txBody>
      </p:sp>
      <p:sp>
        <p:nvSpPr>
          <p:cNvPr id="191" name="Google Shape;191;p7"/>
          <p:cNvSpPr txBox="1"/>
          <p:nvPr/>
        </p:nvSpPr>
        <p:spPr>
          <a:xfrm>
            <a:off x="845950" y="3570650"/>
            <a:ext cx="1370400" cy="6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CN" sz="2800" b="0" i="0" u="none" strike="noStrike" cap="none">
                <a:solidFill>
                  <a:schemeClr val="dk1"/>
                </a:solidFill>
                <a:latin typeface="Arial"/>
                <a:ea typeface="Arial"/>
                <a:cs typeface="Arial"/>
                <a:sym typeface="Arial"/>
              </a:rPr>
              <a:t>Aim 2</a:t>
            </a:r>
            <a:endParaRPr sz="2800" b="0" i="0" u="none" strike="noStrike" cap="none">
              <a:solidFill>
                <a:schemeClr val="dk1"/>
              </a:solidFill>
              <a:latin typeface="Arial"/>
              <a:ea typeface="Arial"/>
              <a:cs typeface="Arial"/>
              <a:sym typeface="Arial"/>
            </a:endParaRPr>
          </a:p>
        </p:txBody>
      </p:sp>
      <p:sp>
        <p:nvSpPr>
          <p:cNvPr id="192" name="Google Shape;192;p7"/>
          <p:cNvSpPr txBox="1"/>
          <p:nvPr/>
        </p:nvSpPr>
        <p:spPr>
          <a:xfrm>
            <a:off x="316250" y="4127150"/>
            <a:ext cx="6254100" cy="1194600"/>
          </a:xfrm>
          <a:prstGeom prst="rect">
            <a:avLst/>
          </a:prstGeom>
          <a:noFill/>
          <a:ln>
            <a:noFill/>
          </a:ln>
        </p:spPr>
        <p:txBody>
          <a:bodyPr spcFirstLastPara="1" wrap="square" lIns="91425" tIns="91425" rIns="91425" bIns="91425" anchor="t" anchorCtr="0">
            <a:noAutofit/>
          </a:bodyPr>
          <a:lstStyle/>
          <a:p>
            <a:pPr marL="914400" marR="0" lvl="0" indent="-349250" algn="l" rtl="0">
              <a:lnSpc>
                <a:spcPct val="115000"/>
              </a:lnSpc>
              <a:spcBef>
                <a:spcPts val="0"/>
              </a:spcBef>
              <a:spcAft>
                <a:spcPts val="0"/>
              </a:spcAft>
              <a:buClr>
                <a:schemeClr val="dk1"/>
              </a:buClr>
              <a:buSzPts val="1900"/>
              <a:buFont typeface="Calibri"/>
              <a:buChar char="●"/>
            </a:pPr>
            <a:r>
              <a:rPr lang="zh-CN" sz="1900" b="1" i="0" u="none" strike="noStrike" cap="none">
                <a:solidFill>
                  <a:schemeClr val="dk1"/>
                </a:solidFill>
                <a:latin typeface="Arial"/>
                <a:ea typeface="Arial"/>
                <a:cs typeface="Arial"/>
                <a:sym typeface="Arial"/>
              </a:rPr>
              <a:t>How</a:t>
            </a:r>
            <a:r>
              <a:rPr lang="zh-CN" sz="1900" b="0" i="0" u="none" strike="noStrike" cap="none">
                <a:solidFill>
                  <a:schemeClr val="dk1"/>
                </a:solidFill>
                <a:latin typeface="Arial"/>
                <a:ea typeface="Arial"/>
                <a:cs typeface="Arial"/>
                <a:sym typeface="Arial"/>
              </a:rPr>
              <a:t> people with short-form video addiction differ from non-addicted individuals in terms of emotion recognition. </a:t>
            </a:r>
            <a:endParaRPr sz="19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197" name="Google Shape;197;p8"/>
          <p:cNvGrpSpPr/>
          <p:nvPr/>
        </p:nvGrpSpPr>
        <p:grpSpPr>
          <a:xfrm>
            <a:off x="4152900" y="1"/>
            <a:ext cx="8039100" cy="236154"/>
            <a:chOff x="1771650" y="1"/>
            <a:chExt cx="10420350" cy="714844"/>
          </a:xfrm>
        </p:grpSpPr>
        <p:sp>
          <p:nvSpPr>
            <p:cNvPr id="198" name="Google Shape;198;p8"/>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9" name="Google Shape;199;p8"/>
            <p:cNvCxnSpPr/>
            <p:nvPr/>
          </p:nvCxnSpPr>
          <p:spPr>
            <a:xfrm>
              <a:off x="1860290" y="714845"/>
              <a:ext cx="10331710" cy="0"/>
            </a:xfrm>
            <a:prstGeom prst="straightConnector1">
              <a:avLst/>
            </a:prstGeom>
            <a:noFill/>
            <a:ln w="15875" cap="flat" cmpd="sng">
              <a:solidFill>
                <a:schemeClr val="dk1"/>
              </a:solidFill>
              <a:prstDash val="solid"/>
              <a:miter lim="800000"/>
              <a:headEnd type="none" w="sm" len="sm"/>
              <a:tailEnd type="none" w="sm" len="sm"/>
            </a:ln>
          </p:spPr>
        </p:cxnSp>
      </p:grpSp>
      <p:grpSp>
        <p:nvGrpSpPr>
          <p:cNvPr id="200" name="Google Shape;200;p8"/>
          <p:cNvGrpSpPr/>
          <p:nvPr/>
        </p:nvGrpSpPr>
        <p:grpSpPr>
          <a:xfrm rot="10800000">
            <a:off x="0" y="6621845"/>
            <a:ext cx="8039100" cy="236154"/>
            <a:chOff x="1771650" y="1"/>
            <a:chExt cx="10420350" cy="714844"/>
          </a:xfrm>
        </p:grpSpPr>
        <p:sp>
          <p:nvSpPr>
            <p:cNvPr id="201" name="Google Shape;201;p8"/>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02" name="Google Shape;202;p8"/>
            <p:cNvCxnSpPr/>
            <p:nvPr/>
          </p:nvCxnSpPr>
          <p:spPr>
            <a:xfrm>
              <a:off x="1860290" y="714845"/>
              <a:ext cx="10331710" cy="0"/>
            </a:xfrm>
            <a:prstGeom prst="straightConnector1">
              <a:avLst/>
            </a:prstGeom>
            <a:noFill/>
            <a:ln w="15875" cap="flat" cmpd="sng">
              <a:solidFill>
                <a:schemeClr val="dk1"/>
              </a:solidFill>
              <a:prstDash val="solid"/>
              <a:miter lim="800000"/>
              <a:headEnd type="none" w="sm" len="sm"/>
              <a:tailEnd type="none" w="sm" len="sm"/>
            </a:ln>
          </p:spPr>
        </p:cxnSp>
      </p:grpSp>
      <p:sp>
        <p:nvSpPr>
          <p:cNvPr id="203" name="Google Shape;203;p8"/>
          <p:cNvSpPr txBox="1"/>
          <p:nvPr/>
        </p:nvSpPr>
        <p:spPr>
          <a:xfrm>
            <a:off x="240649" y="90475"/>
            <a:ext cx="61512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zh-CN" sz="4800" b="0" i="0" u="none" strike="noStrike" cap="none">
                <a:solidFill>
                  <a:srgbClr val="1E4E79"/>
                </a:solidFill>
                <a:latin typeface="Times New Roman"/>
                <a:ea typeface="Times New Roman"/>
                <a:cs typeface="Times New Roman"/>
                <a:sym typeface="Times New Roman"/>
              </a:rPr>
              <a:t>Experimental design</a:t>
            </a:r>
            <a:endParaRPr sz="4800" b="0" i="0" u="none" strike="noStrike" cap="none">
              <a:solidFill>
                <a:srgbClr val="1E4E79"/>
              </a:solidFill>
              <a:latin typeface="Times New Roman"/>
              <a:ea typeface="Times New Roman"/>
              <a:cs typeface="Times New Roman"/>
              <a:sym typeface="Times New Roman"/>
            </a:endParaRPr>
          </a:p>
        </p:txBody>
      </p:sp>
      <p:sp>
        <p:nvSpPr>
          <p:cNvPr id="204" name="Google Shape;204;p8"/>
          <p:cNvSpPr txBox="1"/>
          <p:nvPr/>
        </p:nvSpPr>
        <p:spPr>
          <a:xfrm>
            <a:off x="415290" y="1860550"/>
            <a:ext cx="6419850" cy="3626485"/>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r>
              <a:rPr lang="zh-CN" sz="2400" b="0" i="0" u="none" strike="noStrike" cap="none">
                <a:solidFill>
                  <a:schemeClr val="dk1"/>
                </a:solidFill>
                <a:latin typeface="Times New Roman"/>
                <a:ea typeface="Times New Roman"/>
                <a:cs typeface="Times New Roman"/>
                <a:sym typeface="Times New Roman"/>
              </a:rPr>
              <a:t>10 subjects will be recruited from the University of Macau, 5 of whom were addicted to short videos and 5 of whom were normal people.</a:t>
            </a:r>
            <a:endParaRPr sz="2400" b="0" i="0" u="none" strike="noStrike" cap="none">
              <a:solidFill>
                <a:schemeClr val="dk1"/>
              </a:solidFill>
              <a:latin typeface="Times New Roman"/>
              <a:ea typeface="Times New Roman"/>
              <a:cs typeface="Times New Roman"/>
              <a:sym typeface="Times New Roman"/>
            </a:endParaRPr>
          </a:p>
        </p:txBody>
      </p:sp>
      <p:sp>
        <p:nvSpPr>
          <p:cNvPr id="205" name="Google Shape;205;p8"/>
          <p:cNvSpPr txBox="1"/>
          <p:nvPr/>
        </p:nvSpPr>
        <p:spPr>
          <a:xfrm>
            <a:off x="415290" y="1290320"/>
            <a:ext cx="2631440" cy="704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zh-CN" sz="3200" b="1" i="0" u="none" strike="noStrike" cap="none">
                <a:solidFill>
                  <a:schemeClr val="dk1"/>
                </a:solidFill>
                <a:latin typeface="Times New Roman"/>
                <a:ea typeface="Times New Roman"/>
                <a:cs typeface="Times New Roman"/>
                <a:sym typeface="Times New Roman"/>
              </a:rPr>
              <a:t>Participant</a:t>
            </a:r>
            <a:r>
              <a:rPr lang="zh-CN" sz="2800" b="1" i="0" u="none" strike="noStrike" cap="none">
                <a:solidFill>
                  <a:schemeClr val="dk1"/>
                </a:solidFill>
                <a:latin typeface="Times New Roman"/>
                <a:ea typeface="Times New Roman"/>
                <a:cs typeface="Times New Roman"/>
                <a:sym typeface="Times New Roman"/>
              </a:rPr>
              <a:t>:</a:t>
            </a:r>
            <a:endParaRPr sz="2800" b="1" i="0" u="none" strike="noStrike" cap="none">
              <a:solidFill>
                <a:schemeClr val="dk1"/>
              </a:solidFill>
              <a:latin typeface="Times New Roman"/>
              <a:ea typeface="Times New Roman"/>
              <a:cs typeface="Times New Roman"/>
              <a:sym typeface="Times New Roman"/>
            </a:endParaRPr>
          </a:p>
        </p:txBody>
      </p:sp>
      <p:sp>
        <p:nvSpPr>
          <p:cNvPr id="206" name="Google Shape;206;p8"/>
          <p:cNvSpPr/>
          <p:nvPr/>
        </p:nvSpPr>
        <p:spPr>
          <a:xfrm>
            <a:off x="990600" y="4077335"/>
            <a:ext cx="5095875" cy="1280160"/>
          </a:xfrm>
          <a:prstGeom prst="roundRect">
            <a:avLst>
              <a:gd name="adj" fmla="val 8380"/>
            </a:avLst>
          </a:prstGeom>
          <a:solidFill>
            <a:srgbClr val="00499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207" name="Google Shape;207;p8"/>
          <p:cNvSpPr txBox="1"/>
          <p:nvPr/>
        </p:nvSpPr>
        <p:spPr>
          <a:xfrm>
            <a:off x="1013460" y="4077335"/>
            <a:ext cx="5073015" cy="167259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r>
              <a:rPr lang="zh-CN" sz="2400" b="0" i="0" u="none" strike="noStrike" cap="none">
                <a:solidFill>
                  <a:schemeClr val="lt1"/>
                </a:solidFill>
                <a:latin typeface="Times New Roman"/>
                <a:ea typeface="Times New Roman"/>
                <a:cs typeface="Times New Roman"/>
                <a:sym typeface="Times New Roman"/>
              </a:rPr>
              <a:t>QUEATIONAIRE</a:t>
            </a:r>
            <a:endParaRPr sz="2400" b="0" i="0" u="none" strike="noStrike" cap="none">
              <a:solidFill>
                <a:schemeClr val="lt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00"/>
              <a:buFont typeface="Arial"/>
              <a:buNone/>
            </a:pPr>
            <a:r>
              <a:rPr lang="zh-CN" sz="2400" b="0" i="0" u="none" strike="noStrike" cap="none">
                <a:solidFill>
                  <a:schemeClr val="lt1"/>
                </a:solidFill>
                <a:latin typeface="Times New Roman"/>
                <a:ea typeface="Times New Roman"/>
                <a:cs typeface="Times New Roman"/>
                <a:sym typeface="Times New Roman"/>
              </a:rPr>
              <a:t>The Mobile Phone Addiction Index (MPAI) (Huang et al., 2014)</a:t>
            </a:r>
            <a:endParaRPr sz="2400" b="0" i="0" u="none" strike="noStrike" cap="none">
              <a:solidFill>
                <a:schemeClr val="lt1"/>
              </a:solidFill>
              <a:latin typeface="Times New Roman"/>
              <a:ea typeface="Times New Roman"/>
              <a:cs typeface="Times New Roman"/>
              <a:sym typeface="Times New Roman"/>
            </a:endParaRPr>
          </a:p>
        </p:txBody>
      </p:sp>
      <p:pic>
        <p:nvPicPr>
          <p:cNvPr id="208" name="Google Shape;208;p8"/>
          <p:cNvPicPr preferRelativeResize="0"/>
          <p:nvPr/>
        </p:nvPicPr>
        <p:blipFill rotWithShape="1">
          <a:blip r:embed="rId3">
            <a:alphaModFix/>
          </a:blip>
          <a:srcRect/>
          <a:stretch/>
        </p:blipFill>
        <p:spPr>
          <a:xfrm>
            <a:off x="6967159" y="236154"/>
            <a:ext cx="4943475" cy="6296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9"/>
          <p:cNvGrpSpPr/>
          <p:nvPr/>
        </p:nvGrpSpPr>
        <p:grpSpPr>
          <a:xfrm>
            <a:off x="4152934" y="1"/>
            <a:ext cx="8039300" cy="236184"/>
            <a:chOff x="1771650" y="1"/>
            <a:chExt cx="10420350" cy="714844"/>
          </a:xfrm>
        </p:grpSpPr>
        <p:sp>
          <p:nvSpPr>
            <p:cNvPr id="214" name="Google Shape;214;p9"/>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15" name="Google Shape;215;p9"/>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grpSp>
        <p:nvGrpSpPr>
          <p:cNvPr id="216" name="Google Shape;216;p9"/>
          <p:cNvGrpSpPr/>
          <p:nvPr/>
        </p:nvGrpSpPr>
        <p:grpSpPr>
          <a:xfrm rot="10800000">
            <a:off x="-234" y="6621815"/>
            <a:ext cx="8039300" cy="236184"/>
            <a:chOff x="1771650" y="1"/>
            <a:chExt cx="10420350" cy="714844"/>
          </a:xfrm>
        </p:grpSpPr>
        <p:sp>
          <p:nvSpPr>
            <p:cNvPr id="217" name="Google Shape;217;p9"/>
            <p:cNvSpPr/>
            <p:nvPr/>
          </p:nvSpPr>
          <p:spPr>
            <a:xfrm>
              <a:off x="1771650" y="1"/>
              <a:ext cx="10420350" cy="464069"/>
            </a:xfrm>
            <a:custGeom>
              <a:avLst/>
              <a:gdLst/>
              <a:ahLst/>
              <a:cxnLst/>
              <a:rect l="l" t="t" r="r" b="b"/>
              <a:pathLst>
                <a:path w="10420350" h="464069" extrusionOk="0">
                  <a:moveTo>
                    <a:pt x="0" y="0"/>
                  </a:moveTo>
                  <a:lnTo>
                    <a:pt x="10420350" y="0"/>
                  </a:lnTo>
                  <a:lnTo>
                    <a:pt x="10420350" y="464069"/>
                  </a:lnTo>
                  <a:lnTo>
                    <a:pt x="214873" y="464069"/>
                  </a:lnTo>
                  <a:cubicBezTo>
                    <a:pt x="96202" y="464069"/>
                    <a:pt x="0" y="367867"/>
                    <a:pt x="0" y="249196"/>
                  </a:cubicBezTo>
                  <a:close/>
                </a:path>
              </a:pathLst>
            </a:custGeom>
            <a:solidFill>
              <a:srgbClr val="00499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18" name="Google Shape;218;p9"/>
            <p:cNvCxnSpPr/>
            <p:nvPr/>
          </p:nvCxnSpPr>
          <p:spPr>
            <a:xfrm>
              <a:off x="1860290" y="714845"/>
              <a:ext cx="10331700" cy="0"/>
            </a:xfrm>
            <a:prstGeom prst="straightConnector1">
              <a:avLst/>
            </a:prstGeom>
            <a:noFill/>
            <a:ln w="15875" cap="flat" cmpd="sng">
              <a:solidFill>
                <a:schemeClr val="dk1"/>
              </a:solidFill>
              <a:prstDash val="solid"/>
              <a:miter lim="800000"/>
              <a:headEnd type="none" w="sm" len="sm"/>
              <a:tailEnd type="none" w="sm" len="sm"/>
            </a:ln>
          </p:spPr>
        </p:cxnSp>
      </p:grpSp>
      <p:sp>
        <p:nvSpPr>
          <p:cNvPr id="219" name="Google Shape;219;p9"/>
          <p:cNvSpPr txBox="1"/>
          <p:nvPr/>
        </p:nvSpPr>
        <p:spPr>
          <a:xfrm>
            <a:off x="240649" y="90475"/>
            <a:ext cx="61512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zh-CN" sz="4800" b="0" i="0" u="none" strike="noStrike" cap="none">
                <a:solidFill>
                  <a:srgbClr val="1E4E79"/>
                </a:solidFill>
                <a:latin typeface="Times New Roman"/>
                <a:ea typeface="Times New Roman"/>
                <a:cs typeface="Times New Roman"/>
                <a:sym typeface="Times New Roman"/>
              </a:rPr>
              <a:t>Experimental design</a:t>
            </a:r>
            <a:endParaRPr sz="4800" b="0" i="0" u="none" strike="noStrike" cap="none">
              <a:solidFill>
                <a:srgbClr val="1E4E79"/>
              </a:solidFill>
              <a:latin typeface="Times New Roman"/>
              <a:ea typeface="Times New Roman"/>
              <a:cs typeface="Times New Roman"/>
              <a:sym typeface="Times New Roman"/>
            </a:endParaRPr>
          </a:p>
        </p:txBody>
      </p:sp>
      <p:sp>
        <p:nvSpPr>
          <p:cNvPr id="220" name="Google Shape;220;p9"/>
          <p:cNvSpPr txBox="1"/>
          <p:nvPr/>
        </p:nvSpPr>
        <p:spPr>
          <a:xfrm>
            <a:off x="407015" y="1894125"/>
            <a:ext cx="11603400" cy="36264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chemeClr val="dk1"/>
              </a:buClr>
              <a:buSzPts val="2400"/>
              <a:buFont typeface="Times New Roman"/>
              <a:buChar char="●"/>
            </a:pPr>
            <a:r>
              <a:rPr lang="zh-CN" sz="2400" b="0" i="0" u="none" strike="noStrike" cap="none">
                <a:solidFill>
                  <a:schemeClr val="dk1"/>
                </a:solidFill>
                <a:latin typeface="Times New Roman"/>
                <a:ea typeface="Times New Roman"/>
                <a:cs typeface="Times New Roman"/>
                <a:sym typeface="Times New Roman"/>
              </a:rPr>
              <a:t>The plus sign is displayed for 1s</a:t>
            </a:r>
            <a:endParaRPr sz="2400" b="0" i="0" u="none" strike="noStrike" cap="none">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zh-CN" sz="2400" b="0" i="0" u="none" strike="noStrike" cap="none">
                <a:solidFill>
                  <a:schemeClr val="dk1"/>
                </a:solidFill>
                <a:latin typeface="Times New Roman"/>
                <a:ea typeface="Times New Roman"/>
                <a:cs typeface="Times New Roman"/>
                <a:sym typeface="Times New Roman"/>
              </a:rPr>
              <a:t>Show faces</a:t>
            </a:r>
            <a:endParaRPr sz="2400" b="0" i="0" u="none" strike="noStrike" cap="none">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zh-CN" sz="2400" b="0" i="0" u="none" strike="noStrike" cap="none">
                <a:solidFill>
                  <a:schemeClr val="dk1"/>
                </a:solidFill>
                <a:latin typeface="Times New Roman"/>
                <a:ea typeface="Times New Roman"/>
                <a:cs typeface="Times New Roman"/>
                <a:sym typeface="Times New Roman"/>
              </a:rPr>
              <a:t>Subject presses the button</a:t>
            </a:r>
            <a:endParaRPr sz="2400" b="0" i="0" u="none" strike="noStrike" cap="none">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zh-CN" sz="2400" b="0" i="0" u="none" strike="noStrike" cap="none">
                <a:solidFill>
                  <a:schemeClr val="dk1"/>
                </a:solidFill>
                <a:latin typeface="Times New Roman"/>
                <a:ea typeface="Times New Roman"/>
                <a:cs typeface="Times New Roman"/>
                <a:sym typeface="Times New Roman"/>
              </a:rPr>
              <a:t>Records the data stored each time</a:t>
            </a:r>
            <a:endParaRPr sz="2400" b="0" i="0" u="none" strike="noStrike" cap="none">
              <a:solidFill>
                <a:schemeClr val="dk1"/>
              </a:solidFill>
              <a:latin typeface="Times New Roman"/>
              <a:ea typeface="Times New Roman"/>
              <a:cs typeface="Times New Roman"/>
              <a:sym typeface="Times New Roman"/>
            </a:endParaRPr>
          </a:p>
        </p:txBody>
      </p:sp>
      <p:sp>
        <p:nvSpPr>
          <p:cNvPr id="221" name="Google Shape;221;p9"/>
          <p:cNvSpPr txBox="1"/>
          <p:nvPr/>
        </p:nvSpPr>
        <p:spPr>
          <a:xfrm>
            <a:off x="6887845" y="1772920"/>
            <a:ext cx="4629900" cy="2831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r>
              <a:rPr lang="zh-CN" sz="2400" b="0" i="0" u="none" strike="noStrike" cap="none">
                <a:solidFill>
                  <a:schemeClr val="dk1"/>
                </a:solidFill>
                <a:latin typeface="Times New Roman"/>
                <a:ea typeface="Times New Roman"/>
                <a:cs typeface="Times New Roman"/>
                <a:sym typeface="Times New Roman"/>
              </a:rPr>
              <a:t>Reaction times (RT) were calculated for all “hit” responses in the six conditions. Emotional bias scores were calculated by subtracting the sad target/happy distractor condition RT from the happy target/sad distractor condition RT.</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22" name="Google Shape;222;p9"/>
          <p:cNvSpPr txBox="1"/>
          <p:nvPr/>
        </p:nvSpPr>
        <p:spPr>
          <a:xfrm>
            <a:off x="407035" y="1038225"/>
            <a:ext cx="8031480" cy="704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CN" sz="2800" b="1" i="0" u="none" strike="noStrike" cap="none">
                <a:solidFill>
                  <a:schemeClr val="dk1"/>
                </a:solidFill>
                <a:latin typeface="Times New Roman"/>
                <a:ea typeface="Times New Roman"/>
                <a:cs typeface="Times New Roman"/>
                <a:sym typeface="Times New Roman"/>
              </a:rPr>
              <a:t>Project Emotional_Recognition_go_nogo_Task</a:t>
            </a:r>
            <a:endParaRPr sz="2800" b="1" i="0" u="none" strike="noStrike" cap="none">
              <a:solidFill>
                <a:schemeClr val="dk1"/>
              </a:solidFill>
              <a:latin typeface="Times New Roman"/>
              <a:ea typeface="Times New Roman"/>
              <a:cs typeface="Times New Roman"/>
              <a:sym typeface="Times New Roman"/>
            </a:endParaRPr>
          </a:p>
        </p:txBody>
      </p:sp>
      <p:sp>
        <p:nvSpPr>
          <p:cNvPr id="223" name="Google Shape;223;p9"/>
          <p:cNvSpPr/>
          <p:nvPr/>
        </p:nvSpPr>
        <p:spPr>
          <a:xfrm>
            <a:off x="990600" y="5024120"/>
            <a:ext cx="5095800" cy="1280100"/>
          </a:xfrm>
          <a:prstGeom prst="roundRect">
            <a:avLst>
              <a:gd name="adj" fmla="val 8380"/>
            </a:avLst>
          </a:prstGeom>
          <a:solidFill>
            <a:srgbClr val="00499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000" b="0" i="0" u="none" strike="noStrike" cap="none">
                <a:solidFill>
                  <a:schemeClr val="lt1"/>
                </a:solidFill>
                <a:latin typeface="Calibri"/>
                <a:ea typeface="Calibri"/>
                <a:cs typeface="Calibri"/>
                <a:sym typeface="Calibri"/>
              </a:rPr>
              <a:t>Use the PROCEDURE in git-hub</a:t>
            </a:r>
            <a:endParaRPr sz="20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1176</Words>
  <Application>Microsoft Office PowerPoint</Application>
  <PresentationFormat>宽屏</PresentationFormat>
  <Paragraphs>84</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QH X</cp:lastModifiedBy>
  <cp:revision>1</cp:revision>
  <dcterms:created xsi:type="dcterms:W3CDTF">2024-01-15T08:58:36Z</dcterms:created>
  <dcterms:modified xsi:type="dcterms:W3CDTF">2024-05-08T11:14:15Z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466D8BCFAB2A443A958E1833CDA7E085_11</vt:lpwstr>
  </property>
  <property fmtid="{D5CDD505-2E9C-101B-9397-08002B2CF9AE}" pid="3" name="KSOProductBuildVer">
    <vt:lpwstr>2052-12.1.0.16120</vt:lpwstr>
  </property>
</Properties>
</file>