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2"/>
  </p:notesMasterIdLst>
  <p:sldIdLst>
    <p:sldId id="280" r:id="rId3"/>
    <p:sldId id="281" r:id="rId4"/>
    <p:sldId id="285" r:id="rId5"/>
    <p:sldId id="286" r:id="rId6"/>
    <p:sldId id="287" r:id="rId7"/>
    <p:sldId id="263" r:id="rId8"/>
    <p:sldId id="282" r:id="rId9"/>
    <p:sldId id="288" r:id="rId10"/>
    <p:sldId id="289" r:id="rId11"/>
    <p:sldId id="283" r:id="rId12"/>
    <p:sldId id="297" r:id="rId13"/>
    <p:sldId id="298" r:id="rId14"/>
    <p:sldId id="299" r:id="rId15"/>
    <p:sldId id="300" r:id="rId16"/>
    <p:sldId id="301" r:id="rId17"/>
    <p:sldId id="284" r:id="rId18"/>
    <p:sldId id="293" r:id="rId19"/>
    <p:sldId id="294" r:id="rId20"/>
    <p:sldId id="29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7789" autoAdjust="0"/>
  </p:normalViewPr>
  <p:slideViewPr>
    <p:cSldViewPr snapToGrid="0">
      <p:cViewPr varScale="1">
        <p:scale>
          <a:sx n="52" d="100"/>
          <a:sy n="52" d="100"/>
        </p:scale>
        <p:origin x="22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62284-FD1D-45AB-94BF-049AB0F6232B}" type="datetimeFigureOut">
              <a:rPr lang="zh-CN" altLang="en-US" smtClean="0"/>
              <a:t>2024/4/29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3FFB1-C310-47A1-92B1-24772E6F1D0A}" type="slidenum">
              <a:rPr lang="zh-CN" altLang="en-US" smtClean="0"/>
              <a:t>‹#›</a:t>
            </a:fld>
            <a:endParaRPr lang="zh-CN" altLang="en-US"/>
          </a:p>
        </p:txBody>
      </p:sp>
    </p:spTree>
    <p:extLst>
      <p:ext uri="{BB962C8B-B14F-4D97-AF65-F5344CB8AC3E}">
        <p14:creationId xmlns:p14="http://schemas.microsoft.com/office/powerpoint/2010/main" val="158187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B0734-1704-A14E-9486-89D140B70ADE}" type="slidenum">
              <a:rPr kumimoji="0" lang="en-US" sz="1200" b="0" i="0" u="none" strike="noStrike" kern="1200" cap="none" spc="0" normalizeH="0" baseline="0" noProof="0" smtClean="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83FFB1-C310-47A1-92B1-24772E6F1D0A}" type="slidenum">
              <a:rPr lang="zh-CN" altLang="en-US" smtClean="0"/>
              <a:t>17</a:t>
            </a:fld>
            <a:endParaRPr lang="zh-CN" altLang="en-US"/>
          </a:p>
        </p:txBody>
      </p:sp>
    </p:spTree>
    <p:extLst>
      <p:ext uri="{BB962C8B-B14F-4D97-AF65-F5344CB8AC3E}">
        <p14:creationId xmlns:p14="http://schemas.microsoft.com/office/powerpoint/2010/main" val="2374501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results of Quality Decision Making are not unexpected, because CGT does not involve the perception and learning of probability, and the probabilities of the two colors are directly revealed.</a:t>
            </a:r>
          </a:p>
          <a:p>
            <a:endParaRPr lang="en-US" altLang="zh-CN" dirty="0"/>
          </a:p>
          <a:p>
            <a:r>
              <a:rPr lang="en-US" altLang="zh-CN" dirty="0"/>
              <a:t>Shorter DT: This may reveal an element of reckless decision-making in insomniacs, that insomniacs make fewer trade-offs when faced with risky decisions. This result is also consistent with the activation results of overlapping brain regions in previous literature with the insomnia group’s decreased working memory function. Due to impaired working memory, subjects wanted to make decisions faster to prevent forgetting of previous probabilities.</a:t>
            </a:r>
          </a:p>
          <a:p>
            <a:endParaRPr lang="en-US" altLang="zh-CN" dirty="0"/>
          </a:p>
          <a:p>
            <a:r>
              <a:rPr lang="en-US" altLang="zh-CN" dirty="0"/>
              <a:t>DLPFC is for executive functions and is involved in cognitive evaluation and behavioral control in the decision-making process. In risk decision-making, processed risk-related information and helping individuals make trade-offs</a:t>
            </a:r>
          </a:p>
          <a:p>
            <a:endParaRPr lang="en-US" altLang="zh-CN" dirty="0"/>
          </a:p>
          <a:p>
            <a:r>
              <a:rPr lang="en-US" altLang="zh-CN" dirty="0"/>
              <a:t>The activity of </a:t>
            </a:r>
            <a:r>
              <a:rPr lang="en-US" altLang="zh-CN" dirty="0" err="1"/>
              <a:t>vmPFC</a:t>
            </a:r>
            <a:r>
              <a:rPr lang="en-US" altLang="zh-CN" dirty="0"/>
              <a:t> is related to the individual's processing and representation of value and reward. </a:t>
            </a:r>
          </a:p>
          <a:p>
            <a:endParaRPr lang="en-US" altLang="zh-CN" dirty="0"/>
          </a:p>
          <a:p>
            <a:r>
              <a:rPr lang="en-US" altLang="zh-CN" dirty="0"/>
              <a:t>Insomnia group shows decreased activation in both two regions when taking the cognitive and decision tasks.</a:t>
            </a:r>
          </a:p>
          <a:p>
            <a:endParaRPr lang="en-US" altLang="zh-CN" dirty="0"/>
          </a:p>
          <a:p>
            <a:r>
              <a:rPr lang="en-US" altLang="zh-CN" dirty="0"/>
              <a:t>Reveals impairment of cognitive and decision-making functions</a:t>
            </a:r>
          </a:p>
          <a:p>
            <a:endParaRPr lang="zh-CN" altLang="en-US" dirty="0"/>
          </a:p>
        </p:txBody>
      </p:sp>
      <p:sp>
        <p:nvSpPr>
          <p:cNvPr id="4" name="灯片编号占位符 3"/>
          <p:cNvSpPr>
            <a:spLocks noGrp="1"/>
          </p:cNvSpPr>
          <p:nvPr>
            <p:ph type="sldNum" sz="quarter" idx="5"/>
          </p:nvPr>
        </p:nvSpPr>
        <p:spPr/>
        <p:txBody>
          <a:bodyPr/>
          <a:lstStyle/>
          <a:p>
            <a:fld id="{2D83FFB1-C310-47A1-92B1-24772E6F1D0A}" type="slidenum">
              <a:rPr lang="zh-CN" altLang="en-US" smtClean="0"/>
              <a:t>18</a:t>
            </a:fld>
            <a:endParaRPr lang="zh-CN" altLang="en-US"/>
          </a:p>
        </p:txBody>
      </p:sp>
    </p:spTree>
    <p:extLst>
      <p:ext uri="{BB962C8B-B14F-4D97-AF65-F5344CB8AC3E}">
        <p14:creationId xmlns:p14="http://schemas.microsoft.com/office/powerpoint/2010/main" val="3770442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the limitations, First we're having a tough time getting enough people to take part in our studies. Next, we're finding it really hard to get people for our control group. We've also noticed that we're not looking closely enough at the different parts of insomnia. Insomnia can affect people in different ways. Finally, we're not digging deep enough into the different ways people make decisions. People have all kinds of strategies for dealing with risk, and if we don't look at all of them, it's like trying to solve a puzzle without all the pieces.</a:t>
            </a:r>
            <a:endParaRPr lang="zh-CN" altLang="en-US" dirty="0"/>
          </a:p>
        </p:txBody>
      </p:sp>
      <p:sp>
        <p:nvSpPr>
          <p:cNvPr id="4" name="灯片编号占位符 3"/>
          <p:cNvSpPr>
            <a:spLocks noGrp="1"/>
          </p:cNvSpPr>
          <p:nvPr>
            <p:ph type="sldNum" sz="quarter" idx="5"/>
          </p:nvPr>
        </p:nvSpPr>
        <p:spPr/>
        <p:txBody>
          <a:bodyPr/>
          <a:lstStyle/>
          <a:p>
            <a:fld id="{2D83FFB1-C310-47A1-92B1-24772E6F1D0A}" type="slidenum">
              <a:rPr lang="zh-CN" altLang="en-US" smtClean="0"/>
              <a:t>19</a:t>
            </a:fld>
            <a:endParaRPr lang="zh-CN" altLang="en-US"/>
          </a:p>
        </p:txBody>
      </p:sp>
    </p:spTree>
    <p:extLst>
      <p:ext uri="{BB962C8B-B14F-4D97-AF65-F5344CB8AC3E}">
        <p14:creationId xmlns:p14="http://schemas.microsoft.com/office/powerpoint/2010/main" val="2587315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Risky decision-making navigate the uncertainty inherent in everyday choices that carry the potential for negative outcomes. This balance is struck by evaluating the potential benefits against the risks, a process that is deeply rooted in the neural circuitry of our brain.</a:t>
            </a:r>
          </a:p>
          <a:p>
            <a:endParaRPr lang="en-US" altLang="zh-CN" dirty="0"/>
          </a:p>
          <a:p>
            <a:r>
              <a:rPr lang="en-US" altLang="zh-CN" dirty="0"/>
              <a:t>The CGT captures these cognitive processes. It offers real-time decision-making under uncertainty is a critical aspect of the task that reflects the unpredictable situations. </a:t>
            </a:r>
          </a:p>
          <a:p>
            <a:endParaRPr lang="en-US" altLang="zh-CN" dirty="0"/>
          </a:p>
          <a:p>
            <a:r>
              <a:rPr lang="en-US" altLang="zh-CN" dirty="0"/>
              <a:t>CGT not only measures the behavioral outcomes of risk-taking, but also the cognitive and emotional facts that accompany these decisions </a:t>
            </a:r>
          </a:p>
          <a:p>
            <a:endParaRPr lang="en-US" altLang="zh-CN" dirty="0"/>
          </a:p>
          <a:p>
            <a:r>
              <a:rPr lang="en-US" altLang="zh-CN" dirty="0"/>
              <a:t>Previous results has investigated impulsivity and response inhibition and various disorders. </a:t>
            </a:r>
          </a:p>
          <a:p>
            <a:endParaRPr lang="en-US" altLang="zh-CN" dirty="0"/>
          </a:p>
          <a:p>
            <a:r>
              <a:rPr lang="en-US" altLang="zh-CN" dirty="0"/>
              <a:t>There remains a gap of knowledge regarding the unique effects of the CGT in populations with specific cognitive tendencies, such as those with insomnia.</a:t>
            </a:r>
            <a:endParaRPr lang="zh-CN" altLang="en-US" dirty="0"/>
          </a:p>
        </p:txBody>
      </p:sp>
      <p:sp>
        <p:nvSpPr>
          <p:cNvPr id="4" name="灯片编号占位符 3"/>
          <p:cNvSpPr>
            <a:spLocks noGrp="1"/>
          </p:cNvSpPr>
          <p:nvPr>
            <p:ph type="sldNum" sz="quarter" idx="5"/>
          </p:nvPr>
        </p:nvSpPr>
        <p:spPr/>
        <p:txBody>
          <a:bodyPr/>
          <a:lstStyle/>
          <a:p>
            <a:fld id="{2D83FFB1-C310-47A1-92B1-24772E6F1D0A}" type="slidenum">
              <a:rPr lang="zh-CN" altLang="en-US" smtClean="0"/>
              <a:t>3</a:t>
            </a:fld>
            <a:endParaRPr lang="zh-CN" altLang="en-US"/>
          </a:p>
        </p:txBody>
      </p:sp>
    </p:spTree>
    <p:extLst>
      <p:ext uri="{BB962C8B-B14F-4D97-AF65-F5344CB8AC3E}">
        <p14:creationId xmlns:p14="http://schemas.microsoft.com/office/powerpoint/2010/main" val="107161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Insomnia is quite common, affecting many adults and particularly college students. characterized by dissatisfaction with sleep quality, duration, or continuity. We assess it using tools like the PSQI, ISI, and ESS. Insomnia isn't just about poor sleep; it impacts our cognitive abilities, including memory, attention, and concentration—key factors in making decisions. Those with insomnia may also be more inclined towards riskier choices, which is significant for understanding decision-making behaviors.</a:t>
            </a:r>
            <a:endParaRPr lang="zh-CN" altLang="en-US" dirty="0"/>
          </a:p>
        </p:txBody>
      </p:sp>
      <p:sp>
        <p:nvSpPr>
          <p:cNvPr id="4" name="灯片编号占位符 3"/>
          <p:cNvSpPr>
            <a:spLocks noGrp="1"/>
          </p:cNvSpPr>
          <p:nvPr>
            <p:ph type="sldNum" sz="quarter" idx="5"/>
          </p:nvPr>
        </p:nvSpPr>
        <p:spPr/>
        <p:txBody>
          <a:bodyPr/>
          <a:lstStyle/>
          <a:p>
            <a:fld id="{2D83FFB1-C310-47A1-92B1-24772E6F1D0A}" type="slidenum">
              <a:rPr lang="zh-CN" altLang="en-US" smtClean="0"/>
              <a:t>4</a:t>
            </a:fld>
            <a:endParaRPr lang="zh-CN" altLang="en-US"/>
          </a:p>
        </p:txBody>
      </p:sp>
    </p:spTree>
    <p:extLst>
      <p:ext uri="{BB962C8B-B14F-4D97-AF65-F5344CB8AC3E}">
        <p14:creationId xmlns:p14="http://schemas.microsoft.com/office/powerpoint/2010/main" val="2375798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Sleep quality directly influences the willingness to take risks. Specifically, we see that as sleep duration decreases, there's a corresponding increase in sleep need, which in turn is linked to a greater tendency towards risk-taking behaviors. </a:t>
            </a:r>
          </a:p>
          <a:p>
            <a:endParaRPr lang="en-US" altLang="zh-CN" dirty="0"/>
          </a:p>
          <a:p>
            <a:r>
              <a:rPr lang="en-US" altLang="zh-CN" dirty="0"/>
              <a:t>When we look at the Cambridge Gambling Task, or CGT, it is found the activation in Frontal Lobe and the Posterior Cingulate Cortex, or PCC. These regions are not only active during the CGT but are also the focus of sleep-related studies, which have observed differences between individuals with insomnia and a control group.</a:t>
            </a:r>
          </a:p>
          <a:p>
            <a:endParaRPr lang="en-US" altLang="zh-CN" dirty="0"/>
          </a:p>
          <a:p>
            <a:r>
              <a:rPr lang="en-US" altLang="zh-CN" dirty="0"/>
              <a:t>The significance of these findings is that CGT could be used as a bridge between the realms of sleep and decision-making. It allows us to understand how insomnia can manifest as differences in brain activity during decision-making tasks</a:t>
            </a:r>
          </a:p>
        </p:txBody>
      </p:sp>
      <p:sp>
        <p:nvSpPr>
          <p:cNvPr id="4" name="灯片编号占位符 3"/>
          <p:cNvSpPr>
            <a:spLocks noGrp="1"/>
          </p:cNvSpPr>
          <p:nvPr>
            <p:ph type="sldNum" sz="quarter" idx="5"/>
          </p:nvPr>
        </p:nvSpPr>
        <p:spPr/>
        <p:txBody>
          <a:bodyPr/>
          <a:lstStyle/>
          <a:p>
            <a:fld id="{2D83FFB1-C310-47A1-92B1-24772E6F1D0A}" type="slidenum">
              <a:rPr lang="zh-CN" altLang="en-US" smtClean="0"/>
              <a:t>5</a:t>
            </a:fld>
            <a:endParaRPr lang="zh-CN" altLang="en-US"/>
          </a:p>
        </p:txBody>
      </p:sp>
    </p:spTree>
    <p:extLst>
      <p:ext uri="{BB962C8B-B14F-4D97-AF65-F5344CB8AC3E}">
        <p14:creationId xmlns:p14="http://schemas.microsoft.com/office/powerpoint/2010/main" val="2685292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0CBA68-DBD3-4C5C-A071-B00ED8988F67}" type="slidenum">
              <a:rPr lang="zh-CN" altLang="en-US" smtClean="0"/>
              <a:t>6</a:t>
            </a:fld>
            <a:endParaRPr lang="zh-CN" altLang="en-US"/>
          </a:p>
        </p:txBody>
      </p:sp>
    </p:spTree>
    <p:extLst>
      <p:ext uri="{BB962C8B-B14F-4D97-AF65-F5344CB8AC3E}">
        <p14:creationId xmlns:p14="http://schemas.microsoft.com/office/powerpoint/2010/main" val="3012159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Cambridge Gambling Task, or CGT, consists of three phases. In the first phase, participants choose between two colors—red and blue. The probability of reward aligns with the color distribution shown. Participants select their choice by clicking left or right.</a:t>
            </a:r>
          </a:p>
          <a:p>
            <a:endParaRPr lang="en-US" altLang="zh-CN" dirty="0"/>
          </a:p>
          <a:p>
            <a:r>
              <a:rPr lang="en-US" altLang="zh-CN" dirty="0"/>
              <a:t>Following the color decision, the bet decision phase begins. Bets range from small to large, presented in varying ratios and in random order. using the Down button to select their bet amount.</a:t>
            </a:r>
          </a:p>
          <a:p>
            <a:endParaRPr lang="en-US" altLang="zh-CN" dirty="0"/>
          </a:p>
          <a:p>
            <a:r>
              <a:rPr lang="en-US" altLang="zh-CN" dirty="0"/>
              <a:t>Finally, the outcome phase reveals whether the guess was correct. A correct guess earns the chosen bet amount, while an incorrect guess results in a loss of that amount.</a:t>
            </a:r>
          </a:p>
          <a:p>
            <a:endParaRPr lang="en-US" altLang="zh-CN" dirty="0"/>
          </a:p>
          <a:p>
            <a:r>
              <a:rPr lang="en-US" altLang="zh-CN" dirty="0"/>
              <a:t>Let’s see the demo… </a:t>
            </a:r>
          </a:p>
          <a:p>
            <a:endParaRPr lang="en-US" altLang="zh-CN" dirty="0"/>
          </a:p>
          <a:p>
            <a:r>
              <a:rPr lang="en-US" altLang="zh-CN" dirty="0"/>
              <a:t>We use PSQI as the scale measures the insomnia, overall score over 7 will be treated as insomnia group. </a:t>
            </a:r>
            <a:endParaRPr lang="zh-CN" altLang="en-US" dirty="0"/>
          </a:p>
        </p:txBody>
      </p:sp>
      <p:sp>
        <p:nvSpPr>
          <p:cNvPr id="4" name="灯片编号占位符 3"/>
          <p:cNvSpPr>
            <a:spLocks noGrp="1"/>
          </p:cNvSpPr>
          <p:nvPr>
            <p:ph type="sldNum" sz="quarter" idx="5"/>
          </p:nvPr>
        </p:nvSpPr>
        <p:spPr/>
        <p:txBody>
          <a:bodyPr/>
          <a:lstStyle/>
          <a:p>
            <a:fld id="{2D83FFB1-C310-47A1-92B1-24772E6F1D0A}" type="slidenum">
              <a:rPr lang="zh-CN" altLang="en-US" smtClean="0"/>
              <a:t>8</a:t>
            </a:fld>
            <a:endParaRPr lang="zh-CN" altLang="en-US"/>
          </a:p>
        </p:txBody>
      </p:sp>
    </p:spTree>
    <p:extLst>
      <p:ext uri="{BB962C8B-B14F-4D97-AF65-F5344CB8AC3E}">
        <p14:creationId xmlns:p14="http://schemas.microsoft.com/office/powerpoint/2010/main" val="2289894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Firstly, we look at the Quality of Decision Making, or QDM, which is reflected in the total count of rational choices our participants make throughout the task.</a:t>
            </a:r>
          </a:p>
          <a:p>
            <a:endParaRPr lang="en-US" altLang="zh-CN" dirty="0"/>
          </a:p>
          <a:p>
            <a:r>
              <a:rPr lang="en-US" altLang="zh-CN" dirty="0"/>
              <a:t>Next, we measure the Deliberation Time, or DT. This is the average time it takes for an individual to make a decision, offering insight into their cognitive processing speed.</a:t>
            </a:r>
          </a:p>
          <a:p>
            <a:endParaRPr lang="en-US" altLang="zh-CN" dirty="0"/>
          </a:p>
          <a:p>
            <a:r>
              <a:rPr lang="en-US" altLang="zh-CN" dirty="0"/>
              <a:t>We also examine Risk Taking, denoted as RT, which is the average bet amount our participants are willing to place. This variable is crucial in assessing their propensity for risk.</a:t>
            </a:r>
          </a:p>
          <a:p>
            <a:endParaRPr lang="en-US" altLang="zh-CN" dirty="0"/>
          </a:p>
          <a:p>
            <a:r>
              <a:rPr lang="en-US" altLang="zh-CN" dirty="0"/>
              <a:t>Lastly, we consider Risk Adjustment, or RA. This is the average difference in betting relative to the changing odds presented, indicating how participants adapt their betting behavior in response to varying probabilities.</a:t>
            </a:r>
          </a:p>
          <a:p>
            <a:endParaRPr lang="en-US" altLang="zh-CN" dirty="0"/>
          </a:p>
        </p:txBody>
      </p:sp>
      <p:sp>
        <p:nvSpPr>
          <p:cNvPr id="4" name="灯片编号占位符 3"/>
          <p:cNvSpPr>
            <a:spLocks noGrp="1"/>
          </p:cNvSpPr>
          <p:nvPr>
            <p:ph type="sldNum" sz="quarter" idx="5"/>
          </p:nvPr>
        </p:nvSpPr>
        <p:spPr/>
        <p:txBody>
          <a:bodyPr/>
          <a:lstStyle/>
          <a:p>
            <a:fld id="{2D83FFB1-C310-47A1-92B1-24772E6F1D0A}" type="slidenum">
              <a:rPr lang="zh-CN" altLang="en-US" smtClean="0"/>
              <a:t>9</a:t>
            </a:fld>
            <a:endParaRPr lang="zh-CN" altLang="en-US"/>
          </a:p>
        </p:txBody>
      </p:sp>
    </p:spTree>
    <p:extLst>
      <p:ext uri="{BB962C8B-B14F-4D97-AF65-F5344CB8AC3E}">
        <p14:creationId xmlns:p14="http://schemas.microsoft.com/office/powerpoint/2010/main" val="1144382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94852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5D1FF-76EE-3FB8-C1D9-B5521E168D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7540065-0445-B67E-531C-334A40915E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31D6925-95A5-088D-D277-2522FE7BE6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1D100D2-E055-5021-FAE1-41AAFC005BB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A05ADC-8207-4AB5-82F3-6E3ADB69E9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pPr marL="0" marR="0" lvl="0" indent="0" algn="l" defTabSz="914400" rtl="0" eaLnBrk="1" fontAlgn="auto" latinLnBrk="0" hangingPunct="1">
                <a:lnSpc>
                  <a:spcPct val="100000"/>
                </a:lnSpc>
                <a:spcBef>
                  <a:spcPts val="0"/>
                </a:spcBef>
                <a:spcAft>
                  <a:spcPts val="0"/>
                </a:spcAft>
                <a:buClrTx/>
                <a:buSzTx/>
                <a:buFontTx/>
                <a:buNone/>
                <a:tabLst/>
                <a:defRPr/>
              </a:pPr>
              <a:t>2024/4/29</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6" name="页脚占位符 5">
            <a:extLst>
              <a:ext uri="{FF2B5EF4-FFF2-40B4-BE49-F238E27FC236}">
                <a16:creationId xmlns:a16="http://schemas.microsoft.com/office/drawing/2014/main" id="{EA4354BC-8695-0C7C-9AB2-9AAF6CD4860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7" name="灯片编号占位符 6">
            <a:extLst>
              <a:ext uri="{FF2B5EF4-FFF2-40B4-BE49-F238E27FC236}">
                <a16:creationId xmlns:a16="http://schemas.microsoft.com/office/drawing/2014/main" id="{135B11E0-D1FF-5870-1E1E-083BE2B5B9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0807D2-9EC8-4031-98A0-A3E9A902D526}" type="slidenum">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Tree>
    <p:extLst>
      <p:ext uri="{BB962C8B-B14F-4D97-AF65-F5344CB8AC3E}">
        <p14:creationId xmlns:p14="http://schemas.microsoft.com/office/powerpoint/2010/main" val="2953399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561870-79E5-5AF2-582F-086960A3E10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77C0C9C-B1E0-067A-5098-7E411AE664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C863C3D-7D36-5071-9D30-7D3C2E865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B5EBD54-47B0-9BA4-A2C4-31E0BF1F83D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A05ADC-8207-4AB5-82F3-6E3ADB69E9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pPr marL="0" marR="0" lvl="0" indent="0" algn="l" defTabSz="914400" rtl="0" eaLnBrk="1" fontAlgn="auto" latinLnBrk="0" hangingPunct="1">
                <a:lnSpc>
                  <a:spcPct val="100000"/>
                </a:lnSpc>
                <a:spcBef>
                  <a:spcPts val="0"/>
                </a:spcBef>
                <a:spcAft>
                  <a:spcPts val="0"/>
                </a:spcAft>
                <a:buClrTx/>
                <a:buSzTx/>
                <a:buFontTx/>
                <a:buNone/>
                <a:tabLst/>
                <a:defRPr/>
              </a:pPr>
              <a:t>2024/4/29</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6" name="页脚占位符 5">
            <a:extLst>
              <a:ext uri="{FF2B5EF4-FFF2-40B4-BE49-F238E27FC236}">
                <a16:creationId xmlns:a16="http://schemas.microsoft.com/office/drawing/2014/main" id="{8F149029-B3D7-BAA5-941E-1F7AF162DB8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7" name="灯片编号占位符 6">
            <a:extLst>
              <a:ext uri="{FF2B5EF4-FFF2-40B4-BE49-F238E27FC236}">
                <a16:creationId xmlns:a16="http://schemas.microsoft.com/office/drawing/2014/main" id="{1E73988C-475E-EEC8-CF0C-E3D791DF222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0807D2-9EC8-4031-98A0-A3E9A902D526}" type="slidenum">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Tree>
    <p:extLst>
      <p:ext uri="{BB962C8B-B14F-4D97-AF65-F5344CB8AC3E}">
        <p14:creationId xmlns:p14="http://schemas.microsoft.com/office/powerpoint/2010/main" val="2774775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79E1E0-866F-CC0E-785C-8F227C84E15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25C2DFB-7844-9D95-E980-1C233D27637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5CABBE-FBA3-BDFC-B17A-F32EAF4A655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A05ADC-8207-4AB5-82F3-6E3ADB69E9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pPr marL="0" marR="0" lvl="0" indent="0" algn="l" defTabSz="914400" rtl="0" eaLnBrk="1" fontAlgn="auto" latinLnBrk="0" hangingPunct="1">
                <a:lnSpc>
                  <a:spcPct val="100000"/>
                </a:lnSpc>
                <a:spcBef>
                  <a:spcPts val="0"/>
                </a:spcBef>
                <a:spcAft>
                  <a:spcPts val="0"/>
                </a:spcAft>
                <a:buClrTx/>
                <a:buSzTx/>
                <a:buFontTx/>
                <a:buNone/>
                <a:tabLst/>
                <a:defRPr/>
              </a:pPr>
              <a:t>2024/4/29</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5" name="页脚占位符 4">
            <a:extLst>
              <a:ext uri="{FF2B5EF4-FFF2-40B4-BE49-F238E27FC236}">
                <a16:creationId xmlns:a16="http://schemas.microsoft.com/office/drawing/2014/main" id="{2502423A-3FFF-6AEC-83C4-63762DB136C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6" name="灯片编号占位符 5">
            <a:extLst>
              <a:ext uri="{FF2B5EF4-FFF2-40B4-BE49-F238E27FC236}">
                <a16:creationId xmlns:a16="http://schemas.microsoft.com/office/drawing/2014/main" id="{4BC6E932-C686-CF26-3BC8-51C51366E21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0807D2-9EC8-4031-98A0-A3E9A902D526}" type="slidenum">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Tree>
    <p:extLst>
      <p:ext uri="{BB962C8B-B14F-4D97-AF65-F5344CB8AC3E}">
        <p14:creationId xmlns:p14="http://schemas.microsoft.com/office/powerpoint/2010/main" val="1304592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2EF0849-477E-D6D2-8BF0-0E6E65F6D38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217239D-357C-955A-7EFF-28B1563A39A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DCC37E-85CB-093D-3253-C667BA57BE3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A05ADC-8207-4AB5-82F3-6E3ADB69E9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pPr marL="0" marR="0" lvl="0" indent="0" algn="l" defTabSz="914400" rtl="0" eaLnBrk="1" fontAlgn="auto" latinLnBrk="0" hangingPunct="1">
                <a:lnSpc>
                  <a:spcPct val="100000"/>
                </a:lnSpc>
                <a:spcBef>
                  <a:spcPts val="0"/>
                </a:spcBef>
                <a:spcAft>
                  <a:spcPts val="0"/>
                </a:spcAft>
                <a:buClrTx/>
                <a:buSzTx/>
                <a:buFontTx/>
                <a:buNone/>
                <a:tabLst/>
                <a:defRPr/>
              </a:pPr>
              <a:t>2024/4/29</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5" name="页脚占位符 4">
            <a:extLst>
              <a:ext uri="{FF2B5EF4-FFF2-40B4-BE49-F238E27FC236}">
                <a16:creationId xmlns:a16="http://schemas.microsoft.com/office/drawing/2014/main" id="{22A72901-8CF3-E48C-39DA-4377A5DD990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6" name="灯片编号占位符 5">
            <a:extLst>
              <a:ext uri="{FF2B5EF4-FFF2-40B4-BE49-F238E27FC236}">
                <a16:creationId xmlns:a16="http://schemas.microsoft.com/office/drawing/2014/main" id="{842E2A16-0813-6BB6-C40A-A6251AC68E1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0807D2-9EC8-4031-98A0-A3E9A902D526}" type="slidenum">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Tree>
    <p:extLst>
      <p:ext uri="{BB962C8B-B14F-4D97-AF65-F5344CB8AC3E}">
        <p14:creationId xmlns:p14="http://schemas.microsoft.com/office/powerpoint/2010/main" val="3449167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83341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0A05ADC-8207-4AB5-82F3-6E3ADB69E9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t>2024/4/29</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0807D2-9EC8-4031-98A0-A3E9A902D526}" type="slidenum">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Tree>
    <p:extLst>
      <p:ext uri="{BB962C8B-B14F-4D97-AF65-F5344CB8AC3E}">
        <p14:creationId xmlns:p14="http://schemas.microsoft.com/office/powerpoint/2010/main" val="3521361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095961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0A05ADC-8207-4AB5-82F3-6E3ADB69E9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t>2024/4/29</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0807D2-9EC8-4031-98A0-A3E9A902D526}" type="slidenum">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Tree>
    <p:extLst>
      <p:ext uri="{BB962C8B-B14F-4D97-AF65-F5344CB8AC3E}">
        <p14:creationId xmlns:p14="http://schemas.microsoft.com/office/powerpoint/2010/main" val="191051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0A05ADC-8207-4AB5-82F3-6E3ADB69E9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t>2024/4/29</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0807D2-9EC8-4031-98A0-A3E9A902D526}" type="slidenum">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Tree>
    <p:extLst>
      <p:ext uri="{BB962C8B-B14F-4D97-AF65-F5344CB8AC3E}">
        <p14:creationId xmlns:p14="http://schemas.microsoft.com/office/powerpoint/2010/main" val="901169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0A05ADC-8207-4AB5-82F3-6E3ADB69E9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t>2024/4/29</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0807D2-9EC8-4031-98A0-A3E9A902D526}" type="slidenum">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Tree>
    <p:extLst>
      <p:ext uri="{BB962C8B-B14F-4D97-AF65-F5344CB8AC3E}">
        <p14:creationId xmlns:p14="http://schemas.microsoft.com/office/powerpoint/2010/main" val="706002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78CA4-66D1-4640-C4F2-F50CAA9A366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61EC959-823E-6522-66A3-EA406B17C1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DE0A909-7147-230F-5597-B8A22AD7F9F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A05ADC-8207-4AB5-82F3-6E3ADB69E9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pPr marL="0" marR="0" lvl="0" indent="0" algn="l" defTabSz="914400" rtl="0" eaLnBrk="1" fontAlgn="auto" latinLnBrk="0" hangingPunct="1">
                <a:lnSpc>
                  <a:spcPct val="100000"/>
                </a:lnSpc>
                <a:spcBef>
                  <a:spcPts val="0"/>
                </a:spcBef>
                <a:spcAft>
                  <a:spcPts val="0"/>
                </a:spcAft>
                <a:buClrTx/>
                <a:buSzTx/>
                <a:buFontTx/>
                <a:buNone/>
                <a:tabLst/>
                <a:defRPr/>
              </a:pPr>
              <a:t>2024/4/29</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5" name="页脚占位符 4">
            <a:extLst>
              <a:ext uri="{FF2B5EF4-FFF2-40B4-BE49-F238E27FC236}">
                <a16:creationId xmlns:a16="http://schemas.microsoft.com/office/drawing/2014/main" id="{4FA1B696-4B33-F47F-8B34-4A6611D0B6B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6" name="灯片编号占位符 5">
            <a:extLst>
              <a:ext uri="{FF2B5EF4-FFF2-40B4-BE49-F238E27FC236}">
                <a16:creationId xmlns:a16="http://schemas.microsoft.com/office/drawing/2014/main" id="{D7013D5F-C794-EFD1-5A7C-7AE1BAFF3EC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0807D2-9EC8-4031-98A0-A3E9A902D526}" type="slidenum">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Tree>
    <p:extLst>
      <p:ext uri="{BB962C8B-B14F-4D97-AF65-F5344CB8AC3E}">
        <p14:creationId xmlns:p14="http://schemas.microsoft.com/office/powerpoint/2010/main" val="6330624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0A05ADC-8207-4AB5-82F3-6E3ADB69E9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t>2024/4/29</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0807D2-9EC8-4031-98A0-A3E9A902D526}" type="slidenum">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Tree>
    <p:extLst>
      <p:ext uri="{BB962C8B-B14F-4D97-AF65-F5344CB8AC3E}">
        <p14:creationId xmlns:p14="http://schemas.microsoft.com/office/powerpoint/2010/main" val="40468095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0A05ADC-8207-4AB5-82F3-6E3ADB69E9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t>2024/4/29</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0807D2-9EC8-4031-98A0-A3E9A902D526}" type="slidenum">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Tree>
    <p:extLst>
      <p:ext uri="{BB962C8B-B14F-4D97-AF65-F5344CB8AC3E}">
        <p14:creationId xmlns:p14="http://schemas.microsoft.com/office/powerpoint/2010/main" val="3167530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0A05ADC-8207-4AB5-82F3-6E3ADB69E9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t>2024/4/29</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0807D2-9EC8-4031-98A0-A3E9A902D526}" type="slidenum">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Tree>
    <p:extLst>
      <p:ext uri="{BB962C8B-B14F-4D97-AF65-F5344CB8AC3E}">
        <p14:creationId xmlns:p14="http://schemas.microsoft.com/office/powerpoint/2010/main" val="15285868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0A05ADC-8207-4AB5-82F3-6E3ADB69E9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t>2024/4/29</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0807D2-9EC8-4031-98A0-A3E9A902D526}" type="slidenum">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Tree>
    <p:extLst>
      <p:ext uri="{BB962C8B-B14F-4D97-AF65-F5344CB8AC3E}">
        <p14:creationId xmlns:p14="http://schemas.microsoft.com/office/powerpoint/2010/main" val="1191834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0A05ADC-8207-4AB5-82F3-6E3ADB69E9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t>2024/4/29</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0807D2-9EC8-4031-98A0-A3E9A902D526}" type="slidenum">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Tree>
    <p:extLst>
      <p:ext uri="{BB962C8B-B14F-4D97-AF65-F5344CB8AC3E}">
        <p14:creationId xmlns:p14="http://schemas.microsoft.com/office/powerpoint/2010/main" val="38042383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0A05ADC-8207-4AB5-82F3-6E3ADB69E9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t>2024/4/29</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0807D2-9EC8-4031-98A0-A3E9A902D526}" type="slidenum">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Tree>
    <p:extLst>
      <p:ext uri="{BB962C8B-B14F-4D97-AF65-F5344CB8AC3E}">
        <p14:creationId xmlns:p14="http://schemas.microsoft.com/office/powerpoint/2010/main" val="347007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0A05ADC-8207-4AB5-82F3-6E3ADB69E9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t>2024/4/29</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C0807D2-9EC8-4031-98A0-A3E9A902D526}" type="slidenum">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Tree>
    <p:extLst>
      <p:ext uri="{BB962C8B-B14F-4D97-AF65-F5344CB8AC3E}">
        <p14:creationId xmlns:p14="http://schemas.microsoft.com/office/powerpoint/2010/main" val="3310749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26126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BAF44-4781-4339-3299-1FEC1308366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93BB5AC-90BA-C7B4-DD10-7A77F6CFFD3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C1E864-E22B-592C-0DC3-1DC4ECD838C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A05ADC-8207-4AB5-82F3-6E3ADB69E9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pPr marL="0" marR="0" lvl="0" indent="0" algn="l" defTabSz="914400" rtl="0" eaLnBrk="1" fontAlgn="auto" latinLnBrk="0" hangingPunct="1">
                <a:lnSpc>
                  <a:spcPct val="100000"/>
                </a:lnSpc>
                <a:spcBef>
                  <a:spcPts val="0"/>
                </a:spcBef>
                <a:spcAft>
                  <a:spcPts val="0"/>
                </a:spcAft>
                <a:buClrTx/>
                <a:buSzTx/>
                <a:buFontTx/>
                <a:buNone/>
                <a:tabLst/>
                <a:defRPr/>
              </a:pPr>
              <a:t>2024/4/29</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5" name="页脚占位符 4">
            <a:extLst>
              <a:ext uri="{FF2B5EF4-FFF2-40B4-BE49-F238E27FC236}">
                <a16:creationId xmlns:a16="http://schemas.microsoft.com/office/drawing/2014/main" id="{D75E65E5-7DBC-D767-C9EC-59EF9E3906F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6" name="灯片编号占位符 5">
            <a:extLst>
              <a:ext uri="{FF2B5EF4-FFF2-40B4-BE49-F238E27FC236}">
                <a16:creationId xmlns:a16="http://schemas.microsoft.com/office/drawing/2014/main" id="{53553554-19CA-ABC7-E8BB-6DF7879E9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0807D2-9EC8-4031-98A0-A3E9A902D526}" type="slidenum">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Tree>
    <p:extLst>
      <p:ext uri="{BB962C8B-B14F-4D97-AF65-F5344CB8AC3E}">
        <p14:creationId xmlns:p14="http://schemas.microsoft.com/office/powerpoint/2010/main" val="214194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A1766-3F72-A236-C98C-E28872AC99F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82D6B93-0565-6DED-459C-046A0192BE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0367A7A-7294-B552-45FD-E731D3DD97E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A05ADC-8207-4AB5-82F3-6E3ADB69E9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pPr marL="0" marR="0" lvl="0" indent="0" algn="l" defTabSz="914400" rtl="0" eaLnBrk="1" fontAlgn="auto" latinLnBrk="0" hangingPunct="1">
                <a:lnSpc>
                  <a:spcPct val="100000"/>
                </a:lnSpc>
                <a:spcBef>
                  <a:spcPts val="0"/>
                </a:spcBef>
                <a:spcAft>
                  <a:spcPts val="0"/>
                </a:spcAft>
                <a:buClrTx/>
                <a:buSzTx/>
                <a:buFontTx/>
                <a:buNone/>
                <a:tabLst/>
                <a:defRPr/>
              </a:pPr>
              <a:t>2024/4/29</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5" name="页脚占位符 4">
            <a:extLst>
              <a:ext uri="{FF2B5EF4-FFF2-40B4-BE49-F238E27FC236}">
                <a16:creationId xmlns:a16="http://schemas.microsoft.com/office/drawing/2014/main" id="{AE801E67-AA86-39F0-A11B-473E4B37C1D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6" name="灯片编号占位符 5">
            <a:extLst>
              <a:ext uri="{FF2B5EF4-FFF2-40B4-BE49-F238E27FC236}">
                <a16:creationId xmlns:a16="http://schemas.microsoft.com/office/drawing/2014/main" id="{ADB4B4FC-3290-0293-FEE4-FD2133E2562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0807D2-9EC8-4031-98A0-A3E9A902D526}" type="slidenum">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Tree>
    <p:extLst>
      <p:ext uri="{BB962C8B-B14F-4D97-AF65-F5344CB8AC3E}">
        <p14:creationId xmlns:p14="http://schemas.microsoft.com/office/powerpoint/2010/main" val="1118430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39042-7D9A-5FC3-1464-2D7671B3E0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CCD0A4-C3BB-582E-44C7-EF2A72CADBE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C60F505-EA83-1E30-A6B4-F718F9288AE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7BD94F8-92E6-1D80-680A-AF57654218F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A05ADC-8207-4AB5-82F3-6E3ADB69E9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pPr marL="0" marR="0" lvl="0" indent="0" algn="l" defTabSz="914400" rtl="0" eaLnBrk="1" fontAlgn="auto" latinLnBrk="0" hangingPunct="1">
                <a:lnSpc>
                  <a:spcPct val="100000"/>
                </a:lnSpc>
                <a:spcBef>
                  <a:spcPts val="0"/>
                </a:spcBef>
                <a:spcAft>
                  <a:spcPts val="0"/>
                </a:spcAft>
                <a:buClrTx/>
                <a:buSzTx/>
                <a:buFontTx/>
                <a:buNone/>
                <a:tabLst/>
                <a:defRPr/>
              </a:pPr>
              <a:t>2024/4/29</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6" name="页脚占位符 5">
            <a:extLst>
              <a:ext uri="{FF2B5EF4-FFF2-40B4-BE49-F238E27FC236}">
                <a16:creationId xmlns:a16="http://schemas.microsoft.com/office/drawing/2014/main" id="{72C76CEC-8134-F9E3-9FEC-7C42E31AC37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7" name="灯片编号占位符 6">
            <a:extLst>
              <a:ext uri="{FF2B5EF4-FFF2-40B4-BE49-F238E27FC236}">
                <a16:creationId xmlns:a16="http://schemas.microsoft.com/office/drawing/2014/main" id="{834DFE5D-8917-71D0-465B-3AFBE693C79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0807D2-9EC8-4031-98A0-A3E9A902D526}" type="slidenum">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Tree>
    <p:extLst>
      <p:ext uri="{BB962C8B-B14F-4D97-AF65-F5344CB8AC3E}">
        <p14:creationId xmlns:p14="http://schemas.microsoft.com/office/powerpoint/2010/main" val="2767210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F12B2-4165-A33B-F300-CCACD11EA31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81FE404-032A-332E-86C1-4032997BF6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902537D-C42E-A1AC-7E4D-95FC4B48C98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DD69907-25FE-A2A7-4537-D99FFAE359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C210ABB-E1A7-B0B9-581A-7CF27F1C79E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2CA5478-B9A1-20E6-45CC-DCCB4425451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A05ADC-8207-4AB5-82F3-6E3ADB69E9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pPr marL="0" marR="0" lvl="0" indent="0" algn="l" defTabSz="914400" rtl="0" eaLnBrk="1" fontAlgn="auto" latinLnBrk="0" hangingPunct="1">
                <a:lnSpc>
                  <a:spcPct val="100000"/>
                </a:lnSpc>
                <a:spcBef>
                  <a:spcPts val="0"/>
                </a:spcBef>
                <a:spcAft>
                  <a:spcPts val="0"/>
                </a:spcAft>
                <a:buClrTx/>
                <a:buSzTx/>
                <a:buFontTx/>
                <a:buNone/>
                <a:tabLst/>
                <a:defRPr/>
              </a:pPr>
              <a:t>2024/4/29</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8" name="页脚占位符 7">
            <a:extLst>
              <a:ext uri="{FF2B5EF4-FFF2-40B4-BE49-F238E27FC236}">
                <a16:creationId xmlns:a16="http://schemas.microsoft.com/office/drawing/2014/main" id="{BB5C9DB7-29E1-1711-8BA6-05C872744EA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9" name="灯片编号占位符 8">
            <a:extLst>
              <a:ext uri="{FF2B5EF4-FFF2-40B4-BE49-F238E27FC236}">
                <a16:creationId xmlns:a16="http://schemas.microsoft.com/office/drawing/2014/main" id="{CF6E55C8-E61B-59FD-088B-A99E48A2BD1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0807D2-9EC8-4031-98A0-A3E9A902D526}" type="slidenum">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Tree>
    <p:extLst>
      <p:ext uri="{BB962C8B-B14F-4D97-AF65-F5344CB8AC3E}">
        <p14:creationId xmlns:p14="http://schemas.microsoft.com/office/powerpoint/2010/main" val="2929019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997EE0-F0B8-4E7C-0158-1253F1A9201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3AF168-6B77-16FD-2A0B-4DD4F015989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A05ADC-8207-4AB5-82F3-6E3ADB69E9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pPr marL="0" marR="0" lvl="0" indent="0" algn="l" defTabSz="914400" rtl="0" eaLnBrk="1" fontAlgn="auto" latinLnBrk="0" hangingPunct="1">
                <a:lnSpc>
                  <a:spcPct val="100000"/>
                </a:lnSpc>
                <a:spcBef>
                  <a:spcPts val="0"/>
                </a:spcBef>
                <a:spcAft>
                  <a:spcPts val="0"/>
                </a:spcAft>
                <a:buClrTx/>
                <a:buSzTx/>
                <a:buFontTx/>
                <a:buNone/>
                <a:tabLst/>
                <a:defRPr/>
              </a:pPr>
              <a:t>2024/4/29</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4" name="页脚占位符 3">
            <a:extLst>
              <a:ext uri="{FF2B5EF4-FFF2-40B4-BE49-F238E27FC236}">
                <a16:creationId xmlns:a16="http://schemas.microsoft.com/office/drawing/2014/main" id="{4BF6EBB5-2788-4332-D827-B903534624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5" name="灯片编号占位符 4">
            <a:extLst>
              <a:ext uri="{FF2B5EF4-FFF2-40B4-BE49-F238E27FC236}">
                <a16:creationId xmlns:a16="http://schemas.microsoft.com/office/drawing/2014/main" id="{2691A8D5-FD97-35BF-C489-1D2BACDC99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0807D2-9EC8-4031-98A0-A3E9A902D526}" type="slidenum">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Tree>
    <p:extLst>
      <p:ext uri="{BB962C8B-B14F-4D97-AF65-F5344CB8AC3E}">
        <p14:creationId xmlns:p14="http://schemas.microsoft.com/office/powerpoint/2010/main" val="2077907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1728D7B-7321-B669-EBEA-FFE83F451BF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A05ADC-8207-4AB5-82F3-6E3ADB69E9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pPr marL="0" marR="0" lvl="0" indent="0" algn="l" defTabSz="914400" rtl="0" eaLnBrk="1" fontAlgn="auto" latinLnBrk="0" hangingPunct="1">
                <a:lnSpc>
                  <a:spcPct val="100000"/>
                </a:lnSpc>
                <a:spcBef>
                  <a:spcPts val="0"/>
                </a:spcBef>
                <a:spcAft>
                  <a:spcPts val="0"/>
                </a:spcAft>
                <a:buClrTx/>
                <a:buSzTx/>
                <a:buFontTx/>
                <a:buNone/>
                <a:tabLst/>
                <a:defRPr/>
              </a:pPr>
              <a:t>2024/4/29</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3" name="页脚占位符 2">
            <a:extLst>
              <a:ext uri="{FF2B5EF4-FFF2-40B4-BE49-F238E27FC236}">
                <a16:creationId xmlns:a16="http://schemas.microsoft.com/office/drawing/2014/main" id="{8C89BDE0-6D5B-DD52-173D-C806DAC4A1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4" name="灯片编号占位符 3">
            <a:extLst>
              <a:ext uri="{FF2B5EF4-FFF2-40B4-BE49-F238E27FC236}">
                <a16:creationId xmlns:a16="http://schemas.microsoft.com/office/drawing/2014/main" id="{8133394B-2566-F397-C90A-7DA3CAD18E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0807D2-9EC8-4031-98A0-A3E9A902D526}" type="slidenum">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Tree>
    <p:extLst>
      <p:ext uri="{BB962C8B-B14F-4D97-AF65-F5344CB8AC3E}">
        <p14:creationId xmlns:p14="http://schemas.microsoft.com/office/powerpoint/2010/main" val="26983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C890012-2061-4881-7482-9166C14F6A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A3E8B11-2731-BBA2-A5B9-8E9D52046C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F66164-D000-91FE-02EF-5CFBBE5F3A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0A05ADC-8207-4AB5-82F3-6E3ADB69E9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pPr marL="0" marR="0" lvl="0" indent="0" algn="l" defTabSz="914400" rtl="0" eaLnBrk="1" fontAlgn="auto" latinLnBrk="0" hangingPunct="1">
                <a:lnSpc>
                  <a:spcPct val="100000"/>
                </a:lnSpc>
                <a:spcBef>
                  <a:spcPts val="0"/>
                </a:spcBef>
                <a:spcAft>
                  <a:spcPts val="0"/>
                </a:spcAft>
                <a:buClrTx/>
                <a:buSzTx/>
                <a:buFontTx/>
                <a:buNone/>
                <a:tabLst/>
                <a:defRPr/>
              </a:pPr>
              <a:t>2024/4/29</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5" name="页脚占位符 4">
            <a:extLst>
              <a:ext uri="{FF2B5EF4-FFF2-40B4-BE49-F238E27FC236}">
                <a16:creationId xmlns:a16="http://schemas.microsoft.com/office/drawing/2014/main" id="{9DE4482C-4D58-8740-320E-4A4817B204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6" name="灯片编号占位符 5">
            <a:extLst>
              <a:ext uri="{FF2B5EF4-FFF2-40B4-BE49-F238E27FC236}">
                <a16:creationId xmlns:a16="http://schemas.microsoft.com/office/drawing/2014/main" id="{0B71A7E5-BA2F-5BD9-01A2-FC069576F9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C0807D2-9EC8-4031-98A0-A3E9A902D526}" type="slidenum">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Tree>
    <p:extLst>
      <p:ext uri="{BB962C8B-B14F-4D97-AF65-F5344CB8AC3E}">
        <p14:creationId xmlns:p14="http://schemas.microsoft.com/office/powerpoint/2010/main" val="33214515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00A05ADC-8207-4AB5-82F3-6E3ADB69E9D5}" type="datetimeFigureOut">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t>2024/4/29</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4C0807D2-9EC8-4031-98A0-A3E9A902D526}" type="slidenum">
              <a:rPr kumimoji="0" lang="zh-CN" altLang="en-US" sz="1200" b="0" i="0" u="none" strike="noStrike" kern="1200" cap="none" spc="0" normalizeH="0" baseline="0" noProof="0" smtClean="0">
                <a:ln>
                  <a:noFill/>
                </a:ln>
                <a:solidFill>
                  <a:prstClr val="black">
                    <a:tint val="75000"/>
                  </a:prstClr>
                </a:solidFill>
                <a:effectLst/>
                <a:uLnTx/>
                <a:uFillTx/>
                <a:latin typeface="Helvetica"/>
                <a:ea typeface="等线"/>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Helvetica"/>
              <a:ea typeface="等线"/>
              <a:cs typeface="+mn-cs"/>
            </a:endParaRPr>
          </a:p>
        </p:txBody>
      </p:sp>
    </p:spTree>
    <p:extLst>
      <p:ext uri="{BB962C8B-B14F-4D97-AF65-F5344CB8AC3E}">
        <p14:creationId xmlns:p14="http://schemas.microsoft.com/office/powerpoint/2010/main" val="76590137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4.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4.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ags" Target="../tags/tag9.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ags" Target="../tags/tag10.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4.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3.xml"/><Relationship Id="rId7"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11.png"/><Relationship Id="rId4" Type="http://schemas.openxmlformats.org/officeDocument/2006/relationships/tags" Target="../tags/tag4.xm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672579" y="1843985"/>
            <a:ext cx="780136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panose="020B0604020202020204" pitchFamily="34" charset="0"/>
                <a:ea typeface="PMingLiU" panose="02020500000000000000" charset="-120"/>
              </a:defRPr>
            </a:lvl1pPr>
            <a:lvl2pPr marL="742950" indent="-285750" eaLnBrk="0" hangingPunct="0">
              <a:defRPr kumimoji="1">
                <a:solidFill>
                  <a:schemeClr val="tx1"/>
                </a:solidFill>
                <a:latin typeface="Arial" panose="020B0604020202020204" pitchFamily="34" charset="0"/>
                <a:ea typeface="PMingLiU" panose="02020500000000000000" charset="-120"/>
              </a:defRPr>
            </a:lvl2pPr>
            <a:lvl3pPr marL="1143000" indent="-228600" eaLnBrk="0" hangingPunct="0">
              <a:defRPr kumimoji="1">
                <a:solidFill>
                  <a:schemeClr val="tx1"/>
                </a:solidFill>
                <a:latin typeface="Arial" panose="020B0604020202020204" pitchFamily="34" charset="0"/>
                <a:ea typeface="PMingLiU" panose="02020500000000000000" charset="-120"/>
              </a:defRPr>
            </a:lvl3pPr>
            <a:lvl4pPr marL="1600200" indent="-228600" eaLnBrk="0" hangingPunct="0">
              <a:defRPr kumimoji="1">
                <a:solidFill>
                  <a:schemeClr val="tx1"/>
                </a:solidFill>
                <a:latin typeface="Arial" panose="020B0604020202020204" pitchFamily="34" charset="0"/>
                <a:ea typeface="PMingLiU" panose="02020500000000000000" charset="-120"/>
              </a:defRPr>
            </a:lvl4pPr>
            <a:lvl5pPr marL="2057400" indent="-228600" eaLnBrk="0" hangingPunct="0">
              <a:defRPr kumimoji="1">
                <a:solidFill>
                  <a:schemeClr val="tx1"/>
                </a:solidFill>
                <a:latin typeface="Arial" panose="020B0604020202020204" pitchFamily="34" charset="0"/>
                <a:ea typeface="PMingLiU" panose="02020500000000000000"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charset="-12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36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D</a:t>
            </a:r>
            <a:r>
              <a:rPr kumimoji="1" lang="en-US" altLang="zh-TW" sz="36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iscrepancy in Risky Decision Making of Insomniac Group and Correlated Neural Representations: A </a:t>
            </a:r>
            <a:r>
              <a:rPr kumimoji="1" lang="en-US" altLang="zh-TW" sz="3600" b="1" i="0" u="none" strike="noStrike" kern="1200" cap="none" spc="0" normalizeH="0" baseline="0" noProof="0" dirty="0" err="1">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fNIRS</a:t>
            </a:r>
            <a:r>
              <a:rPr kumimoji="1" lang="en-US" altLang="zh-TW" sz="36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Times New Roman" panose="02020603050405020304" pitchFamily="18" charset="0"/>
              </a:rPr>
              <a:t> Study</a:t>
            </a:r>
          </a:p>
        </p:txBody>
      </p:sp>
      <p:sp>
        <p:nvSpPr>
          <p:cNvPr id="2" name="TextBox 1"/>
          <p:cNvSpPr txBox="1"/>
          <p:nvPr/>
        </p:nvSpPr>
        <p:spPr>
          <a:xfrm>
            <a:off x="1421050" y="4792337"/>
            <a:ext cx="630441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E7E6E6"/>
                </a:solidFill>
                <a:effectLst/>
                <a:uLnTx/>
                <a:uFillTx/>
                <a:latin typeface="Times New Roman" panose="02020603050405020304" pitchFamily="18" charset="0"/>
                <a:ea typeface="Arial" panose="020B0604020202020204" pitchFamily="34" charset="0"/>
                <a:cs typeface="Times New Roman" panose="02020603050405020304" pitchFamily="18" charset="0"/>
              </a:rPr>
              <a:t>Presenter: Miao He, Wang Ruisi, Yuan </a:t>
            </a:r>
            <a:r>
              <a:rPr kumimoji="0" lang="en-US" altLang="zh-CN" sz="2400" b="1" i="0" u="none" strike="noStrike" kern="1200" cap="none" spc="0" normalizeH="0" baseline="0" noProof="0" dirty="0" err="1">
                <a:ln>
                  <a:noFill/>
                </a:ln>
                <a:solidFill>
                  <a:srgbClr val="E7E6E6"/>
                </a:solidFill>
                <a:effectLst/>
                <a:uLnTx/>
                <a:uFillTx/>
                <a:latin typeface="Times New Roman" panose="02020603050405020304" pitchFamily="18" charset="0"/>
                <a:ea typeface="Arial" panose="020B0604020202020204" pitchFamily="34" charset="0"/>
                <a:cs typeface="Times New Roman" panose="02020603050405020304" pitchFamily="18" charset="0"/>
              </a:rPr>
              <a:t>Jingrui</a:t>
            </a:r>
            <a:endParaRPr kumimoji="0" lang="en-US" altLang="zh-CN" sz="2400" b="1" i="0" u="none" strike="noStrike" kern="1200" cap="none" spc="0" normalizeH="0" baseline="0" noProof="0" dirty="0">
              <a:ln>
                <a:noFill/>
              </a:ln>
              <a:solidFill>
                <a:srgbClr val="E7E6E6"/>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transition spd="slow" advTm="32833">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04C35DF-F543-DFCF-A887-E036CA6618AB}"/>
              </a:ext>
            </a:extLst>
          </p:cNvPr>
          <p:cNvSpPr txBox="1"/>
          <p:nvPr/>
        </p:nvSpPr>
        <p:spPr>
          <a:xfrm>
            <a:off x="419725" y="374754"/>
            <a:ext cx="4690708" cy="584775"/>
          </a:xfrm>
          <a:prstGeom prst="rect">
            <a:avLst/>
          </a:prstGeom>
          <a:noFill/>
        </p:spPr>
        <p:txBody>
          <a:bodyPr wrap="none" rtlCol="0">
            <a:spAutoFit/>
          </a:bodyPr>
          <a:lstStyle/>
          <a:p>
            <a:r>
              <a:rPr lang="en-US" altLang="zh-CN" sz="3200" b="1" dirty="0"/>
              <a:t>Outline of Presentation</a:t>
            </a:r>
            <a:endParaRPr lang="zh-CN" altLang="en-US" sz="3200" b="1" dirty="0"/>
          </a:p>
        </p:txBody>
      </p:sp>
      <p:sp>
        <p:nvSpPr>
          <p:cNvPr id="3" name="文本框 2">
            <a:extLst>
              <a:ext uri="{FF2B5EF4-FFF2-40B4-BE49-F238E27FC236}">
                <a16:creationId xmlns:a16="http://schemas.microsoft.com/office/drawing/2014/main" id="{E0DDDC24-098C-6A72-C9C4-E111A5EDEC3F}"/>
              </a:ext>
            </a:extLst>
          </p:cNvPr>
          <p:cNvSpPr txBox="1"/>
          <p:nvPr/>
        </p:nvSpPr>
        <p:spPr>
          <a:xfrm>
            <a:off x="512342" y="1424066"/>
            <a:ext cx="4238661" cy="3785652"/>
          </a:xfrm>
          <a:prstGeom prst="rect">
            <a:avLst/>
          </a:prstGeom>
          <a:noFill/>
        </p:spPr>
        <p:txBody>
          <a:bodyPr wrap="none" rtlCol="0">
            <a:spAutoFit/>
          </a:bodyPr>
          <a:lstStyle/>
          <a:p>
            <a:pPr marL="285750" indent="-285750">
              <a:buFont typeface="Arial" panose="020B0604020202020204" pitchFamily="34" charset="0"/>
              <a:buChar char="•"/>
            </a:pPr>
            <a:r>
              <a:rPr lang="en-US" altLang="zh-CN" sz="2400" b="1" dirty="0">
                <a:solidFill>
                  <a:schemeClr val="bg2"/>
                </a:solidFill>
              </a:rPr>
              <a:t>Introduction</a:t>
            </a:r>
          </a:p>
          <a:p>
            <a:pPr marL="285750" indent="-285750">
              <a:buFont typeface="Arial" panose="020B0604020202020204" pitchFamily="34" charset="0"/>
              <a:buChar char="•"/>
            </a:pPr>
            <a:endParaRPr lang="en-US" altLang="zh-CN" sz="2400" b="1" dirty="0"/>
          </a:p>
          <a:p>
            <a:pPr marL="285750" indent="-285750">
              <a:buFont typeface="Arial" panose="020B0604020202020204" pitchFamily="34" charset="0"/>
              <a:buChar char="•"/>
            </a:pPr>
            <a:endParaRPr lang="en-US" altLang="zh-CN" sz="2400" b="1" dirty="0"/>
          </a:p>
          <a:p>
            <a:pPr marL="285750" indent="-285750">
              <a:buFont typeface="Arial" panose="020B0604020202020204" pitchFamily="34" charset="0"/>
              <a:buChar char="•"/>
            </a:pPr>
            <a:r>
              <a:rPr lang="en-US" altLang="zh-CN" sz="2400" b="1" dirty="0">
                <a:solidFill>
                  <a:schemeClr val="bg2"/>
                </a:solidFill>
              </a:rPr>
              <a:t>Methods &amp; Data Analysis</a:t>
            </a:r>
          </a:p>
          <a:p>
            <a:pPr marL="285750" indent="-285750">
              <a:buFont typeface="Arial" panose="020B0604020202020204" pitchFamily="34" charset="0"/>
              <a:buChar char="•"/>
            </a:pPr>
            <a:endParaRPr lang="en-US" altLang="zh-CN" sz="2400" b="1" dirty="0">
              <a:solidFill>
                <a:schemeClr val="bg2"/>
              </a:solidFill>
            </a:endParaRPr>
          </a:p>
          <a:p>
            <a:pPr marL="285750" indent="-285750">
              <a:buFont typeface="Arial" panose="020B0604020202020204" pitchFamily="34" charset="0"/>
              <a:buChar char="•"/>
            </a:pPr>
            <a:endParaRPr lang="en-US" altLang="zh-CN" sz="2400" b="1" dirty="0"/>
          </a:p>
          <a:p>
            <a:pPr marL="342900" indent="-342900">
              <a:buFont typeface="Arial" panose="020B0604020202020204" pitchFamily="34" charset="0"/>
              <a:buChar char="•"/>
            </a:pPr>
            <a:r>
              <a:rPr lang="en-US" altLang="zh-CN" sz="2400" b="1" dirty="0">
                <a:solidFill>
                  <a:srgbClr val="FF0000"/>
                </a:solidFill>
              </a:rPr>
              <a:t>Results</a:t>
            </a:r>
          </a:p>
          <a:p>
            <a:pPr marL="342900" indent="-342900">
              <a:buFont typeface="Arial" panose="020B0604020202020204" pitchFamily="34" charset="0"/>
              <a:buChar char="•"/>
            </a:pPr>
            <a:endParaRPr lang="en-US" altLang="zh-CN" sz="2400" b="1" dirty="0">
              <a:solidFill>
                <a:srgbClr val="FF0000"/>
              </a:solidFill>
            </a:endParaRPr>
          </a:p>
          <a:p>
            <a:pPr marL="342900" indent="-342900">
              <a:buFont typeface="Arial" panose="020B0604020202020204" pitchFamily="34" charset="0"/>
              <a:buChar char="•"/>
            </a:pPr>
            <a:endParaRPr lang="en-US" altLang="zh-CN" sz="2400" b="1" dirty="0"/>
          </a:p>
          <a:p>
            <a:pPr marL="342900" indent="-342900">
              <a:buFont typeface="Arial" panose="020B0604020202020204" pitchFamily="34" charset="0"/>
              <a:buChar char="•"/>
            </a:pPr>
            <a:r>
              <a:rPr lang="en-US" altLang="zh-CN" sz="2400" b="1" dirty="0"/>
              <a:t>Discussion &amp; Conclusion</a:t>
            </a:r>
          </a:p>
        </p:txBody>
      </p:sp>
    </p:spTree>
    <p:extLst>
      <p:ext uri="{BB962C8B-B14F-4D97-AF65-F5344CB8AC3E}">
        <p14:creationId xmlns:p14="http://schemas.microsoft.com/office/powerpoint/2010/main" val="1017443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5" y="374754"/>
            <a:ext cx="469070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helvetica"/>
                <a:ea typeface="等线"/>
                <a:cs typeface="+mn-cs"/>
              </a:rPr>
              <a:t>Outline of Presentation</a:t>
            </a:r>
            <a:endParaRPr kumimoji="0" lang="zh-CN" altLang="en-US" sz="3200" b="1" i="0" u="none" strike="noStrike" kern="1200" cap="none" spc="0" normalizeH="0" baseline="0" noProof="0" dirty="0">
              <a:ln>
                <a:noFill/>
              </a:ln>
              <a:solidFill>
                <a:prstClr val="black"/>
              </a:solidFill>
              <a:effectLst/>
              <a:uLnTx/>
              <a:uFillTx/>
              <a:latin typeface="helvetica"/>
              <a:ea typeface="等线"/>
              <a:cs typeface="+mn-cs"/>
            </a:endParaRPr>
          </a:p>
        </p:txBody>
      </p:sp>
      <p:sp>
        <p:nvSpPr>
          <p:cNvPr id="3" name="文本框 2"/>
          <p:cNvSpPr txBox="1"/>
          <p:nvPr/>
        </p:nvSpPr>
        <p:spPr>
          <a:xfrm>
            <a:off x="512342" y="1424066"/>
            <a:ext cx="4238661" cy="378565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tabLst/>
              <a:defRPr/>
            </a:pPr>
            <a:r>
              <a:rPr kumimoji="0" lang="en-US" altLang="zh-CN" sz="2400" b="1" i="0" u="none" strike="noStrike" kern="1200" cap="none" spc="0" normalizeH="0" baseline="0" noProof="0" dirty="0">
                <a:ln>
                  <a:noFill/>
                </a:ln>
                <a:solidFill>
                  <a:srgbClr val="E7E6E6"/>
                </a:solidFill>
                <a:effectLst/>
                <a:uLnTx/>
                <a:uFillTx/>
                <a:latin typeface="helvetica"/>
                <a:ea typeface="等线"/>
                <a:cs typeface="+mn-cs"/>
              </a:rPr>
              <a:t>Introduction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tabLst/>
              <a:defRPr/>
            </a:pPr>
            <a:endParaRPr kumimoji="0" lang="en-US" altLang="zh-CN" sz="2400" b="1" i="0" u="none" strike="noStrike" kern="1200" cap="none" spc="0" normalizeH="0" baseline="0" noProof="0" dirty="0">
              <a:ln>
                <a:noFill/>
              </a:ln>
              <a:solidFill>
                <a:prstClr val="black"/>
              </a:solidFill>
              <a:effectLst/>
              <a:uLnTx/>
              <a:uFillTx/>
              <a:latin typeface="helvetica"/>
              <a:ea typeface="等线"/>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tabLst/>
              <a:defRPr/>
            </a:pPr>
            <a:endParaRPr kumimoji="0" lang="en-US" altLang="zh-CN" sz="2400" b="1" i="0" u="none" strike="noStrike" kern="1200" cap="none" spc="0" normalizeH="0" baseline="0" noProof="0" dirty="0">
              <a:ln>
                <a:noFill/>
              </a:ln>
              <a:solidFill>
                <a:prstClr val="black"/>
              </a:solidFill>
              <a:effectLst/>
              <a:uLnTx/>
              <a:uFillTx/>
              <a:latin typeface="helvetica"/>
              <a:ea typeface="等线"/>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tabLst/>
              <a:defRPr/>
            </a:pPr>
            <a:r>
              <a:rPr kumimoji="0" lang="en-US" altLang="zh-CN" sz="2400" b="1" i="0" u="none" strike="noStrike" kern="1200" cap="none" spc="0" normalizeH="0" baseline="0" noProof="0" dirty="0">
                <a:ln>
                  <a:noFill/>
                </a:ln>
                <a:solidFill>
                  <a:srgbClr val="E7E6E6"/>
                </a:solidFill>
                <a:effectLst/>
                <a:uLnTx/>
                <a:uFillTx/>
                <a:latin typeface="helvetica"/>
                <a:ea typeface="等线"/>
                <a:cs typeface="+mn-cs"/>
              </a:rPr>
              <a:t>Methods &amp; Data Analysis</a:t>
            </a: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tabLst/>
              <a:defRPr/>
            </a:pPr>
            <a:endParaRPr kumimoji="0" lang="en-US" altLang="zh-CN" sz="2400" b="1" i="0" u="none" strike="noStrike" kern="1200" cap="none" spc="0" normalizeH="0" baseline="0" noProof="0" dirty="0">
              <a:ln>
                <a:noFill/>
              </a:ln>
              <a:solidFill>
                <a:srgbClr val="E7E6E6"/>
              </a:solidFill>
              <a:effectLst/>
              <a:uLnTx/>
              <a:uFillTx/>
              <a:latin typeface="helvetica"/>
              <a:ea typeface="等线"/>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tabLst/>
              <a:defRPr/>
            </a:pPr>
            <a:endParaRPr kumimoji="0" lang="en-US" altLang="zh-CN" sz="2400" b="1" i="0" u="none" strike="noStrike" kern="1200" cap="none" spc="0" normalizeH="0" baseline="0" noProof="0" dirty="0">
              <a:ln>
                <a:noFill/>
              </a:ln>
              <a:solidFill>
                <a:prstClr val="black"/>
              </a:solidFill>
              <a:effectLst/>
              <a:uLnTx/>
              <a:uFillTx/>
              <a:latin typeface="helvetica"/>
              <a:ea typeface="等线"/>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90204" pitchFamily="34" charset="0"/>
              <a:buChar char="•"/>
              <a:tabLst/>
              <a:defRPr/>
            </a:pPr>
            <a:r>
              <a:rPr kumimoji="0" lang="en-US" altLang="zh-CN" sz="2400" b="1" i="0" u="none" strike="noStrike" kern="1200" cap="none" spc="0" normalizeH="0" baseline="0" noProof="0" dirty="0">
                <a:ln>
                  <a:noFill/>
                </a:ln>
                <a:solidFill>
                  <a:srgbClr val="FF0000"/>
                </a:solidFill>
                <a:effectLst/>
                <a:uLnTx/>
                <a:uFillTx/>
                <a:latin typeface="helvetica"/>
                <a:ea typeface="等线"/>
                <a:cs typeface="+mn-cs"/>
              </a:rPr>
              <a:t>Results</a:t>
            </a:r>
          </a:p>
          <a:p>
            <a:pPr marL="342900" marR="0" lvl="0" indent="-342900" algn="l" defTabSz="914400" rtl="0" eaLnBrk="1" fontAlgn="auto" latinLnBrk="0" hangingPunct="1">
              <a:lnSpc>
                <a:spcPct val="100000"/>
              </a:lnSpc>
              <a:spcBef>
                <a:spcPts val="0"/>
              </a:spcBef>
              <a:spcAft>
                <a:spcPts val="0"/>
              </a:spcAft>
              <a:buClrTx/>
              <a:buSzTx/>
              <a:buFont typeface="Arial" panose="020B0604020202090204" pitchFamily="34" charset="0"/>
              <a:buChar char="•"/>
              <a:tabLst/>
              <a:defRPr/>
            </a:pPr>
            <a:endParaRPr kumimoji="0" lang="en-US" altLang="zh-CN" sz="2400" b="1" i="0" u="none" strike="noStrike" kern="1200" cap="none" spc="0" normalizeH="0" baseline="0" noProof="0" dirty="0">
              <a:ln>
                <a:noFill/>
              </a:ln>
              <a:solidFill>
                <a:srgbClr val="FF0000"/>
              </a:solidFill>
              <a:effectLst/>
              <a:uLnTx/>
              <a:uFillTx/>
              <a:latin typeface="helvetica"/>
              <a:ea typeface="等线"/>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90204" pitchFamily="34" charset="0"/>
              <a:buChar char="•"/>
              <a:tabLst/>
              <a:defRPr/>
            </a:pPr>
            <a:endParaRPr kumimoji="0" lang="en-US" altLang="zh-CN" sz="2400" b="1" i="0" u="none" strike="noStrike" kern="1200" cap="none" spc="0" normalizeH="0" baseline="0" noProof="0" dirty="0">
              <a:ln>
                <a:noFill/>
              </a:ln>
              <a:solidFill>
                <a:prstClr val="black"/>
              </a:solidFill>
              <a:effectLst/>
              <a:uLnTx/>
              <a:uFillTx/>
              <a:latin typeface="helvetica"/>
              <a:ea typeface="等线"/>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90204" pitchFamily="34" charset="0"/>
              <a:buChar char="•"/>
              <a:tabLst/>
              <a:defRPr/>
            </a:pPr>
            <a:r>
              <a:rPr kumimoji="0" lang="en-US" altLang="zh-CN" sz="2400" b="1" i="0" u="none" strike="noStrike" kern="1200" cap="none" spc="0" normalizeH="0" baseline="0" noProof="0" dirty="0">
                <a:ln>
                  <a:noFill/>
                </a:ln>
                <a:solidFill>
                  <a:prstClr val="black"/>
                </a:solidFill>
                <a:effectLst/>
                <a:uLnTx/>
                <a:uFillTx/>
                <a:latin typeface="helvetica"/>
                <a:ea typeface="等线"/>
                <a:cs typeface="+mn-cs"/>
              </a:rPr>
              <a:t>Discussion &amp; Conclusion</a:t>
            </a:r>
          </a:p>
        </p:txBody>
      </p:sp>
      <p:pic>
        <p:nvPicPr>
          <p:cNvPr id="4" name="图片 3"/>
          <p:cNvPicPr>
            <a:picLocks noChangeAspect="1"/>
          </p:cNvPicPr>
          <p:nvPr>
            <p:custDataLst>
              <p:tags r:id="rId1"/>
            </p:custDataLst>
          </p:nvPr>
        </p:nvPicPr>
        <p:blipFill>
          <a:blip r:embed="rId3"/>
          <a:stretch>
            <a:fillRect/>
          </a:stretch>
        </p:blipFill>
        <p:spPr>
          <a:xfrm>
            <a:off x="0" y="-88265"/>
            <a:ext cx="12348845" cy="6946265"/>
          </a:xfrm>
          <a:prstGeom prst="rect">
            <a:avLst/>
          </a:prstGeom>
        </p:spPr>
      </p:pic>
      <p:sp>
        <p:nvSpPr>
          <p:cNvPr id="5" name="图文框 4">
            <a:extLst>
              <a:ext uri="{FF2B5EF4-FFF2-40B4-BE49-F238E27FC236}">
                <a16:creationId xmlns:a16="http://schemas.microsoft.com/office/drawing/2014/main" id="{039145BC-CA23-23C9-30C9-D381250BDF42}"/>
              </a:ext>
            </a:extLst>
          </p:cNvPr>
          <p:cNvSpPr/>
          <p:nvPr/>
        </p:nvSpPr>
        <p:spPr>
          <a:xfrm>
            <a:off x="6450227" y="4534930"/>
            <a:ext cx="3101546" cy="864973"/>
          </a:xfrm>
          <a:prstGeom prst="fram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5" y="374754"/>
            <a:ext cx="469070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helvetica"/>
                <a:ea typeface="等线"/>
                <a:cs typeface="+mn-cs"/>
              </a:rPr>
              <a:t>Outline of Presentation</a:t>
            </a:r>
            <a:endParaRPr kumimoji="0" lang="zh-CN" altLang="en-US" sz="3200" b="1" i="0" u="none" strike="noStrike" kern="1200" cap="none" spc="0" normalizeH="0" baseline="0" noProof="0" dirty="0">
              <a:ln>
                <a:noFill/>
              </a:ln>
              <a:solidFill>
                <a:prstClr val="black"/>
              </a:solidFill>
              <a:effectLst/>
              <a:uLnTx/>
              <a:uFillTx/>
              <a:latin typeface="helvetica"/>
              <a:ea typeface="等线"/>
              <a:cs typeface="+mn-cs"/>
            </a:endParaRPr>
          </a:p>
        </p:txBody>
      </p:sp>
      <p:sp>
        <p:nvSpPr>
          <p:cNvPr id="3" name="文本框 2"/>
          <p:cNvSpPr txBox="1"/>
          <p:nvPr/>
        </p:nvSpPr>
        <p:spPr>
          <a:xfrm>
            <a:off x="512342" y="1424066"/>
            <a:ext cx="4238661" cy="378565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tabLst/>
              <a:defRPr/>
            </a:pPr>
            <a:r>
              <a:rPr kumimoji="0" lang="en-US" altLang="zh-CN" sz="2400" b="1" i="0" u="none" strike="noStrike" kern="1200" cap="none" spc="0" normalizeH="0" baseline="0" noProof="0" dirty="0">
                <a:ln>
                  <a:noFill/>
                </a:ln>
                <a:solidFill>
                  <a:srgbClr val="E7E6E6"/>
                </a:solidFill>
                <a:effectLst/>
                <a:uLnTx/>
                <a:uFillTx/>
                <a:latin typeface="helvetica"/>
                <a:ea typeface="等线"/>
                <a:cs typeface="+mn-cs"/>
              </a:rPr>
              <a:t>Introduction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tabLst/>
              <a:defRPr/>
            </a:pPr>
            <a:endParaRPr kumimoji="0" lang="en-US" altLang="zh-CN" sz="2400" b="1" i="0" u="none" strike="noStrike" kern="1200" cap="none" spc="0" normalizeH="0" baseline="0" noProof="0" dirty="0">
              <a:ln>
                <a:noFill/>
              </a:ln>
              <a:solidFill>
                <a:prstClr val="black"/>
              </a:solidFill>
              <a:effectLst/>
              <a:uLnTx/>
              <a:uFillTx/>
              <a:latin typeface="helvetica"/>
              <a:ea typeface="等线"/>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tabLst/>
              <a:defRPr/>
            </a:pPr>
            <a:endParaRPr kumimoji="0" lang="en-US" altLang="zh-CN" sz="2400" b="1" i="0" u="none" strike="noStrike" kern="1200" cap="none" spc="0" normalizeH="0" baseline="0" noProof="0" dirty="0">
              <a:ln>
                <a:noFill/>
              </a:ln>
              <a:solidFill>
                <a:prstClr val="black"/>
              </a:solidFill>
              <a:effectLst/>
              <a:uLnTx/>
              <a:uFillTx/>
              <a:latin typeface="helvetica"/>
              <a:ea typeface="等线"/>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tabLst/>
              <a:defRPr/>
            </a:pPr>
            <a:r>
              <a:rPr kumimoji="0" lang="en-US" altLang="zh-CN" sz="2400" b="1" i="0" u="none" strike="noStrike" kern="1200" cap="none" spc="0" normalizeH="0" baseline="0" noProof="0" dirty="0">
                <a:ln>
                  <a:noFill/>
                </a:ln>
                <a:solidFill>
                  <a:srgbClr val="E7E6E6"/>
                </a:solidFill>
                <a:effectLst/>
                <a:uLnTx/>
                <a:uFillTx/>
                <a:latin typeface="helvetica"/>
                <a:ea typeface="等线"/>
                <a:cs typeface="+mn-cs"/>
              </a:rPr>
              <a:t>Methods &amp; Data Analysis</a:t>
            </a: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tabLst/>
              <a:defRPr/>
            </a:pPr>
            <a:endParaRPr kumimoji="0" lang="en-US" altLang="zh-CN" sz="2400" b="1" i="0" u="none" strike="noStrike" kern="1200" cap="none" spc="0" normalizeH="0" baseline="0" noProof="0" dirty="0">
              <a:ln>
                <a:noFill/>
              </a:ln>
              <a:solidFill>
                <a:srgbClr val="E7E6E6"/>
              </a:solidFill>
              <a:effectLst/>
              <a:uLnTx/>
              <a:uFillTx/>
              <a:latin typeface="helvetica"/>
              <a:ea typeface="等线"/>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90204" pitchFamily="34" charset="0"/>
              <a:buChar char="•"/>
              <a:tabLst/>
              <a:defRPr/>
            </a:pPr>
            <a:endParaRPr kumimoji="0" lang="en-US" altLang="zh-CN" sz="2400" b="1" i="0" u="none" strike="noStrike" kern="1200" cap="none" spc="0" normalizeH="0" baseline="0" noProof="0" dirty="0">
              <a:ln>
                <a:noFill/>
              </a:ln>
              <a:solidFill>
                <a:prstClr val="black"/>
              </a:solidFill>
              <a:effectLst/>
              <a:uLnTx/>
              <a:uFillTx/>
              <a:latin typeface="helvetica"/>
              <a:ea typeface="等线"/>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90204" pitchFamily="34" charset="0"/>
              <a:buChar char="•"/>
              <a:tabLst/>
              <a:defRPr/>
            </a:pPr>
            <a:r>
              <a:rPr kumimoji="0" lang="en-US" altLang="zh-CN" sz="2400" b="1" i="0" u="none" strike="noStrike" kern="1200" cap="none" spc="0" normalizeH="0" baseline="0" noProof="0" dirty="0">
                <a:ln>
                  <a:noFill/>
                </a:ln>
                <a:solidFill>
                  <a:srgbClr val="FF0000"/>
                </a:solidFill>
                <a:effectLst/>
                <a:uLnTx/>
                <a:uFillTx/>
                <a:latin typeface="helvetica"/>
                <a:ea typeface="等线"/>
                <a:cs typeface="+mn-cs"/>
              </a:rPr>
              <a:t>Results</a:t>
            </a:r>
          </a:p>
          <a:p>
            <a:pPr marL="342900" marR="0" lvl="0" indent="-342900" algn="l" defTabSz="914400" rtl="0" eaLnBrk="1" fontAlgn="auto" latinLnBrk="0" hangingPunct="1">
              <a:lnSpc>
                <a:spcPct val="100000"/>
              </a:lnSpc>
              <a:spcBef>
                <a:spcPts val="0"/>
              </a:spcBef>
              <a:spcAft>
                <a:spcPts val="0"/>
              </a:spcAft>
              <a:buClrTx/>
              <a:buSzTx/>
              <a:buFont typeface="Arial" panose="020B0604020202090204" pitchFamily="34" charset="0"/>
              <a:buChar char="•"/>
              <a:tabLst/>
              <a:defRPr/>
            </a:pPr>
            <a:endParaRPr kumimoji="0" lang="en-US" altLang="zh-CN" sz="2400" b="1" i="0" u="none" strike="noStrike" kern="1200" cap="none" spc="0" normalizeH="0" baseline="0" noProof="0" dirty="0">
              <a:ln>
                <a:noFill/>
              </a:ln>
              <a:solidFill>
                <a:srgbClr val="FF0000"/>
              </a:solidFill>
              <a:effectLst/>
              <a:uLnTx/>
              <a:uFillTx/>
              <a:latin typeface="helvetica"/>
              <a:ea typeface="等线"/>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90204" pitchFamily="34" charset="0"/>
              <a:buChar char="•"/>
              <a:tabLst/>
              <a:defRPr/>
            </a:pPr>
            <a:endParaRPr kumimoji="0" lang="en-US" altLang="zh-CN" sz="2400" b="1" i="0" u="none" strike="noStrike" kern="1200" cap="none" spc="0" normalizeH="0" baseline="0" noProof="0" dirty="0">
              <a:ln>
                <a:noFill/>
              </a:ln>
              <a:solidFill>
                <a:prstClr val="black"/>
              </a:solidFill>
              <a:effectLst/>
              <a:uLnTx/>
              <a:uFillTx/>
              <a:latin typeface="helvetica"/>
              <a:ea typeface="等线"/>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90204" pitchFamily="34" charset="0"/>
              <a:buChar char="•"/>
              <a:tabLst/>
              <a:defRPr/>
            </a:pPr>
            <a:r>
              <a:rPr kumimoji="0" lang="en-US" altLang="zh-CN" sz="2400" b="1" i="0" u="none" strike="noStrike" kern="1200" cap="none" spc="0" normalizeH="0" baseline="0" noProof="0" dirty="0">
                <a:ln>
                  <a:noFill/>
                </a:ln>
                <a:solidFill>
                  <a:prstClr val="black"/>
                </a:solidFill>
                <a:effectLst/>
                <a:uLnTx/>
                <a:uFillTx/>
                <a:latin typeface="helvetica"/>
                <a:ea typeface="等线"/>
                <a:cs typeface="+mn-cs"/>
              </a:rPr>
              <a:t>Discussion &amp; Conclusion</a:t>
            </a:r>
          </a:p>
        </p:txBody>
      </p:sp>
      <p:pic>
        <p:nvPicPr>
          <p:cNvPr id="4" name="图片 3"/>
          <p:cNvPicPr>
            <a:picLocks noChangeAspect="1"/>
          </p:cNvPicPr>
          <p:nvPr>
            <p:custDataLst>
              <p:tags r:id="rId1"/>
            </p:custDataLst>
          </p:nvPr>
        </p:nvPicPr>
        <p:blipFill>
          <a:blip r:embed="rId3"/>
          <a:stretch>
            <a:fillRect/>
          </a:stretch>
        </p:blipFill>
        <p:spPr>
          <a:xfrm>
            <a:off x="0" y="-79375"/>
            <a:ext cx="12332970" cy="69373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5" y="374754"/>
            <a:ext cx="4690708" cy="584775"/>
          </a:xfrm>
          <a:prstGeom prst="rect">
            <a:avLst/>
          </a:prstGeom>
          <a:noFill/>
        </p:spPr>
        <p:txBody>
          <a:bodyPr wrap="none" rtlCol="0">
            <a:spAutoFit/>
          </a:bodyPr>
          <a:lstStyle/>
          <a:p>
            <a:r>
              <a:rPr lang="en-US" altLang="zh-CN" sz="3200" b="1" dirty="0"/>
              <a:t>Outline of Presentation</a:t>
            </a:r>
            <a:endParaRPr lang="zh-CN" altLang="en-US" sz="3200" b="1" dirty="0"/>
          </a:p>
        </p:txBody>
      </p:sp>
      <p:sp>
        <p:nvSpPr>
          <p:cNvPr id="3" name="文本框 2"/>
          <p:cNvSpPr txBox="1"/>
          <p:nvPr/>
        </p:nvSpPr>
        <p:spPr>
          <a:xfrm>
            <a:off x="512342" y="1424066"/>
            <a:ext cx="4238661" cy="3785652"/>
          </a:xfrm>
          <a:prstGeom prst="rect">
            <a:avLst/>
          </a:prstGeom>
          <a:noFill/>
        </p:spPr>
        <p:txBody>
          <a:bodyPr wrap="none" rtlCol="0">
            <a:spAutoFit/>
          </a:bodyPr>
          <a:lstStyle/>
          <a:p>
            <a:pPr marL="285750" indent="-285750">
              <a:buFont typeface="Arial" panose="020B0604020202090204" pitchFamily="34" charset="0"/>
              <a:buChar char="•"/>
            </a:pPr>
            <a:r>
              <a:rPr lang="en-US" altLang="zh-CN" sz="2400" b="1" dirty="0">
                <a:solidFill>
                  <a:schemeClr val="bg2"/>
                </a:solidFill>
              </a:rPr>
              <a:t>Introduction</a:t>
            </a:r>
          </a:p>
          <a:p>
            <a:pPr marL="285750" indent="-285750">
              <a:buFont typeface="Arial" panose="020B0604020202090204" pitchFamily="34" charset="0"/>
              <a:buChar char="•"/>
            </a:pPr>
            <a:endParaRPr lang="en-US" altLang="zh-CN" sz="2400" b="1" dirty="0"/>
          </a:p>
          <a:p>
            <a:pPr marL="285750" indent="-285750">
              <a:buFont typeface="Arial" panose="020B0604020202090204" pitchFamily="34" charset="0"/>
              <a:buChar char="•"/>
            </a:pPr>
            <a:endParaRPr lang="en-US" altLang="zh-CN" sz="2400" b="1" dirty="0"/>
          </a:p>
          <a:p>
            <a:pPr marL="285750" indent="-285750">
              <a:buFont typeface="Arial" panose="020B0604020202090204" pitchFamily="34" charset="0"/>
              <a:buChar char="•"/>
            </a:pPr>
            <a:r>
              <a:rPr lang="en-US" altLang="zh-CN" sz="2400" b="1" dirty="0">
                <a:solidFill>
                  <a:schemeClr val="bg2"/>
                </a:solidFill>
              </a:rPr>
              <a:t>Methods &amp; Data Analysis</a:t>
            </a:r>
          </a:p>
          <a:p>
            <a:pPr marL="285750" indent="-285750">
              <a:buFont typeface="Arial" panose="020B0604020202090204" pitchFamily="34" charset="0"/>
              <a:buChar char="•"/>
            </a:pPr>
            <a:endParaRPr lang="en-US" altLang="zh-CN" sz="2400" b="1" dirty="0">
              <a:solidFill>
                <a:schemeClr val="bg2"/>
              </a:solidFill>
            </a:endParaRPr>
          </a:p>
          <a:p>
            <a:pPr marL="285750" indent="-285750">
              <a:buFont typeface="Arial" panose="020B0604020202090204" pitchFamily="34" charset="0"/>
              <a:buChar char="•"/>
            </a:pPr>
            <a:endParaRPr lang="en-US" altLang="zh-CN" sz="2400" b="1" dirty="0"/>
          </a:p>
          <a:p>
            <a:pPr marL="342900" indent="-342900">
              <a:buFont typeface="Arial" panose="020B0604020202090204" pitchFamily="34" charset="0"/>
              <a:buChar char="•"/>
            </a:pPr>
            <a:r>
              <a:rPr lang="en-US" altLang="zh-CN" sz="2400" b="1" dirty="0">
                <a:solidFill>
                  <a:srgbClr val="FF0000"/>
                </a:solidFill>
              </a:rPr>
              <a:t>Results</a:t>
            </a:r>
          </a:p>
          <a:p>
            <a:pPr marL="342900" indent="-342900">
              <a:buFont typeface="Arial" panose="020B0604020202090204" pitchFamily="34" charset="0"/>
              <a:buChar char="•"/>
            </a:pPr>
            <a:endParaRPr lang="en-US" altLang="zh-CN" sz="2400" b="1" dirty="0">
              <a:solidFill>
                <a:srgbClr val="FF0000"/>
              </a:solidFill>
            </a:endParaRPr>
          </a:p>
          <a:p>
            <a:pPr marL="342900" indent="-342900">
              <a:buFont typeface="Arial" panose="020B0604020202090204" pitchFamily="34" charset="0"/>
              <a:buChar char="•"/>
            </a:pPr>
            <a:endParaRPr lang="en-US" altLang="zh-CN" sz="2400" b="1" dirty="0"/>
          </a:p>
          <a:p>
            <a:pPr marL="342900" indent="-342900">
              <a:buFont typeface="Arial" panose="020B0604020202090204" pitchFamily="34" charset="0"/>
              <a:buChar char="•"/>
            </a:pPr>
            <a:r>
              <a:rPr lang="en-US" altLang="zh-CN" sz="2400" b="1" dirty="0"/>
              <a:t>Discussion &amp; Conclusion</a:t>
            </a:r>
          </a:p>
        </p:txBody>
      </p:sp>
      <p:pic>
        <p:nvPicPr>
          <p:cNvPr id="4" name="图片 3"/>
          <p:cNvPicPr>
            <a:picLocks noChangeAspect="1"/>
          </p:cNvPicPr>
          <p:nvPr>
            <p:custDataLst>
              <p:tags r:id="rId1"/>
            </p:custDataLst>
          </p:nvPr>
        </p:nvPicPr>
        <p:blipFill>
          <a:blip r:embed="rId4"/>
          <a:stretch>
            <a:fillRect/>
          </a:stretch>
        </p:blipFill>
        <p:spPr>
          <a:xfrm>
            <a:off x="0" y="-99695"/>
            <a:ext cx="12369165" cy="69576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5" y="374754"/>
            <a:ext cx="4690708" cy="584775"/>
          </a:xfrm>
          <a:prstGeom prst="rect">
            <a:avLst/>
          </a:prstGeom>
          <a:noFill/>
        </p:spPr>
        <p:txBody>
          <a:bodyPr wrap="none" rtlCol="0">
            <a:spAutoFit/>
          </a:bodyPr>
          <a:lstStyle/>
          <a:p>
            <a:r>
              <a:rPr lang="en-US" altLang="zh-CN" sz="3200" b="1" dirty="0"/>
              <a:t>Outline of Presentation</a:t>
            </a:r>
            <a:endParaRPr lang="zh-CN" altLang="en-US" sz="3200" b="1" dirty="0"/>
          </a:p>
        </p:txBody>
      </p:sp>
      <p:sp>
        <p:nvSpPr>
          <p:cNvPr id="3" name="文本框 2"/>
          <p:cNvSpPr txBox="1"/>
          <p:nvPr/>
        </p:nvSpPr>
        <p:spPr>
          <a:xfrm>
            <a:off x="512342" y="1424066"/>
            <a:ext cx="4238661" cy="3785652"/>
          </a:xfrm>
          <a:prstGeom prst="rect">
            <a:avLst/>
          </a:prstGeom>
          <a:noFill/>
        </p:spPr>
        <p:txBody>
          <a:bodyPr wrap="none" rtlCol="0">
            <a:spAutoFit/>
          </a:bodyPr>
          <a:lstStyle/>
          <a:p>
            <a:pPr marL="285750" indent="-285750">
              <a:buFont typeface="Arial" panose="020B0604020202090204" pitchFamily="34" charset="0"/>
              <a:buChar char="•"/>
            </a:pPr>
            <a:r>
              <a:rPr lang="en-US" altLang="zh-CN" sz="2400" b="1" dirty="0">
                <a:solidFill>
                  <a:schemeClr val="bg2"/>
                </a:solidFill>
              </a:rPr>
              <a:t>Introduction</a:t>
            </a:r>
          </a:p>
          <a:p>
            <a:pPr marL="285750" indent="-285750">
              <a:buFont typeface="Arial" panose="020B0604020202090204" pitchFamily="34" charset="0"/>
              <a:buChar char="•"/>
            </a:pPr>
            <a:endParaRPr lang="en-US" altLang="zh-CN" sz="2400" b="1" dirty="0"/>
          </a:p>
          <a:p>
            <a:pPr marL="285750" indent="-285750">
              <a:buFont typeface="Arial" panose="020B0604020202090204" pitchFamily="34" charset="0"/>
              <a:buChar char="•"/>
            </a:pPr>
            <a:endParaRPr lang="en-US" altLang="zh-CN" sz="2400" b="1" dirty="0"/>
          </a:p>
          <a:p>
            <a:pPr marL="285750" indent="-285750">
              <a:buFont typeface="Arial" panose="020B0604020202090204" pitchFamily="34" charset="0"/>
              <a:buChar char="•"/>
            </a:pPr>
            <a:r>
              <a:rPr lang="en-US" altLang="zh-CN" sz="2400" b="1" dirty="0">
                <a:solidFill>
                  <a:schemeClr val="bg2"/>
                </a:solidFill>
              </a:rPr>
              <a:t>Methods &amp; Data Analysis</a:t>
            </a:r>
          </a:p>
          <a:p>
            <a:pPr marL="285750" indent="-285750">
              <a:buFont typeface="Arial" panose="020B0604020202090204" pitchFamily="34" charset="0"/>
              <a:buChar char="•"/>
            </a:pPr>
            <a:endParaRPr lang="en-US" altLang="zh-CN" sz="2400" b="1" dirty="0">
              <a:solidFill>
                <a:schemeClr val="bg2"/>
              </a:solidFill>
            </a:endParaRPr>
          </a:p>
          <a:p>
            <a:pPr marL="285750" indent="-285750">
              <a:buFont typeface="Arial" panose="020B0604020202090204" pitchFamily="34" charset="0"/>
              <a:buChar char="•"/>
            </a:pPr>
            <a:endParaRPr lang="en-US" altLang="zh-CN" sz="2400" b="1" dirty="0"/>
          </a:p>
          <a:p>
            <a:pPr marL="342900" indent="-342900">
              <a:buFont typeface="Arial" panose="020B0604020202090204" pitchFamily="34" charset="0"/>
              <a:buChar char="•"/>
            </a:pPr>
            <a:r>
              <a:rPr lang="en-US" altLang="zh-CN" sz="2400" b="1" dirty="0">
                <a:solidFill>
                  <a:srgbClr val="FF0000"/>
                </a:solidFill>
              </a:rPr>
              <a:t>Results</a:t>
            </a:r>
          </a:p>
          <a:p>
            <a:pPr marL="342900" indent="-342900">
              <a:buFont typeface="Arial" panose="020B0604020202090204" pitchFamily="34" charset="0"/>
              <a:buChar char="•"/>
            </a:pPr>
            <a:endParaRPr lang="en-US" altLang="zh-CN" sz="2400" b="1" dirty="0">
              <a:solidFill>
                <a:srgbClr val="FF0000"/>
              </a:solidFill>
            </a:endParaRPr>
          </a:p>
          <a:p>
            <a:pPr marL="342900" indent="-342900">
              <a:buFont typeface="Arial" panose="020B0604020202090204" pitchFamily="34" charset="0"/>
              <a:buChar char="•"/>
            </a:pPr>
            <a:endParaRPr lang="en-US" altLang="zh-CN" sz="2400" b="1" dirty="0"/>
          </a:p>
          <a:p>
            <a:pPr marL="342900" indent="-342900">
              <a:buFont typeface="Arial" panose="020B0604020202090204" pitchFamily="34" charset="0"/>
              <a:buChar char="•"/>
            </a:pPr>
            <a:r>
              <a:rPr lang="en-US" altLang="zh-CN" sz="2400" b="1" dirty="0"/>
              <a:t>Discussion &amp; Conclusion</a:t>
            </a:r>
          </a:p>
        </p:txBody>
      </p:sp>
      <p:pic>
        <p:nvPicPr>
          <p:cNvPr id="4" name="图片 3"/>
          <p:cNvPicPr>
            <a:picLocks noChangeAspect="1"/>
          </p:cNvPicPr>
          <p:nvPr>
            <p:custDataLst>
              <p:tags r:id="rId1"/>
            </p:custDataLst>
          </p:nvPr>
        </p:nvPicPr>
        <p:blipFill>
          <a:blip r:embed="rId4"/>
          <a:stretch>
            <a:fillRect/>
          </a:stretch>
        </p:blipFill>
        <p:spPr>
          <a:xfrm>
            <a:off x="0" y="-88265"/>
            <a:ext cx="12348845" cy="69462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725" y="374754"/>
            <a:ext cx="4690708" cy="584775"/>
          </a:xfrm>
          <a:prstGeom prst="rect">
            <a:avLst/>
          </a:prstGeom>
          <a:noFill/>
        </p:spPr>
        <p:txBody>
          <a:bodyPr wrap="none" rtlCol="0">
            <a:spAutoFit/>
          </a:bodyPr>
          <a:lstStyle/>
          <a:p>
            <a:r>
              <a:rPr lang="en-US" altLang="zh-CN" sz="3200" b="1" dirty="0"/>
              <a:t>Outline of Presentation</a:t>
            </a:r>
            <a:endParaRPr lang="zh-CN" altLang="en-US" sz="3200" b="1" dirty="0"/>
          </a:p>
        </p:txBody>
      </p:sp>
      <p:sp>
        <p:nvSpPr>
          <p:cNvPr id="3" name="文本框 2"/>
          <p:cNvSpPr txBox="1"/>
          <p:nvPr/>
        </p:nvSpPr>
        <p:spPr>
          <a:xfrm>
            <a:off x="512342" y="1424066"/>
            <a:ext cx="4238661" cy="3785652"/>
          </a:xfrm>
          <a:prstGeom prst="rect">
            <a:avLst/>
          </a:prstGeom>
          <a:noFill/>
        </p:spPr>
        <p:txBody>
          <a:bodyPr wrap="none" rtlCol="0">
            <a:spAutoFit/>
          </a:bodyPr>
          <a:lstStyle/>
          <a:p>
            <a:pPr marL="285750" indent="-285750">
              <a:buFont typeface="Arial" panose="020B0604020202090204" pitchFamily="34" charset="0"/>
              <a:buChar char="•"/>
            </a:pPr>
            <a:r>
              <a:rPr lang="en-US" altLang="zh-CN" sz="2400" b="1" dirty="0">
                <a:solidFill>
                  <a:schemeClr val="bg2"/>
                </a:solidFill>
              </a:rPr>
              <a:t>Introduction</a:t>
            </a:r>
          </a:p>
          <a:p>
            <a:pPr marL="285750" indent="-285750">
              <a:buFont typeface="Arial" panose="020B0604020202090204" pitchFamily="34" charset="0"/>
              <a:buChar char="•"/>
            </a:pPr>
            <a:endParaRPr lang="en-US" altLang="zh-CN" sz="2400" b="1" dirty="0"/>
          </a:p>
          <a:p>
            <a:pPr marL="285750" indent="-285750">
              <a:buFont typeface="Arial" panose="020B0604020202090204" pitchFamily="34" charset="0"/>
              <a:buChar char="•"/>
            </a:pPr>
            <a:endParaRPr lang="en-US" altLang="zh-CN" sz="2400" b="1" dirty="0"/>
          </a:p>
          <a:p>
            <a:pPr marL="285750" indent="-285750">
              <a:buFont typeface="Arial" panose="020B0604020202090204" pitchFamily="34" charset="0"/>
              <a:buChar char="•"/>
            </a:pPr>
            <a:r>
              <a:rPr lang="en-US" altLang="zh-CN" sz="2400" b="1" dirty="0">
                <a:solidFill>
                  <a:schemeClr val="bg2"/>
                </a:solidFill>
              </a:rPr>
              <a:t>Methods &amp; Data Analysis</a:t>
            </a:r>
          </a:p>
          <a:p>
            <a:pPr marL="285750" indent="-285750">
              <a:buFont typeface="Arial" panose="020B0604020202090204" pitchFamily="34" charset="0"/>
              <a:buChar char="•"/>
            </a:pPr>
            <a:endParaRPr lang="en-US" altLang="zh-CN" sz="2400" b="1" dirty="0">
              <a:solidFill>
                <a:schemeClr val="bg2"/>
              </a:solidFill>
            </a:endParaRPr>
          </a:p>
          <a:p>
            <a:pPr marL="285750" indent="-285750">
              <a:buFont typeface="Arial" panose="020B0604020202090204" pitchFamily="34" charset="0"/>
              <a:buChar char="•"/>
            </a:pPr>
            <a:endParaRPr lang="en-US" altLang="zh-CN" sz="2400" b="1" dirty="0"/>
          </a:p>
          <a:p>
            <a:pPr marL="342900" indent="-342900">
              <a:buFont typeface="Arial" panose="020B0604020202090204" pitchFamily="34" charset="0"/>
              <a:buChar char="•"/>
            </a:pPr>
            <a:r>
              <a:rPr lang="en-US" altLang="zh-CN" sz="2400" b="1" dirty="0">
                <a:solidFill>
                  <a:srgbClr val="FF0000"/>
                </a:solidFill>
              </a:rPr>
              <a:t>Results</a:t>
            </a:r>
          </a:p>
          <a:p>
            <a:pPr marL="342900" indent="-342900">
              <a:buFont typeface="Arial" panose="020B0604020202090204" pitchFamily="34" charset="0"/>
              <a:buChar char="•"/>
            </a:pPr>
            <a:endParaRPr lang="en-US" altLang="zh-CN" sz="2400" b="1" dirty="0">
              <a:solidFill>
                <a:srgbClr val="FF0000"/>
              </a:solidFill>
            </a:endParaRPr>
          </a:p>
          <a:p>
            <a:pPr marL="342900" indent="-342900">
              <a:buFont typeface="Arial" panose="020B0604020202090204" pitchFamily="34" charset="0"/>
              <a:buChar char="•"/>
            </a:pPr>
            <a:endParaRPr lang="en-US" altLang="zh-CN" sz="2400" b="1" dirty="0"/>
          </a:p>
          <a:p>
            <a:pPr marL="342900" indent="-342900">
              <a:buFont typeface="Arial" panose="020B0604020202090204" pitchFamily="34" charset="0"/>
              <a:buChar char="•"/>
            </a:pPr>
            <a:r>
              <a:rPr lang="en-US" altLang="zh-CN" sz="2400" b="1" dirty="0"/>
              <a:t>Discussion &amp; Conclusion</a:t>
            </a:r>
          </a:p>
        </p:txBody>
      </p:sp>
      <p:pic>
        <p:nvPicPr>
          <p:cNvPr id="4" name="图片 3"/>
          <p:cNvPicPr>
            <a:picLocks noChangeAspect="1"/>
          </p:cNvPicPr>
          <p:nvPr>
            <p:custDataLst>
              <p:tags r:id="rId1"/>
            </p:custDataLst>
          </p:nvPr>
        </p:nvPicPr>
        <p:blipFill>
          <a:blip r:embed="rId3"/>
          <a:stretch>
            <a:fillRect/>
          </a:stretch>
        </p:blipFill>
        <p:spPr>
          <a:xfrm>
            <a:off x="0" y="0"/>
            <a:ext cx="12705715" cy="71475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04C35DF-F543-DFCF-A887-E036CA6618AB}"/>
              </a:ext>
            </a:extLst>
          </p:cNvPr>
          <p:cNvSpPr txBox="1"/>
          <p:nvPr/>
        </p:nvSpPr>
        <p:spPr>
          <a:xfrm>
            <a:off x="419725" y="374754"/>
            <a:ext cx="4690708" cy="584775"/>
          </a:xfrm>
          <a:prstGeom prst="rect">
            <a:avLst/>
          </a:prstGeom>
          <a:noFill/>
        </p:spPr>
        <p:txBody>
          <a:bodyPr wrap="none" rtlCol="0">
            <a:spAutoFit/>
          </a:bodyPr>
          <a:lstStyle/>
          <a:p>
            <a:r>
              <a:rPr lang="en-US" altLang="zh-CN" sz="3200" b="1" dirty="0"/>
              <a:t>Outline of Presentation</a:t>
            </a:r>
            <a:endParaRPr lang="zh-CN" altLang="en-US" sz="3200" b="1" dirty="0"/>
          </a:p>
        </p:txBody>
      </p:sp>
      <p:sp>
        <p:nvSpPr>
          <p:cNvPr id="3" name="文本框 2">
            <a:extLst>
              <a:ext uri="{FF2B5EF4-FFF2-40B4-BE49-F238E27FC236}">
                <a16:creationId xmlns:a16="http://schemas.microsoft.com/office/drawing/2014/main" id="{E0DDDC24-098C-6A72-C9C4-E111A5EDEC3F}"/>
              </a:ext>
            </a:extLst>
          </p:cNvPr>
          <p:cNvSpPr txBox="1"/>
          <p:nvPr/>
        </p:nvSpPr>
        <p:spPr>
          <a:xfrm>
            <a:off x="512342" y="1424066"/>
            <a:ext cx="4238661" cy="4154984"/>
          </a:xfrm>
          <a:prstGeom prst="rect">
            <a:avLst/>
          </a:prstGeom>
          <a:noFill/>
        </p:spPr>
        <p:txBody>
          <a:bodyPr wrap="none" rtlCol="0">
            <a:spAutoFit/>
          </a:bodyPr>
          <a:lstStyle/>
          <a:p>
            <a:pPr marL="285750" indent="-285750">
              <a:buFont typeface="Arial" panose="020B0604020202020204" pitchFamily="34" charset="0"/>
              <a:buChar char="•"/>
            </a:pPr>
            <a:r>
              <a:rPr lang="en-US" altLang="zh-CN" sz="2400" b="1" dirty="0">
                <a:solidFill>
                  <a:schemeClr val="bg2"/>
                </a:solidFill>
              </a:rPr>
              <a:t>Introduction</a:t>
            </a:r>
          </a:p>
          <a:p>
            <a:pPr marL="285750" indent="-285750">
              <a:buFont typeface="Arial" panose="020B0604020202020204" pitchFamily="34" charset="0"/>
              <a:buChar char="•"/>
            </a:pPr>
            <a:endParaRPr lang="en-US" altLang="zh-CN" sz="2400" b="1" dirty="0">
              <a:solidFill>
                <a:schemeClr val="bg2"/>
              </a:solidFill>
            </a:endParaRPr>
          </a:p>
          <a:p>
            <a:pPr marL="285750" indent="-285750">
              <a:buFont typeface="Arial" panose="020B0604020202020204" pitchFamily="34" charset="0"/>
              <a:buChar char="•"/>
            </a:pPr>
            <a:endParaRPr lang="en-US" altLang="zh-CN" sz="2400" b="1" dirty="0"/>
          </a:p>
          <a:p>
            <a:pPr marL="285750" indent="-285750">
              <a:buFont typeface="Arial" panose="020B0604020202020204" pitchFamily="34" charset="0"/>
              <a:buChar char="•"/>
            </a:pPr>
            <a:r>
              <a:rPr lang="en-US" altLang="zh-CN" sz="2400" b="1" dirty="0">
                <a:solidFill>
                  <a:schemeClr val="bg2"/>
                </a:solidFill>
              </a:rPr>
              <a:t>Methods &amp; Data Analysis</a:t>
            </a:r>
          </a:p>
          <a:p>
            <a:pPr marL="285750" indent="-285750">
              <a:buFont typeface="Arial" panose="020B0604020202020204" pitchFamily="34" charset="0"/>
              <a:buChar char="•"/>
            </a:pPr>
            <a:endParaRPr lang="en-US" altLang="zh-CN" sz="2400" b="1" dirty="0">
              <a:solidFill>
                <a:schemeClr val="bg2"/>
              </a:solidFill>
            </a:endParaRPr>
          </a:p>
          <a:p>
            <a:pPr marL="285750" indent="-285750">
              <a:buFont typeface="Arial" panose="020B0604020202020204" pitchFamily="34" charset="0"/>
              <a:buChar char="•"/>
            </a:pPr>
            <a:endParaRPr lang="en-US" altLang="zh-CN" sz="2400" b="1" dirty="0"/>
          </a:p>
          <a:p>
            <a:endParaRPr lang="en-US" altLang="zh-CN" sz="2400" b="1" dirty="0"/>
          </a:p>
          <a:p>
            <a:pPr marL="342900" indent="-342900">
              <a:buFont typeface="Arial" panose="020B0604020202020204" pitchFamily="34" charset="0"/>
              <a:buChar char="•"/>
            </a:pPr>
            <a:r>
              <a:rPr lang="en-US" altLang="zh-CN" sz="2400" b="1" dirty="0">
                <a:solidFill>
                  <a:schemeClr val="bg2"/>
                </a:solidFill>
              </a:rPr>
              <a:t>Results</a:t>
            </a:r>
          </a:p>
          <a:p>
            <a:pPr marL="342900" indent="-342900">
              <a:buFont typeface="Arial" panose="020B0604020202020204" pitchFamily="34" charset="0"/>
              <a:buChar char="•"/>
            </a:pPr>
            <a:endParaRPr lang="en-US" altLang="zh-CN" sz="2400" b="1" dirty="0">
              <a:solidFill>
                <a:schemeClr val="bg2"/>
              </a:solidFill>
            </a:endParaRPr>
          </a:p>
          <a:p>
            <a:pPr marL="342900" indent="-342900">
              <a:buFont typeface="Arial" panose="020B0604020202020204" pitchFamily="34" charset="0"/>
              <a:buChar char="•"/>
            </a:pPr>
            <a:endParaRPr lang="en-US" altLang="zh-CN" sz="2400" b="1" dirty="0"/>
          </a:p>
          <a:p>
            <a:pPr marL="342900" indent="-342900">
              <a:buFont typeface="Arial" panose="020B0604020202020204" pitchFamily="34" charset="0"/>
              <a:buChar char="•"/>
            </a:pPr>
            <a:r>
              <a:rPr lang="en-US" altLang="zh-CN" sz="2400" b="1" dirty="0">
                <a:solidFill>
                  <a:srgbClr val="FF0000"/>
                </a:solidFill>
              </a:rPr>
              <a:t>Discussion &amp; Conclusion</a:t>
            </a:r>
          </a:p>
        </p:txBody>
      </p:sp>
    </p:spTree>
    <p:extLst>
      <p:ext uri="{BB962C8B-B14F-4D97-AF65-F5344CB8AC3E}">
        <p14:creationId xmlns:p14="http://schemas.microsoft.com/office/powerpoint/2010/main" val="1916108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9E29734-E1A4-630A-F38F-04256C66AB1A}"/>
              </a:ext>
            </a:extLst>
          </p:cNvPr>
          <p:cNvSpPr txBox="1"/>
          <p:nvPr/>
        </p:nvSpPr>
        <p:spPr>
          <a:xfrm>
            <a:off x="742043" y="354909"/>
            <a:ext cx="1656223"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Conclusion</a:t>
            </a:r>
            <a:endParaRPr lang="zh-CN" altLang="en-US" sz="24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D96B32AE-AED4-EBD4-98A5-9B401EE39C95}"/>
              </a:ext>
            </a:extLst>
          </p:cNvPr>
          <p:cNvSpPr txBox="1"/>
          <p:nvPr/>
        </p:nvSpPr>
        <p:spPr>
          <a:xfrm>
            <a:off x="838200" y="1957896"/>
            <a:ext cx="5440246" cy="313932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For </a:t>
            </a:r>
            <a:r>
              <a:rPr lang="en-US" altLang="zh-CN" b="1" dirty="0">
                <a:latin typeface="Times New Roman" panose="02020603050405020304" pitchFamily="18" charset="0"/>
                <a:cs typeface="Times New Roman" panose="02020603050405020304" pitchFamily="18" charset="0"/>
              </a:rPr>
              <a:t>Quality of Decision Making (QDM):</a:t>
            </a:r>
          </a:p>
          <a:p>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Insomnia Group </a:t>
            </a:r>
            <a:r>
              <a:rPr lang="zh-CN" altLang="en-US" dirty="0">
                <a:latin typeface="Times New Roman" panose="02020603050405020304" pitchFamily="18" charset="0"/>
                <a:cs typeface="Times New Roman" panose="02020603050405020304" pitchFamily="18" charset="0"/>
              </a:rPr>
              <a:t>≈ </a:t>
            </a:r>
            <a:r>
              <a:rPr lang="en-US" altLang="zh-CN" dirty="0">
                <a:solidFill>
                  <a:schemeClr val="accent5"/>
                </a:solidFill>
                <a:latin typeface="Times New Roman" panose="02020603050405020304" pitchFamily="18" charset="0"/>
                <a:cs typeface="Times New Roman" panose="02020603050405020304" pitchFamily="18" charset="0"/>
              </a:rPr>
              <a:t>Control Group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For Deliberation Time (DT): </a:t>
            </a:r>
          </a:p>
          <a:p>
            <a:r>
              <a:rPr lang="en-US" altLang="zh-CN" dirty="0">
                <a:solidFill>
                  <a:srgbClr val="FF0000"/>
                </a:solidFill>
                <a:latin typeface="Times New Roman" panose="02020603050405020304" pitchFamily="18" charset="0"/>
                <a:cs typeface="Times New Roman" panose="02020603050405020304" pitchFamily="18" charset="0"/>
              </a:rPr>
              <a:t> Insomnia Group </a:t>
            </a:r>
            <a:r>
              <a:rPr lang="en-US" altLang="zh-CN" dirty="0">
                <a:latin typeface="Times New Roman" panose="02020603050405020304" pitchFamily="18" charset="0"/>
                <a:cs typeface="Times New Roman" panose="02020603050405020304" pitchFamily="18" charset="0"/>
              </a:rPr>
              <a:t>&gt; &gt; </a:t>
            </a:r>
            <a:r>
              <a:rPr lang="en-US" altLang="zh-CN" dirty="0">
                <a:solidFill>
                  <a:schemeClr val="accent5"/>
                </a:solidFill>
                <a:latin typeface="Times New Roman" panose="02020603050405020304" pitchFamily="18" charset="0"/>
                <a:cs typeface="Times New Roman" panose="02020603050405020304" pitchFamily="18" charset="0"/>
              </a:rPr>
              <a:t>Control Group</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For Risk Taking (RT):</a:t>
            </a:r>
          </a:p>
          <a:p>
            <a:r>
              <a:rPr lang="en-US" altLang="zh-CN" dirty="0">
                <a:solidFill>
                  <a:srgbClr val="FF0000"/>
                </a:solidFill>
                <a:latin typeface="Times New Roman" panose="02020603050405020304" pitchFamily="18" charset="0"/>
                <a:cs typeface="Times New Roman" panose="02020603050405020304" pitchFamily="18" charset="0"/>
              </a:rPr>
              <a:t> Insomnia Group </a:t>
            </a:r>
            <a:r>
              <a:rPr lang="en-US" altLang="zh-CN" dirty="0">
                <a:latin typeface="Times New Roman" panose="02020603050405020304" pitchFamily="18" charset="0"/>
                <a:cs typeface="Times New Roman" panose="02020603050405020304" pitchFamily="18" charset="0"/>
              </a:rPr>
              <a:t>&gt; </a:t>
            </a:r>
            <a:r>
              <a:rPr lang="en-US" altLang="zh-CN" dirty="0">
                <a:solidFill>
                  <a:schemeClr val="accent5"/>
                </a:solidFill>
                <a:latin typeface="Times New Roman" panose="02020603050405020304" pitchFamily="18" charset="0"/>
                <a:cs typeface="Times New Roman" panose="02020603050405020304" pitchFamily="18" charset="0"/>
              </a:rPr>
              <a:t>Control Group</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For Risk Adjustment (RA):</a:t>
            </a:r>
          </a:p>
          <a:p>
            <a:r>
              <a:rPr lang="en-US" altLang="zh-CN" dirty="0">
                <a:solidFill>
                  <a:srgbClr val="FF0000"/>
                </a:solidFill>
                <a:latin typeface="Times New Roman" panose="02020603050405020304" pitchFamily="18" charset="0"/>
                <a:cs typeface="Times New Roman" panose="02020603050405020304" pitchFamily="18" charset="0"/>
              </a:rPr>
              <a:t>Insomnia Group </a:t>
            </a:r>
            <a:r>
              <a:rPr lang="en-US" altLang="zh-CN" dirty="0">
                <a:latin typeface="Times New Roman" panose="02020603050405020304" pitchFamily="18" charset="0"/>
                <a:cs typeface="Times New Roman" panose="02020603050405020304" pitchFamily="18" charset="0"/>
              </a:rPr>
              <a:t>&lt; </a:t>
            </a:r>
            <a:r>
              <a:rPr lang="en-US" altLang="zh-CN" dirty="0">
                <a:solidFill>
                  <a:schemeClr val="accent5"/>
                </a:solidFill>
                <a:latin typeface="Times New Roman" panose="02020603050405020304" pitchFamily="18" charset="0"/>
                <a:cs typeface="Times New Roman" panose="02020603050405020304" pitchFamily="18" charset="0"/>
              </a:rPr>
              <a:t>Control Group</a:t>
            </a:r>
          </a:p>
        </p:txBody>
      </p:sp>
      <p:sp>
        <p:nvSpPr>
          <p:cNvPr id="5" name="文本框 4">
            <a:extLst>
              <a:ext uri="{FF2B5EF4-FFF2-40B4-BE49-F238E27FC236}">
                <a16:creationId xmlns:a16="http://schemas.microsoft.com/office/drawing/2014/main" id="{18240160-6ADC-D90F-1479-B9DFF26FD559}"/>
              </a:ext>
            </a:extLst>
          </p:cNvPr>
          <p:cNvSpPr txBox="1"/>
          <p:nvPr/>
        </p:nvSpPr>
        <p:spPr>
          <a:xfrm>
            <a:off x="3462373" y="1259909"/>
            <a:ext cx="3759362" cy="400110"/>
          </a:xfrm>
          <a:prstGeom prst="rect">
            <a:avLst/>
          </a:prstGeom>
          <a:noFill/>
        </p:spPr>
        <p:txBody>
          <a:bodyPr wrap="none" rtlCol="0">
            <a:spAutoFit/>
          </a:bodyPr>
          <a:lstStyle/>
          <a:p>
            <a:r>
              <a:rPr lang="en-US" altLang="zh-CN" sz="2000" b="1" dirty="0"/>
              <a:t>Based on Following Results: </a:t>
            </a:r>
            <a:endParaRPr lang="zh-CN" altLang="en-US" sz="2000" b="1" dirty="0"/>
          </a:p>
        </p:txBody>
      </p:sp>
      <p:sp>
        <p:nvSpPr>
          <p:cNvPr id="6" name="文本框 5">
            <a:extLst>
              <a:ext uri="{FF2B5EF4-FFF2-40B4-BE49-F238E27FC236}">
                <a16:creationId xmlns:a16="http://schemas.microsoft.com/office/drawing/2014/main" id="{20336494-1C27-738E-4CB1-ECE4D01D5F6D}"/>
              </a:ext>
            </a:extLst>
          </p:cNvPr>
          <p:cNvSpPr txBox="1"/>
          <p:nvPr/>
        </p:nvSpPr>
        <p:spPr>
          <a:xfrm>
            <a:off x="1913054" y="5395095"/>
            <a:ext cx="7620000" cy="646331"/>
          </a:xfrm>
          <a:prstGeom prst="rect">
            <a:avLst/>
          </a:prstGeom>
          <a:noFill/>
        </p:spPr>
        <p:txBody>
          <a:bodyPr wrap="square" rtlCol="0">
            <a:spAutoFit/>
          </a:bodyPr>
          <a:lstStyle/>
          <a:p>
            <a:pPr algn="ctr"/>
            <a:r>
              <a:rPr lang="en-US" altLang="zh-CN" b="1" dirty="0"/>
              <a:t>It could be concluded that people facing </a:t>
            </a:r>
            <a:r>
              <a:rPr lang="en-US" altLang="zh-CN" b="1" dirty="0">
                <a:solidFill>
                  <a:srgbClr val="FF0000"/>
                </a:solidFill>
              </a:rPr>
              <a:t>insomnia</a:t>
            </a:r>
            <a:r>
              <a:rPr lang="en-US" altLang="zh-CN" b="1" dirty="0"/>
              <a:t> question will have </a:t>
            </a:r>
            <a:r>
              <a:rPr lang="en-US" altLang="zh-CN" b="1" dirty="0">
                <a:solidFill>
                  <a:srgbClr val="FF0000"/>
                </a:solidFill>
              </a:rPr>
              <a:t>higher tendency </a:t>
            </a:r>
            <a:r>
              <a:rPr lang="en-US" altLang="zh-CN" b="1" dirty="0"/>
              <a:t>in making risky decisions</a:t>
            </a:r>
            <a:endParaRPr lang="zh-CN" altLang="en-US" b="1" dirty="0"/>
          </a:p>
        </p:txBody>
      </p:sp>
      <p:sp>
        <p:nvSpPr>
          <p:cNvPr id="7" name="文本框 6">
            <a:extLst>
              <a:ext uri="{FF2B5EF4-FFF2-40B4-BE49-F238E27FC236}">
                <a16:creationId xmlns:a16="http://schemas.microsoft.com/office/drawing/2014/main" id="{4FCF26EF-1677-4FD5-8C7B-CE6C520A7D0B}"/>
              </a:ext>
            </a:extLst>
          </p:cNvPr>
          <p:cNvSpPr txBox="1"/>
          <p:nvPr/>
        </p:nvSpPr>
        <p:spPr>
          <a:xfrm>
            <a:off x="5342054" y="2257979"/>
            <a:ext cx="5008446" cy="286232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The </a:t>
            </a:r>
            <a:r>
              <a:rPr lang="en-US" altLang="zh-CN" b="1" dirty="0">
                <a:latin typeface="Times New Roman" panose="02020603050405020304" pitchFamily="18" charset="0"/>
                <a:cs typeface="Times New Roman" panose="02020603050405020304" pitchFamily="18" charset="0"/>
              </a:rPr>
              <a:t>overall performance </a:t>
            </a:r>
            <a:r>
              <a:rPr lang="en-US" altLang="zh-CN" dirty="0">
                <a:latin typeface="Times New Roman" panose="02020603050405020304" pitchFamily="18" charset="0"/>
                <a:cs typeface="Times New Roman" panose="02020603050405020304" pitchFamily="18" charset="0"/>
              </a:rPr>
              <a:t>is good. </a:t>
            </a:r>
            <a:r>
              <a:rPr lang="en-US" altLang="zh-CN" dirty="0">
                <a:solidFill>
                  <a:schemeClr val="accent5"/>
                </a:solidFill>
                <a:latin typeface="Times New Roman" panose="02020603050405020304" pitchFamily="18" charset="0"/>
                <a:cs typeface="Times New Roman" panose="02020603050405020304" pitchFamily="18" charset="0"/>
              </a:rPr>
              <a:t>No Differences</a:t>
            </a:r>
          </a:p>
          <a:p>
            <a:endParaRPr lang="en-US" altLang="zh-CN" dirty="0">
              <a:latin typeface="Times New Roman" panose="02020603050405020304" pitchFamily="18" charset="0"/>
              <a:cs typeface="Times New Roman" panose="02020603050405020304" pitchFamily="18" charset="0"/>
            </a:endParaRPr>
          </a:p>
          <a:p>
            <a:r>
              <a:rPr lang="en-US" altLang="zh-CN" dirty="0">
                <a:solidFill>
                  <a:srgbClr val="FF0000"/>
                </a:solidFill>
                <a:latin typeface="Times New Roman" panose="02020603050405020304" pitchFamily="18" charset="0"/>
                <a:cs typeface="Times New Roman" panose="02020603050405020304" pitchFamily="18" charset="0"/>
              </a:rPr>
              <a:t>Insomnia</a:t>
            </a:r>
            <a:r>
              <a:rPr lang="en-US" altLang="zh-CN" dirty="0">
                <a:latin typeface="Times New Roman" panose="02020603050405020304" pitchFamily="18" charset="0"/>
                <a:cs typeface="Times New Roman" panose="02020603050405020304" pitchFamily="18" charset="0"/>
              </a:rPr>
              <a:t> Group significantly </a:t>
            </a:r>
            <a:r>
              <a:rPr lang="en-US" altLang="zh-CN" b="1" dirty="0">
                <a:latin typeface="Times New Roman" panose="02020603050405020304" pitchFamily="18" charset="0"/>
                <a:cs typeface="Times New Roman" panose="02020603050405020304" pitchFamily="18" charset="0"/>
              </a:rPr>
              <a:t>react faster </a:t>
            </a:r>
            <a:r>
              <a:rPr lang="en-US" altLang="zh-CN" dirty="0">
                <a:latin typeface="Times New Roman" panose="02020603050405020304" pitchFamily="18" charset="0"/>
                <a:cs typeface="Times New Roman" panose="02020603050405020304" pitchFamily="18" charset="0"/>
              </a:rPr>
              <a:t>in risky decisions compared to </a:t>
            </a:r>
            <a:r>
              <a:rPr lang="en-US" altLang="zh-CN" dirty="0">
                <a:solidFill>
                  <a:schemeClr val="accent5"/>
                </a:solidFill>
                <a:latin typeface="Times New Roman" panose="02020603050405020304" pitchFamily="18" charset="0"/>
                <a:cs typeface="Times New Roman" panose="02020603050405020304" pitchFamily="18" charset="0"/>
              </a:rPr>
              <a:t>Control</a:t>
            </a:r>
            <a:r>
              <a:rPr lang="en-US" altLang="zh-CN" dirty="0">
                <a:latin typeface="Times New Roman" panose="02020603050405020304" pitchFamily="18" charset="0"/>
                <a:cs typeface="Times New Roman" panose="02020603050405020304" pitchFamily="18" charset="0"/>
              </a:rPr>
              <a:t> group.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a:t>
            </a:r>
            <a:r>
              <a:rPr lang="en-US" altLang="zh-CN" dirty="0">
                <a:solidFill>
                  <a:srgbClr val="FF0000"/>
                </a:solidFill>
                <a:latin typeface="Times New Roman" panose="02020603050405020304" pitchFamily="18" charset="0"/>
                <a:cs typeface="Times New Roman" panose="02020603050405020304" pitchFamily="18" charset="0"/>
              </a:rPr>
              <a:t>Insomnia</a:t>
            </a:r>
            <a:r>
              <a:rPr lang="en-US" altLang="zh-CN" dirty="0">
                <a:latin typeface="Times New Roman" panose="02020603050405020304" pitchFamily="18" charset="0"/>
                <a:cs typeface="Times New Roman" panose="02020603050405020304" pitchFamily="18" charset="0"/>
              </a:rPr>
              <a:t> group’s </a:t>
            </a:r>
            <a:r>
              <a:rPr lang="en-US" altLang="zh-CN" b="1" dirty="0">
                <a:latin typeface="Times New Roman" panose="02020603050405020304" pitchFamily="18" charset="0"/>
                <a:cs typeface="Times New Roman" panose="02020603050405020304" pitchFamily="18" charset="0"/>
              </a:rPr>
              <a:t>overall bet amount </a:t>
            </a:r>
            <a:r>
              <a:rPr lang="en-US" altLang="zh-CN" dirty="0">
                <a:latin typeface="Times New Roman" panose="02020603050405020304" pitchFamily="18" charset="0"/>
                <a:cs typeface="Times New Roman" panose="02020603050405020304" pitchFamily="18" charset="0"/>
              </a:rPr>
              <a:t>put in bet is </a:t>
            </a:r>
            <a:r>
              <a:rPr lang="en-US" altLang="zh-CN" b="1" dirty="0">
                <a:latin typeface="Times New Roman" panose="02020603050405020304" pitchFamily="18" charset="0"/>
                <a:cs typeface="Times New Roman" panose="02020603050405020304" pitchFamily="18" charset="0"/>
              </a:rPr>
              <a:t>larger</a:t>
            </a:r>
            <a:r>
              <a:rPr lang="en-US" altLang="zh-CN" dirty="0">
                <a:latin typeface="Times New Roman" panose="02020603050405020304" pitchFamily="18" charset="0"/>
                <a:cs typeface="Times New Roman" panose="02020603050405020304" pitchFamily="18" charset="0"/>
              </a:rPr>
              <a:t> than </a:t>
            </a:r>
            <a:r>
              <a:rPr lang="en-US" altLang="zh-CN" dirty="0">
                <a:solidFill>
                  <a:schemeClr val="accent5"/>
                </a:solidFill>
                <a:latin typeface="Times New Roman" panose="02020603050405020304" pitchFamily="18" charset="0"/>
                <a:cs typeface="Times New Roman" panose="02020603050405020304" pitchFamily="18" charset="0"/>
              </a:rPr>
              <a:t>Control</a:t>
            </a:r>
            <a:r>
              <a:rPr lang="en-US" altLang="zh-CN" dirty="0">
                <a:latin typeface="Times New Roman" panose="02020603050405020304" pitchFamily="18" charset="0"/>
                <a:cs typeface="Times New Roman" panose="02020603050405020304" pitchFamily="18" charset="0"/>
              </a:rPr>
              <a:t> group.</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a:t>
            </a:r>
            <a:r>
              <a:rPr lang="en-US" altLang="zh-CN" b="1" dirty="0">
                <a:latin typeface="Times New Roman" panose="02020603050405020304" pitchFamily="18" charset="0"/>
                <a:cs typeface="Times New Roman" panose="02020603050405020304" pitchFamily="18" charset="0"/>
              </a:rPr>
              <a:t>Average bet difference ratio </a:t>
            </a:r>
            <a:r>
              <a:rPr lang="en-US" altLang="zh-CN" dirty="0">
                <a:latin typeface="Times New Roman" panose="02020603050405020304" pitchFamily="18" charset="0"/>
                <a:cs typeface="Times New Roman" panose="02020603050405020304" pitchFamily="18" charset="0"/>
              </a:rPr>
              <a:t>is lower in </a:t>
            </a:r>
            <a:r>
              <a:rPr lang="en-US" altLang="zh-CN" dirty="0">
                <a:solidFill>
                  <a:srgbClr val="FF0000"/>
                </a:solidFill>
                <a:latin typeface="Times New Roman" panose="02020603050405020304" pitchFamily="18" charset="0"/>
                <a:cs typeface="Times New Roman" panose="02020603050405020304" pitchFamily="18" charset="0"/>
              </a:rPr>
              <a:t>Insomnia group</a:t>
            </a:r>
            <a:r>
              <a:rPr lang="en-US" altLang="zh-CN" dirty="0">
                <a:latin typeface="Times New Roman" panose="02020603050405020304" pitchFamily="18" charset="0"/>
                <a:cs typeface="Times New Roman" panose="02020603050405020304" pitchFamily="18" charset="0"/>
              </a:rPr>
              <a:t> compared to </a:t>
            </a:r>
            <a:r>
              <a:rPr lang="en-US" altLang="zh-CN" dirty="0">
                <a:solidFill>
                  <a:schemeClr val="accent5"/>
                </a:solidFill>
                <a:latin typeface="Times New Roman" panose="02020603050405020304" pitchFamily="18" charset="0"/>
                <a:cs typeface="Times New Roman" panose="02020603050405020304" pitchFamily="18" charset="0"/>
              </a:rPr>
              <a:t>Control group</a:t>
            </a:r>
          </a:p>
        </p:txBody>
      </p:sp>
    </p:spTree>
    <p:extLst>
      <p:ext uri="{BB962C8B-B14F-4D97-AF65-F5344CB8AC3E}">
        <p14:creationId xmlns:p14="http://schemas.microsoft.com/office/powerpoint/2010/main" val="2403486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9E29734-E1A4-630A-F38F-04256C66AB1A}"/>
              </a:ext>
            </a:extLst>
          </p:cNvPr>
          <p:cNvSpPr txBox="1"/>
          <p:nvPr/>
        </p:nvSpPr>
        <p:spPr>
          <a:xfrm>
            <a:off x="729343" y="500744"/>
            <a:ext cx="1571264"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Discussion</a:t>
            </a:r>
            <a:endParaRPr lang="zh-CN" altLang="en-US" sz="24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D96B32AE-AED4-EBD4-98A5-9B401EE39C95}"/>
              </a:ext>
            </a:extLst>
          </p:cNvPr>
          <p:cNvSpPr txBox="1"/>
          <p:nvPr/>
        </p:nvSpPr>
        <p:spPr>
          <a:xfrm>
            <a:off x="840014" y="1408081"/>
            <a:ext cx="8244565" cy="4801314"/>
          </a:xfrm>
          <a:prstGeom prst="rect">
            <a:avLst/>
          </a:prstGeom>
          <a:noFill/>
        </p:spPr>
        <p:txBody>
          <a:bodyPr wrap="none" rtlCol="0">
            <a:spAutoFit/>
          </a:bodyPr>
          <a:lstStyle/>
          <a:p>
            <a:pPr marL="285750" indent="-28575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QDM no</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difference:</a:t>
            </a:r>
          </a:p>
          <a:p>
            <a:r>
              <a:rPr lang="en-US" altLang="zh-CN" dirty="0">
                <a:latin typeface="Times New Roman" panose="02020603050405020304" pitchFamily="18" charset="0"/>
                <a:cs typeface="Times New Roman" panose="02020603050405020304" pitchFamily="18" charset="0"/>
              </a:rPr>
              <a:t>Expected, because Color’s prob is </a:t>
            </a:r>
            <a:r>
              <a:rPr lang="en-US" altLang="zh-CN" b="1" dirty="0">
                <a:solidFill>
                  <a:schemeClr val="accent5"/>
                </a:solidFill>
                <a:latin typeface="Times New Roman" panose="02020603050405020304" pitchFamily="18" charset="0"/>
                <a:cs typeface="Times New Roman" panose="02020603050405020304" pitchFamily="18" charset="0"/>
              </a:rPr>
              <a:t>directly demonstrated</a:t>
            </a:r>
            <a:r>
              <a:rPr lang="en-US" altLang="zh-CN" dirty="0">
                <a:solidFill>
                  <a:schemeClr val="accent5"/>
                </a:solidFill>
                <a:latin typeface="Times New Roman" panose="02020603050405020304" pitchFamily="18" charset="0"/>
                <a:cs typeface="Times New Roman" panose="02020603050405020304" pitchFamily="18" charset="0"/>
              </a:rPr>
              <a:t>.</a:t>
            </a:r>
            <a:br>
              <a:rPr lang="en-US" altLang="zh-CN" dirty="0">
                <a:solidFill>
                  <a:schemeClr val="accent5"/>
                </a:solidFill>
                <a:latin typeface="Times New Roman" panose="02020603050405020304" pitchFamily="18" charset="0"/>
                <a:cs typeface="Times New Roman" panose="02020603050405020304" pitchFamily="18" charset="0"/>
              </a:rPr>
            </a:br>
            <a:endParaRPr lang="en-US" altLang="zh-CN" dirty="0">
              <a:solidFill>
                <a:schemeClr val="accent5"/>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Shorter DT:</a:t>
            </a:r>
          </a:p>
          <a:p>
            <a:r>
              <a:rPr lang="en-US" altLang="zh-CN" dirty="0">
                <a:latin typeface="Times New Roman" panose="02020603050405020304" pitchFamily="18" charset="0"/>
                <a:cs typeface="Times New Roman" panose="02020603050405020304" pitchFamily="18" charset="0"/>
              </a:rPr>
              <a:t>        - Reveals </a:t>
            </a:r>
            <a:r>
              <a:rPr lang="en-US" altLang="zh-CN" dirty="0">
                <a:solidFill>
                  <a:schemeClr val="accent5"/>
                </a:solidFill>
                <a:latin typeface="Times New Roman" panose="02020603050405020304" pitchFamily="18" charset="0"/>
                <a:cs typeface="Times New Roman" panose="02020603050405020304" pitchFamily="18" charset="0"/>
              </a:rPr>
              <a:t>Reckless</a:t>
            </a:r>
            <a:r>
              <a:rPr lang="en-US" altLang="zh-CN" dirty="0">
                <a:latin typeface="Times New Roman" panose="02020603050405020304" pitchFamily="18" charset="0"/>
                <a:cs typeface="Times New Roman" panose="02020603050405020304" pitchFamily="18" charset="0"/>
              </a:rPr>
              <a:t> decision making in </a:t>
            </a:r>
            <a:r>
              <a:rPr lang="en-US" altLang="zh-CN" dirty="0">
                <a:solidFill>
                  <a:srgbClr val="FF0000"/>
                </a:solidFill>
                <a:latin typeface="Times New Roman" panose="02020603050405020304" pitchFamily="18" charset="0"/>
                <a:cs typeface="Times New Roman" panose="02020603050405020304" pitchFamily="18" charset="0"/>
              </a:rPr>
              <a:t>Insomnia</a:t>
            </a:r>
            <a:r>
              <a:rPr lang="en-US" altLang="zh-CN" dirty="0">
                <a:latin typeface="Times New Roman" panose="02020603050405020304" pitchFamily="18" charset="0"/>
                <a:cs typeface="Times New Roman" panose="02020603050405020304" pitchFamily="18" charset="0"/>
              </a:rPr>
              <a:t>: Fewer trade-offs.</a:t>
            </a:r>
          </a:p>
          <a:p>
            <a:r>
              <a:rPr lang="en-US" altLang="zh-CN" dirty="0">
                <a:latin typeface="Times New Roman" panose="02020603050405020304" pitchFamily="18" charset="0"/>
                <a:cs typeface="Times New Roman" panose="02020603050405020304" pitchFamily="18" charset="0"/>
              </a:rPr>
              <a:t>        - Following previous research: Insomnia decreased working memory.</a:t>
            </a:r>
          </a:p>
          <a:p>
            <a:r>
              <a:rPr lang="en-US" altLang="zh-CN" dirty="0">
                <a:latin typeface="Times New Roman" panose="02020603050405020304" pitchFamily="18" charset="0"/>
                <a:cs typeface="Times New Roman" panose="02020603050405020304" pitchFamily="18" charset="0"/>
              </a:rPr>
              <a:t>        - Make decision faster to prevent forgetting probability.</a:t>
            </a:r>
          </a:p>
          <a:p>
            <a:r>
              <a:rPr lang="en-US" altLang="zh-CN"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Higher RT and RA</a:t>
            </a:r>
          </a:p>
          <a:p>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Align with previous neural findings: Activation in both risky decision making</a:t>
            </a:r>
          </a:p>
          <a:p>
            <a:r>
              <a:rPr lang="en-US" altLang="zh-CN" dirty="0">
                <a:latin typeface="Times New Roman" panose="02020603050405020304" pitchFamily="18" charset="0"/>
                <a:cs typeface="Times New Roman" panose="02020603050405020304" pitchFamily="18" charset="0"/>
              </a:rPr>
              <a:t>           and insomnia group. </a:t>
            </a:r>
          </a:p>
          <a:p>
            <a:r>
              <a:rPr lang="en-US" altLang="zh-CN" dirty="0">
                <a:latin typeface="Times New Roman" panose="02020603050405020304" pitchFamily="18" charset="0"/>
                <a:cs typeface="Times New Roman" panose="02020603050405020304" pitchFamily="18" charset="0"/>
              </a:rPr>
              <a:t>         - </a:t>
            </a:r>
            <a:r>
              <a:rPr lang="en-US" altLang="zh-CN" dirty="0">
                <a:solidFill>
                  <a:schemeClr val="accent5"/>
                </a:solidFill>
                <a:latin typeface="Times New Roman" panose="02020603050405020304" pitchFamily="18" charset="0"/>
                <a:cs typeface="Times New Roman" panose="02020603050405020304" pitchFamily="18" charset="0"/>
              </a:rPr>
              <a:t>DLPFC</a:t>
            </a:r>
            <a:r>
              <a:rPr lang="en-US" altLang="zh-CN" dirty="0">
                <a:latin typeface="Times New Roman" panose="02020603050405020304" pitchFamily="18" charset="0"/>
                <a:cs typeface="Times New Roman" panose="02020603050405020304" pitchFamily="18" charset="0"/>
              </a:rPr>
              <a:t> : </a:t>
            </a:r>
            <a:r>
              <a:rPr lang="en-US" altLang="zh-CN" dirty="0">
                <a:solidFill>
                  <a:schemeClr val="accent5"/>
                </a:solidFill>
                <a:latin typeface="Times New Roman" panose="02020603050405020304" pitchFamily="18" charset="0"/>
                <a:cs typeface="Times New Roman" panose="02020603050405020304" pitchFamily="18" charset="0"/>
              </a:rPr>
              <a:t>Behavioral Control </a:t>
            </a:r>
            <a:r>
              <a:rPr lang="en-US" altLang="zh-CN" dirty="0">
                <a:latin typeface="Times New Roman" panose="02020603050405020304" pitchFamily="18" charset="0"/>
                <a:cs typeface="Times New Roman" panose="02020603050405020304" pitchFamily="18" charset="0"/>
              </a:rPr>
              <a:t>and </a:t>
            </a:r>
            <a:r>
              <a:rPr lang="en-US" altLang="zh-CN" dirty="0">
                <a:solidFill>
                  <a:schemeClr val="accent5"/>
                </a:solidFill>
                <a:latin typeface="Times New Roman" panose="02020603050405020304" pitchFamily="18" charset="0"/>
                <a:cs typeface="Times New Roman" panose="02020603050405020304" pitchFamily="18" charset="0"/>
              </a:rPr>
              <a:t>Cognitive Evaluation </a:t>
            </a: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a:solidFill>
                  <a:schemeClr val="accent5"/>
                </a:solidFill>
                <a:latin typeface="Times New Roman" panose="02020603050405020304" pitchFamily="18" charset="0"/>
                <a:cs typeface="Times New Roman" panose="02020603050405020304" pitchFamily="18" charset="0"/>
              </a:rPr>
              <a:t>VMPFC</a:t>
            </a:r>
            <a:r>
              <a:rPr lang="en-US" altLang="zh-CN" dirty="0">
                <a:latin typeface="Times New Roman" panose="02020603050405020304" pitchFamily="18" charset="0"/>
                <a:cs typeface="Times New Roman" panose="02020603050405020304" pitchFamily="18" charset="0"/>
              </a:rPr>
              <a:t>: </a:t>
            </a:r>
            <a:r>
              <a:rPr lang="en-US" altLang="zh-CN" dirty="0">
                <a:solidFill>
                  <a:schemeClr val="accent5"/>
                </a:solidFill>
                <a:latin typeface="Times New Roman" panose="02020603050405020304" pitchFamily="18" charset="0"/>
                <a:cs typeface="Times New Roman" panose="02020603050405020304" pitchFamily="18" charset="0"/>
              </a:rPr>
              <a:t>Representation of value </a:t>
            </a:r>
            <a:r>
              <a:rPr lang="en-US" altLang="zh-CN" dirty="0">
                <a:latin typeface="Times New Roman" panose="02020603050405020304" pitchFamily="18" charset="0"/>
                <a:cs typeface="Times New Roman" panose="02020603050405020304" pitchFamily="18" charset="0"/>
              </a:rPr>
              <a:t>and </a:t>
            </a:r>
            <a:r>
              <a:rPr lang="en-US" altLang="zh-CN" dirty="0">
                <a:solidFill>
                  <a:schemeClr val="accent5"/>
                </a:solidFill>
                <a:latin typeface="Times New Roman" panose="02020603050405020304" pitchFamily="18" charset="0"/>
                <a:cs typeface="Times New Roman" panose="02020603050405020304" pitchFamily="18" charset="0"/>
              </a:rPr>
              <a:t>Reward Estimation</a:t>
            </a:r>
            <a:r>
              <a:rPr lang="en-US" altLang="zh-CN"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Insomnia group shows decreased activation in both two regions when taking the</a:t>
            </a:r>
          </a:p>
          <a:p>
            <a:r>
              <a:rPr lang="en-US" altLang="zh-CN" dirty="0">
                <a:latin typeface="Times New Roman" panose="02020603050405020304" pitchFamily="18" charset="0"/>
                <a:cs typeface="Times New Roman" panose="02020603050405020304" pitchFamily="18" charset="0"/>
              </a:rPr>
              <a:t>           cognitive and decision tasks.</a:t>
            </a:r>
          </a:p>
          <a:p>
            <a:r>
              <a:rPr lang="en-US" altLang="zh-CN" dirty="0">
                <a:latin typeface="Times New Roman" panose="02020603050405020304" pitchFamily="18" charset="0"/>
                <a:cs typeface="Times New Roman" panose="02020603050405020304" pitchFamily="18" charset="0"/>
              </a:rPr>
              <a:t>         - Reveals impairment of cognitive and decision-making functions</a:t>
            </a:r>
          </a:p>
          <a:p>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799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9E29734-E1A4-630A-F38F-04256C66AB1A}"/>
              </a:ext>
            </a:extLst>
          </p:cNvPr>
          <p:cNvSpPr txBox="1"/>
          <p:nvPr/>
        </p:nvSpPr>
        <p:spPr>
          <a:xfrm>
            <a:off x="729343" y="500744"/>
            <a:ext cx="1585690"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Limitation</a:t>
            </a:r>
            <a:endParaRPr lang="zh-CN" altLang="en-US" sz="24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D96B32AE-AED4-EBD4-98A5-9B401EE39C95}"/>
              </a:ext>
            </a:extLst>
          </p:cNvPr>
          <p:cNvSpPr txBox="1"/>
          <p:nvPr/>
        </p:nvSpPr>
        <p:spPr>
          <a:xfrm>
            <a:off x="3065946" y="1838508"/>
            <a:ext cx="5188280" cy="286232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No enough participants, lacks of significance.</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Hard to recruit control group participants.</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Insomnia scales not separated in different dimensions.</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Complex decision strategy not analyzed.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146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04C35DF-F543-DFCF-A887-E036CA6618AB}"/>
              </a:ext>
            </a:extLst>
          </p:cNvPr>
          <p:cNvSpPr txBox="1"/>
          <p:nvPr/>
        </p:nvSpPr>
        <p:spPr>
          <a:xfrm>
            <a:off x="419725" y="374754"/>
            <a:ext cx="4690708" cy="584775"/>
          </a:xfrm>
          <a:prstGeom prst="rect">
            <a:avLst/>
          </a:prstGeom>
          <a:noFill/>
        </p:spPr>
        <p:txBody>
          <a:bodyPr wrap="none" rtlCol="0">
            <a:spAutoFit/>
          </a:bodyPr>
          <a:lstStyle/>
          <a:p>
            <a:r>
              <a:rPr lang="en-US" altLang="zh-CN" sz="3200" b="1" dirty="0"/>
              <a:t>Outline of Presentation</a:t>
            </a:r>
            <a:endParaRPr lang="zh-CN" altLang="en-US" sz="3200" b="1" dirty="0"/>
          </a:p>
        </p:txBody>
      </p:sp>
      <p:sp>
        <p:nvSpPr>
          <p:cNvPr id="3" name="文本框 2">
            <a:extLst>
              <a:ext uri="{FF2B5EF4-FFF2-40B4-BE49-F238E27FC236}">
                <a16:creationId xmlns:a16="http://schemas.microsoft.com/office/drawing/2014/main" id="{E0DDDC24-098C-6A72-C9C4-E111A5EDEC3F}"/>
              </a:ext>
            </a:extLst>
          </p:cNvPr>
          <p:cNvSpPr txBox="1"/>
          <p:nvPr/>
        </p:nvSpPr>
        <p:spPr>
          <a:xfrm>
            <a:off x="708266" y="1422514"/>
            <a:ext cx="4238661" cy="3785652"/>
          </a:xfrm>
          <a:prstGeom prst="rect">
            <a:avLst/>
          </a:prstGeom>
          <a:noFill/>
        </p:spPr>
        <p:txBody>
          <a:bodyPr wrap="none" rtlCol="0">
            <a:spAutoFit/>
          </a:bodyPr>
          <a:lstStyle/>
          <a:p>
            <a:pPr marL="285750" indent="-285750">
              <a:buFont typeface="Arial" panose="020B0604020202020204" pitchFamily="34" charset="0"/>
              <a:buChar char="•"/>
            </a:pPr>
            <a:r>
              <a:rPr lang="en-US" altLang="zh-CN" sz="2400" b="1" dirty="0">
                <a:solidFill>
                  <a:srgbClr val="FF0000"/>
                </a:solidFill>
              </a:rPr>
              <a:t>Introduction</a:t>
            </a:r>
          </a:p>
          <a:p>
            <a:pPr marL="285750" indent="-285750">
              <a:buFont typeface="Arial" panose="020B0604020202020204" pitchFamily="34" charset="0"/>
              <a:buChar char="•"/>
            </a:pPr>
            <a:endParaRPr lang="en-US" altLang="zh-CN" sz="2400" b="1" dirty="0">
              <a:solidFill>
                <a:srgbClr val="FF0000"/>
              </a:solidFill>
            </a:endParaRPr>
          </a:p>
          <a:p>
            <a:pPr marL="285750" indent="-285750">
              <a:buFont typeface="Arial" panose="020B0604020202020204" pitchFamily="34" charset="0"/>
              <a:buChar char="•"/>
            </a:pPr>
            <a:endParaRPr lang="en-US" altLang="zh-CN" sz="2400" b="1" dirty="0"/>
          </a:p>
          <a:p>
            <a:pPr marL="285750" indent="-285750">
              <a:buFont typeface="Arial" panose="020B0604020202020204" pitchFamily="34" charset="0"/>
              <a:buChar char="•"/>
            </a:pPr>
            <a:r>
              <a:rPr lang="en-US" altLang="zh-CN" sz="2400" b="1" dirty="0"/>
              <a:t>Methods &amp; Data Analysis</a:t>
            </a:r>
          </a:p>
          <a:p>
            <a:pPr marL="285750" indent="-285750">
              <a:buFont typeface="Arial" panose="020B0604020202020204" pitchFamily="34" charset="0"/>
              <a:buChar char="•"/>
            </a:pPr>
            <a:endParaRPr lang="en-US" altLang="zh-CN" sz="2400" b="1" dirty="0"/>
          </a:p>
          <a:p>
            <a:pPr marL="285750" indent="-285750">
              <a:buFont typeface="Arial" panose="020B0604020202020204" pitchFamily="34" charset="0"/>
              <a:buChar char="•"/>
            </a:pPr>
            <a:endParaRPr lang="en-US" altLang="zh-CN" sz="2400" b="1" dirty="0"/>
          </a:p>
          <a:p>
            <a:pPr marL="342900" indent="-342900">
              <a:buFont typeface="Arial" panose="020B0604020202020204" pitchFamily="34" charset="0"/>
              <a:buChar char="•"/>
            </a:pPr>
            <a:r>
              <a:rPr lang="en-US" altLang="zh-CN" sz="2400" b="1" dirty="0"/>
              <a:t>Results</a:t>
            </a:r>
          </a:p>
          <a:p>
            <a:pPr marL="342900" indent="-342900">
              <a:buFont typeface="Arial" panose="020B0604020202020204" pitchFamily="34" charset="0"/>
              <a:buChar char="•"/>
            </a:pPr>
            <a:endParaRPr lang="en-US" altLang="zh-CN" sz="2400" b="1" dirty="0"/>
          </a:p>
          <a:p>
            <a:pPr marL="342900" indent="-342900">
              <a:buFont typeface="Arial" panose="020B0604020202020204" pitchFamily="34" charset="0"/>
              <a:buChar char="•"/>
            </a:pPr>
            <a:endParaRPr lang="en-US" altLang="zh-CN" sz="2400" b="1" dirty="0"/>
          </a:p>
          <a:p>
            <a:pPr marL="342900" indent="-342900">
              <a:buFont typeface="Arial" panose="020B0604020202020204" pitchFamily="34" charset="0"/>
              <a:buChar char="•"/>
            </a:pPr>
            <a:r>
              <a:rPr lang="en-US" altLang="zh-CN" sz="2400" b="1" dirty="0"/>
              <a:t>Discussion &amp; Conclusion</a:t>
            </a:r>
          </a:p>
        </p:txBody>
      </p:sp>
    </p:spTree>
    <p:extLst>
      <p:ext uri="{BB962C8B-B14F-4D97-AF65-F5344CB8AC3E}">
        <p14:creationId xmlns:p14="http://schemas.microsoft.com/office/powerpoint/2010/main" val="287872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9E29734-E1A4-630A-F38F-04256C66AB1A}"/>
              </a:ext>
            </a:extLst>
          </p:cNvPr>
          <p:cNvSpPr txBox="1"/>
          <p:nvPr/>
        </p:nvSpPr>
        <p:spPr>
          <a:xfrm>
            <a:off x="729343" y="500744"/>
            <a:ext cx="6474080"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Introduction - Risky Decision Making and CGT</a:t>
            </a:r>
            <a:endParaRPr lang="zh-CN" altLang="en-US" sz="24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D96B32AE-AED4-EBD4-98A5-9B401EE39C95}"/>
              </a:ext>
            </a:extLst>
          </p:cNvPr>
          <p:cNvSpPr txBox="1"/>
          <p:nvPr/>
        </p:nvSpPr>
        <p:spPr>
          <a:xfrm>
            <a:off x="533400" y="1605699"/>
            <a:ext cx="9612086" cy="47515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Risky decision-making </a:t>
            </a:r>
            <a:r>
              <a:rPr lang="en-US" altLang="zh-CN" dirty="0">
                <a:latin typeface="Times New Roman" panose="02020603050405020304" pitchFamily="18" charset="0"/>
                <a:cs typeface="Times New Roman" panose="02020603050405020304" pitchFamily="18" charset="0"/>
              </a:rPr>
              <a:t>involves </a:t>
            </a:r>
            <a:r>
              <a:rPr lang="en-US" altLang="zh-CN" dirty="0">
                <a:solidFill>
                  <a:schemeClr val="accent5"/>
                </a:solidFill>
                <a:latin typeface="Times New Roman" panose="02020603050405020304" pitchFamily="18" charset="0"/>
                <a:cs typeface="Times New Roman" panose="02020603050405020304" pitchFamily="18" charset="0"/>
              </a:rPr>
              <a:t>uncertainty</a:t>
            </a:r>
            <a:r>
              <a:rPr lang="en-US" altLang="zh-CN" dirty="0">
                <a:latin typeface="Times New Roman" panose="02020603050405020304" pitchFamily="18" charset="0"/>
                <a:cs typeface="Times New Roman" panose="02020603050405020304" pitchFamily="18" charset="0"/>
              </a:rPr>
              <a:t> and potential </a:t>
            </a:r>
            <a:r>
              <a:rPr lang="en-US" altLang="zh-CN" dirty="0">
                <a:solidFill>
                  <a:schemeClr val="accent5"/>
                </a:solidFill>
                <a:latin typeface="Times New Roman" panose="02020603050405020304" pitchFamily="18" charset="0"/>
                <a:cs typeface="Times New Roman" panose="02020603050405020304" pitchFamily="18" charset="0"/>
              </a:rPr>
              <a:t>negative outcomes</a:t>
            </a:r>
            <a:r>
              <a:rPr lang="en-US" altLang="zh-CN"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Risky decision factors include </a:t>
            </a:r>
            <a:r>
              <a:rPr lang="en-US" altLang="zh-CN" dirty="0">
                <a:solidFill>
                  <a:schemeClr val="accent5"/>
                </a:solidFill>
                <a:latin typeface="Times New Roman" panose="02020603050405020304" pitchFamily="18" charset="0"/>
                <a:cs typeface="Times New Roman" panose="02020603050405020304" pitchFamily="18" charset="0"/>
              </a:rPr>
              <a:t>potential benefits</a:t>
            </a:r>
            <a:r>
              <a:rPr lang="en-US" altLang="zh-CN" dirty="0">
                <a:latin typeface="Times New Roman" panose="02020603050405020304" pitchFamily="18" charset="0"/>
                <a:cs typeface="Times New Roman" panose="02020603050405020304" pitchFamily="18" charset="0"/>
              </a:rPr>
              <a:t>, </a:t>
            </a:r>
            <a:r>
              <a:rPr lang="en-US" altLang="zh-CN" dirty="0">
                <a:solidFill>
                  <a:schemeClr val="accent5"/>
                </a:solidFill>
                <a:latin typeface="Times New Roman" panose="02020603050405020304" pitchFamily="18" charset="0"/>
                <a:cs typeface="Times New Roman" panose="02020603050405020304" pitchFamily="18" charset="0"/>
              </a:rPr>
              <a:t>risks</a:t>
            </a:r>
            <a:r>
              <a:rPr lang="en-US" altLang="zh-CN" dirty="0">
                <a:latin typeface="Times New Roman" panose="02020603050405020304" pitchFamily="18" charset="0"/>
                <a:cs typeface="Times New Roman" panose="02020603050405020304" pitchFamily="18" charset="0"/>
              </a:rPr>
              <a:t>, and their </a:t>
            </a:r>
            <a:r>
              <a:rPr lang="en-US" altLang="zh-CN" dirty="0">
                <a:solidFill>
                  <a:schemeClr val="accent5"/>
                </a:solidFill>
                <a:latin typeface="Times New Roman" panose="02020603050405020304" pitchFamily="18" charset="0"/>
                <a:cs typeface="Times New Roman" panose="02020603050405020304" pitchFamily="18" charset="0"/>
              </a:rPr>
              <a:t>trade-offs</a:t>
            </a:r>
            <a:r>
              <a:rPr lang="en-US" altLang="zh-CN"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CGT captures related factors specifically through:  </a:t>
            </a:r>
          </a:p>
          <a:p>
            <a:pPr>
              <a:lnSpc>
                <a:spcPct val="150000"/>
              </a:lnSpc>
            </a:pPr>
            <a:r>
              <a:rPr lang="en-US" altLang="zh-CN" dirty="0">
                <a:latin typeface="Times New Roman" panose="02020603050405020304" pitchFamily="18" charset="0"/>
                <a:cs typeface="Times New Roman" panose="02020603050405020304" pitchFamily="18" charset="0"/>
              </a:rPr>
              <a:t>          -  Bet choices with </a:t>
            </a:r>
            <a:r>
              <a:rPr lang="en-US" altLang="zh-CN" dirty="0">
                <a:solidFill>
                  <a:schemeClr val="accent5"/>
                </a:solidFill>
                <a:latin typeface="Times New Roman" panose="02020603050405020304" pitchFamily="18" charset="0"/>
                <a:cs typeface="Times New Roman" panose="02020603050405020304" pitchFamily="18" charset="0"/>
              </a:rPr>
              <a:t>varying probabilities</a:t>
            </a:r>
            <a:r>
              <a:rPr lang="en-US" altLang="zh-CN" dirty="0">
                <a:latin typeface="Times New Roman" panose="02020603050405020304" pitchFamily="18" charset="0"/>
                <a:cs typeface="Times New Roman" panose="02020603050405020304" pitchFamily="18" charset="0"/>
              </a:rPr>
              <a:t>. </a:t>
            </a:r>
          </a:p>
          <a:p>
            <a:pPr>
              <a:lnSpc>
                <a:spcPct val="150000"/>
              </a:lnSpc>
            </a:pPr>
            <a:r>
              <a:rPr lang="en-US" altLang="zh-CN" dirty="0">
                <a:latin typeface="Times New Roman" panose="02020603050405020304" pitchFamily="18" charset="0"/>
                <a:cs typeface="Times New Roman" panose="02020603050405020304" pitchFamily="18" charset="0"/>
              </a:rPr>
              <a:t>          - </a:t>
            </a:r>
            <a:r>
              <a:rPr lang="en-US" altLang="zh-CN" dirty="0">
                <a:solidFill>
                  <a:schemeClr val="accent5"/>
                </a:solidFill>
                <a:latin typeface="Times New Roman" panose="02020603050405020304" pitchFamily="18" charset="0"/>
                <a:cs typeface="Times New Roman" panose="02020603050405020304" pitchFamily="18" charset="0"/>
              </a:rPr>
              <a:t>Real-time</a:t>
            </a:r>
            <a:r>
              <a:rPr lang="en-US" altLang="zh-CN" dirty="0">
                <a:latin typeface="Times New Roman" panose="02020603050405020304" pitchFamily="18" charset="0"/>
                <a:cs typeface="Times New Roman" panose="02020603050405020304" pitchFamily="18" charset="0"/>
              </a:rPr>
              <a:t> decision-making under </a:t>
            </a:r>
            <a:r>
              <a:rPr lang="en-US" altLang="zh-CN" dirty="0">
                <a:solidFill>
                  <a:schemeClr val="accent5"/>
                </a:solidFill>
                <a:latin typeface="Times New Roman" panose="02020603050405020304" pitchFamily="18" charset="0"/>
                <a:cs typeface="Times New Roman" panose="02020603050405020304" pitchFamily="18" charset="0"/>
              </a:rPr>
              <a:t>uncertainty</a:t>
            </a:r>
            <a:r>
              <a:rPr lang="en-US" altLang="zh-CN" dirty="0">
                <a:latin typeface="Times New Roman" panose="02020603050405020304" pitchFamily="18" charset="0"/>
                <a:cs typeface="Times New Roman" panose="02020603050405020304" pitchFamily="18" charset="0"/>
              </a:rPr>
              <a:t>.</a:t>
            </a:r>
          </a:p>
          <a:p>
            <a:pPr>
              <a:lnSpc>
                <a:spcPct val="150000"/>
              </a:lnSpc>
            </a:pPr>
            <a:r>
              <a:rPr lang="en-US" altLang="zh-CN" dirty="0">
                <a:latin typeface="Times New Roman" panose="02020603050405020304" pitchFamily="18" charset="0"/>
                <a:cs typeface="Times New Roman" panose="02020603050405020304" pitchFamily="18" charset="0"/>
              </a:rPr>
              <a:t>          - Assessment </a:t>
            </a:r>
            <a:r>
              <a:rPr lang="en-US" altLang="zh-CN" dirty="0">
                <a:solidFill>
                  <a:schemeClr val="accent5"/>
                </a:solidFill>
                <a:latin typeface="Times New Roman" panose="02020603050405020304" pitchFamily="18" charset="0"/>
                <a:cs typeface="Times New Roman" panose="02020603050405020304" pitchFamily="18" charset="0"/>
              </a:rPr>
              <a:t>of impulsivity </a:t>
            </a:r>
            <a:r>
              <a:rPr lang="en-US" altLang="zh-CN" dirty="0">
                <a:latin typeface="Times New Roman" panose="02020603050405020304" pitchFamily="18" charset="0"/>
                <a:cs typeface="Times New Roman" panose="02020603050405020304" pitchFamily="18" charset="0"/>
              </a:rPr>
              <a:t>and </a:t>
            </a:r>
            <a:r>
              <a:rPr lang="en-US" altLang="zh-CN" dirty="0">
                <a:solidFill>
                  <a:schemeClr val="accent5"/>
                </a:solidFill>
                <a:latin typeface="Times New Roman" panose="02020603050405020304" pitchFamily="18" charset="0"/>
                <a:cs typeface="Times New Roman" panose="02020603050405020304" pitchFamily="18" charset="0"/>
              </a:rPr>
              <a:t>response inhibition</a:t>
            </a:r>
            <a:r>
              <a:rPr lang="en-US" altLang="zh-CN" dirty="0">
                <a:latin typeface="Times New Roman" panose="02020603050405020304" pitchFamily="18" charset="0"/>
                <a:cs typeface="Times New Roman" panose="02020603050405020304" pitchFamily="18" charset="0"/>
              </a:rPr>
              <a:t>.</a:t>
            </a:r>
          </a:p>
          <a:p>
            <a:pPr>
              <a:lnSpc>
                <a:spcPct val="150000"/>
              </a:lnSpc>
            </a:pPr>
            <a:r>
              <a:rPr lang="en-US" altLang="zh-CN" dirty="0">
                <a:latin typeface="Times New Roman" panose="02020603050405020304" pitchFamily="18" charset="0"/>
                <a:cs typeface="Times New Roman" panose="02020603050405020304" pitchFamily="18" charset="0"/>
              </a:rPr>
              <a:t> CGT uniquely measures </a:t>
            </a:r>
            <a:r>
              <a:rPr lang="en-US" altLang="zh-CN" dirty="0">
                <a:solidFill>
                  <a:schemeClr val="accent5"/>
                </a:solidFill>
                <a:latin typeface="Times New Roman" panose="02020603050405020304" pitchFamily="18" charset="0"/>
                <a:cs typeface="Times New Roman" panose="02020603050405020304" pitchFamily="18" charset="0"/>
              </a:rPr>
              <a:t>cognitive</a:t>
            </a:r>
            <a:r>
              <a:rPr lang="en-US" altLang="zh-CN" dirty="0">
                <a:latin typeface="Times New Roman" panose="02020603050405020304" pitchFamily="18" charset="0"/>
                <a:cs typeface="Times New Roman" panose="02020603050405020304" pitchFamily="18" charset="0"/>
              </a:rPr>
              <a:t> and </a:t>
            </a:r>
            <a:r>
              <a:rPr lang="en-US" altLang="zh-CN">
                <a:solidFill>
                  <a:schemeClr val="accent5"/>
                </a:solidFill>
                <a:latin typeface="Times New Roman" panose="02020603050405020304" pitchFamily="18" charset="0"/>
                <a:cs typeface="Times New Roman" panose="02020603050405020304" pitchFamily="18" charset="0"/>
              </a:rPr>
              <a:t>emotional</a:t>
            </a:r>
            <a:r>
              <a:rPr lang="en-US" altLang="zh-CN">
                <a:latin typeface="Times New Roman" panose="02020603050405020304" pitchFamily="18" charset="0"/>
                <a:cs typeface="Times New Roman" panose="02020603050405020304" pitchFamily="18" charset="0"/>
              </a:rPr>
              <a:t> facts </a:t>
            </a:r>
            <a:r>
              <a:rPr lang="en-US" altLang="zh-CN" dirty="0">
                <a:latin typeface="Times New Roman" panose="02020603050405020304" pitchFamily="18" charset="0"/>
                <a:cs typeface="Times New Roman" panose="02020603050405020304" pitchFamily="18" charset="0"/>
              </a:rPr>
              <a:t>of </a:t>
            </a:r>
            <a:r>
              <a:rPr lang="en-US" altLang="zh-CN" dirty="0">
                <a:solidFill>
                  <a:schemeClr val="accent5"/>
                </a:solidFill>
                <a:latin typeface="Times New Roman" panose="02020603050405020304" pitchFamily="18" charset="0"/>
                <a:cs typeface="Times New Roman" panose="02020603050405020304" pitchFamily="18" charset="0"/>
              </a:rPr>
              <a:t>risk-taking</a:t>
            </a:r>
            <a:r>
              <a:rPr lang="en-US" altLang="zh-CN"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Existing studies primarily focus on </a:t>
            </a:r>
            <a:r>
              <a:rPr lang="en-US" altLang="zh-CN" b="1" dirty="0">
                <a:solidFill>
                  <a:schemeClr val="accent5"/>
                </a:solidFill>
                <a:latin typeface="Times New Roman" panose="02020603050405020304" pitchFamily="18" charset="0"/>
                <a:cs typeface="Times New Roman" panose="02020603050405020304" pitchFamily="18" charset="0"/>
              </a:rPr>
              <a:t>disorders</a:t>
            </a:r>
            <a:r>
              <a:rPr lang="en-US" altLang="zh-CN" sz="2000" dirty="0">
                <a:latin typeface="Times New Roman" panose="02020603050405020304" pitchFamily="18" charset="0"/>
                <a:cs typeface="Times New Roman" panose="02020603050405020304" pitchFamily="18" charset="0"/>
              </a:rPr>
              <a:t> types and </a:t>
            </a:r>
            <a:r>
              <a:rPr lang="en-US" altLang="zh-CN" sz="2000" b="1" dirty="0">
                <a:solidFill>
                  <a:schemeClr val="accent5"/>
                </a:solidFill>
                <a:latin typeface="Times New Roman" panose="02020603050405020304" pitchFamily="18" charset="0"/>
                <a:cs typeface="Times New Roman" panose="02020603050405020304" pitchFamily="18" charset="0"/>
              </a:rPr>
              <a:t>impulsivity</a:t>
            </a:r>
            <a:r>
              <a:rPr lang="en-US" altLang="zh-CN" sz="20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algn="ctr">
              <a:lnSpc>
                <a:spcPct val="150000"/>
              </a:lnSpc>
            </a:pPr>
            <a:r>
              <a:rPr lang="en-US" altLang="zh-CN" sz="2000" b="1" dirty="0">
                <a:solidFill>
                  <a:schemeClr val="accent5"/>
                </a:solidFill>
                <a:latin typeface="Times New Roman" panose="02020603050405020304" pitchFamily="18" charset="0"/>
                <a:cs typeface="Times New Roman" panose="02020603050405020304" pitchFamily="18" charset="0"/>
              </a:rPr>
              <a:t>Lacks of evidence for specific decision making trends group. </a:t>
            </a:r>
          </a:p>
          <a:p>
            <a:pPr>
              <a:lnSpc>
                <a:spcPct val="150000"/>
              </a:lnSpc>
            </a:pPr>
            <a:endParaRPr lang="en-US" altLang="zh-CN"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33C638EE-DFEE-A3F3-715F-4B2038F11DE1}"/>
              </a:ext>
            </a:extLst>
          </p:cNvPr>
          <p:cNvPicPr>
            <a:picLocks noChangeAspect="1"/>
          </p:cNvPicPr>
          <p:nvPr/>
        </p:nvPicPr>
        <p:blipFill>
          <a:blip r:embed="rId3"/>
          <a:stretch>
            <a:fillRect/>
          </a:stretch>
        </p:blipFill>
        <p:spPr>
          <a:xfrm>
            <a:off x="7878737" y="1727427"/>
            <a:ext cx="2266749" cy="1701573"/>
          </a:xfrm>
          <a:prstGeom prst="rect">
            <a:avLst/>
          </a:prstGeom>
        </p:spPr>
      </p:pic>
      <p:pic>
        <p:nvPicPr>
          <p:cNvPr id="7" name="图片 6">
            <a:extLst>
              <a:ext uri="{FF2B5EF4-FFF2-40B4-BE49-F238E27FC236}">
                <a16:creationId xmlns:a16="http://schemas.microsoft.com/office/drawing/2014/main" id="{BE06EB17-BEAB-71EF-F2BD-2D1FE1CC3657}"/>
              </a:ext>
            </a:extLst>
          </p:cNvPr>
          <p:cNvPicPr>
            <a:picLocks noChangeAspect="1"/>
          </p:cNvPicPr>
          <p:nvPr/>
        </p:nvPicPr>
        <p:blipFill>
          <a:blip r:embed="rId4"/>
          <a:stretch>
            <a:fillRect/>
          </a:stretch>
        </p:blipFill>
        <p:spPr>
          <a:xfrm>
            <a:off x="7768998" y="3670333"/>
            <a:ext cx="2376488" cy="1519602"/>
          </a:xfrm>
          <a:prstGeom prst="rect">
            <a:avLst/>
          </a:prstGeom>
        </p:spPr>
      </p:pic>
    </p:spTree>
    <p:extLst>
      <p:ext uri="{BB962C8B-B14F-4D97-AF65-F5344CB8AC3E}">
        <p14:creationId xmlns:p14="http://schemas.microsoft.com/office/powerpoint/2010/main" val="2467915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9E29734-E1A4-630A-F38F-04256C66AB1A}"/>
              </a:ext>
            </a:extLst>
          </p:cNvPr>
          <p:cNvSpPr txBox="1"/>
          <p:nvPr/>
        </p:nvSpPr>
        <p:spPr>
          <a:xfrm>
            <a:off x="729343" y="500744"/>
            <a:ext cx="6381747"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Introduction – Insomnia and Cognitive Aspects</a:t>
            </a:r>
            <a:endParaRPr lang="zh-CN" altLang="en-US" sz="24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D96B32AE-AED4-EBD4-98A5-9B401EE39C95}"/>
              </a:ext>
            </a:extLst>
          </p:cNvPr>
          <p:cNvSpPr txBox="1"/>
          <p:nvPr/>
        </p:nvSpPr>
        <p:spPr>
          <a:xfrm>
            <a:off x="729343" y="1487215"/>
            <a:ext cx="9564299" cy="41975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Insomnia characterized by dissatisfaction with sleep </a:t>
            </a:r>
            <a:r>
              <a:rPr lang="en-US" altLang="zh-CN" b="1" dirty="0">
                <a:solidFill>
                  <a:schemeClr val="accent5"/>
                </a:solidFill>
                <a:latin typeface="Times New Roman" panose="02020603050405020304" pitchFamily="18" charset="0"/>
                <a:cs typeface="Times New Roman" panose="02020603050405020304" pitchFamily="18" charset="0"/>
              </a:rPr>
              <a:t>quality</a:t>
            </a:r>
            <a:r>
              <a:rPr lang="en-US" altLang="zh-CN" dirty="0">
                <a:latin typeface="Times New Roman" panose="02020603050405020304" pitchFamily="18" charset="0"/>
                <a:cs typeface="Times New Roman" panose="02020603050405020304" pitchFamily="18" charset="0"/>
              </a:rPr>
              <a:t>, </a:t>
            </a:r>
            <a:r>
              <a:rPr lang="en-US" altLang="zh-CN" b="1" dirty="0">
                <a:solidFill>
                  <a:schemeClr val="accent5"/>
                </a:solidFill>
                <a:latin typeface="Times New Roman" panose="02020603050405020304" pitchFamily="18" charset="0"/>
                <a:cs typeface="Times New Roman" panose="02020603050405020304" pitchFamily="18" charset="0"/>
              </a:rPr>
              <a:t>duration</a:t>
            </a:r>
            <a:r>
              <a:rPr lang="en-US" altLang="zh-CN" dirty="0">
                <a:latin typeface="Times New Roman" panose="02020603050405020304" pitchFamily="18" charset="0"/>
                <a:cs typeface="Times New Roman" panose="02020603050405020304" pitchFamily="18" charset="0"/>
              </a:rPr>
              <a:t>, or </a:t>
            </a:r>
            <a:r>
              <a:rPr lang="en-US" altLang="zh-CN" b="1" dirty="0">
                <a:solidFill>
                  <a:schemeClr val="accent5"/>
                </a:solidFill>
                <a:latin typeface="Times New Roman" panose="02020603050405020304" pitchFamily="18" charset="0"/>
                <a:cs typeface="Times New Roman" panose="02020603050405020304" pitchFamily="18" charset="0"/>
              </a:rPr>
              <a:t>continuity</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Evaluation tools: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b="1" dirty="0">
                <a:solidFill>
                  <a:schemeClr val="accent5"/>
                </a:solidFill>
                <a:latin typeface="Times New Roman" panose="02020603050405020304" pitchFamily="18" charset="0"/>
                <a:cs typeface="Times New Roman" panose="02020603050405020304" pitchFamily="18" charset="0"/>
              </a:rPr>
              <a:t>PSQI</a:t>
            </a:r>
            <a:r>
              <a:rPr lang="en-US" altLang="zh-CN" dirty="0">
                <a:latin typeface="Times New Roman" panose="02020603050405020304" pitchFamily="18" charset="0"/>
                <a:cs typeface="Times New Roman" panose="02020603050405020304" pitchFamily="18" charset="0"/>
              </a:rPr>
              <a:t>, ISI, and ESS.</a:t>
            </a:r>
          </a:p>
          <a:p>
            <a:pPr marL="285750" indent="-285750">
              <a:lnSpc>
                <a:spcPct val="150000"/>
              </a:lnSpc>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Insomnia Impaired Cognitive Functions: </a:t>
            </a:r>
          </a:p>
          <a:p>
            <a:pPr>
              <a:lnSpc>
                <a:spcPct val="150000"/>
              </a:lnSpc>
            </a:pPr>
            <a:r>
              <a:rPr lang="en-US" altLang="zh-CN" b="1" dirty="0">
                <a:solidFill>
                  <a:schemeClr val="accent5"/>
                </a:solidFill>
                <a:latin typeface="Times New Roman" panose="02020603050405020304" pitchFamily="18" charset="0"/>
                <a:cs typeface="Times New Roman" panose="02020603050405020304" pitchFamily="18" charset="0"/>
              </a:rPr>
              <a:t>        - Working memory</a:t>
            </a:r>
          </a:p>
          <a:p>
            <a:pPr>
              <a:lnSpc>
                <a:spcPct val="150000"/>
              </a:lnSpc>
            </a:pPr>
            <a:r>
              <a:rPr lang="en-US" altLang="zh-CN" b="1" dirty="0">
                <a:solidFill>
                  <a:schemeClr val="accent5"/>
                </a:solidFill>
                <a:latin typeface="Times New Roman" panose="02020603050405020304" pitchFamily="18" charset="0"/>
                <a:cs typeface="Times New Roman" panose="02020603050405020304" pitchFamily="18" charset="0"/>
              </a:rPr>
              <a:t>        - Attention</a:t>
            </a:r>
          </a:p>
          <a:p>
            <a:pPr>
              <a:lnSpc>
                <a:spcPct val="150000"/>
              </a:lnSpc>
            </a:pPr>
            <a:r>
              <a:rPr lang="en-US" altLang="zh-CN" b="1" dirty="0">
                <a:solidFill>
                  <a:schemeClr val="accent5"/>
                </a:solidFill>
                <a:latin typeface="Times New Roman" panose="02020603050405020304" pitchFamily="18" charset="0"/>
                <a:cs typeface="Times New Roman" panose="02020603050405020304" pitchFamily="18" charset="0"/>
              </a:rPr>
              <a:t>        - Concentration </a:t>
            </a:r>
          </a:p>
          <a:p>
            <a:pPr>
              <a:lnSpc>
                <a:spcPct val="150000"/>
              </a:lnSpc>
            </a:pP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Insomniacs show </a:t>
            </a:r>
            <a:r>
              <a:rPr lang="en-US" altLang="zh-CN" b="1" dirty="0">
                <a:solidFill>
                  <a:schemeClr val="accent5"/>
                </a:solidFill>
                <a:latin typeface="Times New Roman" panose="02020603050405020304" pitchFamily="18" charset="0"/>
                <a:cs typeface="Times New Roman" panose="02020603050405020304" pitchFamily="18" charset="0"/>
              </a:rPr>
              <a:t>attentional bias </a:t>
            </a:r>
            <a:r>
              <a:rPr lang="en-US" altLang="zh-CN" dirty="0">
                <a:latin typeface="Times New Roman" panose="02020603050405020304" pitchFamily="18" charset="0"/>
                <a:cs typeface="Times New Roman" panose="02020603050405020304" pitchFamily="18" charset="0"/>
              </a:rPr>
              <a:t>towards sleep-related stimuli</a:t>
            </a:r>
          </a:p>
          <a:p>
            <a:pPr marL="285750" indent="-285750">
              <a:lnSpc>
                <a:spcPct val="150000"/>
              </a:lnSpc>
              <a:buFont typeface="Arial" panose="020B0604020202020204" pitchFamily="34" charset="0"/>
              <a:buChar char="•"/>
            </a:pPr>
            <a:r>
              <a:rPr lang="en-US" altLang="zh-CN" b="1" dirty="0">
                <a:solidFill>
                  <a:schemeClr val="accent5"/>
                </a:solidFill>
                <a:latin typeface="Times New Roman" panose="02020603050405020304" pitchFamily="18" charset="0"/>
                <a:cs typeface="Times New Roman" panose="02020603050405020304" pitchFamily="18" charset="0"/>
              </a:rPr>
              <a:t>Abnormal</a:t>
            </a:r>
            <a:r>
              <a:rPr lang="en-US" altLang="zh-CN" dirty="0">
                <a:latin typeface="Times New Roman" panose="02020603050405020304" pitchFamily="18" charset="0"/>
                <a:cs typeface="Times New Roman" panose="02020603050405020304" pitchFamily="18" charset="0"/>
              </a:rPr>
              <a:t> neural patterns observed in insomnia patients during </a:t>
            </a:r>
            <a:r>
              <a:rPr lang="en-US" altLang="zh-CN" b="1" dirty="0">
                <a:solidFill>
                  <a:schemeClr val="accent5"/>
                </a:solidFill>
                <a:latin typeface="Times New Roman" panose="02020603050405020304" pitchFamily="18" charset="0"/>
                <a:cs typeface="Times New Roman" panose="02020603050405020304" pitchFamily="18" charset="0"/>
              </a:rPr>
              <a:t>risky-decision </a:t>
            </a:r>
            <a:r>
              <a:rPr lang="en-US" altLang="zh-CN" dirty="0">
                <a:latin typeface="Times New Roman" panose="02020603050405020304" pitchFamily="18" charset="0"/>
                <a:cs typeface="Times New Roman" panose="02020603050405020304" pitchFamily="18" charset="0"/>
              </a:rPr>
              <a:t>tasks.</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9591B2A-478F-90E1-AF4D-EC017A0264F5}"/>
              </a:ext>
            </a:extLst>
          </p:cNvPr>
          <p:cNvPicPr>
            <a:picLocks noChangeAspect="1"/>
          </p:cNvPicPr>
          <p:nvPr/>
        </p:nvPicPr>
        <p:blipFill>
          <a:blip r:embed="rId3"/>
          <a:stretch>
            <a:fillRect/>
          </a:stretch>
        </p:blipFill>
        <p:spPr>
          <a:xfrm>
            <a:off x="7547831" y="2997716"/>
            <a:ext cx="2962275" cy="1543050"/>
          </a:xfrm>
          <a:prstGeom prst="rect">
            <a:avLst/>
          </a:prstGeom>
        </p:spPr>
      </p:pic>
      <p:pic>
        <p:nvPicPr>
          <p:cNvPr id="5" name="图片 4">
            <a:extLst>
              <a:ext uri="{FF2B5EF4-FFF2-40B4-BE49-F238E27FC236}">
                <a16:creationId xmlns:a16="http://schemas.microsoft.com/office/drawing/2014/main" id="{17D32B3C-F1D0-7DE5-68F5-A19C1F46305C}"/>
              </a:ext>
            </a:extLst>
          </p:cNvPr>
          <p:cNvPicPr>
            <a:picLocks noChangeAspect="1"/>
          </p:cNvPicPr>
          <p:nvPr/>
        </p:nvPicPr>
        <p:blipFill>
          <a:blip r:embed="rId4"/>
          <a:stretch>
            <a:fillRect/>
          </a:stretch>
        </p:blipFill>
        <p:spPr>
          <a:xfrm>
            <a:off x="4750496" y="2878654"/>
            <a:ext cx="2562225" cy="1781175"/>
          </a:xfrm>
          <a:prstGeom prst="rect">
            <a:avLst/>
          </a:prstGeom>
        </p:spPr>
      </p:pic>
    </p:spTree>
    <p:extLst>
      <p:ext uri="{BB962C8B-B14F-4D97-AF65-F5344CB8AC3E}">
        <p14:creationId xmlns:p14="http://schemas.microsoft.com/office/powerpoint/2010/main" val="1273151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96B32AE-AED4-EBD4-98A5-9B401EE39C95}"/>
              </a:ext>
            </a:extLst>
          </p:cNvPr>
          <p:cNvSpPr txBox="1"/>
          <p:nvPr/>
        </p:nvSpPr>
        <p:spPr>
          <a:xfrm>
            <a:off x="729343" y="1537969"/>
            <a:ext cx="8788400" cy="47515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Sleep Impact on Decisions: </a:t>
            </a:r>
            <a:r>
              <a:rPr lang="en-US" altLang="zh-CN" dirty="0">
                <a:solidFill>
                  <a:schemeClr val="accent5"/>
                </a:solidFill>
                <a:latin typeface="Times New Roman" panose="02020603050405020304" pitchFamily="18" charset="0"/>
                <a:cs typeface="Times New Roman" panose="02020603050405020304" pitchFamily="18" charset="0"/>
              </a:rPr>
              <a:t>Sleep </a:t>
            </a:r>
            <a:r>
              <a:rPr lang="en-US" altLang="zh-CN" b="1" dirty="0">
                <a:solidFill>
                  <a:schemeClr val="accent5"/>
                </a:solidFill>
                <a:latin typeface="Times New Roman" panose="02020603050405020304" pitchFamily="18" charset="0"/>
                <a:cs typeface="Times New Roman" panose="02020603050405020304" pitchFamily="18" charset="0"/>
              </a:rPr>
              <a:t>quality</a:t>
            </a:r>
            <a:r>
              <a:rPr lang="en-US" altLang="zh-CN" dirty="0">
                <a:solidFill>
                  <a:schemeClr val="accent5"/>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directly affects risk-taking behaviors: </a:t>
            </a:r>
          </a:p>
          <a:p>
            <a:pPr>
              <a:lnSpc>
                <a:spcPct val="150000"/>
              </a:lnSpc>
            </a:pPr>
            <a:r>
              <a:rPr lang="en-US" altLang="zh-CN" b="1" dirty="0">
                <a:latin typeface="Times New Roman" panose="02020603050405020304" pitchFamily="18" charset="0"/>
                <a:cs typeface="Times New Roman" panose="02020603050405020304" pitchFamily="18" charset="0"/>
              </a:rPr>
              <a:t>         Sleep duration </a:t>
            </a:r>
            <a:r>
              <a:rPr lang="zh-CN" altLang="en-US" sz="2400" b="1" dirty="0">
                <a:solidFill>
                  <a:schemeClr val="accent5"/>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Sleep Need </a:t>
            </a:r>
            <a:r>
              <a:rPr lang="zh-CN" altLang="en-US" sz="2400" b="1" dirty="0">
                <a:solidFill>
                  <a:srgbClr val="FF0000"/>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Risk-taking Tendencies</a:t>
            </a:r>
            <a:r>
              <a:rPr lang="en-US" altLang="zh-CN" dirty="0">
                <a:latin typeface="Times New Roman" panose="02020603050405020304" pitchFamily="18" charset="0"/>
                <a:cs typeface="Times New Roman" panose="02020603050405020304" pitchFamily="18" charset="0"/>
              </a:rPr>
              <a:t> </a:t>
            </a:r>
            <a:r>
              <a:rPr lang="zh-CN" altLang="en-US" sz="2400" b="1" dirty="0">
                <a:solidFill>
                  <a:srgbClr val="FF00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p>
          <a:p>
            <a:pPr>
              <a:lnSpc>
                <a:spcPct val="150000"/>
              </a:lnSpc>
            </a:pP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b="1" dirty="0">
                <a:solidFill>
                  <a:schemeClr val="accent5"/>
                </a:solidFill>
                <a:latin typeface="Times New Roman" panose="02020603050405020304" pitchFamily="18" charset="0"/>
                <a:cs typeface="Times New Roman" panose="02020603050405020304" pitchFamily="18" charset="0"/>
              </a:rPr>
              <a:t>Frontal Lobe </a:t>
            </a:r>
            <a:r>
              <a:rPr lang="en-US" altLang="zh-CN" dirty="0">
                <a:latin typeface="Times New Roman" panose="02020603050405020304" pitchFamily="18" charset="0"/>
                <a:cs typeface="Times New Roman" panose="02020603050405020304" pitchFamily="18" charset="0"/>
              </a:rPr>
              <a:t>and </a:t>
            </a:r>
            <a:r>
              <a:rPr lang="en-US" altLang="zh-CN" b="1" dirty="0">
                <a:solidFill>
                  <a:schemeClr val="accent5"/>
                </a:solidFill>
                <a:latin typeface="Times New Roman" panose="02020603050405020304" pitchFamily="18" charset="0"/>
                <a:cs typeface="Times New Roman" panose="02020603050405020304" pitchFamily="18" charset="0"/>
              </a:rPr>
              <a:t>PCC </a:t>
            </a:r>
            <a:r>
              <a:rPr lang="en-US" altLang="zh-CN" dirty="0">
                <a:latin typeface="Times New Roman" panose="02020603050405020304" pitchFamily="18" charset="0"/>
                <a:cs typeface="Times New Roman" panose="02020603050405020304" pitchFamily="18" charset="0"/>
              </a:rPr>
              <a:t>are key brain areas in CGT decisions. </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Sleep-related studies </a:t>
            </a:r>
            <a:r>
              <a:rPr lang="en-US" altLang="zh-CN" b="1" dirty="0">
                <a:solidFill>
                  <a:schemeClr val="accent5"/>
                </a:solidFill>
                <a:latin typeface="Times New Roman" panose="02020603050405020304" pitchFamily="18" charset="0"/>
                <a:cs typeface="Times New Roman" panose="02020603050405020304" pitchFamily="18" charset="0"/>
              </a:rPr>
              <a:t>also</a:t>
            </a:r>
            <a:r>
              <a:rPr lang="en-US" altLang="zh-CN" dirty="0">
                <a:latin typeface="Times New Roman" panose="02020603050405020304" pitchFamily="18" charset="0"/>
                <a:cs typeface="Times New Roman" panose="02020603050405020304" pitchFamily="18" charset="0"/>
              </a:rPr>
              <a:t> highlight differences in these brain areas between </a:t>
            </a:r>
            <a:r>
              <a:rPr lang="en-US" altLang="zh-CN" b="1" dirty="0">
                <a:solidFill>
                  <a:schemeClr val="accent5"/>
                </a:solidFill>
                <a:latin typeface="Times New Roman" panose="02020603050405020304" pitchFamily="18" charset="0"/>
                <a:cs typeface="Times New Roman" panose="02020603050405020304" pitchFamily="18" charset="0"/>
              </a:rPr>
              <a:t>insomniacs and controls.  </a:t>
            </a:r>
          </a:p>
          <a:p>
            <a:pPr marL="285750" indent="-285750">
              <a:lnSpc>
                <a:spcPct val="150000"/>
              </a:lnSpc>
              <a:buFont typeface="Arial" panose="020B0604020202020204" pitchFamily="34" charset="0"/>
              <a:buChar char="•"/>
            </a:pPr>
            <a:endParaRPr lang="en-US" altLang="zh-CN" b="1" dirty="0">
              <a:solidFill>
                <a:schemeClr val="accent5"/>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altLang="zh-CN" b="1" dirty="0">
              <a:solidFill>
                <a:schemeClr val="accent5"/>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altLang="zh-CN" b="1" dirty="0">
              <a:solidFill>
                <a:schemeClr val="accent5"/>
              </a:solidFill>
              <a:latin typeface="Times New Roman" panose="02020603050405020304" pitchFamily="18" charset="0"/>
              <a:cs typeface="Times New Roman" panose="02020603050405020304" pitchFamily="18" charset="0"/>
            </a:endParaRPr>
          </a:p>
          <a:p>
            <a:pPr>
              <a:lnSpc>
                <a:spcPct val="150000"/>
              </a:lnSpc>
            </a:pPr>
            <a:endParaRPr lang="en-US" altLang="zh-CN" dirty="0">
              <a:latin typeface="Times New Roman" panose="02020603050405020304" pitchFamily="18" charset="0"/>
              <a:cs typeface="Times New Roman" panose="02020603050405020304" pitchFamily="18" charset="0"/>
            </a:endParaRPr>
          </a:p>
          <a:p>
            <a:pPr algn="ctr">
              <a:lnSpc>
                <a:spcPct val="150000"/>
              </a:lnSpc>
            </a:pPr>
            <a:r>
              <a:rPr lang="en-US" altLang="zh-CN" b="1" dirty="0">
                <a:latin typeface="Times New Roman" panose="02020603050405020304" pitchFamily="18" charset="0"/>
                <a:cs typeface="Times New Roman" panose="02020603050405020304" pitchFamily="18" charset="0"/>
              </a:rPr>
              <a:t>Use CGT as the bridge of gap between </a:t>
            </a:r>
            <a:r>
              <a:rPr lang="en-US" altLang="zh-CN" b="1" dirty="0">
                <a:solidFill>
                  <a:schemeClr val="accent5"/>
                </a:solidFill>
                <a:latin typeface="Times New Roman" panose="02020603050405020304" pitchFamily="18" charset="0"/>
                <a:cs typeface="Times New Roman" panose="02020603050405020304" pitchFamily="18" charset="0"/>
              </a:rPr>
              <a:t>insomnia</a:t>
            </a:r>
            <a:r>
              <a:rPr lang="en-US" altLang="zh-CN" b="1" dirty="0">
                <a:latin typeface="Times New Roman" panose="02020603050405020304" pitchFamily="18" charset="0"/>
                <a:cs typeface="Times New Roman" panose="02020603050405020304" pitchFamily="18" charset="0"/>
              </a:rPr>
              <a:t> and </a:t>
            </a:r>
            <a:r>
              <a:rPr lang="en-US" altLang="zh-CN" b="1" dirty="0">
                <a:solidFill>
                  <a:schemeClr val="accent5"/>
                </a:solidFill>
                <a:latin typeface="Times New Roman" panose="02020603050405020304" pitchFamily="18" charset="0"/>
                <a:cs typeface="Times New Roman" panose="02020603050405020304" pitchFamily="18" charset="0"/>
              </a:rPr>
              <a:t>decision-making</a:t>
            </a:r>
            <a:r>
              <a:rPr lang="en-US" altLang="zh-CN" b="1" dirty="0">
                <a:latin typeface="Times New Roman" panose="02020603050405020304" pitchFamily="18" charset="0"/>
                <a:cs typeface="Times New Roman" panose="02020603050405020304" pitchFamily="18" charset="0"/>
              </a:rPr>
              <a:t> differences.</a:t>
            </a:r>
            <a:endParaRPr lang="zh-CN" altLang="en-US"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B9E29734-E1A4-630A-F38F-04256C66AB1A}"/>
              </a:ext>
            </a:extLst>
          </p:cNvPr>
          <p:cNvSpPr txBox="1"/>
          <p:nvPr/>
        </p:nvSpPr>
        <p:spPr>
          <a:xfrm>
            <a:off x="729343" y="500744"/>
            <a:ext cx="7318094"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Introduction - Combining Insomnia and CGT Results </a:t>
            </a:r>
            <a:endParaRPr lang="zh-CN" altLang="en-US" sz="24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C4D5B07F-ABCA-E62B-DAAF-F10073F6101F}"/>
              </a:ext>
            </a:extLst>
          </p:cNvPr>
          <p:cNvPicPr>
            <a:picLocks noChangeAspect="1"/>
          </p:cNvPicPr>
          <p:nvPr/>
        </p:nvPicPr>
        <p:blipFill>
          <a:blip r:embed="rId3"/>
          <a:stretch>
            <a:fillRect/>
          </a:stretch>
        </p:blipFill>
        <p:spPr>
          <a:xfrm>
            <a:off x="7972987" y="1904868"/>
            <a:ext cx="2597121" cy="1524132"/>
          </a:xfrm>
          <a:prstGeom prst="rect">
            <a:avLst/>
          </a:prstGeom>
        </p:spPr>
      </p:pic>
      <p:pic>
        <p:nvPicPr>
          <p:cNvPr id="5" name="图片 4">
            <a:extLst>
              <a:ext uri="{FF2B5EF4-FFF2-40B4-BE49-F238E27FC236}">
                <a16:creationId xmlns:a16="http://schemas.microsoft.com/office/drawing/2014/main" id="{61F0D9AE-626B-F1BD-3C46-E0300D894B38}"/>
              </a:ext>
            </a:extLst>
          </p:cNvPr>
          <p:cNvPicPr>
            <a:picLocks noChangeAspect="1"/>
          </p:cNvPicPr>
          <p:nvPr/>
        </p:nvPicPr>
        <p:blipFill>
          <a:blip r:embed="rId4"/>
          <a:stretch>
            <a:fillRect/>
          </a:stretch>
        </p:blipFill>
        <p:spPr>
          <a:xfrm>
            <a:off x="3079691" y="4007728"/>
            <a:ext cx="1522654" cy="1422038"/>
          </a:xfrm>
          <a:prstGeom prst="rect">
            <a:avLst/>
          </a:prstGeom>
        </p:spPr>
      </p:pic>
      <p:pic>
        <p:nvPicPr>
          <p:cNvPr id="6" name="图片 5">
            <a:extLst>
              <a:ext uri="{FF2B5EF4-FFF2-40B4-BE49-F238E27FC236}">
                <a16:creationId xmlns:a16="http://schemas.microsoft.com/office/drawing/2014/main" id="{771027AA-B4AF-F024-FB8B-D82FFE90882F}"/>
              </a:ext>
            </a:extLst>
          </p:cNvPr>
          <p:cNvPicPr>
            <a:picLocks noChangeAspect="1"/>
          </p:cNvPicPr>
          <p:nvPr/>
        </p:nvPicPr>
        <p:blipFill>
          <a:blip r:embed="rId5"/>
          <a:stretch>
            <a:fillRect/>
          </a:stretch>
        </p:blipFill>
        <p:spPr>
          <a:xfrm>
            <a:off x="6072776" y="3962776"/>
            <a:ext cx="1213209" cy="1511939"/>
          </a:xfrm>
          <a:prstGeom prst="rect">
            <a:avLst/>
          </a:prstGeom>
        </p:spPr>
      </p:pic>
      <p:sp>
        <p:nvSpPr>
          <p:cNvPr id="7" name="箭头: 左右 6">
            <a:extLst>
              <a:ext uri="{FF2B5EF4-FFF2-40B4-BE49-F238E27FC236}">
                <a16:creationId xmlns:a16="http://schemas.microsoft.com/office/drawing/2014/main" id="{01259662-29EB-98F4-9041-1137A05E296E}"/>
              </a:ext>
            </a:extLst>
          </p:cNvPr>
          <p:cNvSpPr/>
          <p:nvPr/>
        </p:nvSpPr>
        <p:spPr>
          <a:xfrm>
            <a:off x="4730956" y="4535728"/>
            <a:ext cx="1213209" cy="36603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3994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E39D7E-0946-A876-5D49-8CCB7F9679FD}"/>
              </a:ext>
            </a:extLst>
          </p:cNvPr>
          <p:cNvSpPr txBox="1"/>
          <p:nvPr/>
        </p:nvSpPr>
        <p:spPr>
          <a:xfrm>
            <a:off x="255723" y="486055"/>
            <a:ext cx="3663737" cy="461665"/>
          </a:xfrm>
          <a:prstGeom prst="rect">
            <a:avLst/>
          </a:prstGeom>
          <a:noFill/>
        </p:spPr>
        <p:txBody>
          <a:bodyPr wrap="square" rtlCol="0">
            <a:spAutoFit/>
          </a:bodyPr>
          <a:lstStyle/>
          <a:p>
            <a:r>
              <a:rPr lang="en-US" altLang="zh-CN" sz="2400" b="1" dirty="0"/>
              <a:t>Hypothesis</a:t>
            </a:r>
            <a:endParaRPr lang="zh-CN" altLang="en-US" b="1" dirty="0"/>
          </a:p>
        </p:txBody>
      </p:sp>
      <p:sp>
        <p:nvSpPr>
          <p:cNvPr id="4" name="文本框 3">
            <a:extLst>
              <a:ext uri="{FF2B5EF4-FFF2-40B4-BE49-F238E27FC236}">
                <a16:creationId xmlns:a16="http://schemas.microsoft.com/office/drawing/2014/main" id="{13B68DC5-406D-7874-B914-CEC3FF8056F5}"/>
              </a:ext>
            </a:extLst>
          </p:cNvPr>
          <p:cNvSpPr txBox="1"/>
          <p:nvPr/>
        </p:nvSpPr>
        <p:spPr>
          <a:xfrm>
            <a:off x="448522" y="1650287"/>
            <a:ext cx="9971385" cy="3636316"/>
          </a:xfrm>
          <a:prstGeom prst="rect">
            <a:avLst/>
          </a:prstGeom>
          <a:noFill/>
        </p:spPr>
        <p:txBody>
          <a:bodyPr wrap="square" rtlCol="0">
            <a:spAutoFit/>
          </a:bodyPr>
          <a:lstStyle/>
          <a:p>
            <a:pPr>
              <a:lnSpc>
                <a:spcPct val="150000"/>
              </a:lnSpc>
            </a:pPr>
            <a:r>
              <a:rPr lang="en-US" altLang="zh-CN" sz="2000" b="1" dirty="0"/>
              <a:t>Main Hypothesis: </a:t>
            </a:r>
            <a:r>
              <a:rPr lang="en-US" altLang="zh-CN" b="1" i="1" dirty="0">
                <a:solidFill>
                  <a:schemeClr val="accent5"/>
                </a:solidFill>
              </a:rPr>
              <a:t>Insomnia people will have a greater tendency to make risky decisions</a:t>
            </a:r>
            <a:endParaRPr lang="en-US" altLang="zh-CN" b="1" i="1" dirty="0"/>
          </a:p>
          <a:p>
            <a:pPr>
              <a:lnSpc>
                <a:spcPct val="200000"/>
              </a:lnSpc>
            </a:pPr>
            <a:endParaRPr lang="en-US" altLang="zh-CN" b="1" i="1" dirty="0">
              <a:latin typeface="Times New Roman" panose="02020603050405020304" pitchFamily="18" charset="0"/>
              <a:cs typeface="Times New Roman" panose="02020603050405020304" pitchFamily="18" charset="0"/>
            </a:endParaRPr>
          </a:p>
          <a:p>
            <a:pPr>
              <a:lnSpc>
                <a:spcPct val="200000"/>
              </a:lnSpc>
            </a:pPr>
            <a:r>
              <a:rPr lang="en-US" altLang="zh-CN" b="1" dirty="0">
                <a:latin typeface="Times New Roman" panose="02020603050405020304" pitchFamily="18" charset="0"/>
                <a:cs typeface="Times New Roman" panose="02020603050405020304" pitchFamily="18" charset="0"/>
              </a:rPr>
              <a:t>Hypothesis</a:t>
            </a:r>
            <a:r>
              <a:rPr lang="en-US" altLang="zh-CN" b="1" i="1" dirty="0">
                <a:latin typeface="Times New Roman" panose="02020603050405020304" pitchFamily="18" charset="0"/>
                <a:cs typeface="Times New Roman" panose="02020603050405020304" pitchFamily="18" charset="0"/>
              </a:rPr>
              <a:t> 1</a:t>
            </a:r>
            <a:r>
              <a:rPr lang="en-US" altLang="zh-CN" i="1" dirty="0">
                <a:latin typeface="Times New Roman" panose="02020603050405020304" pitchFamily="18" charset="0"/>
                <a:cs typeface="Times New Roman" panose="02020603050405020304" pitchFamily="18" charset="0"/>
              </a:rPr>
              <a:t>: Insomnia group will have overall </a:t>
            </a:r>
            <a:r>
              <a:rPr lang="en-US" altLang="zh-CN" i="1" dirty="0">
                <a:solidFill>
                  <a:srgbClr val="00B0F0"/>
                </a:solidFill>
                <a:latin typeface="Times New Roman" panose="02020603050405020304" pitchFamily="18" charset="0"/>
                <a:cs typeface="Times New Roman" panose="02020603050405020304" pitchFamily="18" charset="0"/>
              </a:rPr>
              <a:t>worse performance </a:t>
            </a:r>
            <a:r>
              <a:rPr lang="en-US" altLang="zh-CN" i="1" dirty="0">
                <a:latin typeface="Times New Roman" panose="02020603050405020304" pitchFamily="18" charset="0"/>
                <a:cs typeface="Times New Roman" panose="02020603050405020304" pitchFamily="18" charset="0"/>
              </a:rPr>
              <a:t>in Cambridge Gambling Tasks</a:t>
            </a:r>
          </a:p>
          <a:p>
            <a:pPr>
              <a:lnSpc>
                <a:spcPct val="200000"/>
              </a:lnSpc>
            </a:pPr>
            <a:r>
              <a:rPr lang="en-US" altLang="zh-CN" b="1" dirty="0">
                <a:latin typeface="Times New Roman" panose="02020603050405020304" pitchFamily="18" charset="0"/>
                <a:cs typeface="Times New Roman" panose="02020603050405020304" pitchFamily="18" charset="0"/>
              </a:rPr>
              <a:t>Hypothesis</a:t>
            </a:r>
            <a:r>
              <a:rPr lang="en-US" altLang="zh-CN" b="1" i="1" dirty="0">
                <a:latin typeface="Times New Roman" panose="02020603050405020304" pitchFamily="18" charset="0"/>
                <a:cs typeface="Times New Roman" panose="02020603050405020304" pitchFamily="18" charset="0"/>
              </a:rPr>
              <a:t> 2</a:t>
            </a:r>
            <a:r>
              <a:rPr lang="en-US" altLang="zh-CN" i="1" dirty="0">
                <a:latin typeface="Times New Roman" panose="02020603050405020304" pitchFamily="18" charset="0"/>
                <a:cs typeface="Times New Roman" panose="02020603050405020304" pitchFamily="18" charset="0"/>
              </a:rPr>
              <a:t>: Insomnia people will have </a:t>
            </a:r>
            <a:r>
              <a:rPr lang="en-US" altLang="zh-CN" i="1" dirty="0">
                <a:solidFill>
                  <a:srgbClr val="00B0F0"/>
                </a:solidFill>
                <a:latin typeface="Times New Roman" panose="02020603050405020304" pitchFamily="18" charset="0"/>
                <a:cs typeface="Times New Roman" panose="02020603050405020304" pitchFamily="18" charset="0"/>
              </a:rPr>
              <a:t>slower reaction speed </a:t>
            </a:r>
            <a:r>
              <a:rPr lang="en-US" altLang="zh-CN" i="1" dirty="0">
                <a:latin typeface="Times New Roman" panose="02020603050405020304" pitchFamily="18" charset="0"/>
                <a:cs typeface="Times New Roman" panose="02020603050405020304" pitchFamily="18" charset="0"/>
              </a:rPr>
              <a:t>compared to control group. </a:t>
            </a:r>
          </a:p>
          <a:p>
            <a:pPr>
              <a:lnSpc>
                <a:spcPct val="200000"/>
              </a:lnSpc>
            </a:pPr>
            <a:r>
              <a:rPr lang="en-US" altLang="zh-CN" b="1" dirty="0">
                <a:latin typeface="Times New Roman" panose="02020603050405020304" pitchFamily="18" charset="0"/>
                <a:cs typeface="Times New Roman" panose="02020603050405020304" pitchFamily="18" charset="0"/>
              </a:rPr>
              <a:t>Hypothesis</a:t>
            </a:r>
            <a:r>
              <a:rPr lang="en-US" altLang="zh-CN" b="1" i="1" dirty="0">
                <a:latin typeface="Times New Roman" panose="02020603050405020304" pitchFamily="18" charset="0"/>
                <a:cs typeface="Times New Roman" panose="02020603050405020304" pitchFamily="18" charset="0"/>
              </a:rPr>
              <a:t> 3</a:t>
            </a:r>
            <a:r>
              <a:rPr lang="en-US" altLang="zh-CN" i="1" dirty="0">
                <a:latin typeface="Times New Roman" panose="02020603050405020304" pitchFamily="18" charset="0"/>
                <a:cs typeface="Times New Roman" panose="02020603050405020304" pitchFamily="18" charset="0"/>
              </a:rPr>
              <a:t>: Insomnia people will have </a:t>
            </a:r>
            <a:r>
              <a:rPr lang="en-US" altLang="zh-CN" i="1" dirty="0">
                <a:solidFill>
                  <a:srgbClr val="FF0000"/>
                </a:solidFill>
                <a:latin typeface="Times New Roman" panose="02020603050405020304" pitchFamily="18" charset="0"/>
                <a:cs typeface="Times New Roman" panose="02020603050405020304" pitchFamily="18" charset="0"/>
              </a:rPr>
              <a:t>higher risk- taking trends </a:t>
            </a:r>
            <a:r>
              <a:rPr lang="en-US" altLang="zh-CN" i="1" dirty="0">
                <a:latin typeface="Times New Roman" panose="02020603050405020304" pitchFamily="18" charset="0"/>
                <a:cs typeface="Times New Roman" panose="02020603050405020304" pitchFamily="18" charset="0"/>
              </a:rPr>
              <a:t>compared to control group. </a:t>
            </a:r>
          </a:p>
          <a:p>
            <a:pPr>
              <a:lnSpc>
                <a:spcPct val="150000"/>
              </a:lnSpc>
            </a:pPr>
            <a:endParaRPr lang="en-US" altLang="zh-CN" sz="2000" b="1" dirty="0"/>
          </a:p>
          <a:p>
            <a:pPr algn="ctr">
              <a:lnSpc>
                <a:spcPct val="150000"/>
              </a:lnSpc>
            </a:pPr>
            <a:r>
              <a:rPr lang="en-US" altLang="zh-CN" sz="2000" b="1" dirty="0"/>
              <a:t>Neural Hypothesis (Omitted)</a:t>
            </a:r>
          </a:p>
        </p:txBody>
      </p:sp>
    </p:spTree>
    <p:extLst>
      <p:ext uri="{BB962C8B-B14F-4D97-AF65-F5344CB8AC3E}">
        <p14:creationId xmlns:p14="http://schemas.microsoft.com/office/powerpoint/2010/main" val="289132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04C35DF-F543-DFCF-A887-E036CA6618AB}"/>
              </a:ext>
            </a:extLst>
          </p:cNvPr>
          <p:cNvSpPr txBox="1"/>
          <p:nvPr/>
        </p:nvSpPr>
        <p:spPr>
          <a:xfrm>
            <a:off x="419725" y="374754"/>
            <a:ext cx="4690708" cy="584775"/>
          </a:xfrm>
          <a:prstGeom prst="rect">
            <a:avLst/>
          </a:prstGeom>
          <a:noFill/>
        </p:spPr>
        <p:txBody>
          <a:bodyPr wrap="none" rtlCol="0">
            <a:spAutoFit/>
          </a:bodyPr>
          <a:lstStyle/>
          <a:p>
            <a:r>
              <a:rPr lang="en-US" altLang="zh-CN" sz="3200" b="1" dirty="0"/>
              <a:t>Outline of Presentation</a:t>
            </a:r>
            <a:endParaRPr lang="zh-CN" altLang="en-US" sz="3200" b="1" dirty="0"/>
          </a:p>
        </p:txBody>
      </p:sp>
      <p:sp>
        <p:nvSpPr>
          <p:cNvPr id="3" name="文本框 2">
            <a:extLst>
              <a:ext uri="{FF2B5EF4-FFF2-40B4-BE49-F238E27FC236}">
                <a16:creationId xmlns:a16="http://schemas.microsoft.com/office/drawing/2014/main" id="{E0DDDC24-098C-6A72-C9C4-E111A5EDEC3F}"/>
              </a:ext>
            </a:extLst>
          </p:cNvPr>
          <p:cNvSpPr txBox="1"/>
          <p:nvPr/>
        </p:nvSpPr>
        <p:spPr>
          <a:xfrm>
            <a:off x="708266" y="1451543"/>
            <a:ext cx="4238661" cy="3785652"/>
          </a:xfrm>
          <a:prstGeom prst="rect">
            <a:avLst/>
          </a:prstGeom>
          <a:noFill/>
        </p:spPr>
        <p:txBody>
          <a:bodyPr wrap="none" rtlCol="0">
            <a:spAutoFit/>
          </a:bodyPr>
          <a:lstStyle/>
          <a:p>
            <a:pPr marL="285750" indent="-285750">
              <a:buFont typeface="Arial" panose="020B0604020202020204" pitchFamily="34" charset="0"/>
              <a:buChar char="•"/>
            </a:pPr>
            <a:r>
              <a:rPr lang="en-US" altLang="zh-CN" sz="2400" b="1" dirty="0">
                <a:solidFill>
                  <a:schemeClr val="bg2"/>
                </a:solidFill>
              </a:rPr>
              <a:t>Introduction</a:t>
            </a:r>
          </a:p>
          <a:p>
            <a:pPr marL="285750" indent="-285750">
              <a:buFont typeface="Arial" panose="020B0604020202020204" pitchFamily="34" charset="0"/>
              <a:buChar char="•"/>
            </a:pPr>
            <a:endParaRPr lang="en-US" altLang="zh-CN" sz="2400" b="1" dirty="0">
              <a:solidFill>
                <a:schemeClr val="bg2"/>
              </a:solidFill>
            </a:endParaRPr>
          </a:p>
          <a:p>
            <a:pPr marL="285750" indent="-285750">
              <a:buFont typeface="Arial" panose="020B0604020202020204" pitchFamily="34" charset="0"/>
              <a:buChar char="•"/>
            </a:pPr>
            <a:endParaRPr lang="en-US" altLang="zh-CN" sz="2400" b="1" dirty="0"/>
          </a:p>
          <a:p>
            <a:pPr marL="285750" indent="-285750">
              <a:buFont typeface="Arial" panose="020B0604020202020204" pitchFamily="34" charset="0"/>
              <a:buChar char="•"/>
            </a:pPr>
            <a:r>
              <a:rPr lang="en-US" altLang="zh-CN" sz="2400" b="1" dirty="0">
                <a:solidFill>
                  <a:srgbClr val="FF0000"/>
                </a:solidFill>
              </a:rPr>
              <a:t>Methods &amp; Data Analysis</a:t>
            </a:r>
          </a:p>
          <a:p>
            <a:pPr marL="285750" indent="-285750">
              <a:buFont typeface="Arial" panose="020B0604020202020204" pitchFamily="34" charset="0"/>
              <a:buChar char="•"/>
            </a:pPr>
            <a:endParaRPr lang="en-US" altLang="zh-CN" sz="2400" b="1" dirty="0">
              <a:solidFill>
                <a:srgbClr val="FF0000"/>
              </a:solidFill>
            </a:endParaRPr>
          </a:p>
          <a:p>
            <a:pPr marL="285750" indent="-285750">
              <a:buFont typeface="Arial" panose="020B0604020202020204" pitchFamily="34" charset="0"/>
              <a:buChar char="•"/>
            </a:pPr>
            <a:endParaRPr lang="en-US" altLang="zh-CN" sz="2400" b="1" dirty="0"/>
          </a:p>
          <a:p>
            <a:pPr marL="342900" indent="-342900">
              <a:buFont typeface="Arial" panose="020B0604020202020204" pitchFamily="34" charset="0"/>
              <a:buChar char="•"/>
            </a:pPr>
            <a:r>
              <a:rPr lang="en-US" altLang="zh-CN" sz="2400" b="1" dirty="0"/>
              <a:t>Results</a:t>
            </a:r>
          </a:p>
          <a:p>
            <a:pPr marL="342900" indent="-342900">
              <a:buFont typeface="Arial" panose="020B0604020202020204" pitchFamily="34" charset="0"/>
              <a:buChar char="•"/>
            </a:pPr>
            <a:endParaRPr lang="en-US" altLang="zh-CN" sz="2400" b="1" dirty="0"/>
          </a:p>
          <a:p>
            <a:pPr marL="342900" indent="-342900">
              <a:buFont typeface="Arial" panose="020B0604020202020204" pitchFamily="34" charset="0"/>
              <a:buChar char="•"/>
            </a:pPr>
            <a:endParaRPr lang="en-US" altLang="zh-CN" sz="2400" b="1" dirty="0"/>
          </a:p>
          <a:p>
            <a:pPr marL="342900" indent="-342900">
              <a:buFont typeface="Arial" panose="020B0604020202020204" pitchFamily="34" charset="0"/>
              <a:buChar char="•"/>
            </a:pPr>
            <a:r>
              <a:rPr lang="en-US" altLang="zh-CN" sz="2400" b="1" dirty="0"/>
              <a:t>Discussion &amp; Conclusion</a:t>
            </a:r>
          </a:p>
        </p:txBody>
      </p:sp>
    </p:spTree>
    <p:extLst>
      <p:ext uri="{BB962C8B-B14F-4D97-AF65-F5344CB8AC3E}">
        <p14:creationId xmlns:p14="http://schemas.microsoft.com/office/powerpoint/2010/main" val="2068163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9E29734-E1A4-630A-F38F-04256C66AB1A}"/>
              </a:ext>
            </a:extLst>
          </p:cNvPr>
          <p:cNvSpPr txBox="1"/>
          <p:nvPr/>
        </p:nvSpPr>
        <p:spPr>
          <a:xfrm>
            <a:off x="729343" y="500744"/>
            <a:ext cx="1407758"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Methods </a:t>
            </a:r>
            <a:endParaRPr lang="zh-CN" altLang="en-US" sz="24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394823F3-416F-EBE0-16B4-F42E651E170C}"/>
              </a:ext>
            </a:extLst>
          </p:cNvPr>
          <p:cNvPicPr>
            <a:picLocks noChangeAspect="1"/>
          </p:cNvPicPr>
          <p:nvPr/>
        </p:nvPicPr>
        <p:blipFill>
          <a:blip r:embed="rId9"/>
          <a:stretch>
            <a:fillRect/>
          </a:stretch>
        </p:blipFill>
        <p:spPr>
          <a:xfrm>
            <a:off x="255182" y="1162654"/>
            <a:ext cx="6281816" cy="5003216"/>
          </a:xfrm>
          <a:prstGeom prst="rect">
            <a:avLst/>
          </a:prstGeom>
        </p:spPr>
      </p:pic>
      <p:grpSp>
        <p:nvGrpSpPr>
          <p:cNvPr id="5" name="组合 4">
            <a:extLst>
              <a:ext uri="{FF2B5EF4-FFF2-40B4-BE49-F238E27FC236}">
                <a16:creationId xmlns:a16="http://schemas.microsoft.com/office/drawing/2014/main" id="{47C41352-CB7E-7DA6-0AD5-2B530316C076}"/>
              </a:ext>
            </a:extLst>
          </p:cNvPr>
          <p:cNvGrpSpPr/>
          <p:nvPr/>
        </p:nvGrpSpPr>
        <p:grpSpPr>
          <a:xfrm>
            <a:off x="7114437" y="3664262"/>
            <a:ext cx="2964180" cy="2194560"/>
            <a:chOff x="559" y="4482"/>
            <a:chExt cx="4668" cy="3456"/>
          </a:xfrm>
        </p:grpSpPr>
        <p:sp>
          <p:nvSpPr>
            <p:cNvPr id="6" name="椭圆 5">
              <a:extLst>
                <a:ext uri="{FF2B5EF4-FFF2-40B4-BE49-F238E27FC236}">
                  <a16:creationId xmlns:a16="http://schemas.microsoft.com/office/drawing/2014/main" id="{A1530300-0D38-290E-2DDA-A8ACB229B056}"/>
                </a:ext>
              </a:extLst>
            </p:cNvPr>
            <p:cNvSpPr/>
            <p:nvPr>
              <p:custDataLst>
                <p:tags r:id="rId1"/>
              </p:custDataLst>
            </p:nvPr>
          </p:nvSpPr>
          <p:spPr>
            <a:xfrm>
              <a:off x="3671" y="6167"/>
              <a:ext cx="1556" cy="726"/>
            </a:xfrm>
            <a:prstGeom prst="ellipse">
              <a:avLst/>
            </a:prstGeom>
            <a:solidFill>
              <a:srgbClr val="C44121"/>
            </a:solidFill>
            <a:ln>
              <a:noFill/>
            </a:ln>
            <a:effectLst>
              <a:outerShdw blurRad="50800" dist="50800" dir="5400000" sx="88000" sy="88000" algn="ctr" rotWithShape="0">
                <a:srgbClr val="000000">
                  <a:alpha val="78000"/>
                </a:srgbClr>
              </a:outerShdw>
              <a:reflection stA="45000" endPos="0" dist="50800" dir="5400000" sy="-100000" algn="bl" rotWithShape="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latin typeface="Times New Roman Bold" panose="02020503050405090304" charset="0"/>
                  <a:cs typeface="Times New Roman Bold" panose="02020503050405090304" charset="0"/>
                </a:rPr>
                <a:t>Medication</a:t>
              </a:r>
            </a:p>
          </p:txBody>
        </p:sp>
        <p:grpSp>
          <p:nvGrpSpPr>
            <p:cNvPr id="7" name="组合 6">
              <a:extLst>
                <a:ext uri="{FF2B5EF4-FFF2-40B4-BE49-F238E27FC236}">
                  <a16:creationId xmlns:a16="http://schemas.microsoft.com/office/drawing/2014/main" id="{D0120449-C89C-922F-9658-AD518950B96E}"/>
                </a:ext>
              </a:extLst>
            </p:cNvPr>
            <p:cNvGrpSpPr/>
            <p:nvPr/>
          </p:nvGrpSpPr>
          <p:grpSpPr>
            <a:xfrm>
              <a:off x="559" y="4482"/>
              <a:ext cx="4507" cy="3457"/>
              <a:chOff x="559" y="4482"/>
              <a:chExt cx="4507" cy="3457"/>
            </a:xfrm>
          </p:grpSpPr>
          <p:sp>
            <p:nvSpPr>
              <p:cNvPr id="8" name="椭圆 7">
                <a:extLst>
                  <a:ext uri="{FF2B5EF4-FFF2-40B4-BE49-F238E27FC236}">
                    <a16:creationId xmlns:a16="http://schemas.microsoft.com/office/drawing/2014/main" id="{A8475700-79AF-3B87-D49E-B1F1C68EB964}"/>
                  </a:ext>
                </a:extLst>
              </p:cNvPr>
              <p:cNvSpPr/>
              <p:nvPr/>
            </p:nvSpPr>
            <p:spPr>
              <a:xfrm>
                <a:off x="2115" y="4482"/>
                <a:ext cx="1556" cy="726"/>
              </a:xfrm>
              <a:prstGeom prst="ellipse">
                <a:avLst/>
              </a:prstGeom>
              <a:solidFill>
                <a:srgbClr val="C44121"/>
              </a:solidFill>
              <a:ln>
                <a:noFill/>
              </a:ln>
              <a:effectLst>
                <a:outerShdw blurRad="50800" dist="50800" dir="5400000" sx="88000" sy="88000" algn="ctr" rotWithShape="0">
                  <a:srgbClr val="000000">
                    <a:alpha val="78000"/>
                  </a:srgbClr>
                </a:outerShdw>
                <a:reflection stA="45000" endPos="0" dist="50800" dir="5400000" sy="-100000" algn="bl" rotWithShape="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latin typeface="Times New Roman Bold" panose="02020503050405090304" charset="0"/>
                    <a:cs typeface="Times New Roman Bold" panose="02020503050405090304" charset="0"/>
                  </a:rPr>
                  <a:t>Quality</a:t>
                </a:r>
              </a:p>
            </p:txBody>
          </p:sp>
          <p:sp>
            <p:nvSpPr>
              <p:cNvPr id="9" name="椭圆 8">
                <a:extLst>
                  <a:ext uri="{FF2B5EF4-FFF2-40B4-BE49-F238E27FC236}">
                    <a16:creationId xmlns:a16="http://schemas.microsoft.com/office/drawing/2014/main" id="{39E17F7B-9107-8A18-5A02-2109CE436E11}"/>
                  </a:ext>
                </a:extLst>
              </p:cNvPr>
              <p:cNvSpPr/>
              <p:nvPr>
                <p:custDataLst>
                  <p:tags r:id="rId2"/>
                </p:custDataLst>
              </p:nvPr>
            </p:nvSpPr>
            <p:spPr>
              <a:xfrm>
                <a:off x="3510" y="5035"/>
                <a:ext cx="1556" cy="726"/>
              </a:xfrm>
              <a:prstGeom prst="ellipse">
                <a:avLst/>
              </a:prstGeom>
              <a:solidFill>
                <a:srgbClr val="C44121"/>
              </a:solidFill>
              <a:ln>
                <a:noFill/>
              </a:ln>
              <a:effectLst>
                <a:outerShdw blurRad="50800" dist="50800" dir="5400000" sx="88000" sy="88000" algn="ctr" rotWithShape="0">
                  <a:srgbClr val="000000">
                    <a:alpha val="78000"/>
                  </a:srgbClr>
                </a:outerShdw>
                <a:reflection stA="45000" endPos="0" dist="50800" dir="5400000" sy="-100000" algn="bl" rotWithShape="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900" b="1">
                    <a:latin typeface="Times New Roman Bold" panose="02020503050405090304" charset="0"/>
                    <a:cs typeface="Times New Roman Bold" panose="02020503050405090304" charset="0"/>
                  </a:rPr>
                  <a:t>Efficiency</a:t>
                </a:r>
              </a:p>
            </p:txBody>
          </p:sp>
          <p:grpSp>
            <p:nvGrpSpPr>
              <p:cNvPr id="10" name="组合 9">
                <a:extLst>
                  <a:ext uri="{FF2B5EF4-FFF2-40B4-BE49-F238E27FC236}">
                    <a16:creationId xmlns:a16="http://schemas.microsoft.com/office/drawing/2014/main" id="{233E8AD2-0593-C2E3-3571-FC26D963DFED}"/>
                  </a:ext>
                </a:extLst>
              </p:cNvPr>
              <p:cNvGrpSpPr/>
              <p:nvPr/>
            </p:nvGrpSpPr>
            <p:grpSpPr>
              <a:xfrm>
                <a:off x="1049" y="5969"/>
                <a:ext cx="3279" cy="1971"/>
                <a:chOff x="1049" y="5969"/>
                <a:chExt cx="3279" cy="1971"/>
              </a:xfrm>
            </p:grpSpPr>
            <p:sp>
              <p:nvSpPr>
                <p:cNvPr id="13" name="文本框 12">
                  <a:extLst>
                    <a:ext uri="{FF2B5EF4-FFF2-40B4-BE49-F238E27FC236}">
                      <a16:creationId xmlns:a16="http://schemas.microsoft.com/office/drawing/2014/main" id="{C9C64F46-1C63-3057-23A1-C9B5F4C3C20C}"/>
                    </a:ext>
                  </a:extLst>
                </p:cNvPr>
                <p:cNvSpPr txBox="1"/>
                <p:nvPr/>
              </p:nvSpPr>
              <p:spPr>
                <a:xfrm>
                  <a:off x="1975" y="5969"/>
                  <a:ext cx="1696" cy="483"/>
                </a:xfrm>
                <a:prstGeom prst="rect">
                  <a:avLst/>
                </a:prstGeom>
                <a:noFill/>
              </p:spPr>
              <p:txBody>
                <a:bodyPr wrap="none" rtlCol="0">
                  <a:spAutoFit/>
                </a:bodyPr>
                <a:lstStyle/>
                <a:p>
                  <a:r>
                    <a:rPr lang="en-US" altLang="zh-CN" sz="1400" b="1" dirty="0">
                      <a:latin typeface="Times New Roman Bold" panose="02020503050405090304" charset="0"/>
                      <a:cs typeface="Times New Roman Bold" panose="02020503050405090304" charset="0"/>
                    </a:rPr>
                    <a:t>7 sub-scales</a:t>
                  </a:r>
                </a:p>
              </p:txBody>
            </p:sp>
            <p:sp>
              <p:nvSpPr>
                <p:cNvPr id="14" name="椭圆 13">
                  <a:extLst>
                    <a:ext uri="{FF2B5EF4-FFF2-40B4-BE49-F238E27FC236}">
                      <a16:creationId xmlns:a16="http://schemas.microsoft.com/office/drawing/2014/main" id="{990F362D-5321-C822-5003-0A51628F65B8}"/>
                    </a:ext>
                  </a:extLst>
                </p:cNvPr>
                <p:cNvSpPr/>
                <p:nvPr>
                  <p:custDataLst>
                    <p:tags r:id="rId5"/>
                  </p:custDataLst>
                </p:nvPr>
              </p:nvSpPr>
              <p:spPr>
                <a:xfrm>
                  <a:off x="2772" y="7214"/>
                  <a:ext cx="1556" cy="726"/>
                </a:xfrm>
                <a:prstGeom prst="ellipse">
                  <a:avLst/>
                </a:prstGeom>
                <a:solidFill>
                  <a:srgbClr val="C44121"/>
                </a:solidFill>
                <a:ln>
                  <a:noFill/>
                </a:ln>
                <a:effectLst>
                  <a:outerShdw blurRad="50800" dist="50800" dir="5400000" sx="88000" sy="88000" algn="ctr" rotWithShape="0">
                    <a:srgbClr val="000000">
                      <a:alpha val="78000"/>
                    </a:srgbClr>
                  </a:outerShdw>
                  <a:reflection stA="45000" endPos="0" dist="50800" dir="5400000" sy="-100000" algn="bl" rotWithShape="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200" b="1">
                      <a:latin typeface="Times New Roman Bold" panose="02020503050405090304" charset="0"/>
                      <a:cs typeface="Times New Roman Bold" panose="02020503050405090304" charset="0"/>
                    </a:rPr>
                    <a:t>Dysfunction</a:t>
                  </a:r>
                </a:p>
              </p:txBody>
            </p:sp>
            <p:sp>
              <p:nvSpPr>
                <p:cNvPr id="15" name="椭圆 14">
                  <a:extLst>
                    <a:ext uri="{FF2B5EF4-FFF2-40B4-BE49-F238E27FC236}">
                      <a16:creationId xmlns:a16="http://schemas.microsoft.com/office/drawing/2014/main" id="{3F3A19FD-9F2C-20AD-CC02-A407E9B0F7DE}"/>
                    </a:ext>
                  </a:extLst>
                </p:cNvPr>
                <p:cNvSpPr/>
                <p:nvPr>
                  <p:custDataLst>
                    <p:tags r:id="rId6"/>
                  </p:custDataLst>
                </p:nvPr>
              </p:nvSpPr>
              <p:spPr>
                <a:xfrm>
                  <a:off x="1049" y="7214"/>
                  <a:ext cx="1556" cy="726"/>
                </a:xfrm>
                <a:prstGeom prst="ellipse">
                  <a:avLst/>
                </a:prstGeom>
                <a:solidFill>
                  <a:srgbClr val="C44121"/>
                </a:solidFill>
                <a:ln>
                  <a:noFill/>
                </a:ln>
                <a:effectLst>
                  <a:outerShdw blurRad="50800" dist="50800" dir="5400000" sx="88000" sy="88000" algn="ctr" rotWithShape="0">
                    <a:srgbClr val="000000">
                      <a:alpha val="78000"/>
                    </a:srgbClr>
                  </a:outerShdw>
                  <a:reflection stA="45000" endPos="0" dist="50800" dir="5400000" sy="-100000" algn="bl" rotWithShape="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000" b="1">
                      <a:latin typeface="Times New Roman Bold" panose="02020503050405090304" charset="0"/>
                      <a:cs typeface="Times New Roman Bold" panose="02020503050405090304" charset="0"/>
                    </a:rPr>
                    <a:t>Disturbances</a:t>
                  </a:r>
                </a:p>
              </p:txBody>
            </p:sp>
          </p:grpSp>
          <p:sp>
            <p:nvSpPr>
              <p:cNvPr id="11" name="椭圆 10">
                <a:extLst>
                  <a:ext uri="{FF2B5EF4-FFF2-40B4-BE49-F238E27FC236}">
                    <a16:creationId xmlns:a16="http://schemas.microsoft.com/office/drawing/2014/main" id="{C7B3BBB6-C4CB-8400-36E9-4AE10D2CD163}"/>
                  </a:ext>
                </a:extLst>
              </p:cNvPr>
              <p:cNvSpPr/>
              <p:nvPr>
                <p:custDataLst>
                  <p:tags r:id="rId3"/>
                </p:custDataLst>
              </p:nvPr>
            </p:nvSpPr>
            <p:spPr>
              <a:xfrm>
                <a:off x="559" y="6167"/>
                <a:ext cx="1556" cy="726"/>
              </a:xfrm>
              <a:prstGeom prst="ellipse">
                <a:avLst/>
              </a:prstGeom>
              <a:solidFill>
                <a:srgbClr val="C44121"/>
              </a:solidFill>
              <a:ln>
                <a:noFill/>
              </a:ln>
              <a:effectLst>
                <a:outerShdw blurRad="50800" dist="50800" dir="5400000" sx="88000" sy="88000" algn="ctr" rotWithShape="0">
                  <a:srgbClr val="000000">
                    <a:alpha val="78000"/>
                  </a:srgbClr>
                </a:outerShdw>
                <a:reflection stA="45000" endPos="0" dist="50800" dir="5400000" sy="-100000" algn="bl" rotWithShape="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000" b="1">
                    <a:latin typeface="Times New Roman Bold" panose="02020503050405090304" charset="0"/>
                    <a:cs typeface="Times New Roman Bold" panose="02020503050405090304" charset="0"/>
                  </a:rPr>
                  <a:t>Duration</a:t>
                </a:r>
              </a:p>
            </p:txBody>
          </p:sp>
          <p:sp>
            <p:nvSpPr>
              <p:cNvPr id="12" name="椭圆 11">
                <a:extLst>
                  <a:ext uri="{FF2B5EF4-FFF2-40B4-BE49-F238E27FC236}">
                    <a16:creationId xmlns:a16="http://schemas.microsoft.com/office/drawing/2014/main" id="{3D28FB33-8B33-3DB3-988D-86D7B4BBAE94}"/>
                  </a:ext>
                </a:extLst>
              </p:cNvPr>
              <p:cNvSpPr/>
              <p:nvPr>
                <p:custDataLst>
                  <p:tags r:id="rId4"/>
                </p:custDataLst>
              </p:nvPr>
            </p:nvSpPr>
            <p:spPr>
              <a:xfrm>
                <a:off x="655" y="5037"/>
                <a:ext cx="1556" cy="726"/>
              </a:xfrm>
              <a:prstGeom prst="ellipse">
                <a:avLst/>
              </a:prstGeom>
              <a:solidFill>
                <a:srgbClr val="C44121"/>
              </a:solidFill>
              <a:ln>
                <a:noFill/>
              </a:ln>
              <a:effectLst>
                <a:outerShdw blurRad="50800" dist="50800" dir="5400000" sx="88000" sy="88000" algn="ctr" rotWithShape="0">
                  <a:srgbClr val="000000">
                    <a:alpha val="78000"/>
                  </a:srgbClr>
                </a:outerShdw>
                <a:reflection stA="45000" endPos="0" dist="50800" dir="5400000" sy="-100000" algn="bl" rotWithShape="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000" b="1">
                    <a:latin typeface="Times New Roman Bold" panose="02020503050405090304" charset="0"/>
                    <a:cs typeface="Times New Roman Bold" panose="02020503050405090304" charset="0"/>
                  </a:rPr>
                  <a:t>Latency</a:t>
                </a:r>
              </a:p>
            </p:txBody>
          </p:sp>
        </p:grpSp>
      </p:grpSp>
      <p:pic>
        <p:nvPicPr>
          <p:cNvPr id="16" name="图片 15">
            <a:extLst>
              <a:ext uri="{FF2B5EF4-FFF2-40B4-BE49-F238E27FC236}">
                <a16:creationId xmlns:a16="http://schemas.microsoft.com/office/drawing/2014/main" id="{0047D346-BAF0-F696-D688-BA990893838D}"/>
              </a:ext>
            </a:extLst>
          </p:cNvPr>
          <p:cNvPicPr>
            <a:picLocks noChangeAspect="1"/>
          </p:cNvPicPr>
          <p:nvPr/>
        </p:nvPicPr>
        <p:blipFill>
          <a:blip r:embed="rId10"/>
          <a:stretch>
            <a:fillRect/>
          </a:stretch>
        </p:blipFill>
        <p:spPr>
          <a:xfrm>
            <a:off x="7017526" y="1662753"/>
            <a:ext cx="3158002" cy="1054699"/>
          </a:xfrm>
          <a:prstGeom prst="rect">
            <a:avLst/>
          </a:prstGeom>
        </p:spPr>
      </p:pic>
    </p:spTree>
    <p:extLst>
      <p:ext uri="{BB962C8B-B14F-4D97-AF65-F5344CB8AC3E}">
        <p14:creationId xmlns:p14="http://schemas.microsoft.com/office/powerpoint/2010/main" val="2382865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9E29734-E1A4-630A-F38F-04256C66AB1A}"/>
              </a:ext>
            </a:extLst>
          </p:cNvPr>
          <p:cNvSpPr txBox="1"/>
          <p:nvPr/>
        </p:nvSpPr>
        <p:spPr>
          <a:xfrm>
            <a:off x="729343" y="500744"/>
            <a:ext cx="1990288"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Data Analysis</a:t>
            </a:r>
            <a:endParaRPr lang="zh-CN" altLang="en-US" sz="24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D96B32AE-AED4-EBD4-98A5-9B401EE39C95}"/>
              </a:ext>
            </a:extLst>
          </p:cNvPr>
          <p:cNvSpPr txBox="1"/>
          <p:nvPr/>
        </p:nvSpPr>
        <p:spPr>
          <a:xfrm>
            <a:off x="1284514" y="1344580"/>
            <a:ext cx="7923281" cy="4613058"/>
          </a:xfrm>
          <a:prstGeom prst="rect">
            <a:avLst/>
          </a:prstGeom>
          <a:noFill/>
        </p:spPr>
        <p:txBody>
          <a:bodyPr wrap="square" rtlCol="0">
            <a:spAutoFit/>
          </a:bodyPr>
          <a:lstStyle/>
          <a:p>
            <a:pPr marL="285750" indent="-285750">
              <a:lnSpc>
                <a:spcPct val="150000"/>
              </a:lnSpc>
              <a:buFontTx/>
              <a:buChar char="-"/>
            </a:pPr>
            <a:r>
              <a:rPr lang="en-US" altLang="zh-CN" b="1" dirty="0">
                <a:latin typeface="Times New Roman" panose="02020603050405020304" pitchFamily="18" charset="0"/>
                <a:cs typeface="Times New Roman" panose="02020603050405020304" pitchFamily="18" charset="0"/>
              </a:rPr>
              <a:t>**Quality of Decision Making (QDM):**  </a:t>
            </a:r>
          </a:p>
          <a:p>
            <a:pPr marL="285750" indent="-285750">
              <a:lnSpc>
                <a:spcPct val="150000"/>
              </a:lnSpc>
              <a:buFontTx/>
              <a:buChar char="-"/>
            </a:pPr>
            <a:r>
              <a:rPr lang="en-US" altLang="zh-CN" dirty="0">
                <a:latin typeface="Times New Roman" panose="02020603050405020304" pitchFamily="18" charset="0"/>
                <a:cs typeface="Times New Roman" panose="02020603050405020304" pitchFamily="18" charset="0"/>
              </a:rPr>
              <a:t>- Total number of rational choices made.- </a:t>
            </a:r>
          </a:p>
          <a:p>
            <a:pPr marL="285750" indent="-285750">
              <a:lnSpc>
                <a:spcPct val="150000"/>
              </a:lnSpc>
              <a:buFontTx/>
              <a:buChar char="-"/>
            </a:pP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Tx/>
              <a:buChar char="-"/>
            </a:pPr>
            <a:r>
              <a:rPr lang="en-US" altLang="zh-CN" b="1" dirty="0">
                <a:latin typeface="Times New Roman" panose="02020603050405020304" pitchFamily="18" charset="0"/>
                <a:cs typeface="Times New Roman" panose="02020603050405020304" pitchFamily="18" charset="0"/>
              </a:rPr>
              <a:t>**Deliberation Time (DT):** </a:t>
            </a:r>
          </a:p>
          <a:p>
            <a:pPr marL="285750" indent="-285750">
              <a:lnSpc>
                <a:spcPct val="150000"/>
              </a:lnSpc>
              <a:buFontTx/>
              <a:buChar char="-"/>
            </a:pPr>
            <a:r>
              <a:rPr lang="en-US" altLang="zh-CN" dirty="0">
                <a:latin typeface="Times New Roman" panose="02020603050405020304" pitchFamily="18" charset="0"/>
                <a:cs typeface="Times New Roman" panose="02020603050405020304" pitchFamily="18" charset="0"/>
              </a:rPr>
              <a:t> - Mean reaction time for making a decision.- </a:t>
            </a:r>
          </a:p>
          <a:p>
            <a:pPr marL="285750" indent="-285750">
              <a:lnSpc>
                <a:spcPct val="150000"/>
              </a:lnSpc>
              <a:buFontTx/>
              <a:buChar char="-"/>
            </a:pP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Tx/>
              <a:buChar char="-"/>
            </a:pPr>
            <a:r>
              <a:rPr lang="en-US" altLang="zh-CN" b="1" dirty="0">
                <a:latin typeface="Times New Roman" panose="02020603050405020304" pitchFamily="18" charset="0"/>
                <a:cs typeface="Times New Roman" panose="02020603050405020304" pitchFamily="18" charset="0"/>
              </a:rPr>
              <a:t>**Risk Taking (RT):** </a:t>
            </a:r>
          </a:p>
          <a:p>
            <a:pPr marL="285750" indent="-285750">
              <a:lnSpc>
                <a:spcPct val="150000"/>
              </a:lnSpc>
              <a:buFontTx/>
              <a:buChar char="-"/>
            </a:pPr>
            <a:r>
              <a:rPr lang="en-US" altLang="zh-CN" dirty="0">
                <a:latin typeface="Times New Roman" panose="02020603050405020304" pitchFamily="18" charset="0"/>
                <a:cs typeface="Times New Roman" panose="02020603050405020304" pitchFamily="18" charset="0"/>
              </a:rPr>
              <a:t> - Average bet amount placed.- </a:t>
            </a:r>
          </a:p>
          <a:p>
            <a:pPr marL="285750" indent="-285750">
              <a:lnSpc>
                <a:spcPct val="150000"/>
              </a:lnSpc>
              <a:buFontTx/>
              <a:buChar char="-"/>
            </a:pP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Tx/>
              <a:buChar char="-"/>
            </a:pPr>
            <a:r>
              <a:rPr lang="en-US" altLang="zh-CN" b="1" dirty="0">
                <a:latin typeface="Times New Roman" panose="02020603050405020304" pitchFamily="18" charset="0"/>
                <a:cs typeface="Times New Roman" panose="02020603050405020304" pitchFamily="18" charset="0"/>
              </a:rPr>
              <a:t>**Risk Adjustment (RA):**</a:t>
            </a:r>
          </a:p>
          <a:p>
            <a:pPr marL="285750" indent="-285750">
              <a:lnSpc>
                <a:spcPct val="150000"/>
              </a:lnSpc>
              <a:buFontTx/>
              <a:buChar char="-"/>
            </a:pPr>
            <a:r>
              <a:rPr lang="en-US" altLang="zh-CN" dirty="0">
                <a:latin typeface="Times New Roman" panose="02020603050405020304" pitchFamily="18" charset="0"/>
                <a:cs typeface="Times New Roman" panose="02020603050405020304" pitchFamily="18" charset="0"/>
              </a:rPr>
              <a:t>  - Average bet difference relative to the box ratio.</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2656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标准">
      <a:majorFont>
        <a:latin typeface="helvetica"/>
        <a:ea typeface="等线 Light"/>
        <a:cs typeface=""/>
      </a:majorFont>
      <a:minorFont>
        <a:latin typeface="helvetica"/>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标准">
      <a:majorFont>
        <a:latin typeface="helvetica"/>
        <a:ea typeface="等线 Light"/>
        <a:cs typeface=""/>
      </a:majorFont>
      <a:minorFont>
        <a:latin typeface="helvetica"/>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1700</Words>
  <Application>Microsoft Office PowerPoint</Application>
  <PresentationFormat>宽屏</PresentationFormat>
  <Paragraphs>265</Paragraphs>
  <Slides>19</Slides>
  <Notes>12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19</vt:i4>
      </vt:variant>
    </vt:vector>
  </HeadingPairs>
  <TitlesOfParts>
    <vt:vector size="27" baseType="lpstr">
      <vt:lpstr>等线</vt:lpstr>
      <vt:lpstr>Arial</vt:lpstr>
      <vt:lpstr>Helvetica</vt:lpstr>
      <vt:lpstr>Helvetica</vt:lpstr>
      <vt:lpstr>Times New Roman</vt:lpstr>
      <vt:lpstr>Times New Roman Bold</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 miao</dc:creator>
  <cp:lastModifiedBy>he miao</cp:lastModifiedBy>
  <cp:revision>28</cp:revision>
  <dcterms:created xsi:type="dcterms:W3CDTF">2024-04-28T15:04:47Z</dcterms:created>
  <dcterms:modified xsi:type="dcterms:W3CDTF">2024-04-29T12:14:32Z</dcterms:modified>
</cp:coreProperties>
</file>