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1" r:id="rId12"/>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3B9275D-9097-294B-BC32-A5E3A800D0DC}">
          <p14:sldIdLst>
            <p14:sldId id="256"/>
            <p14:sldId id="257"/>
            <p14:sldId id="258"/>
            <p14:sldId id="259"/>
            <p14:sldId id="260"/>
            <p14:sldId id="262"/>
            <p14:sldId id="263"/>
            <p14:sldId id="264"/>
            <p14:sldId id="265"/>
            <p14:sldId id="266"/>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3" d="100"/>
          <a:sy n="93" d="100"/>
        </p:scale>
        <p:origin x="-1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FC616C5C-FEB9-DE41-8654-1C2ED0519DFC}" type="datetimeFigureOut">
              <a:rPr kumimoji="1" lang="zh-CN" altLang="en-US" smtClean="0"/>
              <a:t>17/4/28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45315E4-9F3A-0F4F-9C97-E6F48B8D9FA4}" type="slidenum">
              <a:rPr kumimoji="1" lang="zh-CN" altLang="en-US" smtClean="0"/>
              <a:t>‹#›</a:t>
            </a:fld>
            <a:endParaRPr kumimoji="1" lang="zh-CN" altLang="en-US"/>
          </a:p>
        </p:txBody>
      </p:sp>
    </p:spTree>
    <p:extLst>
      <p:ext uri="{BB962C8B-B14F-4D97-AF65-F5344CB8AC3E}">
        <p14:creationId xmlns:p14="http://schemas.microsoft.com/office/powerpoint/2010/main" val="1467044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C616C5C-FEB9-DE41-8654-1C2ED0519DFC}" type="datetimeFigureOut">
              <a:rPr kumimoji="1" lang="zh-CN" altLang="en-US" smtClean="0"/>
              <a:t>17/4/28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45315E4-9F3A-0F4F-9C97-E6F48B8D9FA4}" type="slidenum">
              <a:rPr kumimoji="1" lang="zh-CN" altLang="en-US" smtClean="0"/>
              <a:t>‹#›</a:t>
            </a:fld>
            <a:endParaRPr kumimoji="1" lang="zh-CN" altLang="en-US"/>
          </a:p>
        </p:txBody>
      </p:sp>
    </p:spTree>
    <p:extLst>
      <p:ext uri="{BB962C8B-B14F-4D97-AF65-F5344CB8AC3E}">
        <p14:creationId xmlns:p14="http://schemas.microsoft.com/office/powerpoint/2010/main" val="2484234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C616C5C-FEB9-DE41-8654-1C2ED0519DFC}" type="datetimeFigureOut">
              <a:rPr kumimoji="1" lang="zh-CN" altLang="en-US" smtClean="0"/>
              <a:t>17/4/28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45315E4-9F3A-0F4F-9C97-E6F48B8D9FA4}" type="slidenum">
              <a:rPr kumimoji="1" lang="zh-CN" altLang="en-US" smtClean="0"/>
              <a:t>‹#›</a:t>
            </a:fld>
            <a:endParaRPr kumimoji="1" lang="zh-CN" altLang="en-US"/>
          </a:p>
        </p:txBody>
      </p:sp>
    </p:spTree>
    <p:extLst>
      <p:ext uri="{BB962C8B-B14F-4D97-AF65-F5344CB8AC3E}">
        <p14:creationId xmlns:p14="http://schemas.microsoft.com/office/powerpoint/2010/main" val="1624556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FC616C5C-FEB9-DE41-8654-1C2ED0519DFC}" type="datetimeFigureOut">
              <a:rPr kumimoji="1" lang="zh-CN" altLang="en-US" smtClean="0"/>
              <a:t>17/4/28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45315E4-9F3A-0F4F-9C97-E6F48B8D9FA4}" type="slidenum">
              <a:rPr kumimoji="1" lang="zh-CN" altLang="en-US" smtClean="0"/>
              <a:t>‹#›</a:t>
            </a:fld>
            <a:endParaRPr kumimoji="1" lang="zh-CN" altLang="en-US"/>
          </a:p>
        </p:txBody>
      </p:sp>
    </p:spTree>
    <p:extLst>
      <p:ext uri="{BB962C8B-B14F-4D97-AF65-F5344CB8AC3E}">
        <p14:creationId xmlns:p14="http://schemas.microsoft.com/office/powerpoint/2010/main" val="3903266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FC616C5C-FEB9-DE41-8654-1C2ED0519DFC}" type="datetimeFigureOut">
              <a:rPr kumimoji="1" lang="zh-CN" altLang="en-US" smtClean="0"/>
              <a:t>17/4/28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045315E4-9F3A-0F4F-9C97-E6F48B8D9FA4}" type="slidenum">
              <a:rPr kumimoji="1" lang="zh-CN" altLang="en-US" smtClean="0"/>
              <a:t>‹#›</a:t>
            </a:fld>
            <a:endParaRPr kumimoji="1" lang="zh-CN" altLang="en-US"/>
          </a:p>
        </p:txBody>
      </p:sp>
    </p:spTree>
    <p:extLst>
      <p:ext uri="{BB962C8B-B14F-4D97-AF65-F5344CB8AC3E}">
        <p14:creationId xmlns:p14="http://schemas.microsoft.com/office/powerpoint/2010/main" val="976007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FC616C5C-FEB9-DE41-8654-1C2ED0519DFC}" type="datetimeFigureOut">
              <a:rPr kumimoji="1" lang="zh-CN" altLang="en-US" smtClean="0"/>
              <a:t>17/4/28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45315E4-9F3A-0F4F-9C97-E6F48B8D9FA4}" type="slidenum">
              <a:rPr kumimoji="1" lang="zh-CN" altLang="en-US" smtClean="0"/>
              <a:t>‹#›</a:t>
            </a:fld>
            <a:endParaRPr kumimoji="1" lang="zh-CN" altLang="en-US"/>
          </a:p>
        </p:txBody>
      </p:sp>
    </p:spTree>
    <p:extLst>
      <p:ext uri="{BB962C8B-B14F-4D97-AF65-F5344CB8AC3E}">
        <p14:creationId xmlns:p14="http://schemas.microsoft.com/office/powerpoint/2010/main" val="2280540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FC616C5C-FEB9-DE41-8654-1C2ED0519DFC}" type="datetimeFigureOut">
              <a:rPr kumimoji="1" lang="zh-CN" altLang="en-US" smtClean="0"/>
              <a:t>17/4/28</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045315E4-9F3A-0F4F-9C97-E6F48B8D9FA4}" type="slidenum">
              <a:rPr kumimoji="1" lang="zh-CN" altLang="en-US" smtClean="0"/>
              <a:t>‹#›</a:t>
            </a:fld>
            <a:endParaRPr kumimoji="1" lang="zh-CN" altLang="en-US"/>
          </a:p>
        </p:txBody>
      </p:sp>
    </p:spTree>
    <p:extLst>
      <p:ext uri="{BB962C8B-B14F-4D97-AF65-F5344CB8AC3E}">
        <p14:creationId xmlns:p14="http://schemas.microsoft.com/office/powerpoint/2010/main" val="321950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FC616C5C-FEB9-DE41-8654-1C2ED0519DFC}" type="datetimeFigureOut">
              <a:rPr kumimoji="1" lang="zh-CN" altLang="en-US" smtClean="0"/>
              <a:t>17/4/28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045315E4-9F3A-0F4F-9C97-E6F48B8D9FA4}" type="slidenum">
              <a:rPr kumimoji="1" lang="zh-CN" altLang="en-US" smtClean="0"/>
              <a:t>‹#›</a:t>
            </a:fld>
            <a:endParaRPr kumimoji="1" lang="zh-CN" altLang="en-US"/>
          </a:p>
        </p:txBody>
      </p:sp>
    </p:spTree>
    <p:extLst>
      <p:ext uri="{BB962C8B-B14F-4D97-AF65-F5344CB8AC3E}">
        <p14:creationId xmlns:p14="http://schemas.microsoft.com/office/powerpoint/2010/main" val="2306122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616C5C-FEB9-DE41-8654-1C2ED0519DFC}" type="datetimeFigureOut">
              <a:rPr kumimoji="1" lang="zh-CN" altLang="en-US" smtClean="0"/>
              <a:t>17/4/28</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045315E4-9F3A-0F4F-9C97-E6F48B8D9FA4}" type="slidenum">
              <a:rPr kumimoji="1" lang="zh-CN" altLang="en-US" smtClean="0"/>
              <a:t>‹#›</a:t>
            </a:fld>
            <a:endParaRPr kumimoji="1" lang="zh-CN" altLang="en-US"/>
          </a:p>
        </p:txBody>
      </p:sp>
    </p:spTree>
    <p:extLst>
      <p:ext uri="{BB962C8B-B14F-4D97-AF65-F5344CB8AC3E}">
        <p14:creationId xmlns:p14="http://schemas.microsoft.com/office/powerpoint/2010/main" val="337182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FC616C5C-FEB9-DE41-8654-1C2ED0519DFC}" type="datetimeFigureOut">
              <a:rPr kumimoji="1" lang="zh-CN" altLang="en-US" smtClean="0"/>
              <a:t>17/4/28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45315E4-9F3A-0F4F-9C97-E6F48B8D9FA4}" type="slidenum">
              <a:rPr kumimoji="1" lang="zh-CN" altLang="en-US" smtClean="0"/>
              <a:t>‹#›</a:t>
            </a:fld>
            <a:endParaRPr kumimoji="1" lang="zh-CN" altLang="en-US"/>
          </a:p>
        </p:txBody>
      </p:sp>
    </p:spTree>
    <p:extLst>
      <p:ext uri="{BB962C8B-B14F-4D97-AF65-F5344CB8AC3E}">
        <p14:creationId xmlns:p14="http://schemas.microsoft.com/office/powerpoint/2010/main" val="1854922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FC616C5C-FEB9-DE41-8654-1C2ED0519DFC}" type="datetimeFigureOut">
              <a:rPr kumimoji="1" lang="zh-CN" altLang="en-US" smtClean="0"/>
              <a:t>17/4/28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045315E4-9F3A-0F4F-9C97-E6F48B8D9FA4}" type="slidenum">
              <a:rPr kumimoji="1" lang="zh-CN" altLang="en-US" smtClean="0"/>
              <a:t>‹#›</a:t>
            </a:fld>
            <a:endParaRPr kumimoji="1" lang="zh-CN" altLang="en-US"/>
          </a:p>
        </p:txBody>
      </p:sp>
    </p:spTree>
    <p:extLst>
      <p:ext uri="{BB962C8B-B14F-4D97-AF65-F5344CB8AC3E}">
        <p14:creationId xmlns:p14="http://schemas.microsoft.com/office/powerpoint/2010/main" val="19248970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16C5C-FEB9-DE41-8654-1C2ED0519DFC}" type="datetimeFigureOut">
              <a:rPr kumimoji="1" lang="zh-CN" altLang="en-US" smtClean="0"/>
              <a:t>17/4/28</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315E4-9F3A-0F4F-9C97-E6F48B8D9FA4}" type="slidenum">
              <a:rPr kumimoji="1" lang="zh-CN" altLang="en-US" smtClean="0"/>
              <a:t>‹#›</a:t>
            </a:fld>
            <a:endParaRPr kumimoji="1" lang="zh-CN" altLang="en-US"/>
          </a:p>
        </p:txBody>
      </p:sp>
    </p:spTree>
    <p:extLst>
      <p:ext uri="{BB962C8B-B14F-4D97-AF65-F5344CB8AC3E}">
        <p14:creationId xmlns:p14="http://schemas.microsoft.com/office/powerpoint/2010/main" val="1062107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 Id="rId3"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hyperlink" Target="https://learnopengl.com/" TargetMode="External"/><Relationship Id="rId4" Type="http://schemas.openxmlformats.org/officeDocument/2006/relationships/hyperlink" Target="https://learnopengl.com/%23!Advanced-OpenGL/Cubemaps" TargetMode="External"/><Relationship Id="rId1" Type="http://schemas.openxmlformats.org/officeDocument/2006/relationships/slideLayout" Target="../slideLayouts/slideLayout2.xml"/><Relationship Id="rId2" Type="http://schemas.openxmlformats.org/officeDocument/2006/relationships/hyperlink" Target="https://www.pinterest.com/pin/2645871653029344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868545"/>
            <a:ext cx="7772400" cy="1470025"/>
          </a:xfrm>
        </p:spPr>
        <p:txBody>
          <a:bodyPr/>
          <a:lstStyle/>
          <a:p>
            <a:r>
              <a:rPr kumimoji="1" lang="en-US" altLang="zh-CN" dirty="0" smtClean="0"/>
              <a:t>CS 6366 </a:t>
            </a:r>
            <a:r>
              <a:rPr kumimoji="1" lang="mr-IN" altLang="zh-CN" dirty="0" smtClean="0"/>
              <a:t>–</a:t>
            </a:r>
            <a:r>
              <a:rPr kumimoji="1" lang="en-US" altLang="zh-CN" dirty="0" smtClean="0"/>
              <a:t> Final Project</a:t>
            </a:r>
            <a:br>
              <a:rPr kumimoji="1" lang="en-US" altLang="zh-CN" dirty="0" smtClean="0"/>
            </a:br>
            <a:r>
              <a:rPr kumimoji="1" lang="en-US" altLang="zh-CN" dirty="0" smtClean="0"/>
              <a:t> Environmental Mapping</a:t>
            </a:r>
            <a:endParaRPr kumimoji="1" lang="zh-CN" altLang="en-US" dirty="0"/>
          </a:p>
        </p:txBody>
      </p:sp>
      <p:sp>
        <p:nvSpPr>
          <p:cNvPr id="3" name="副标题 2"/>
          <p:cNvSpPr>
            <a:spLocks noGrp="1"/>
          </p:cNvSpPr>
          <p:nvPr>
            <p:ph type="subTitle" idx="1"/>
          </p:nvPr>
        </p:nvSpPr>
        <p:spPr>
          <a:xfrm>
            <a:off x="1371600" y="3886200"/>
            <a:ext cx="6400800" cy="1233567"/>
          </a:xfrm>
        </p:spPr>
        <p:txBody>
          <a:bodyPr/>
          <a:lstStyle/>
          <a:p>
            <a:r>
              <a:rPr kumimoji="1" lang="en-US" altLang="zh-CN" dirty="0" smtClean="0"/>
              <a:t>Su Yang </a:t>
            </a:r>
            <a:r>
              <a:rPr kumimoji="1" lang="mr-IN" altLang="zh-CN" dirty="0" smtClean="0"/>
              <a:t>–</a:t>
            </a:r>
            <a:r>
              <a:rPr kumimoji="1" lang="en-US" altLang="zh-CN" dirty="0" smtClean="0"/>
              <a:t> sxy161730</a:t>
            </a:r>
          </a:p>
          <a:p>
            <a:r>
              <a:rPr kumimoji="1" lang="en-US" altLang="zh-CN" dirty="0" smtClean="0"/>
              <a:t>Haiyang Lou </a:t>
            </a:r>
            <a:r>
              <a:rPr kumimoji="1" lang="mr-IN" altLang="zh-CN" dirty="0" smtClean="0"/>
              <a:t>–</a:t>
            </a:r>
            <a:r>
              <a:rPr kumimoji="1" lang="en-US" altLang="zh-CN" dirty="0" smtClean="0"/>
              <a:t> hxl164530</a:t>
            </a:r>
            <a:endParaRPr kumimoji="1" lang="zh-CN" altLang="en-US" dirty="0"/>
          </a:p>
        </p:txBody>
      </p:sp>
    </p:spTree>
    <p:extLst>
      <p:ext uri="{BB962C8B-B14F-4D97-AF65-F5344CB8AC3E}">
        <p14:creationId xmlns:p14="http://schemas.microsoft.com/office/powerpoint/2010/main" val="274337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Materials</a:t>
            </a:r>
            <a:endParaRPr kumimoji="1" lang="zh-CN" altLang="en-US" dirty="0"/>
          </a:p>
        </p:txBody>
      </p:sp>
      <p:pic>
        <p:nvPicPr>
          <p:cNvPr id="4" name="图片 3" descr="未命名:Users:haiyanglou:Desktop:9.jpg"/>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89685"/>
            <a:ext cx="3999845" cy="2670136"/>
          </a:xfrm>
          <a:prstGeom prst="rect">
            <a:avLst/>
          </a:prstGeom>
          <a:noFill/>
          <a:ln>
            <a:noFill/>
          </a:ln>
        </p:spPr>
      </p:pic>
      <p:pic>
        <p:nvPicPr>
          <p:cNvPr id="5" name="图片 4" descr="未命名:Users:haiyanglou:Desktop:10.jpg"/>
          <p:cNvPicPr/>
          <p:nvPr/>
        </p:nvPicPr>
        <p:blipFill>
          <a:blip r:embed="rId3">
            <a:extLst>
              <a:ext uri="{28A0092B-C50C-407E-A947-70E740481C1C}">
                <a14:useLocalDpi xmlns:a14="http://schemas.microsoft.com/office/drawing/2010/main" val="0"/>
              </a:ext>
            </a:extLst>
          </a:blip>
          <a:srcRect/>
          <a:stretch>
            <a:fillRect/>
          </a:stretch>
        </p:blipFill>
        <p:spPr bwMode="auto">
          <a:xfrm>
            <a:off x="4640850" y="1289685"/>
            <a:ext cx="3936707" cy="2670136"/>
          </a:xfrm>
          <a:prstGeom prst="rect">
            <a:avLst/>
          </a:prstGeom>
          <a:noFill/>
          <a:ln>
            <a:noFill/>
          </a:ln>
        </p:spPr>
      </p:pic>
      <p:sp>
        <p:nvSpPr>
          <p:cNvPr id="6" name="内容占位符 2"/>
          <p:cNvSpPr>
            <a:spLocks noGrp="1"/>
          </p:cNvSpPr>
          <p:nvPr>
            <p:ph idx="1"/>
          </p:nvPr>
        </p:nvSpPr>
        <p:spPr>
          <a:xfrm>
            <a:off x="457200" y="4150985"/>
            <a:ext cx="7995495" cy="1975178"/>
          </a:xfrm>
        </p:spPr>
        <p:txBody>
          <a:bodyPr>
            <a:normAutofit fontScale="85000" lnSpcReduction="20000"/>
          </a:bodyPr>
          <a:lstStyle/>
          <a:p>
            <a:r>
              <a:rPr lang="en-US" altLang="zh-CN" dirty="0" smtClean="0"/>
              <a:t>Materials : Ruby and Emerald</a:t>
            </a:r>
          </a:p>
          <a:p>
            <a:r>
              <a:rPr lang="en-US" altLang="zh-CN" dirty="0" smtClean="0"/>
              <a:t>Change </a:t>
            </a:r>
            <a:r>
              <a:rPr lang="en-US" altLang="zh-CN" dirty="0"/>
              <a:t>the parameter of the ambient, diffuse, specular and </a:t>
            </a:r>
            <a:r>
              <a:rPr lang="en-US" altLang="zh-CN" dirty="0" smtClean="0"/>
              <a:t>shininess</a:t>
            </a:r>
          </a:p>
          <a:p>
            <a:r>
              <a:rPr lang="en-US" altLang="zh-CN" dirty="0" smtClean="0"/>
              <a:t>Different reflection</a:t>
            </a:r>
            <a:r>
              <a:rPr lang="en-US" altLang="zh-CN" dirty="0"/>
              <a:t>/refraction effects will be displayed based on different types of objects we use.</a:t>
            </a:r>
            <a:endParaRPr lang="zh-CN" altLang="zh-CN" dirty="0"/>
          </a:p>
        </p:txBody>
      </p:sp>
    </p:spTree>
    <p:extLst>
      <p:ext uri="{BB962C8B-B14F-4D97-AF65-F5344CB8AC3E}">
        <p14:creationId xmlns:p14="http://schemas.microsoft.com/office/powerpoint/2010/main" val="848694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Reference</a:t>
            </a:r>
            <a:endParaRPr kumimoji="1" lang="zh-CN" altLang="en-US" dirty="0"/>
          </a:p>
        </p:txBody>
      </p:sp>
      <p:sp>
        <p:nvSpPr>
          <p:cNvPr id="3" name="内容占位符 2"/>
          <p:cNvSpPr>
            <a:spLocks noGrp="1"/>
          </p:cNvSpPr>
          <p:nvPr>
            <p:ph idx="1"/>
          </p:nvPr>
        </p:nvSpPr>
        <p:spPr/>
        <p:txBody>
          <a:bodyPr/>
          <a:lstStyle/>
          <a:p>
            <a:r>
              <a:rPr kumimoji="1" lang="en-US" altLang="zh-CN" dirty="0" smtClean="0">
                <a:hlinkClick r:id="rId2"/>
              </a:rPr>
              <a:t>https://www.pinterest.com/pin/26458716530293441/</a:t>
            </a:r>
            <a:endParaRPr kumimoji="1" lang="en-US" altLang="zh-CN" dirty="0" smtClean="0"/>
          </a:p>
          <a:p>
            <a:r>
              <a:rPr kumimoji="1" lang="en-US" altLang="zh-CN" dirty="0" smtClean="0">
                <a:hlinkClick r:id="rId3"/>
              </a:rPr>
              <a:t>https://learnopengl.com/</a:t>
            </a:r>
            <a:endParaRPr kumimoji="1" lang="en-US" altLang="zh-CN" dirty="0" smtClean="0"/>
          </a:p>
          <a:p>
            <a:r>
              <a:rPr kumimoji="1" lang="en-US" altLang="zh-CN" dirty="0" smtClean="0">
                <a:hlinkClick r:id="rId4"/>
              </a:rPr>
              <a:t>https://learnopengl.com/#!Advanced-OpenGL/Cubemaps</a:t>
            </a:r>
            <a:endParaRPr kumimoji="1" lang="en-US" altLang="zh-CN" dirty="0" smtClean="0"/>
          </a:p>
          <a:p>
            <a:endParaRPr kumimoji="1" lang="zh-CN" altLang="en-US" dirty="0"/>
          </a:p>
        </p:txBody>
      </p:sp>
    </p:spTree>
    <p:extLst>
      <p:ext uri="{BB962C8B-B14F-4D97-AF65-F5344CB8AC3E}">
        <p14:creationId xmlns:p14="http://schemas.microsoft.com/office/powerpoint/2010/main" val="4253886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Why we do this?</a:t>
            </a:r>
            <a:endParaRPr kumimoji="1" lang="zh-CN" altLang="en-US" dirty="0"/>
          </a:p>
        </p:txBody>
      </p:sp>
      <p:sp>
        <p:nvSpPr>
          <p:cNvPr id="3" name="内容占位符 2"/>
          <p:cNvSpPr>
            <a:spLocks noGrp="1"/>
          </p:cNvSpPr>
          <p:nvPr>
            <p:ph idx="1"/>
          </p:nvPr>
        </p:nvSpPr>
        <p:spPr>
          <a:xfrm>
            <a:off x="457200" y="1600200"/>
            <a:ext cx="8229600" cy="4331397"/>
          </a:xfrm>
        </p:spPr>
        <p:txBody>
          <a:bodyPr/>
          <a:lstStyle/>
          <a:p>
            <a:pPr marL="0" indent="0">
              <a:buNone/>
            </a:pPr>
            <a:r>
              <a:rPr lang="en-US" altLang="zh-CN" dirty="0"/>
              <a:t>When we are doing with the graphics objects, we have following issues:</a:t>
            </a:r>
            <a:endParaRPr lang="zh-CN" altLang="zh-CN" dirty="0"/>
          </a:p>
          <a:p>
            <a:pPr lvl="0"/>
            <a:r>
              <a:rPr lang="en-US" altLang="zh-CN" dirty="0"/>
              <a:t>Many objects are </a:t>
            </a:r>
            <a:r>
              <a:rPr lang="en-US" altLang="zh-CN" dirty="0">
                <a:solidFill>
                  <a:srgbClr val="FF0000"/>
                </a:solidFill>
              </a:rPr>
              <a:t>glossy </a:t>
            </a:r>
            <a:r>
              <a:rPr lang="en-US" altLang="zh-CN" dirty="0"/>
              <a:t>or</a:t>
            </a:r>
            <a:r>
              <a:rPr lang="en-US" altLang="zh-CN" dirty="0">
                <a:solidFill>
                  <a:srgbClr val="FF0000"/>
                </a:solidFill>
              </a:rPr>
              <a:t> transparent</a:t>
            </a:r>
            <a:endParaRPr lang="zh-CN" altLang="zh-CN" dirty="0">
              <a:solidFill>
                <a:srgbClr val="FF0000"/>
              </a:solidFill>
            </a:endParaRPr>
          </a:p>
          <a:p>
            <a:pPr lvl="0"/>
            <a:r>
              <a:rPr lang="en-US" altLang="zh-CN" dirty="0"/>
              <a:t>Glossy/Transparent objects reflect the external </a:t>
            </a:r>
            <a:r>
              <a:rPr lang="en-US" altLang="zh-CN" dirty="0" smtClean="0"/>
              <a:t>world (</a:t>
            </a:r>
            <a:r>
              <a:rPr lang="en-US" altLang="zh-CN" dirty="0" smtClean="0">
                <a:solidFill>
                  <a:srgbClr val="FF0000"/>
                </a:solidFill>
              </a:rPr>
              <a:t>Reflection</a:t>
            </a:r>
            <a:r>
              <a:rPr lang="en-US" altLang="zh-CN" dirty="0" smtClean="0"/>
              <a:t>)</a:t>
            </a:r>
            <a:endParaRPr lang="zh-CN" altLang="zh-CN" dirty="0"/>
          </a:p>
          <a:p>
            <a:pPr lvl="0"/>
            <a:r>
              <a:rPr lang="en-US" altLang="zh-CN" dirty="0"/>
              <a:t>The world is refracted through transparent </a:t>
            </a:r>
            <a:r>
              <a:rPr lang="en-US" altLang="zh-CN" dirty="0" smtClean="0"/>
              <a:t>objects (</a:t>
            </a:r>
            <a:r>
              <a:rPr lang="en-US" altLang="zh-CN" dirty="0" smtClean="0">
                <a:solidFill>
                  <a:srgbClr val="FF0000"/>
                </a:solidFill>
              </a:rPr>
              <a:t>Refraction</a:t>
            </a:r>
            <a:r>
              <a:rPr lang="en-US" altLang="zh-CN" dirty="0" smtClean="0"/>
              <a:t>)</a:t>
            </a:r>
            <a:endParaRPr lang="zh-CN" altLang="zh-CN" dirty="0"/>
          </a:p>
          <a:p>
            <a:endParaRPr kumimoji="1" lang="zh-CN" altLang="en-US" dirty="0"/>
          </a:p>
        </p:txBody>
      </p:sp>
    </p:spTree>
    <p:extLst>
      <p:ext uri="{BB962C8B-B14F-4D97-AF65-F5344CB8AC3E}">
        <p14:creationId xmlns:p14="http://schemas.microsoft.com/office/powerpoint/2010/main" val="2987113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Reflection</a:t>
            </a:r>
            <a:endParaRPr kumimoji="1" lang="zh-CN" altLang="en-US" dirty="0"/>
          </a:p>
        </p:txBody>
      </p:sp>
      <p:pic>
        <p:nvPicPr>
          <p:cNvPr id="10" name="内容占位符 9" descr="111.jpg"/>
          <p:cNvPicPr>
            <a:picLocks noGrp="1" noChangeAspect="1"/>
          </p:cNvPicPr>
          <p:nvPr>
            <p:ph idx="1"/>
          </p:nvPr>
        </p:nvPicPr>
        <p:blipFill>
          <a:blip r:embed="rId2">
            <a:extLst>
              <a:ext uri="{28A0092B-C50C-407E-A947-70E740481C1C}">
                <a14:useLocalDpi xmlns:a14="http://schemas.microsoft.com/office/drawing/2010/main" val="0"/>
              </a:ext>
            </a:extLst>
          </a:blip>
          <a:srcRect l="471" r="471"/>
          <a:stretch>
            <a:fillRect/>
          </a:stretch>
        </p:blipFill>
        <p:spPr>
          <a:xfrm>
            <a:off x="969963" y="1270000"/>
            <a:ext cx="6935787" cy="4856163"/>
          </a:xfrm>
        </p:spPr>
      </p:pic>
    </p:spTree>
    <p:extLst>
      <p:ext uri="{BB962C8B-B14F-4D97-AF65-F5344CB8AC3E}">
        <p14:creationId xmlns:p14="http://schemas.microsoft.com/office/powerpoint/2010/main" val="4117422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Reflection</a:t>
            </a:r>
            <a:endParaRPr kumimoji="1" lang="zh-CN" altLang="en-US" dirty="0"/>
          </a:p>
        </p:txBody>
      </p:sp>
      <p:sp>
        <p:nvSpPr>
          <p:cNvPr id="6" name="内容占位符 5"/>
          <p:cNvSpPr>
            <a:spLocks noGrp="1"/>
          </p:cNvSpPr>
          <p:nvPr>
            <p:ph sz="half" idx="2"/>
          </p:nvPr>
        </p:nvSpPr>
        <p:spPr/>
        <p:txBody>
          <a:bodyPr>
            <a:normAutofit/>
          </a:bodyPr>
          <a:lstStyle/>
          <a:p>
            <a:r>
              <a:rPr kumimoji="1" lang="en-US" altLang="zh-CN" sz="2400" dirty="0" smtClean="0"/>
              <a:t>With Normal perpendicular to the reflection side</a:t>
            </a:r>
          </a:p>
          <a:p>
            <a:r>
              <a:rPr kumimoji="1" lang="el-GR" altLang="zh-CN" dirty="0" smtClean="0"/>
              <a:t>Θ</a:t>
            </a:r>
            <a:r>
              <a:rPr kumimoji="1" lang="en-US" altLang="zh-CN" sz="2400" dirty="0" smtClean="0"/>
              <a:t>in=</a:t>
            </a:r>
            <a:r>
              <a:rPr kumimoji="1" lang="el-GR" altLang="zh-CN" dirty="0" smtClean="0"/>
              <a:t>Θ</a:t>
            </a:r>
            <a:r>
              <a:rPr kumimoji="1" lang="en-US" altLang="zh-CN" sz="2400" dirty="0" smtClean="0"/>
              <a:t>reflective</a:t>
            </a:r>
          </a:p>
          <a:p>
            <a:r>
              <a:rPr kumimoji="1" lang="el-GR" altLang="zh-CN" dirty="0" smtClean="0"/>
              <a:t>Θ</a:t>
            </a:r>
            <a:r>
              <a:rPr kumimoji="1" lang="en-US" altLang="zh-CN" sz="2400" dirty="0" smtClean="0"/>
              <a:t>in is the angle between light_in and normal</a:t>
            </a:r>
          </a:p>
          <a:p>
            <a:r>
              <a:rPr kumimoji="1" lang="el-GR" altLang="zh-CN" dirty="0" smtClean="0"/>
              <a:t>Θ</a:t>
            </a:r>
            <a:r>
              <a:rPr kumimoji="1" lang="en-US" altLang="zh-CN" sz="2400" dirty="0" smtClean="0"/>
              <a:t>reflective is the angle between light_re and normal</a:t>
            </a:r>
          </a:p>
          <a:p>
            <a:pPr marL="0" indent="0">
              <a:buNone/>
            </a:pPr>
            <a:endParaRPr kumimoji="1" lang="zh-CN" altLang="en-US" sz="2400" dirty="0"/>
          </a:p>
        </p:txBody>
      </p:sp>
      <p:pic>
        <p:nvPicPr>
          <p:cNvPr id="8" name="图片 7" descr="未命名:Users:haiyanglou:Desktop:170px-Reflection_angles.svg.png"/>
          <p:cNvPicPr/>
          <p:nvPr/>
        </p:nvPicPr>
        <p:blipFill>
          <a:blip r:embed="rId2">
            <a:extLst>
              <a:ext uri="{28A0092B-C50C-407E-A947-70E740481C1C}">
                <a14:useLocalDpi xmlns:a14="http://schemas.microsoft.com/office/drawing/2010/main" val="0"/>
              </a:ext>
            </a:extLst>
          </a:blip>
          <a:srcRect/>
          <a:stretch>
            <a:fillRect/>
          </a:stretch>
        </p:blipFill>
        <p:spPr bwMode="auto">
          <a:xfrm>
            <a:off x="655459" y="1417639"/>
            <a:ext cx="3992741" cy="4180728"/>
          </a:xfrm>
          <a:prstGeom prst="rect">
            <a:avLst/>
          </a:prstGeom>
          <a:noFill/>
          <a:ln>
            <a:noFill/>
          </a:ln>
        </p:spPr>
      </p:pic>
    </p:spTree>
    <p:extLst>
      <p:ext uri="{BB962C8B-B14F-4D97-AF65-F5344CB8AC3E}">
        <p14:creationId xmlns:p14="http://schemas.microsoft.com/office/powerpoint/2010/main" val="292484428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Refraction</a:t>
            </a:r>
            <a:endParaRPr kumimoji="1" lang="zh-CN" altLang="en-US" dirty="0"/>
          </a:p>
        </p:txBody>
      </p:sp>
      <p:pic>
        <p:nvPicPr>
          <p:cNvPr id="6" name="内容占位符 5" descr="11111.jpg"/>
          <p:cNvPicPr>
            <a:picLocks noGrp="1" noChangeAspect="1"/>
          </p:cNvPicPr>
          <p:nvPr>
            <p:ph idx="1"/>
          </p:nvPr>
        </p:nvPicPr>
        <p:blipFill>
          <a:blip r:embed="rId2">
            <a:extLst>
              <a:ext uri="{28A0092B-C50C-407E-A947-70E740481C1C}">
                <a14:useLocalDpi xmlns:a14="http://schemas.microsoft.com/office/drawing/2010/main" val="0"/>
              </a:ext>
            </a:extLst>
          </a:blip>
          <a:srcRect t="5419" b="5419"/>
          <a:stretch>
            <a:fillRect/>
          </a:stretch>
        </p:blipFill>
        <p:spPr>
          <a:xfrm>
            <a:off x="969532" y="1417638"/>
            <a:ext cx="3345576" cy="2724643"/>
          </a:xfrm>
        </p:spPr>
      </p:pic>
      <p:pic>
        <p:nvPicPr>
          <p:cNvPr id="7" name="图片 6" descr="屏幕快照 2017-04-28 上午2.50.0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1841" y="2935730"/>
            <a:ext cx="3848954" cy="3105038"/>
          </a:xfrm>
          <a:prstGeom prst="rect">
            <a:avLst/>
          </a:prstGeom>
        </p:spPr>
      </p:pic>
    </p:spTree>
    <p:extLst>
      <p:ext uri="{BB962C8B-B14F-4D97-AF65-F5344CB8AC3E}">
        <p14:creationId xmlns:p14="http://schemas.microsoft.com/office/powerpoint/2010/main" val="3546542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Refraction</a:t>
            </a:r>
            <a:endParaRPr kumimoji="1" lang="zh-CN" altLang="en-US" dirty="0"/>
          </a:p>
        </p:txBody>
      </p:sp>
      <p:sp>
        <p:nvSpPr>
          <p:cNvPr id="3" name="内容占位符 2"/>
          <p:cNvSpPr>
            <a:spLocks noGrp="1"/>
          </p:cNvSpPr>
          <p:nvPr>
            <p:ph idx="1"/>
          </p:nvPr>
        </p:nvSpPr>
        <p:spPr>
          <a:xfrm>
            <a:off x="5325608" y="1600200"/>
            <a:ext cx="3361192" cy="4525963"/>
          </a:xfrm>
        </p:spPr>
        <p:txBody>
          <a:bodyPr>
            <a:normAutofit lnSpcReduction="10000"/>
          </a:bodyPr>
          <a:lstStyle/>
          <a:p>
            <a:r>
              <a:rPr lang="en-US" altLang="zh-CN" i="1" dirty="0" smtClean="0"/>
              <a:t>Snell’s </a:t>
            </a:r>
            <a:r>
              <a:rPr lang="en-US" altLang="zh-CN" i="1" dirty="0"/>
              <a:t>law.</a:t>
            </a:r>
            <a:endParaRPr lang="zh-CN" altLang="zh-CN" dirty="0"/>
          </a:p>
          <a:p>
            <a:r>
              <a:rPr lang="en-US" altLang="zh-CN" i="1" dirty="0"/>
              <a:t>n1sinθ1=n2sinθ2</a:t>
            </a:r>
            <a:endParaRPr lang="zh-CN" altLang="zh-CN" i="1" dirty="0"/>
          </a:p>
          <a:p>
            <a:r>
              <a:rPr lang="en-US" altLang="zh-CN" i="1" dirty="0"/>
              <a:t>θ1 is the angle between incident light and normal</a:t>
            </a:r>
            <a:endParaRPr lang="zh-CN" altLang="zh-CN" i="1" dirty="0"/>
          </a:p>
          <a:p>
            <a:r>
              <a:rPr lang="en-US" altLang="zh-CN" i="1" dirty="0"/>
              <a:t>θ2 is the angle between normal an𝑑 refracted </a:t>
            </a:r>
            <a:r>
              <a:rPr lang="en-US" altLang="zh-CN" i="1" dirty="0" smtClean="0"/>
              <a:t>light</a:t>
            </a:r>
            <a:endParaRPr lang="zh-CN" altLang="zh-CN" i="1" dirty="0"/>
          </a:p>
        </p:txBody>
      </p:sp>
      <p:pic>
        <p:nvPicPr>
          <p:cNvPr id="4" name="图片 3" descr="未命名:Users:haiyanglou:Desktop:SnellsLaw.gif"/>
          <p:cNvPicPr/>
          <p:nvPr/>
        </p:nvPicPr>
        <p:blipFill>
          <a:blip r:embed="rId2">
            <a:extLst>
              <a:ext uri="{28A0092B-C50C-407E-A947-70E740481C1C}">
                <a14:useLocalDpi xmlns:a14="http://schemas.microsoft.com/office/drawing/2010/main" val="0"/>
              </a:ext>
            </a:extLst>
          </a:blip>
          <a:srcRect/>
          <a:stretch>
            <a:fillRect/>
          </a:stretch>
        </p:blipFill>
        <p:spPr bwMode="auto">
          <a:xfrm>
            <a:off x="355042" y="1993565"/>
            <a:ext cx="4734120" cy="3823274"/>
          </a:xfrm>
          <a:prstGeom prst="rect">
            <a:avLst/>
          </a:prstGeom>
          <a:noFill/>
          <a:ln>
            <a:noFill/>
          </a:ln>
        </p:spPr>
      </p:pic>
    </p:spTree>
    <p:extLst>
      <p:ext uri="{BB962C8B-B14F-4D97-AF65-F5344CB8AC3E}">
        <p14:creationId xmlns:p14="http://schemas.microsoft.com/office/powerpoint/2010/main" val="1795017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Refraction</a:t>
            </a:r>
            <a:endParaRPr kumimoji="1" lang="zh-CN" altLang="en-US" dirty="0"/>
          </a:p>
        </p:txBody>
      </p:sp>
      <p:sp>
        <p:nvSpPr>
          <p:cNvPr id="3" name="内容占位符 2"/>
          <p:cNvSpPr>
            <a:spLocks noGrp="1"/>
          </p:cNvSpPr>
          <p:nvPr>
            <p:ph idx="1"/>
          </p:nvPr>
        </p:nvSpPr>
        <p:spPr>
          <a:xfrm>
            <a:off x="457200" y="1600201"/>
            <a:ext cx="7858941" cy="1608620"/>
          </a:xfrm>
        </p:spPr>
        <p:txBody>
          <a:bodyPr/>
          <a:lstStyle/>
          <a:p>
            <a:r>
              <a:rPr lang="en-US" altLang="zh-CN" sz="2400" dirty="0"/>
              <a:t>However, what we should notice here is, when we are refracting with an sphere object (e.g. sphere glass), the bottom and topside of the refractions in our sphere will be reversed with the real scene, this is because:</a:t>
            </a:r>
            <a:endParaRPr lang="zh-CN" altLang="zh-CN" sz="2400" dirty="0"/>
          </a:p>
          <a:p>
            <a:pPr marL="0" indent="0">
              <a:buNone/>
            </a:pPr>
            <a:endParaRPr kumimoji="1" lang="zh-CN" altLang="en-US" dirty="0"/>
          </a:p>
        </p:txBody>
      </p:sp>
      <p:pic>
        <p:nvPicPr>
          <p:cNvPr id="4" name="图片 3" descr="未命名:Users:haiyanglou:Desktop:refraction_sphere_3.png"/>
          <p:cNvPicPr/>
          <p:nvPr/>
        </p:nvPicPr>
        <p:blipFill>
          <a:blip r:embed="rId2">
            <a:extLst>
              <a:ext uri="{28A0092B-C50C-407E-A947-70E740481C1C}">
                <a14:useLocalDpi xmlns:a14="http://schemas.microsoft.com/office/drawing/2010/main" val="0"/>
              </a:ext>
            </a:extLst>
          </a:blip>
          <a:srcRect/>
          <a:stretch>
            <a:fillRect/>
          </a:stretch>
        </p:blipFill>
        <p:spPr bwMode="auto">
          <a:xfrm>
            <a:off x="1706926" y="3429000"/>
            <a:ext cx="5544094" cy="2579004"/>
          </a:xfrm>
          <a:prstGeom prst="rect">
            <a:avLst/>
          </a:prstGeom>
          <a:noFill/>
          <a:ln>
            <a:noFill/>
          </a:ln>
        </p:spPr>
      </p:pic>
    </p:spTree>
    <p:extLst>
      <p:ext uri="{BB962C8B-B14F-4D97-AF65-F5344CB8AC3E}">
        <p14:creationId xmlns:p14="http://schemas.microsoft.com/office/powerpoint/2010/main" val="4291105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Changeable </a:t>
            </a:r>
            <a:r>
              <a:rPr kumimoji="1" lang="en-US" altLang="zh-CN" dirty="0" smtClean="0"/>
              <a:t>Objects </a:t>
            </a:r>
            <a:endParaRPr kumimoji="1" lang="zh-CN" altLang="en-US" dirty="0"/>
          </a:p>
        </p:txBody>
      </p:sp>
      <p:sp>
        <p:nvSpPr>
          <p:cNvPr id="3" name="内容占位符 2"/>
          <p:cNvSpPr>
            <a:spLocks noGrp="1"/>
          </p:cNvSpPr>
          <p:nvPr>
            <p:ph idx="1"/>
          </p:nvPr>
        </p:nvSpPr>
        <p:spPr>
          <a:xfrm>
            <a:off x="457200" y="1600201"/>
            <a:ext cx="8229600" cy="4230294"/>
          </a:xfrm>
        </p:spPr>
        <p:txBody>
          <a:bodyPr>
            <a:normAutofit/>
          </a:bodyPr>
          <a:lstStyle/>
          <a:p>
            <a:pPr lvl="0"/>
            <a:r>
              <a:rPr lang="en-US" altLang="zh-CN" dirty="0"/>
              <a:t>Cubic objects</a:t>
            </a:r>
            <a:endParaRPr lang="zh-CN" altLang="zh-CN" dirty="0"/>
          </a:p>
          <a:p>
            <a:pPr lvl="0"/>
            <a:r>
              <a:rPr lang="en-US" altLang="zh-CN" dirty="0"/>
              <a:t>Sphere objects (2048 polygons, which gives us a more obvious and clear vision of refraction)</a:t>
            </a:r>
            <a:endParaRPr lang="zh-CN" altLang="zh-CN" dirty="0"/>
          </a:p>
          <a:p>
            <a:pPr lvl="0"/>
            <a:r>
              <a:rPr lang="en-US" altLang="zh-CN" dirty="0"/>
              <a:t>Hebdomicontadissaedron (72 polygons, which shows reflection aesthetically)</a:t>
            </a:r>
            <a:endParaRPr lang="zh-CN" altLang="zh-CN" dirty="0"/>
          </a:p>
          <a:p>
            <a:pPr lvl="0"/>
            <a:r>
              <a:rPr lang="en-US" altLang="zh-CN" dirty="0"/>
              <a:t>Rock object</a:t>
            </a:r>
            <a:endParaRPr lang="zh-CN" altLang="zh-CN" dirty="0"/>
          </a:p>
          <a:p>
            <a:pPr lvl="0"/>
            <a:r>
              <a:rPr lang="en-US" altLang="zh-CN" dirty="0"/>
              <a:t>Cyborg object</a:t>
            </a:r>
            <a:endParaRPr lang="zh-CN" altLang="zh-CN" dirty="0"/>
          </a:p>
          <a:p>
            <a:endParaRPr kumimoji="1" lang="zh-CN" altLang="en-US" dirty="0"/>
          </a:p>
        </p:txBody>
      </p:sp>
    </p:spTree>
    <p:extLst>
      <p:ext uri="{BB962C8B-B14F-4D97-AF65-F5344CB8AC3E}">
        <p14:creationId xmlns:p14="http://schemas.microsoft.com/office/powerpoint/2010/main" val="3384373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Objects </a:t>
            </a:r>
            <a:endParaRPr kumimoji="1" lang="zh-CN" altLang="en-US" dirty="0"/>
          </a:p>
        </p:txBody>
      </p:sp>
      <p:pic>
        <p:nvPicPr>
          <p:cNvPr id="5" name="图片 4" descr="未命名:Users:haiyanglou:Desktop:5.jpg"/>
          <p:cNvPicPr/>
          <p:nvPr/>
        </p:nvPicPr>
        <p:blipFill>
          <a:blip r:embed="rId2">
            <a:extLst>
              <a:ext uri="{28A0092B-C50C-407E-A947-70E740481C1C}">
                <a14:useLocalDpi xmlns:a14="http://schemas.microsoft.com/office/drawing/2010/main" val="0"/>
              </a:ext>
            </a:extLst>
          </a:blip>
          <a:srcRect/>
          <a:stretch>
            <a:fillRect/>
          </a:stretch>
        </p:blipFill>
        <p:spPr bwMode="auto">
          <a:xfrm>
            <a:off x="1013508" y="1417638"/>
            <a:ext cx="3206012" cy="2337364"/>
          </a:xfrm>
          <a:prstGeom prst="rect">
            <a:avLst/>
          </a:prstGeom>
          <a:noFill/>
          <a:ln>
            <a:noFill/>
          </a:ln>
        </p:spPr>
      </p:pic>
      <p:pic>
        <p:nvPicPr>
          <p:cNvPr id="6" name="图片 5" descr="未命名:Users:haiyanglou:Desktop:15.jpg"/>
          <p:cNvPicPr/>
          <p:nvPr/>
        </p:nvPicPr>
        <p:blipFill>
          <a:blip r:embed="rId3">
            <a:extLst>
              <a:ext uri="{28A0092B-C50C-407E-A947-70E740481C1C}">
                <a14:useLocalDpi xmlns:a14="http://schemas.microsoft.com/office/drawing/2010/main" val="0"/>
              </a:ext>
            </a:extLst>
          </a:blip>
          <a:srcRect/>
          <a:stretch>
            <a:fillRect/>
          </a:stretch>
        </p:blipFill>
        <p:spPr bwMode="auto">
          <a:xfrm>
            <a:off x="4560907" y="2006001"/>
            <a:ext cx="3673302" cy="3170292"/>
          </a:xfrm>
          <a:prstGeom prst="rect">
            <a:avLst/>
          </a:prstGeom>
          <a:noFill/>
          <a:ln>
            <a:noFill/>
          </a:ln>
        </p:spPr>
      </p:pic>
      <p:pic>
        <p:nvPicPr>
          <p:cNvPr id="7" name="图片 6" descr="未命名:Users:haiyanglou:Desktop:6.jpg"/>
          <p:cNvPicPr/>
          <p:nvPr/>
        </p:nvPicPr>
        <p:blipFill>
          <a:blip r:embed="rId4">
            <a:extLst>
              <a:ext uri="{28A0092B-C50C-407E-A947-70E740481C1C}">
                <a14:useLocalDpi xmlns:a14="http://schemas.microsoft.com/office/drawing/2010/main" val="0"/>
              </a:ext>
            </a:extLst>
          </a:blip>
          <a:srcRect/>
          <a:stretch>
            <a:fillRect/>
          </a:stretch>
        </p:blipFill>
        <p:spPr bwMode="auto">
          <a:xfrm>
            <a:off x="1013508" y="3963987"/>
            <a:ext cx="3301600" cy="2535581"/>
          </a:xfrm>
          <a:prstGeom prst="rect">
            <a:avLst/>
          </a:prstGeom>
          <a:noFill/>
          <a:ln>
            <a:noFill/>
          </a:ln>
        </p:spPr>
      </p:pic>
    </p:spTree>
    <p:extLst>
      <p:ext uri="{BB962C8B-B14F-4D97-AF65-F5344CB8AC3E}">
        <p14:creationId xmlns:p14="http://schemas.microsoft.com/office/powerpoint/2010/main" val="3124177425"/>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88</TotalTime>
  <Words>262</Words>
  <Application>Microsoft Macintosh PowerPoint</Application>
  <PresentationFormat>全屏显示(4:3)</PresentationFormat>
  <Paragraphs>37</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CS 6366 – Final Project  Environmental Mapping</vt:lpstr>
      <vt:lpstr>Why we do this?</vt:lpstr>
      <vt:lpstr>Reflection</vt:lpstr>
      <vt:lpstr>Reflection</vt:lpstr>
      <vt:lpstr>Refraction</vt:lpstr>
      <vt:lpstr>Refraction</vt:lpstr>
      <vt:lpstr>Refraction</vt:lpstr>
      <vt:lpstr>Changeable Objects </vt:lpstr>
      <vt:lpstr>Objects </vt:lpstr>
      <vt:lpstr>Materials</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6366 – Final Project  Environmental Mapping</dc:title>
  <dc:creator>Haiyang Lou</dc:creator>
  <cp:lastModifiedBy>Haiyang Lou</cp:lastModifiedBy>
  <cp:revision>7</cp:revision>
  <dcterms:created xsi:type="dcterms:W3CDTF">2017-04-28T07:21:49Z</dcterms:created>
  <dcterms:modified xsi:type="dcterms:W3CDTF">2017-04-28T08:49:50Z</dcterms:modified>
</cp:coreProperties>
</file>