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F807F18-23B1-41E7-9783-E2DC2A74AA8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97"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9B21B-06AF-46B5-907C-C0D8E7A1CF88}" type="datetimeFigureOut">
              <a:rPr lang="zh-CN" altLang="en-US" smtClean="0"/>
              <a:t>2020/11/26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A6931D-7E59-4239-A980-3F4687FB7826}" type="slidenum">
              <a:rPr lang="zh-CN" altLang="en-US" smtClean="0"/>
              <a:t>‹#›</a:t>
            </a:fld>
            <a:endParaRPr lang="zh-CN" altLang="en-US"/>
          </a:p>
        </p:txBody>
      </p:sp>
    </p:spTree>
    <p:extLst>
      <p:ext uri="{BB962C8B-B14F-4D97-AF65-F5344CB8AC3E}">
        <p14:creationId xmlns:p14="http://schemas.microsoft.com/office/powerpoint/2010/main" val="4061726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A6931D-7E59-4239-A980-3F4687FB7826}" type="slidenum">
              <a:rPr lang="zh-CN" altLang="en-US" smtClean="0"/>
              <a:t>7</a:t>
            </a:fld>
            <a:endParaRPr lang="zh-CN" altLang="en-US"/>
          </a:p>
        </p:txBody>
      </p:sp>
    </p:spTree>
    <p:extLst>
      <p:ext uri="{BB962C8B-B14F-4D97-AF65-F5344CB8AC3E}">
        <p14:creationId xmlns:p14="http://schemas.microsoft.com/office/powerpoint/2010/main" val="87260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A6931D-7E59-4239-A980-3F4687FB7826}" type="slidenum">
              <a:rPr lang="zh-CN" altLang="en-US" smtClean="0"/>
              <a:t>11</a:t>
            </a:fld>
            <a:endParaRPr lang="zh-CN" altLang="en-US"/>
          </a:p>
        </p:txBody>
      </p:sp>
    </p:spTree>
    <p:extLst>
      <p:ext uri="{BB962C8B-B14F-4D97-AF65-F5344CB8AC3E}">
        <p14:creationId xmlns:p14="http://schemas.microsoft.com/office/powerpoint/2010/main" val="151190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5A6931D-7E59-4239-A980-3F4687FB7826}" type="slidenum">
              <a:rPr lang="zh-CN" altLang="en-US" smtClean="0"/>
              <a:t>21</a:t>
            </a:fld>
            <a:endParaRPr lang="zh-CN" altLang="en-US"/>
          </a:p>
        </p:txBody>
      </p:sp>
    </p:spTree>
    <p:extLst>
      <p:ext uri="{BB962C8B-B14F-4D97-AF65-F5344CB8AC3E}">
        <p14:creationId xmlns:p14="http://schemas.microsoft.com/office/powerpoint/2010/main" val="69023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E70A60-7E8E-453E-AB15-D230E6E2A8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D5FDF9-D651-4009-BF46-8993C707E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53BEEF-0F86-4C5A-862A-CAAA91C6F92C}"/>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5" name="页脚占位符 4">
            <a:extLst>
              <a:ext uri="{FF2B5EF4-FFF2-40B4-BE49-F238E27FC236}">
                <a16:creationId xmlns:a16="http://schemas.microsoft.com/office/drawing/2014/main" id="{1933E677-ED5E-4755-9777-99DF36D823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E2AD05-6392-4B2F-8D46-9FD82967D405}"/>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302152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17685-65B0-4444-B315-FC768342B1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9B09DC-11F5-4AF5-81E7-27EAE2A6DDE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32E1C4-FC36-41F7-849B-5EA08ECF044D}"/>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5" name="页脚占位符 4">
            <a:extLst>
              <a:ext uri="{FF2B5EF4-FFF2-40B4-BE49-F238E27FC236}">
                <a16:creationId xmlns:a16="http://schemas.microsoft.com/office/drawing/2014/main" id="{D833DDBC-D801-42CC-86CF-168A5998A3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5F4B77-B8BE-495B-B93A-A29E8B0A272F}"/>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411528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FA0BDC6-41E2-445E-987C-2C86920080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DE2059-291E-46AE-8147-0922FAA850E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B75B21-3578-427B-9EB6-F4CC224472FD}"/>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5" name="页脚占位符 4">
            <a:extLst>
              <a:ext uri="{FF2B5EF4-FFF2-40B4-BE49-F238E27FC236}">
                <a16:creationId xmlns:a16="http://schemas.microsoft.com/office/drawing/2014/main" id="{A2D9B8B5-1F4C-4DDF-B480-DAD10803C0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1A6E20-CE30-44FB-B25A-4BEB9CF943AE}"/>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1299514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A44E6-4790-435E-9D00-C61D4B56E0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CDB97F-0986-488C-AFD0-3211F2C4861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284FEA-9767-4745-8D11-1E0545A35F14}"/>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5" name="页脚占位符 4">
            <a:extLst>
              <a:ext uri="{FF2B5EF4-FFF2-40B4-BE49-F238E27FC236}">
                <a16:creationId xmlns:a16="http://schemas.microsoft.com/office/drawing/2014/main" id="{D01FEF90-2FAA-400F-B1D9-4F2171114D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7234A1-AD2F-4550-9F82-9DB74C1C3B60}"/>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228230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E7C64-5C11-4325-AEDC-30228AB9DAD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C0613C-0798-40B4-901F-095D959E52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F5D2F33-C41A-4ADA-AA09-5F278E07DFDF}"/>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5" name="页脚占位符 4">
            <a:extLst>
              <a:ext uri="{FF2B5EF4-FFF2-40B4-BE49-F238E27FC236}">
                <a16:creationId xmlns:a16="http://schemas.microsoft.com/office/drawing/2014/main" id="{4A5FA4E6-90AD-4155-B577-BE7FD2D5C3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0D9390-76CC-4729-8E71-6161F486BB2B}"/>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193043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85371-4A5E-43F9-9818-4C440EC9C1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41BEE1-DF9A-42B5-B216-9D69ED178BF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1B837CF-B246-43B4-8E5F-8E0093EF82E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0AB7F31-4D88-4C55-9B25-89E0408B99A8}"/>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6" name="页脚占位符 5">
            <a:extLst>
              <a:ext uri="{FF2B5EF4-FFF2-40B4-BE49-F238E27FC236}">
                <a16:creationId xmlns:a16="http://schemas.microsoft.com/office/drawing/2014/main" id="{B4260BDF-C47A-4975-8956-6F96E436D7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5650AC-864E-465C-BE05-2D58E4E4340E}"/>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3400104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1A80FE-C2F6-4087-A670-8E2A161FA9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62ABA5-5F72-4E3C-A41C-3A227489CE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1498197-AD4D-42CB-8D6A-9DC922E1D24B}"/>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DF201F3-F1E8-4DDF-B668-866FE3DEC5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4F7AA5A8-8B81-44ED-A94A-F121060669B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B0E2AA4-BF00-495F-9941-55F1610DA8E7}"/>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8" name="页脚占位符 7">
            <a:extLst>
              <a:ext uri="{FF2B5EF4-FFF2-40B4-BE49-F238E27FC236}">
                <a16:creationId xmlns:a16="http://schemas.microsoft.com/office/drawing/2014/main" id="{9D478D3F-9B4D-4962-96EC-BE7CBC098E1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252411C-C5DD-48E7-9E0A-539D1AA5865C}"/>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274479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2311-32CC-4127-B104-D04111095A7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831A5FB-C5A9-4AE9-80A2-FBD895B57EA3}"/>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4" name="页脚占位符 3">
            <a:extLst>
              <a:ext uri="{FF2B5EF4-FFF2-40B4-BE49-F238E27FC236}">
                <a16:creationId xmlns:a16="http://schemas.microsoft.com/office/drawing/2014/main" id="{31006079-30B0-4E73-86C7-D97E53A1BA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6A8B93-E06B-4F6C-B301-E5C0BCCD5E45}"/>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125407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E87A43-4034-49A8-BCA8-20681BB104C1}"/>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3" name="页脚占位符 2">
            <a:extLst>
              <a:ext uri="{FF2B5EF4-FFF2-40B4-BE49-F238E27FC236}">
                <a16:creationId xmlns:a16="http://schemas.microsoft.com/office/drawing/2014/main" id="{55FE9C84-7DD1-4A0D-974A-43411DC86A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ACA3D4-EADB-4E1A-990F-9C61EC14B94A}"/>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302736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575E1-1170-43D3-B9D1-EE70410D89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EC3333-6B27-4F57-895F-D51EFB7A4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875EAA5-768C-45C5-93F1-7C093C88A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024502B-487A-4370-81BB-682B96B0D250}"/>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6" name="页脚占位符 5">
            <a:extLst>
              <a:ext uri="{FF2B5EF4-FFF2-40B4-BE49-F238E27FC236}">
                <a16:creationId xmlns:a16="http://schemas.microsoft.com/office/drawing/2014/main" id="{B752B96E-B227-489E-AD91-90E3E831FA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E17049-6CAB-4B67-A5E1-1A654C24BB0A}"/>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4785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594E3-64C1-4B27-B106-0AF3435DC6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5D0172-5F43-4C31-A196-04F6753D59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5F9CC1C-E24A-41D9-A8D4-9BD0BC6AA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96934AB-C7AD-4430-9A6F-4D1C16932BAF}"/>
              </a:ext>
            </a:extLst>
          </p:cNvPr>
          <p:cNvSpPr>
            <a:spLocks noGrp="1"/>
          </p:cNvSpPr>
          <p:nvPr>
            <p:ph type="dt" sz="half" idx="10"/>
          </p:nvPr>
        </p:nvSpPr>
        <p:spPr/>
        <p:txBody>
          <a:bodyPr/>
          <a:lstStyle/>
          <a:p>
            <a:fld id="{9242E733-8F3B-4432-9758-63132CFF8793}" type="datetimeFigureOut">
              <a:rPr lang="zh-CN" altLang="en-US" smtClean="0"/>
              <a:t>2020/11/26</a:t>
            </a:fld>
            <a:endParaRPr lang="zh-CN" altLang="en-US"/>
          </a:p>
        </p:txBody>
      </p:sp>
      <p:sp>
        <p:nvSpPr>
          <p:cNvPr id="6" name="页脚占位符 5">
            <a:extLst>
              <a:ext uri="{FF2B5EF4-FFF2-40B4-BE49-F238E27FC236}">
                <a16:creationId xmlns:a16="http://schemas.microsoft.com/office/drawing/2014/main" id="{DFE79023-BB75-4B5C-85E7-683BECEC91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7C6F44-F801-488D-9441-00CCC83B3087}"/>
              </a:ext>
            </a:extLst>
          </p:cNvPr>
          <p:cNvSpPr>
            <a:spLocks noGrp="1"/>
          </p:cNvSpPr>
          <p:nvPr>
            <p:ph type="sldNum" sz="quarter" idx="12"/>
          </p:nvPr>
        </p:nvSpPr>
        <p:spPr/>
        <p:txBody>
          <a:body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285003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C27746-4300-4296-BF1C-BC53B90DA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42892E-3B7E-4C6E-A099-DF89CB36E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2F66F1-3F5F-4BA0-883E-FB0D1E2B0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2E733-8F3B-4432-9758-63132CFF8793}" type="datetimeFigureOut">
              <a:rPr lang="zh-CN" altLang="en-US" smtClean="0"/>
              <a:t>2020/11/26</a:t>
            </a:fld>
            <a:endParaRPr lang="zh-CN" altLang="en-US"/>
          </a:p>
        </p:txBody>
      </p:sp>
      <p:sp>
        <p:nvSpPr>
          <p:cNvPr id="5" name="页脚占位符 4">
            <a:extLst>
              <a:ext uri="{FF2B5EF4-FFF2-40B4-BE49-F238E27FC236}">
                <a16:creationId xmlns:a16="http://schemas.microsoft.com/office/drawing/2014/main" id="{90C4314F-836A-4FB3-94E3-5FC3FE428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3F48A5-77FC-4940-B230-9A6EE2AAA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03253-219E-4AEA-93B3-B6EEB63674E9}" type="slidenum">
              <a:rPr lang="zh-CN" altLang="en-US" smtClean="0"/>
              <a:t>‹#›</a:t>
            </a:fld>
            <a:endParaRPr lang="zh-CN" altLang="en-US"/>
          </a:p>
        </p:txBody>
      </p:sp>
    </p:spTree>
    <p:extLst>
      <p:ext uri="{BB962C8B-B14F-4D97-AF65-F5344CB8AC3E}">
        <p14:creationId xmlns:p14="http://schemas.microsoft.com/office/powerpoint/2010/main" val="212393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jianshu.com/p/4b25a05aaa5d" TargetMode="External"/><Relationship Id="rId2" Type="http://schemas.openxmlformats.org/officeDocument/2006/relationships/hyperlink" Target="https://www.jianshu.com/p/dad4181cfdd2" TargetMode="External"/><Relationship Id="rId1" Type="http://schemas.openxmlformats.org/officeDocument/2006/relationships/slideLayout" Target="../slideLayouts/slideLayout2.xml"/><Relationship Id="rId4" Type="http://schemas.openxmlformats.org/officeDocument/2006/relationships/hyperlink" Target="https://www.cnblogs.com/imyalost/p/7039727.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76F1B-7D11-4D56-BAF4-71248196F4D2}"/>
              </a:ext>
            </a:extLst>
          </p:cNvPr>
          <p:cNvSpPr>
            <a:spLocks noGrp="1"/>
          </p:cNvSpPr>
          <p:nvPr>
            <p:ph type="ctrTitle"/>
          </p:nvPr>
        </p:nvSpPr>
        <p:spPr>
          <a:xfrm>
            <a:off x="1216089" y="1113033"/>
            <a:ext cx="9495453" cy="2387600"/>
          </a:xfrm>
        </p:spPr>
        <p:txBody>
          <a:bodyPr/>
          <a:lstStyle/>
          <a:p>
            <a:r>
              <a:rPr lang="zh-CN" altLang="en-US" dirty="0"/>
              <a:t>用户体验设计小组设计</a:t>
            </a:r>
            <a:br>
              <a:rPr lang="en-US" altLang="zh-CN" dirty="0"/>
            </a:br>
            <a:endParaRPr lang="zh-CN" altLang="en-US" dirty="0"/>
          </a:p>
        </p:txBody>
      </p:sp>
      <p:sp>
        <p:nvSpPr>
          <p:cNvPr id="3" name="副标题 2">
            <a:extLst>
              <a:ext uri="{FF2B5EF4-FFF2-40B4-BE49-F238E27FC236}">
                <a16:creationId xmlns:a16="http://schemas.microsoft.com/office/drawing/2014/main" id="{866695A2-AEFE-4B9B-8D69-0CEFBD778BBF}"/>
              </a:ext>
            </a:extLst>
          </p:cNvPr>
          <p:cNvSpPr>
            <a:spLocks noGrp="1"/>
          </p:cNvSpPr>
          <p:nvPr>
            <p:ph type="subTitle" idx="1"/>
          </p:nvPr>
        </p:nvSpPr>
        <p:spPr>
          <a:xfrm>
            <a:off x="4136572" y="3238144"/>
            <a:ext cx="9144000" cy="1655762"/>
          </a:xfrm>
        </p:spPr>
        <p:txBody>
          <a:bodyPr/>
          <a:lstStyle/>
          <a:p>
            <a:r>
              <a:rPr lang="en-US" altLang="zh-CN" dirty="0"/>
              <a:t>——</a:t>
            </a:r>
            <a:r>
              <a:rPr lang="zh-CN" altLang="en-US" dirty="0"/>
              <a:t>校园易购网站设计</a:t>
            </a:r>
          </a:p>
        </p:txBody>
      </p:sp>
      <p:sp>
        <p:nvSpPr>
          <p:cNvPr id="4" name="文本框 3">
            <a:extLst>
              <a:ext uri="{FF2B5EF4-FFF2-40B4-BE49-F238E27FC236}">
                <a16:creationId xmlns:a16="http://schemas.microsoft.com/office/drawing/2014/main" id="{B2519BCE-D18F-4C23-841B-17D14A68F341}"/>
              </a:ext>
            </a:extLst>
          </p:cNvPr>
          <p:cNvSpPr txBox="1"/>
          <p:nvPr/>
        </p:nvSpPr>
        <p:spPr>
          <a:xfrm>
            <a:off x="3855099" y="5103844"/>
            <a:ext cx="4655975" cy="369332"/>
          </a:xfrm>
          <a:prstGeom prst="rect">
            <a:avLst/>
          </a:prstGeom>
          <a:noFill/>
        </p:spPr>
        <p:txBody>
          <a:bodyPr wrap="square" rtlCol="0">
            <a:spAutoFit/>
          </a:bodyPr>
          <a:lstStyle/>
          <a:p>
            <a:pPr algn="ctr"/>
            <a:r>
              <a:rPr lang="zh-CN" altLang="en-US" dirty="0"/>
              <a:t>组长：梁泽生 组员：倪天伦</a:t>
            </a:r>
          </a:p>
        </p:txBody>
      </p:sp>
    </p:spTree>
    <p:extLst>
      <p:ext uri="{BB962C8B-B14F-4D97-AF65-F5344CB8AC3E}">
        <p14:creationId xmlns:p14="http://schemas.microsoft.com/office/powerpoint/2010/main" val="4255263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D7A4D-2ADF-4BB6-8BEE-85AB2B8BB6E6}"/>
              </a:ext>
            </a:extLst>
          </p:cNvPr>
          <p:cNvSpPr>
            <a:spLocks noGrp="1"/>
          </p:cNvSpPr>
          <p:nvPr>
            <p:ph type="title"/>
          </p:nvPr>
        </p:nvSpPr>
        <p:spPr/>
        <p:txBody>
          <a:bodyPr/>
          <a:lstStyle/>
          <a:p>
            <a:r>
              <a:rPr lang="zh-CN" altLang="en-US" dirty="0"/>
              <a:t>战略层</a:t>
            </a:r>
          </a:p>
        </p:txBody>
      </p:sp>
      <p:sp>
        <p:nvSpPr>
          <p:cNvPr id="3" name="内容占位符 2">
            <a:extLst>
              <a:ext uri="{FF2B5EF4-FFF2-40B4-BE49-F238E27FC236}">
                <a16:creationId xmlns:a16="http://schemas.microsoft.com/office/drawing/2014/main" id="{8A402AFD-1E96-4AAB-816C-E1AA661F20C4}"/>
              </a:ext>
            </a:extLst>
          </p:cNvPr>
          <p:cNvSpPr>
            <a:spLocks noGrp="1"/>
          </p:cNvSpPr>
          <p:nvPr>
            <p:ph idx="1"/>
          </p:nvPr>
        </p:nvSpPr>
        <p:spPr/>
        <p:txBody>
          <a:bodyPr/>
          <a:lstStyle/>
          <a:p>
            <a:r>
              <a:rPr lang="zh-CN" altLang="en-US" dirty="0"/>
              <a:t>产品定义</a:t>
            </a:r>
          </a:p>
        </p:txBody>
      </p:sp>
      <p:sp>
        <p:nvSpPr>
          <p:cNvPr id="6" name="文本框 5">
            <a:extLst>
              <a:ext uri="{FF2B5EF4-FFF2-40B4-BE49-F238E27FC236}">
                <a16:creationId xmlns:a16="http://schemas.microsoft.com/office/drawing/2014/main" id="{655F68F0-BA5F-4A7F-9A25-1F595943197E}"/>
              </a:ext>
            </a:extLst>
          </p:cNvPr>
          <p:cNvSpPr txBox="1"/>
          <p:nvPr/>
        </p:nvSpPr>
        <p:spPr>
          <a:xfrm>
            <a:off x="1274858" y="2407224"/>
            <a:ext cx="9147436" cy="1200329"/>
          </a:xfrm>
          <a:prstGeom prst="rect">
            <a:avLst/>
          </a:prstGeom>
          <a:noFill/>
        </p:spPr>
        <p:txBody>
          <a:bodyPr wrap="square" rtlCol="0">
            <a:spAutoFit/>
          </a:bodyPr>
          <a:lstStyle/>
          <a:p>
            <a:r>
              <a:rPr lang="zh-CN" altLang="zh-CN" dirty="0"/>
              <a:t>本项目的最终目标是创建一个校园二手交易平台，主要面向对象为浙大城市学院的学生和教师。校园二手交易平台相对于其他二手交易平台的优势就在于</a:t>
            </a:r>
            <a:r>
              <a:rPr lang="en-US" altLang="zh-CN" dirty="0"/>
              <a:t>"</a:t>
            </a:r>
            <a:r>
              <a:rPr lang="zh-CN" altLang="zh-CN" dirty="0"/>
              <a:t>快</a:t>
            </a:r>
            <a:r>
              <a:rPr lang="en-US" altLang="zh-CN" dirty="0"/>
              <a:t>“</a:t>
            </a:r>
            <a:r>
              <a:rPr lang="zh-CN" altLang="zh-CN" dirty="0"/>
              <a:t>和</a:t>
            </a:r>
            <a:r>
              <a:rPr lang="en-US" altLang="zh-CN" dirty="0"/>
              <a:t>”</a:t>
            </a:r>
            <a:r>
              <a:rPr lang="zh-CN" altLang="zh-CN" dirty="0"/>
              <a:t>诚信</a:t>
            </a:r>
            <a:r>
              <a:rPr lang="en-US" altLang="zh-CN" dirty="0"/>
              <a:t>"</a:t>
            </a:r>
            <a:r>
              <a:rPr lang="zh-CN" altLang="zh-CN" dirty="0"/>
              <a:t>，无需快递，买卖双方可以在沟通后随时在校内当面进行交易和验货。平台主要的功能就是给用户提供求购和发布商品的功能。</a:t>
            </a:r>
            <a:endParaRPr lang="zh-CN" altLang="en-US" dirty="0"/>
          </a:p>
        </p:txBody>
      </p:sp>
      <p:sp>
        <p:nvSpPr>
          <p:cNvPr id="7" name="内容占位符 2">
            <a:extLst>
              <a:ext uri="{FF2B5EF4-FFF2-40B4-BE49-F238E27FC236}">
                <a16:creationId xmlns:a16="http://schemas.microsoft.com/office/drawing/2014/main" id="{88F85E55-788A-4CA0-AB7E-E111E9ECEC84}"/>
              </a:ext>
            </a:extLst>
          </p:cNvPr>
          <p:cNvSpPr txBox="1">
            <a:spLocks/>
          </p:cNvSpPr>
          <p:nvPr/>
        </p:nvSpPr>
        <p:spPr>
          <a:xfrm>
            <a:off x="838200" y="393434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a:t>使用人群</a:t>
            </a:r>
            <a:endParaRPr lang="zh-CN" altLang="en-US" dirty="0"/>
          </a:p>
        </p:txBody>
      </p:sp>
      <p:sp>
        <p:nvSpPr>
          <p:cNvPr id="8" name="文本框 7">
            <a:extLst>
              <a:ext uri="{FF2B5EF4-FFF2-40B4-BE49-F238E27FC236}">
                <a16:creationId xmlns:a16="http://schemas.microsoft.com/office/drawing/2014/main" id="{41553F4E-A151-47FE-8006-27910C9F239C}"/>
              </a:ext>
            </a:extLst>
          </p:cNvPr>
          <p:cNvSpPr txBox="1"/>
          <p:nvPr/>
        </p:nvSpPr>
        <p:spPr>
          <a:xfrm>
            <a:off x="1492898" y="5010538"/>
            <a:ext cx="5710334" cy="1200329"/>
          </a:xfrm>
          <a:prstGeom prst="rect">
            <a:avLst/>
          </a:prstGeom>
          <a:noFill/>
        </p:spPr>
        <p:txBody>
          <a:bodyPr wrap="square" rtlCol="0">
            <a:spAutoFit/>
          </a:bodyPr>
          <a:lstStyle/>
          <a:p>
            <a:r>
              <a:rPr lang="zh-CN" altLang="zh-CN" dirty="0"/>
              <a:t>本产品主要面向人群为在校学生，供学生间进行直接、方便、快捷地将欲出售或购买的二手校园学习用品进行出售或购买。</a:t>
            </a:r>
          </a:p>
          <a:p>
            <a:endParaRPr lang="zh-CN" altLang="en-US" dirty="0"/>
          </a:p>
        </p:txBody>
      </p:sp>
    </p:spTree>
    <p:extLst>
      <p:ext uri="{BB962C8B-B14F-4D97-AF65-F5344CB8AC3E}">
        <p14:creationId xmlns:p14="http://schemas.microsoft.com/office/powerpoint/2010/main" val="359000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36DDC-313C-450D-A474-906CF59E0BE7}"/>
              </a:ext>
            </a:extLst>
          </p:cNvPr>
          <p:cNvSpPr>
            <a:spLocks noGrp="1"/>
          </p:cNvSpPr>
          <p:nvPr>
            <p:ph type="title"/>
          </p:nvPr>
        </p:nvSpPr>
        <p:spPr/>
        <p:txBody>
          <a:bodyPr/>
          <a:lstStyle/>
          <a:p>
            <a:r>
              <a:rPr lang="zh-CN" altLang="en-US" dirty="0"/>
              <a:t>战略层</a:t>
            </a:r>
          </a:p>
        </p:txBody>
      </p:sp>
      <p:sp>
        <p:nvSpPr>
          <p:cNvPr id="6" name="内容占位符 5">
            <a:extLst>
              <a:ext uri="{FF2B5EF4-FFF2-40B4-BE49-F238E27FC236}">
                <a16:creationId xmlns:a16="http://schemas.microsoft.com/office/drawing/2014/main" id="{FB4E7515-3DB1-46FC-BA1B-867DF7F1E2FE}"/>
              </a:ext>
            </a:extLst>
          </p:cNvPr>
          <p:cNvSpPr>
            <a:spLocks noGrp="1"/>
          </p:cNvSpPr>
          <p:nvPr>
            <p:ph idx="1"/>
          </p:nvPr>
        </p:nvSpPr>
        <p:spPr/>
        <p:txBody>
          <a:bodyPr/>
          <a:lstStyle/>
          <a:p>
            <a:r>
              <a:rPr lang="zh-CN" altLang="zh-CN" b="1" dirty="0"/>
              <a:t>主要功能</a:t>
            </a:r>
          </a:p>
          <a:p>
            <a:endParaRPr lang="zh-CN" altLang="en-US" dirty="0"/>
          </a:p>
        </p:txBody>
      </p:sp>
      <p:pic>
        <p:nvPicPr>
          <p:cNvPr id="7" name="图片 6" descr="https://img2020.cnblogs.com/blog/2182901/202011/2182901-20201116185520820-718312030.png">
            <a:extLst>
              <a:ext uri="{FF2B5EF4-FFF2-40B4-BE49-F238E27FC236}">
                <a16:creationId xmlns:a16="http://schemas.microsoft.com/office/drawing/2014/main" id="{259636C6-D89B-4BAE-ABB0-82512089F88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7059" y="498207"/>
            <a:ext cx="5117465" cy="5355590"/>
          </a:xfrm>
          <a:prstGeom prst="rect">
            <a:avLst/>
          </a:prstGeom>
          <a:noFill/>
          <a:ln>
            <a:noFill/>
          </a:ln>
        </p:spPr>
      </p:pic>
      <p:sp>
        <p:nvSpPr>
          <p:cNvPr id="8" name="文本框 7">
            <a:extLst>
              <a:ext uri="{FF2B5EF4-FFF2-40B4-BE49-F238E27FC236}">
                <a16:creationId xmlns:a16="http://schemas.microsoft.com/office/drawing/2014/main" id="{3BBD3C66-84C1-415B-A5C1-B720FB0217D6}"/>
              </a:ext>
            </a:extLst>
          </p:cNvPr>
          <p:cNvSpPr txBox="1"/>
          <p:nvPr/>
        </p:nvSpPr>
        <p:spPr>
          <a:xfrm>
            <a:off x="3818848" y="5853797"/>
            <a:ext cx="3853543" cy="646331"/>
          </a:xfrm>
          <a:prstGeom prst="rect">
            <a:avLst/>
          </a:prstGeom>
          <a:noFill/>
        </p:spPr>
        <p:txBody>
          <a:bodyPr wrap="square" rtlCol="0">
            <a:spAutoFit/>
          </a:bodyPr>
          <a:lstStyle/>
          <a:p>
            <a:pPr algn="ctr"/>
            <a:r>
              <a:rPr lang="zh-CN" altLang="zh-CN" dirty="0"/>
              <a:t>发布功能的流程图</a:t>
            </a:r>
          </a:p>
          <a:p>
            <a:pPr algn="ctr"/>
            <a:endParaRPr lang="zh-CN" altLang="en-US" dirty="0"/>
          </a:p>
        </p:txBody>
      </p:sp>
      <p:sp>
        <p:nvSpPr>
          <p:cNvPr id="9" name="文本框 8">
            <a:extLst>
              <a:ext uri="{FF2B5EF4-FFF2-40B4-BE49-F238E27FC236}">
                <a16:creationId xmlns:a16="http://schemas.microsoft.com/office/drawing/2014/main" id="{7952C4ED-DA13-4D09-A522-EE3ADA6FB510}"/>
              </a:ext>
            </a:extLst>
          </p:cNvPr>
          <p:cNvSpPr txBox="1"/>
          <p:nvPr/>
        </p:nvSpPr>
        <p:spPr>
          <a:xfrm>
            <a:off x="8292394" y="1606480"/>
            <a:ext cx="3210696" cy="4247317"/>
          </a:xfrm>
          <a:prstGeom prst="rect">
            <a:avLst/>
          </a:prstGeom>
          <a:noFill/>
        </p:spPr>
        <p:txBody>
          <a:bodyPr wrap="square" rtlCol="0">
            <a:spAutoFit/>
          </a:bodyPr>
          <a:lstStyle/>
          <a:p>
            <a:r>
              <a:rPr lang="zh-CN" altLang="zh-CN" dirty="0"/>
              <a:t>用户先位于首页，启用功能则需要用户登录。</a:t>
            </a:r>
          </a:p>
          <a:p>
            <a:r>
              <a:rPr lang="zh-CN" altLang="zh-CN" dirty="0"/>
              <a:t>通过验证后，系统弹出相应的用户网页，并供用户进行界面上的用户选择。</a:t>
            </a:r>
          </a:p>
          <a:p>
            <a:r>
              <a:rPr lang="en-US" altLang="zh-CN" dirty="0"/>
              <a:t> </a:t>
            </a:r>
            <a:endParaRPr lang="zh-CN" altLang="zh-CN" dirty="0"/>
          </a:p>
          <a:p>
            <a:r>
              <a:rPr lang="zh-CN" altLang="zh-CN" dirty="0"/>
              <a:t>用户选择发布功能并进行相应的信息填写，填写好的信息将写入数据库，并在用户调出页面时将信息显示在页面上。</a:t>
            </a:r>
          </a:p>
          <a:p>
            <a:r>
              <a:rPr lang="en-US" altLang="zh-CN" dirty="0"/>
              <a:t> </a:t>
            </a:r>
            <a:endParaRPr lang="zh-CN" altLang="zh-CN" dirty="0"/>
          </a:p>
          <a:p>
            <a:r>
              <a:rPr lang="zh-CN" altLang="zh-CN" dirty="0"/>
              <a:t>填写信息并发布完成后，用户将会收到成功发布的信息提示，并返回至首页供功能选择。</a:t>
            </a:r>
          </a:p>
          <a:p>
            <a:endParaRPr lang="zh-CN" altLang="en-US" dirty="0"/>
          </a:p>
        </p:txBody>
      </p:sp>
    </p:spTree>
    <p:extLst>
      <p:ext uri="{BB962C8B-B14F-4D97-AF65-F5344CB8AC3E}">
        <p14:creationId xmlns:p14="http://schemas.microsoft.com/office/powerpoint/2010/main" val="341516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BAB10-4374-40DB-A369-C40186820294}"/>
              </a:ext>
            </a:extLst>
          </p:cNvPr>
          <p:cNvSpPr>
            <a:spLocks noGrp="1"/>
          </p:cNvSpPr>
          <p:nvPr>
            <p:ph type="title"/>
          </p:nvPr>
        </p:nvSpPr>
        <p:spPr/>
        <p:txBody>
          <a:bodyPr/>
          <a:lstStyle/>
          <a:p>
            <a:r>
              <a:rPr lang="zh-CN" altLang="en-US" dirty="0"/>
              <a:t>战略层</a:t>
            </a:r>
          </a:p>
        </p:txBody>
      </p:sp>
      <p:sp>
        <p:nvSpPr>
          <p:cNvPr id="3" name="内容占位符 2">
            <a:extLst>
              <a:ext uri="{FF2B5EF4-FFF2-40B4-BE49-F238E27FC236}">
                <a16:creationId xmlns:a16="http://schemas.microsoft.com/office/drawing/2014/main" id="{A329E1D2-2DF7-4FD4-90EC-21A444C83776}"/>
              </a:ext>
            </a:extLst>
          </p:cNvPr>
          <p:cNvSpPr>
            <a:spLocks noGrp="1"/>
          </p:cNvSpPr>
          <p:nvPr>
            <p:ph idx="1"/>
          </p:nvPr>
        </p:nvSpPr>
        <p:spPr/>
        <p:txBody>
          <a:bodyPr/>
          <a:lstStyle/>
          <a:p>
            <a:r>
              <a:rPr lang="zh-CN" altLang="en-US" dirty="0"/>
              <a:t>主要功能</a:t>
            </a:r>
          </a:p>
        </p:txBody>
      </p:sp>
      <p:pic>
        <p:nvPicPr>
          <p:cNvPr id="4" name="图片 3" descr="https://img2020.cnblogs.com/blog/2182901/202011/2182901-20201116185647641-1244128006.png">
            <a:extLst>
              <a:ext uri="{FF2B5EF4-FFF2-40B4-BE49-F238E27FC236}">
                <a16:creationId xmlns:a16="http://schemas.microsoft.com/office/drawing/2014/main" id="{1E3AF72A-D273-46E0-BBBB-A535D22974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5502" y="514415"/>
            <a:ext cx="5117465" cy="5355590"/>
          </a:xfrm>
          <a:prstGeom prst="rect">
            <a:avLst/>
          </a:prstGeom>
          <a:noFill/>
          <a:ln>
            <a:noFill/>
          </a:ln>
        </p:spPr>
      </p:pic>
      <p:sp>
        <p:nvSpPr>
          <p:cNvPr id="5" name="文本框 4">
            <a:extLst>
              <a:ext uri="{FF2B5EF4-FFF2-40B4-BE49-F238E27FC236}">
                <a16:creationId xmlns:a16="http://schemas.microsoft.com/office/drawing/2014/main" id="{5A533344-38BB-43AC-A179-8693D6086EFB}"/>
              </a:ext>
            </a:extLst>
          </p:cNvPr>
          <p:cNvSpPr txBox="1"/>
          <p:nvPr/>
        </p:nvSpPr>
        <p:spPr>
          <a:xfrm>
            <a:off x="4665307" y="5988734"/>
            <a:ext cx="2500604" cy="646331"/>
          </a:xfrm>
          <a:prstGeom prst="rect">
            <a:avLst/>
          </a:prstGeom>
          <a:noFill/>
        </p:spPr>
        <p:txBody>
          <a:bodyPr wrap="square" rtlCol="0">
            <a:spAutoFit/>
          </a:bodyPr>
          <a:lstStyle/>
          <a:p>
            <a:r>
              <a:rPr lang="zh-CN" altLang="zh-CN" dirty="0"/>
              <a:t>求购功能的流程图</a:t>
            </a:r>
          </a:p>
          <a:p>
            <a:endParaRPr lang="zh-CN" altLang="en-US" dirty="0"/>
          </a:p>
        </p:txBody>
      </p:sp>
      <p:sp>
        <p:nvSpPr>
          <p:cNvPr id="6" name="文本框 5">
            <a:extLst>
              <a:ext uri="{FF2B5EF4-FFF2-40B4-BE49-F238E27FC236}">
                <a16:creationId xmlns:a16="http://schemas.microsoft.com/office/drawing/2014/main" id="{9378A14C-CE07-4BFD-98BF-52BC4E676CD3}"/>
              </a:ext>
            </a:extLst>
          </p:cNvPr>
          <p:cNvSpPr txBox="1"/>
          <p:nvPr/>
        </p:nvSpPr>
        <p:spPr>
          <a:xfrm>
            <a:off x="7996335" y="1614196"/>
            <a:ext cx="3834881" cy="4524315"/>
          </a:xfrm>
          <a:prstGeom prst="rect">
            <a:avLst/>
          </a:prstGeom>
          <a:noFill/>
        </p:spPr>
        <p:txBody>
          <a:bodyPr wrap="square" rtlCol="0">
            <a:spAutoFit/>
          </a:bodyPr>
          <a:lstStyle/>
          <a:p>
            <a:r>
              <a:rPr lang="zh-CN" altLang="zh-CN" dirty="0"/>
              <a:t>用户先位于首页，启用功能则需要用户登录。</a:t>
            </a:r>
          </a:p>
          <a:p>
            <a:r>
              <a:rPr lang="zh-CN" altLang="zh-CN" dirty="0"/>
              <a:t>通过验证后，系统弹出相应的用户网页，并供用户进行界面上的用户选择。</a:t>
            </a:r>
          </a:p>
          <a:p>
            <a:r>
              <a:rPr lang="en-US" altLang="zh-CN" dirty="0"/>
              <a:t> </a:t>
            </a:r>
            <a:endParaRPr lang="zh-CN" altLang="zh-CN" dirty="0"/>
          </a:p>
          <a:p>
            <a:r>
              <a:rPr lang="zh-CN" altLang="zh-CN" dirty="0"/>
              <a:t>用户选择求购功能并进行相应的信息填写，并向服务器发起请求，并更新好的信息更新数据库。</a:t>
            </a:r>
          </a:p>
          <a:p>
            <a:r>
              <a:rPr lang="en-US" altLang="zh-CN" dirty="0"/>
              <a:t> </a:t>
            </a:r>
            <a:endParaRPr lang="zh-CN" altLang="zh-CN" dirty="0"/>
          </a:p>
          <a:p>
            <a:r>
              <a:rPr lang="zh-CN" altLang="zh-CN" dirty="0"/>
              <a:t>完成购买后，用户将会收到成功购买的信息提示，将所应有的信息进行双方用户的分配之后，并返回至首页，基于用户供功能选择。</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95709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3712D-49FE-472C-ABD6-1B7B51D13D9F}"/>
              </a:ext>
            </a:extLst>
          </p:cNvPr>
          <p:cNvSpPr>
            <a:spLocks noGrp="1"/>
          </p:cNvSpPr>
          <p:nvPr>
            <p:ph type="title"/>
          </p:nvPr>
        </p:nvSpPr>
        <p:spPr/>
        <p:txBody>
          <a:bodyPr/>
          <a:lstStyle/>
          <a:p>
            <a:r>
              <a:rPr lang="zh-CN" altLang="en-US" dirty="0"/>
              <a:t>范围层</a:t>
            </a:r>
          </a:p>
        </p:txBody>
      </p:sp>
      <p:sp>
        <p:nvSpPr>
          <p:cNvPr id="3" name="内容占位符 2">
            <a:extLst>
              <a:ext uri="{FF2B5EF4-FFF2-40B4-BE49-F238E27FC236}">
                <a16:creationId xmlns:a16="http://schemas.microsoft.com/office/drawing/2014/main" id="{7B6D582F-8031-4C1A-92ED-6EEADF472A61}"/>
              </a:ext>
            </a:extLst>
          </p:cNvPr>
          <p:cNvSpPr>
            <a:spLocks noGrp="1"/>
          </p:cNvSpPr>
          <p:nvPr>
            <p:ph idx="1"/>
          </p:nvPr>
        </p:nvSpPr>
        <p:spPr>
          <a:xfrm>
            <a:off x="838200" y="1859772"/>
            <a:ext cx="10515600" cy="4351338"/>
          </a:xfrm>
        </p:spPr>
        <p:txBody>
          <a:bodyPr/>
          <a:lstStyle/>
          <a:p>
            <a:r>
              <a:rPr lang="zh-CN" altLang="en-US" dirty="0"/>
              <a:t>功能需求</a:t>
            </a:r>
          </a:p>
        </p:txBody>
      </p:sp>
      <p:sp>
        <p:nvSpPr>
          <p:cNvPr id="4" name="文本框 3">
            <a:extLst>
              <a:ext uri="{FF2B5EF4-FFF2-40B4-BE49-F238E27FC236}">
                <a16:creationId xmlns:a16="http://schemas.microsoft.com/office/drawing/2014/main" id="{F475668E-9D5E-49BF-95BA-4B7E9072F480}"/>
              </a:ext>
            </a:extLst>
          </p:cNvPr>
          <p:cNvSpPr txBox="1"/>
          <p:nvPr/>
        </p:nvSpPr>
        <p:spPr>
          <a:xfrm>
            <a:off x="838200" y="2690336"/>
            <a:ext cx="2817845" cy="2031325"/>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用户在平台购买商品</a:t>
            </a:r>
          </a:p>
          <a:p>
            <a:pPr marL="285750" indent="-285750">
              <a:buFont typeface="Arial" panose="020B0604020202020204" pitchFamily="34" charset="0"/>
              <a:buChar char="•"/>
            </a:pPr>
            <a:r>
              <a:rPr lang="zh-CN" altLang="zh-CN" dirty="0"/>
              <a:t>用户在平台发布商品</a:t>
            </a:r>
          </a:p>
          <a:p>
            <a:pPr marL="285750" indent="-285750">
              <a:buFont typeface="Arial" panose="020B0604020202020204" pitchFamily="34" charset="0"/>
              <a:buChar char="•"/>
            </a:pPr>
            <a:r>
              <a:rPr lang="zh-CN" altLang="zh-CN" dirty="0"/>
              <a:t>用户的基本登录与注册</a:t>
            </a:r>
          </a:p>
          <a:p>
            <a:pPr marL="285750" indent="-285750">
              <a:buFont typeface="Arial" panose="020B0604020202020204" pitchFamily="34" charset="0"/>
              <a:buChar char="•"/>
            </a:pPr>
            <a:r>
              <a:rPr lang="zh-CN" altLang="zh-CN" dirty="0"/>
              <a:t>用户的基本资料设置</a:t>
            </a:r>
            <a:endParaRPr lang="en-US" altLang="zh-CN" dirty="0"/>
          </a:p>
          <a:p>
            <a:pPr marL="285750" indent="-285750">
              <a:buFont typeface="Arial" panose="020B0604020202020204" pitchFamily="34" charset="0"/>
              <a:buChar char="•"/>
            </a:pPr>
            <a:r>
              <a:rPr lang="zh-CN" altLang="zh-CN" dirty="0"/>
              <a:t>优良易懂的界面设计</a:t>
            </a:r>
          </a:p>
          <a:p>
            <a:endParaRPr lang="zh-CN" altLang="zh-CN" dirty="0"/>
          </a:p>
          <a:p>
            <a:endParaRPr lang="zh-CN" altLang="en-US" dirty="0"/>
          </a:p>
        </p:txBody>
      </p:sp>
      <p:sp>
        <p:nvSpPr>
          <p:cNvPr id="5" name="内容占位符 2">
            <a:extLst>
              <a:ext uri="{FF2B5EF4-FFF2-40B4-BE49-F238E27FC236}">
                <a16:creationId xmlns:a16="http://schemas.microsoft.com/office/drawing/2014/main" id="{F9526FB7-DBA7-4793-82A0-56E0B2D5575B}"/>
              </a:ext>
            </a:extLst>
          </p:cNvPr>
          <p:cNvSpPr txBox="1">
            <a:spLocks/>
          </p:cNvSpPr>
          <p:nvPr/>
        </p:nvSpPr>
        <p:spPr>
          <a:xfrm>
            <a:off x="4297525" y="185977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需求优先级</a:t>
            </a:r>
          </a:p>
        </p:txBody>
      </p:sp>
      <p:sp>
        <p:nvSpPr>
          <p:cNvPr id="6" name="文本框 5">
            <a:extLst>
              <a:ext uri="{FF2B5EF4-FFF2-40B4-BE49-F238E27FC236}">
                <a16:creationId xmlns:a16="http://schemas.microsoft.com/office/drawing/2014/main" id="{F4CDE526-77AE-434F-914E-5E934E1F700C}"/>
              </a:ext>
            </a:extLst>
          </p:cNvPr>
          <p:cNvSpPr txBox="1"/>
          <p:nvPr/>
        </p:nvSpPr>
        <p:spPr>
          <a:xfrm>
            <a:off x="4297525" y="2613334"/>
            <a:ext cx="7529804" cy="3416320"/>
          </a:xfrm>
          <a:prstGeom prst="rect">
            <a:avLst/>
          </a:prstGeom>
          <a:noFill/>
        </p:spPr>
        <p:txBody>
          <a:bodyPr wrap="square" rtlCol="0">
            <a:spAutoFit/>
          </a:bodyPr>
          <a:lstStyle/>
          <a:p>
            <a:r>
              <a:rPr lang="zh-CN" altLang="zh-CN" dirty="0"/>
              <a:t>需求可分为强制型</a:t>
            </a:r>
            <a:r>
              <a:rPr lang="en-US" altLang="zh-CN" dirty="0"/>
              <a:t>(Mandatory)</a:t>
            </a:r>
            <a:r>
              <a:rPr lang="zh-CN" altLang="zh-CN" dirty="0"/>
              <a:t>，满意的</a:t>
            </a:r>
            <a:r>
              <a:rPr lang="en-US" altLang="zh-CN" dirty="0"/>
              <a:t>(Desirable)</a:t>
            </a:r>
          </a:p>
          <a:p>
            <a:r>
              <a:rPr lang="zh-CN" altLang="zh-CN" dirty="0"/>
              <a:t>，非必要（</a:t>
            </a:r>
            <a:r>
              <a:rPr lang="en-US" altLang="zh-CN" dirty="0"/>
              <a:t>Inessential</a:t>
            </a:r>
            <a:r>
              <a:rPr lang="zh-CN" altLang="zh-CN" dirty="0"/>
              <a:t>）三种类型。</a:t>
            </a:r>
          </a:p>
          <a:p>
            <a:r>
              <a:rPr lang="en-US" altLang="zh-CN" dirty="0"/>
              <a:t> </a:t>
            </a:r>
            <a:endParaRPr lang="zh-CN" altLang="zh-CN" dirty="0"/>
          </a:p>
          <a:p>
            <a:r>
              <a:rPr lang="zh-CN" altLang="zh-CN" dirty="0"/>
              <a:t>强制性需求：</a:t>
            </a:r>
          </a:p>
          <a:p>
            <a:r>
              <a:rPr lang="zh-CN" altLang="zh-CN" dirty="0"/>
              <a:t>用户在平台购买商品</a:t>
            </a:r>
          </a:p>
          <a:p>
            <a:r>
              <a:rPr lang="zh-CN" altLang="zh-CN" dirty="0"/>
              <a:t>用户在平台发布商品</a:t>
            </a:r>
          </a:p>
          <a:p>
            <a:r>
              <a:rPr lang="zh-CN" altLang="zh-CN" dirty="0"/>
              <a:t>用户的基本登录与注册</a:t>
            </a:r>
          </a:p>
          <a:p>
            <a:r>
              <a:rPr lang="zh-CN" altLang="zh-CN" dirty="0"/>
              <a:t>用户的基本资料设置</a:t>
            </a:r>
          </a:p>
          <a:p>
            <a:r>
              <a:rPr lang="en-US" altLang="zh-CN" dirty="0"/>
              <a:t> </a:t>
            </a:r>
            <a:endParaRPr lang="zh-CN" altLang="zh-CN" dirty="0"/>
          </a:p>
          <a:p>
            <a:r>
              <a:rPr lang="zh-CN" altLang="zh-CN" dirty="0"/>
              <a:t>满意的需求</a:t>
            </a:r>
          </a:p>
          <a:p>
            <a:r>
              <a:rPr lang="zh-CN" altLang="zh-CN" dirty="0"/>
              <a:t>优良简便易懂的界面设计</a:t>
            </a:r>
          </a:p>
          <a:p>
            <a:endParaRPr lang="zh-CN" altLang="en-US" dirty="0"/>
          </a:p>
        </p:txBody>
      </p:sp>
    </p:spTree>
    <p:extLst>
      <p:ext uri="{BB962C8B-B14F-4D97-AF65-F5344CB8AC3E}">
        <p14:creationId xmlns:p14="http://schemas.microsoft.com/office/powerpoint/2010/main" val="225030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9DFBB-878F-4A5E-8715-023C216C6DE7}"/>
              </a:ext>
            </a:extLst>
          </p:cNvPr>
          <p:cNvSpPr>
            <a:spLocks noGrp="1"/>
          </p:cNvSpPr>
          <p:nvPr>
            <p:ph type="title"/>
          </p:nvPr>
        </p:nvSpPr>
        <p:spPr/>
        <p:txBody>
          <a:bodyPr/>
          <a:lstStyle/>
          <a:p>
            <a:r>
              <a:rPr lang="zh-CN" altLang="en-US" dirty="0"/>
              <a:t>结构层</a:t>
            </a:r>
          </a:p>
        </p:txBody>
      </p:sp>
      <p:sp>
        <p:nvSpPr>
          <p:cNvPr id="3" name="内容占位符 2">
            <a:extLst>
              <a:ext uri="{FF2B5EF4-FFF2-40B4-BE49-F238E27FC236}">
                <a16:creationId xmlns:a16="http://schemas.microsoft.com/office/drawing/2014/main" id="{FC56F316-284E-4A6B-B91B-4B54FC68CD12}"/>
              </a:ext>
            </a:extLst>
          </p:cNvPr>
          <p:cNvSpPr>
            <a:spLocks noGrp="1"/>
          </p:cNvSpPr>
          <p:nvPr>
            <p:ph idx="1"/>
          </p:nvPr>
        </p:nvSpPr>
        <p:spPr/>
        <p:txBody>
          <a:bodyPr/>
          <a:lstStyle/>
          <a:p>
            <a:r>
              <a:rPr lang="zh-CN" altLang="zh-CN" dirty="0"/>
              <a:t>交互设计</a:t>
            </a:r>
            <a:endParaRPr lang="zh-CN" altLang="en-US" dirty="0"/>
          </a:p>
        </p:txBody>
      </p:sp>
      <p:sp>
        <p:nvSpPr>
          <p:cNvPr id="5" name="文本框 4">
            <a:extLst>
              <a:ext uri="{FF2B5EF4-FFF2-40B4-BE49-F238E27FC236}">
                <a16:creationId xmlns:a16="http://schemas.microsoft.com/office/drawing/2014/main" id="{CF692042-11F5-459F-BF28-49499B0D4654}"/>
              </a:ext>
            </a:extLst>
          </p:cNvPr>
          <p:cNvSpPr txBox="1"/>
          <p:nvPr/>
        </p:nvSpPr>
        <p:spPr>
          <a:xfrm>
            <a:off x="1007706" y="3062199"/>
            <a:ext cx="3825551" cy="1200329"/>
          </a:xfrm>
          <a:prstGeom prst="rect">
            <a:avLst/>
          </a:prstGeom>
          <a:noFill/>
        </p:spPr>
        <p:txBody>
          <a:bodyPr wrap="square" rtlCol="0">
            <a:spAutoFit/>
          </a:bodyPr>
          <a:lstStyle/>
          <a:p>
            <a:r>
              <a:rPr lang="zh-CN" altLang="zh-CN" dirty="0"/>
              <a:t>因为是校园二手交易网站，所以我们尽量选择蓝色和青色的变色效果来使得界面比较青春。</a:t>
            </a:r>
          </a:p>
          <a:p>
            <a:endParaRPr lang="zh-CN" altLang="en-US" dirty="0"/>
          </a:p>
        </p:txBody>
      </p:sp>
      <p:pic>
        <p:nvPicPr>
          <p:cNvPr id="6" name="图片 5">
            <a:extLst>
              <a:ext uri="{FF2B5EF4-FFF2-40B4-BE49-F238E27FC236}">
                <a16:creationId xmlns:a16="http://schemas.microsoft.com/office/drawing/2014/main" id="{E3DA06E4-E0C9-4993-B665-281767154406}"/>
              </a:ext>
            </a:extLst>
          </p:cNvPr>
          <p:cNvPicPr/>
          <p:nvPr/>
        </p:nvPicPr>
        <p:blipFill>
          <a:blip r:embed="rId2" cstate="print"/>
          <a:srcRect/>
          <a:stretch>
            <a:fillRect/>
          </a:stretch>
        </p:blipFill>
        <p:spPr bwMode="auto">
          <a:xfrm>
            <a:off x="6886138" y="3662364"/>
            <a:ext cx="4671060" cy="959296"/>
          </a:xfrm>
          <a:prstGeom prst="rect">
            <a:avLst/>
          </a:prstGeom>
          <a:noFill/>
          <a:ln w="9525">
            <a:noFill/>
            <a:miter lim="800000"/>
            <a:headEnd/>
            <a:tailEnd/>
          </a:ln>
        </p:spPr>
      </p:pic>
      <p:pic>
        <p:nvPicPr>
          <p:cNvPr id="7" name="图片 6">
            <a:extLst>
              <a:ext uri="{FF2B5EF4-FFF2-40B4-BE49-F238E27FC236}">
                <a16:creationId xmlns:a16="http://schemas.microsoft.com/office/drawing/2014/main" id="{DC9FD66F-998B-4821-816D-83A2870B8EA5}"/>
              </a:ext>
            </a:extLst>
          </p:cNvPr>
          <p:cNvPicPr/>
          <p:nvPr/>
        </p:nvPicPr>
        <p:blipFill>
          <a:blip r:embed="rId3" cstate="print"/>
          <a:srcRect/>
          <a:stretch>
            <a:fillRect/>
          </a:stretch>
        </p:blipFill>
        <p:spPr bwMode="auto">
          <a:xfrm>
            <a:off x="6886138" y="681037"/>
            <a:ext cx="4671060" cy="2514600"/>
          </a:xfrm>
          <a:prstGeom prst="rect">
            <a:avLst/>
          </a:prstGeom>
          <a:noFill/>
          <a:ln w="9525">
            <a:noFill/>
            <a:miter lim="800000"/>
            <a:headEnd/>
            <a:tailEnd/>
          </a:ln>
        </p:spPr>
      </p:pic>
      <p:sp>
        <p:nvSpPr>
          <p:cNvPr id="8" name="文本框 7">
            <a:extLst>
              <a:ext uri="{FF2B5EF4-FFF2-40B4-BE49-F238E27FC236}">
                <a16:creationId xmlns:a16="http://schemas.microsoft.com/office/drawing/2014/main" id="{352680AF-5EE9-4A21-8D00-E9E4314F7205}"/>
              </a:ext>
            </a:extLst>
          </p:cNvPr>
          <p:cNvSpPr txBox="1"/>
          <p:nvPr/>
        </p:nvSpPr>
        <p:spPr>
          <a:xfrm>
            <a:off x="1007706" y="4834572"/>
            <a:ext cx="3918857" cy="1477328"/>
          </a:xfrm>
          <a:prstGeom prst="rect">
            <a:avLst/>
          </a:prstGeom>
          <a:noFill/>
        </p:spPr>
        <p:txBody>
          <a:bodyPr wrap="square" rtlCol="0">
            <a:spAutoFit/>
          </a:bodyPr>
          <a:lstStyle/>
          <a:p>
            <a:r>
              <a:rPr lang="zh-CN" altLang="zh-CN" dirty="0"/>
              <a:t>除此之外，为了使得页面操作简洁明了，将几乎所有的操作选项都置于页面顶部，也有大体字像</a:t>
            </a:r>
            <a:r>
              <a:rPr lang="en-US" altLang="zh-CN" dirty="0"/>
              <a:t>”</a:t>
            </a:r>
            <a:r>
              <a:rPr lang="zh-CN" altLang="zh-CN" dirty="0"/>
              <a:t>商品分类</a:t>
            </a:r>
            <a:r>
              <a:rPr lang="en-US" altLang="zh-CN" dirty="0"/>
              <a:t>”</a:t>
            </a:r>
            <a:r>
              <a:rPr lang="zh-CN" altLang="zh-CN" dirty="0"/>
              <a:t>等来标注说明界面的布局。</a:t>
            </a:r>
          </a:p>
          <a:p>
            <a:endParaRPr lang="zh-CN" altLang="en-US" dirty="0"/>
          </a:p>
        </p:txBody>
      </p:sp>
      <p:sp>
        <p:nvSpPr>
          <p:cNvPr id="9" name="文本框 8">
            <a:extLst>
              <a:ext uri="{FF2B5EF4-FFF2-40B4-BE49-F238E27FC236}">
                <a16:creationId xmlns:a16="http://schemas.microsoft.com/office/drawing/2014/main" id="{9D3F5AED-FE9D-4D89-9B59-A0903357170B}"/>
              </a:ext>
            </a:extLst>
          </p:cNvPr>
          <p:cNvSpPr txBox="1"/>
          <p:nvPr/>
        </p:nvSpPr>
        <p:spPr>
          <a:xfrm>
            <a:off x="6886138" y="5321102"/>
            <a:ext cx="3321698" cy="923330"/>
          </a:xfrm>
          <a:prstGeom prst="rect">
            <a:avLst/>
          </a:prstGeom>
          <a:noFill/>
        </p:spPr>
        <p:txBody>
          <a:bodyPr wrap="square" rtlCol="0">
            <a:spAutoFit/>
          </a:bodyPr>
          <a:lstStyle/>
          <a:p>
            <a:r>
              <a:rPr lang="zh-CN" altLang="zh-CN" dirty="0"/>
              <a:t>进入个人中心，左边的导航条能轻松引导用户操作。</a:t>
            </a:r>
          </a:p>
          <a:p>
            <a:endParaRPr lang="zh-CN" altLang="en-US" dirty="0"/>
          </a:p>
        </p:txBody>
      </p:sp>
    </p:spTree>
    <p:extLst>
      <p:ext uri="{BB962C8B-B14F-4D97-AF65-F5344CB8AC3E}">
        <p14:creationId xmlns:p14="http://schemas.microsoft.com/office/powerpoint/2010/main" val="345458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FDDB09-B1D5-4D18-9180-77034AC22FD0}"/>
              </a:ext>
            </a:extLst>
          </p:cNvPr>
          <p:cNvPicPr/>
          <p:nvPr/>
        </p:nvPicPr>
        <p:blipFill>
          <a:blip r:embed="rId2" cstate="print"/>
          <a:srcRect/>
          <a:stretch>
            <a:fillRect/>
          </a:stretch>
        </p:blipFill>
        <p:spPr bwMode="auto">
          <a:xfrm>
            <a:off x="1297117" y="1951945"/>
            <a:ext cx="10056683" cy="4674505"/>
          </a:xfrm>
          <a:prstGeom prst="rect">
            <a:avLst/>
          </a:prstGeom>
          <a:noFill/>
          <a:ln w="9525">
            <a:noFill/>
            <a:miter lim="800000"/>
            <a:headEnd/>
            <a:tailEnd/>
          </a:ln>
        </p:spPr>
      </p:pic>
      <p:sp>
        <p:nvSpPr>
          <p:cNvPr id="2" name="标题 1">
            <a:extLst>
              <a:ext uri="{FF2B5EF4-FFF2-40B4-BE49-F238E27FC236}">
                <a16:creationId xmlns:a16="http://schemas.microsoft.com/office/drawing/2014/main" id="{D7B7D532-25A0-41F4-AC17-BF60A97D6041}"/>
              </a:ext>
            </a:extLst>
          </p:cNvPr>
          <p:cNvSpPr>
            <a:spLocks noGrp="1"/>
          </p:cNvSpPr>
          <p:nvPr>
            <p:ph type="title"/>
          </p:nvPr>
        </p:nvSpPr>
        <p:spPr/>
        <p:txBody>
          <a:bodyPr/>
          <a:lstStyle/>
          <a:p>
            <a:r>
              <a:rPr lang="zh-CN" altLang="en-US" dirty="0"/>
              <a:t>结构层</a:t>
            </a:r>
          </a:p>
        </p:txBody>
      </p:sp>
      <p:sp>
        <p:nvSpPr>
          <p:cNvPr id="3" name="内容占位符 2">
            <a:extLst>
              <a:ext uri="{FF2B5EF4-FFF2-40B4-BE49-F238E27FC236}">
                <a16:creationId xmlns:a16="http://schemas.microsoft.com/office/drawing/2014/main" id="{40BF224C-3C6D-4538-9EB6-3D70699657CC}"/>
              </a:ext>
            </a:extLst>
          </p:cNvPr>
          <p:cNvSpPr>
            <a:spLocks noGrp="1"/>
          </p:cNvSpPr>
          <p:nvPr>
            <p:ph idx="1"/>
          </p:nvPr>
        </p:nvSpPr>
        <p:spPr/>
        <p:txBody>
          <a:bodyPr/>
          <a:lstStyle/>
          <a:p>
            <a:r>
              <a:rPr lang="zh-CN" altLang="zh-CN" b="1" dirty="0"/>
              <a:t>信息架构</a:t>
            </a:r>
          </a:p>
          <a:p>
            <a:endParaRPr lang="zh-CN" altLang="en-US" dirty="0"/>
          </a:p>
        </p:txBody>
      </p:sp>
    </p:spTree>
    <p:extLst>
      <p:ext uri="{BB962C8B-B14F-4D97-AF65-F5344CB8AC3E}">
        <p14:creationId xmlns:p14="http://schemas.microsoft.com/office/powerpoint/2010/main" val="419882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F8730-1C55-4E30-AC49-0E92BD6641FB}"/>
              </a:ext>
            </a:extLst>
          </p:cNvPr>
          <p:cNvSpPr>
            <a:spLocks noGrp="1"/>
          </p:cNvSpPr>
          <p:nvPr>
            <p:ph type="title"/>
          </p:nvPr>
        </p:nvSpPr>
        <p:spPr/>
        <p:txBody>
          <a:bodyPr/>
          <a:lstStyle/>
          <a:p>
            <a:r>
              <a:rPr lang="zh-CN" altLang="en-US" dirty="0"/>
              <a:t>框架层</a:t>
            </a:r>
          </a:p>
        </p:txBody>
      </p:sp>
      <p:sp>
        <p:nvSpPr>
          <p:cNvPr id="3" name="内容占位符 2">
            <a:extLst>
              <a:ext uri="{FF2B5EF4-FFF2-40B4-BE49-F238E27FC236}">
                <a16:creationId xmlns:a16="http://schemas.microsoft.com/office/drawing/2014/main" id="{7A4E3AC2-95F4-4D73-B571-680FD2A3E1ED}"/>
              </a:ext>
            </a:extLst>
          </p:cNvPr>
          <p:cNvSpPr>
            <a:spLocks noGrp="1"/>
          </p:cNvSpPr>
          <p:nvPr>
            <p:ph idx="1"/>
          </p:nvPr>
        </p:nvSpPr>
        <p:spPr/>
        <p:txBody>
          <a:bodyPr/>
          <a:lstStyle/>
          <a:p>
            <a:r>
              <a:rPr lang="zh-CN" altLang="zh-CN" b="1" dirty="0"/>
              <a:t>界面设计</a:t>
            </a:r>
          </a:p>
          <a:p>
            <a:endParaRPr lang="zh-CN" altLang="en-US" dirty="0"/>
          </a:p>
        </p:txBody>
      </p:sp>
      <p:sp>
        <p:nvSpPr>
          <p:cNvPr id="4" name="文本框 3">
            <a:extLst>
              <a:ext uri="{FF2B5EF4-FFF2-40B4-BE49-F238E27FC236}">
                <a16:creationId xmlns:a16="http://schemas.microsoft.com/office/drawing/2014/main" id="{D9F0F636-8235-4D20-AA87-6585C3F0BF86}"/>
              </a:ext>
            </a:extLst>
          </p:cNvPr>
          <p:cNvSpPr txBox="1"/>
          <p:nvPr/>
        </p:nvSpPr>
        <p:spPr>
          <a:xfrm>
            <a:off x="2202024" y="2727864"/>
            <a:ext cx="8845421" cy="2585323"/>
          </a:xfrm>
          <a:prstGeom prst="rect">
            <a:avLst/>
          </a:prstGeom>
          <a:noFill/>
        </p:spPr>
        <p:txBody>
          <a:bodyPr wrap="square" rtlCol="0">
            <a:spAutoFit/>
          </a:bodyPr>
          <a:lstStyle/>
          <a:p>
            <a:r>
              <a:rPr lang="zh-CN" altLang="zh-CN" dirty="0"/>
              <a:t>界面设计采取了一些标准的界面元素：</a:t>
            </a:r>
          </a:p>
          <a:p>
            <a:r>
              <a:rPr lang="zh-CN" altLang="zh-CN" dirty="0"/>
              <a:t>单选框：允许用户从一组互斥的选项中选择一个。</a:t>
            </a:r>
          </a:p>
          <a:p>
            <a:r>
              <a:rPr lang="zh-CN" altLang="zh-CN" dirty="0"/>
              <a:t>文本框：等待用户输入文字。</a:t>
            </a:r>
          </a:p>
          <a:p>
            <a:r>
              <a:rPr lang="zh-CN" altLang="zh-CN" dirty="0"/>
              <a:t>下拉菜单：与单选框功能类似，更有效地呈现更多的选项。</a:t>
            </a:r>
          </a:p>
          <a:p>
            <a:r>
              <a:rPr lang="zh-CN" altLang="zh-CN" dirty="0"/>
              <a:t>多选菜单：与复选框类似，但更容易支持大量的选项。</a:t>
            </a:r>
          </a:p>
          <a:p>
            <a:r>
              <a:rPr lang="zh-CN" altLang="zh-CN" dirty="0"/>
              <a:t>按钮：提交信息、采取动作等。</a:t>
            </a:r>
          </a:p>
          <a:p>
            <a:r>
              <a:rPr lang="en-US" altLang="zh-CN" dirty="0"/>
              <a:t> </a:t>
            </a:r>
            <a:endParaRPr lang="zh-CN" altLang="zh-CN" dirty="0"/>
          </a:p>
          <a:p>
            <a:r>
              <a:rPr lang="zh-CN" altLang="zh-CN" dirty="0"/>
              <a:t>采取一些基本的设计交互元素进行了良好的组合，产生了我们所设计的目标网页初稿。</a:t>
            </a:r>
          </a:p>
          <a:p>
            <a:endParaRPr lang="zh-CN" altLang="en-US" dirty="0"/>
          </a:p>
        </p:txBody>
      </p:sp>
    </p:spTree>
    <p:extLst>
      <p:ext uri="{BB962C8B-B14F-4D97-AF65-F5344CB8AC3E}">
        <p14:creationId xmlns:p14="http://schemas.microsoft.com/office/powerpoint/2010/main" val="866102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FA000-0B13-45B5-81CC-AC39559C1FA7}"/>
              </a:ext>
            </a:extLst>
          </p:cNvPr>
          <p:cNvSpPr>
            <a:spLocks noGrp="1"/>
          </p:cNvSpPr>
          <p:nvPr>
            <p:ph type="title"/>
          </p:nvPr>
        </p:nvSpPr>
        <p:spPr/>
        <p:txBody>
          <a:bodyPr/>
          <a:lstStyle/>
          <a:p>
            <a:r>
              <a:rPr lang="zh-CN" altLang="en-US" dirty="0"/>
              <a:t>框架层</a:t>
            </a:r>
          </a:p>
        </p:txBody>
      </p:sp>
      <p:sp>
        <p:nvSpPr>
          <p:cNvPr id="3" name="内容占位符 2">
            <a:extLst>
              <a:ext uri="{FF2B5EF4-FFF2-40B4-BE49-F238E27FC236}">
                <a16:creationId xmlns:a16="http://schemas.microsoft.com/office/drawing/2014/main" id="{26F923A3-34D3-43D5-B1C5-EA43224E6B6A}"/>
              </a:ext>
            </a:extLst>
          </p:cNvPr>
          <p:cNvSpPr>
            <a:spLocks noGrp="1"/>
          </p:cNvSpPr>
          <p:nvPr>
            <p:ph idx="1"/>
          </p:nvPr>
        </p:nvSpPr>
        <p:spPr/>
        <p:txBody>
          <a:bodyPr/>
          <a:lstStyle/>
          <a:p>
            <a:r>
              <a:rPr lang="zh-CN" altLang="zh-CN" b="1" dirty="0"/>
              <a:t>导航设计</a:t>
            </a:r>
          </a:p>
          <a:p>
            <a:endParaRPr lang="zh-CN" altLang="en-US" dirty="0"/>
          </a:p>
        </p:txBody>
      </p:sp>
      <p:sp>
        <p:nvSpPr>
          <p:cNvPr id="4" name="文本框 3">
            <a:extLst>
              <a:ext uri="{FF2B5EF4-FFF2-40B4-BE49-F238E27FC236}">
                <a16:creationId xmlns:a16="http://schemas.microsoft.com/office/drawing/2014/main" id="{2D6BAF53-165B-45A0-A8F7-E748419D798C}"/>
              </a:ext>
            </a:extLst>
          </p:cNvPr>
          <p:cNvSpPr txBox="1"/>
          <p:nvPr/>
        </p:nvSpPr>
        <p:spPr>
          <a:xfrm>
            <a:off x="1194317" y="2570584"/>
            <a:ext cx="9283961" cy="646331"/>
          </a:xfrm>
          <a:prstGeom prst="rect">
            <a:avLst/>
          </a:prstGeom>
          <a:noFill/>
        </p:spPr>
        <p:txBody>
          <a:bodyPr wrap="square" rtlCol="0">
            <a:spAutoFit/>
          </a:bodyPr>
          <a:lstStyle/>
          <a:p>
            <a:r>
              <a:rPr lang="zh-CN" altLang="zh-CN" dirty="0"/>
              <a:t>导航设计必须传达出它的内容和用户当前浏览页面之间的关系。这有助于用户理解哪个有效的选择会最好地支持他们的任务或他们想要达到的目标。</a:t>
            </a:r>
            <a:endParaRPr lang="zh-CN" altLang="en-US" dirty="0"/>
          </a:p>
        </p:txBody>
      </p:sp>
      <p:sp>
        <p:nvSpPr>
          <p:cNvPr id="5" name="文本框 4">
            <a:extLst>
              <a:ext uri="{FF2B5EF4-FFF2-40B4-BE49-F238E27FC236}">
                <a16:creationId xmlns:a16="http://schemas.microsoft.com/office/drawing/2014/main" id="{C2D48B5F-8152-4630-90EA-A932F809BCC5}"/>
              </a:ext>
            </a:extLst>
          </p:cNvPr>
          <p:cNvSpPr txBox="1"/>
          <p:nvPr/>
        </p:nvSpPr>
        <p:spPr>
          <a:xfrm>
            <a:off x="1101011" y="3476308"/>
            <a:ext cx="9470572" cy="1477328"/>
          </a:xfrm>
          <a:prstGeom prst="rect">
            <a:avLst/>
          </a:prstGeom>
          <a:noFill/>
        </p:spPr>
        <p:txBody>
          <a:bodyPr wrap="square" rtlCol="0">
            <a:spAutoFit/>
          </a:bodyPr>
          <a:lstStyle/>
          <a:p>
            <a:r>
              <a:rPr lang="zh-CN" altLang="zh-CN" b="1" dirty="0"/>
              <a:t>本项目使用了</a:t>
            </a:r>
            <a:endParaRPr lang="en-US" altLang="zh-CN" b="1" dirty="0"/>
          </a:p>
          <a:p>
            <a:endParaRPr lang="zh-CN" altLang="zh-CN" dirty="0"/>
          </a:p>
          <a:p>
            <a:pPr lvl="0"/>
            <a:r>
              <a:rPr lang="zh-CN" altLang="zh-CN" dirty="0">
                <a:highlight>
                  <a:srgbClr val="FFFF00"/>
                </a:highlight>
              </a:rPr>
              <a:t>全局导航（</a:t>
            </a:r>
            <a:r>
              <a:rPr lang="en-US" altLang="zh-CN" dirty="0">
                <a:highlight>
                  <a:srgbClr val="FFFF00"/>
                </a:highlight>
              </a:rPr>
              <a:t>global navigation</a:t>
            </a:r>
            <a:r>
              <a:rPr lang="zh-CN" altLang="zh-CN" dirty="0">
                <a:highlight>
                  <a:srgbClr val="FFFF00"/>
                </a:highlight>
              </a:rPr>
              <a:t>）</a:t>
            </a:r>
            <a:r>
              <a:rPr lang="zh-CN" altLang="zh-CN" dirty="0"/>
              <a:t>：提供了覆盖整个网站的通路。全局导航提供的是用户最有可能需要从网站的最终页面到其他什么地方的一组关键点。</a:t>
            </a:r>
          </a:p>
          <a:p>
            <a:endParaRPr lang="zh-CN" altLang="en-US" dirty="0"/>
          </a:p>
        </p:txBody>
      </p:sp>
      <p:pic>
        <p:nvPicPr>
          <p:cNvPr id="6" name="图片 5">
            <a:extLst>
              <a:ext uri="{FF2B5EF4-FFF2-40B4-BE49-F238E27FC236}">
                <a16:creationId xmlns:a16="http://schemas.microsoft.com/office/drawing/2014/main" id="{95187C1E-0E42-42C3-88D3-197B6B269093}"/>
              </a:ext>
            </a:extLst>
          </p:cNvPr>
          <p:cNvPicPr/>
          <p:nvPr/>
        </p:nvPicPr>
        <p:blipFill>
          <a:blip r:embed="rId2" cstate="print"/>
          <a:stretch>
            <a:fillRect/>
          </a:stretch>
        </p:blipFill>
        <p:spPr>
          <a:xfrm>
            <a:off x="1194317" y="4953636"/>
            <a:ext cx="9125340" cy="1518314"/>
          </a:xfrm>
          <a:prstGeom prst="rect">
            <a:avLst/>
          </a:prstGeom>
        </p:spPr>
      </p:pic>
    </p:spTree>
    <p:extLst>
      <p:ext uri="{BB962C8B-B14F-4D97-AF65-F5344CB8AC3E}">
        <p14:creationId xmlns:p14="http://schemas.microsoft.com/office/powerpoint/2010/main" val="292635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5CEBE-0FE1-4937-92DF-13F7FE1EC084}"/>
              </a:ext>
            </a:extLst>
          </p:cNvPr>
          <p:cNvSpPr>
            <a:spLocks noGrp="1"/>
          </p:cNvSpPr>
          <p:nvPr>
            <p:ph type="title"/>
          </p:nvPr>
        </p:nvSpPr>
        <p:spPr/>
        <p:txBody>
          <a:bodyPr/>
          <a:lstStyle/>
          <a:p>
            <a:r>
              <a:rPr lang="zh-CN" altLang="en-US" dirty="0"/>
              <a:t>框架层</a:t>
            </a:r>
          </a:p>
        </p:txBody>
      </p:sp>
      <p:sp>
        <p:nvSpPr>
          <p:cNvPr id="3" name="内容占位符 2">
            <a:extLst>
              <a:ext uri="{FF2B5EF4-FFF2-40B4-BE49-F238E27FC236}">
                <a16:creationId xmlns:a16="http://schemas.microsoft.com/office/drawing/2014/main" id="{B701FE37-AED1-4117-BA07-2D8ED2288AE4}"/>
              </a:ext>
            </a:extLst>
          </p:cNvPr>
          <p:cNvSpPr>
            <a:spLocks noGrp="1"/>
          </p:cNvSpPr>
          <p:nvPr>
            <p:ph idx="1"/>
          </p:nvPr>
        </p:nvSpPr>
        <p:spPr>
          <a:xfrm>
            <a:off x="838200" y="1825625"/>
            <a:ext cx="10515600" cy="4351338"/>
          </a:xfrm>
        </p:spPr>
        <p:txBody>
          <a:bodyPr/>
          <a:lstStyle/>
          <a:p>
            <a:r>
              <a:rPr lang="zh-CN" altLang="en-US" dirty="0"/>
              <a:t>导航设计</a:t>
            </a:r>
          </a:p>
        </p:txBody>
      </p:sp>
      <p:sp>
        <p:nvSpPr>
          <p:cNvPr id="4" name="文本框 3">
            <a:extLst>
              <a:ext uri="{FF2B5EF4-FFF2-40B4-BE49-F238E27FC236}">
                <a16:creationId xmlns:a16="http://schemas.microsoft.com/office/drawing/2014/main" id="{AB444A01-A1CD-4991-9D20-94B609828A5B}"/>
              </a:ext>
            </a:extLst>
          </p:cNvPr>
          <p:cNvSpPr txBox="1"/>
          <p:nvPr/>
        </p:nvSpPr>
        <p:spPr>
          <a:xfrm>
            <a:off x="838200" y="2505670"/>
            <a:ext cx="10815735" cy="923330"/>
          </a:xfrm>
          <a:prstGeom prst="rect">
            <a:avLst/>
          </a:prstGeom>
          <a:noFill/>
        </p:spPr>
        <p:txBody>
          <a:bodyPr wrap="square" rtlCol="0">
            <a:spAutoFit/>
          </a:bodyPr>
          <a:lstStyle/>
          <a:p>
            <a:r>
              <a:rPr lang="zh-CN" altLang="zh-CN" dirty="0">
                <a:highlight>
                  <a:srgbClr val="FFFF00"/>
                </a:highlight>
              </a:rPr>
              <a:t>局部导航（</a:t>
            </a:r>
            <a:r>
              <a:rPr lang="en-US" altLang="zh-CN" dirty="0">
                <a:highlight>
                  <a:srgbClr val="FFFF00"/>
                </a:highlight>
              </a:rPr>
              <a:t>local navigation</a:t>
            </a:r>
            <a:r>
              <a:rPr lang="zh-CN" altLang="zh-CN" dirty="0">
                <a:highlight>
                  <a:srgbClr val="FFFF00"/>
                </a:highlight>
              </a:rPr>
              <a:t>）</a:t>
            </a:r>
            <a:r>
              <a:rPr lang="zh-CN" altLang="zh-CN" dirty="0"/>
              <a:t>：提供给用户在这个架构中到附近地点的通路。局部导航可能只提供一个页面的父级、兄弟级和子级通路。</a:t>
            </a:r>
          </a:p>
          <a:p>
            <a:endParaRPr lang="zh-CN" altLang="en-US" dirty="0"/>
          </a:p>
        </p:txBody>
      </p:sp>
      <p:pic>
        <p:nvPicPr>
          <p:cNvPr id="5" name="图片 4">
            <a:extLst>
              <a:ext uri="{FF2B5EF4-FFF2-40B4-BE49-F238E27FC236}">
                <a16:creationId xmlns:a16="http://schemas.microsoft.com/office/drawing/2014/main" id="{2B6B9DA0-2DB4-4FBB-9CB5-1569296FBB34}"/>
              </a:ext>
            </a:extLst>
          </p:cNvPr>
          <p:cNvPicPr/>
          <p:nvPr/>
        </p:nvPicPr>
        <p:blipFill>
          <a:blip r:embed="rId2" cstate="print"/>
          <a:stretch>
            <a:fillRect/>
          </a:stretch>
        </p:blipFill>
        <p:spPr>
          <a:xfrm>
            <a:off x="838200" y="3573132"/>
            <a:ext cx="3745107" cy="1071825"/>
          </a:xfrm>
          <a:prstGeom prst="rect">
            <a:avLst/>
          </a:prstGeom>
        </p:spPr>
      </p:pic>
      <p:pic>
        <p:nvPicPr>
          <p:cNvPr id="6" name="图片 5">
            <a:extLst>
              <a:ext uri="{FF2B5EF4-FFF2-40B4-BE49-F238E27FC236}">
                <a16:creationId xmlns:a16="http://schemas.microsoft.com/office/drawing/2014/main" id="{A3BDECBA-0BBD-4AC3-9AC4-28203D879D3D}"/>
              </a:ext>
            </a:extLst>
          </p:cNvPr>
          <p:cNvPicPr/>
          <p:nvPr/>
        </p:nvPicPr>
        <p:blipFill>
          <a:blip r:embed="rId3" cstate="print"/>
          <a:stretch>
            <a:fillRect/>
          </a:stretch>
        </p:blipFill>
        <p:spPr>
          <a:xfrm>
            <a:off x="838200" y="4998871"/>
            <a:ext cx="7167465" cy="923330"/>
          </a:xfrm>
          <a:prstGeom prst="rect">
            <a:avLst/>
          </a:prstGeom>
        </p:spPr>
      </p:pic>
    </p:spTree>
    <p:extLst>
      <p:ext uri="{BB962C8B-B14F-4D97-AF65-F5344CB8AC3E}">
        <p14:creationId xmlns:p14="http://schemas.microsoft.com/office/powerpoint/2010/main" val="2795463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99687-1F3D-4065-8B8D-896F1C936BE7}"/>
              </a:ext>
            </a:extLst>
          </p:cNvPr>
          <p:cNvSpPr>
            <a:spLocks noGrp="1"/>
          </p:cNvSpPr>
          <p:nvPr>
            <p:ph type="title"/>
          </p:nvPr>
        </p:nvSpPr>
        <p:spPr/>
        <p:txBody>
          <a:bodyPr/>
          <a:lstStyle/>
          <a:p>
            <a:r>
              <a:rPr lang="zh-CN" altLang="en-US" dirty="0"/>
              <a:t>框架层</a:t>
            </a:r>
          </a:p>
        </p:txBody>
      </p:sp>
      <p:sp>
        <p:nvSpPr>
          <p:cNvPr id="3" name="内容占位符 2">
            <a:extLst>
              <a:ext uri="{FF2B5EF4-FFF2-40B4-BE49-F238E27FC236}">
                <a16:creationId xmlns:a16="http://schemas.microsoft.com/office/drawing/2014/main" id="{7D571C45-660E-4CB8-929B-6EC3F9FFBD20}"/>
              </a:ext>
            </a:extLst>
          </p:cNvPr>
          <p:cNvSpPr>
            <a:spLocks noGrp="1"/>
          </p:cNvSpPr>
          <p:nvPr>
            <p:ph idx="1"/>
          </p:nvPr>
        </p:nvSpPr>
        <p:spPr/>
        <p:txBody>
          <a:bodyPr/>
          <a:lstStyle/>
          <a:p>
            <a:r>
              <a:rPr lang="zh-CN" altLang="en-US" dirty="0"/>
              <a:t>导航设计</a:t>
            </a:r>
          </a:p>
        </p:txBody>
      </p:sp>
      <p:sp>
        <p:nvSpPr>
          <p:cNvPr id="4" name="文本框 3">
            <a:extLst>
              <a:ext uri="{FF2B5EF4-FFF2-40B4-BE49-F238E27FC236}">
                <a16:creationId xmlns:a16="http://schemas.microsoft.com/office/drawing/2014/main" id="{5FEE1FA4-337A-4658-9EBF-B821736DAED4}"/>
              </a:ext>
            </a:extLst>
          </p:cNvPr>
          <p:cNvSpPr txBox="1"/>
          <p:nvPr/>
        </p:nvSpPr>
        <p:spPr>
          <a:xfrm>
            <a:off x="880188" y="2505670"/>
            <a:ext cx="10431624" cy="923330"/>
          </a:xfrm>
          <a:prstGeom prst="rect">
            <a:avLst/>
          </a:prstGeom>
          <a:noFill/>
        </p:spPr>
        <p:txBody>
          <a:bodyPr wrap="square" rtlCol="0">
            <a:spAutoFit/>
          </a:bodyPr>
          <a:lstStyle/>
          <a:p>
            <a:r>
              <a:rPr lang="zh-CN" altLang="zh-CN" dirty="0">
                <a:highlight>
                  <a:srgbClr val="FFFF00"/>
                </a:highlight>
              </a:rPr>
              <a:t>上下文导航（</a:t>
            </a:r>
            <a:r>
              <a:rPr lang="en-US" altLang="zh-CN" dirty="0">
                <a:highlight>
                  <a:srgbClr val="FFFF00"/>
                </a:highlight>
              </a:rPr>
              <a:t>contextual navigation</a:t>
            </a:r>
            <a:r>
              <a:rPr lang="zh-CN" altLang="zh-CN" dirty="0">
                <a:highlight>
                  <a:srgbClr val="FFFF00"/>
                </a:highlight>
              </a:rPr>
              <a:t>）</a:t>
            </a:r>
            <a:r>
              <a:rPr lang="zh-CN" altLang="zh-CN" dirty="0"/>
              <a:t>：也叫内联导航，是嵌入页面自身内容的一种导航，例如一个页面内容中的超级链接。</a:t>
            </a:r>
          </a:p>
          <a:p>
            <a:endParaRPr lang="zh-CN" altLang="en-US" dirty="0"/>
          </a:p>
        </p:txBody>
      </p:sp>
      <p:pic>
        <p:nvPicPr>
          <p:cNvPr id="5" name="图片 4">
            <a:extLst>
              <a:ext uri="{FF2B5EF4-FFF2-40B4-BE49-F238E27FC236}">
                <a16:creationId xmlns:a16="http://schemas.microsoft.com/office/drawing/2014/main" id="{13D0E3CE-0A5A-467F-8EE9-D2C6A5690E4C}"/>
              </a:ext>
            </a:extLst>
          </p:cNvPr>
          <p:cNvPicPr/>
          <p:nvPr/>
        </p:nvPicPr>
        <p:blipFill>
          <a:blip r:embed="rId2" cstate="print"/>
          <a:stretch>
            <a:fillRect/>
          </a:stretch>
        </p:blipFill>
        <p:spPr>
          <a:xfrm>
            <a:off x="3452923" y="3247253"/>
            <a:ext cx="4487428" cy="3414804"/>
          </a:xfrm>
          <a:prstGeom prst="rect">
            <a:avLst/>
          </a:prstGeom>
        </p:spPr>
      </p:pic>
    </p:spTree>
    <p:extLst>
      <p:ext uri="{BB962C8B-B14F-4D97-AF65-F5344CB8AC3E}">
        <p14:creationId xmlns:p14="http://schemas.microsoft.com/office/powerpoint/2010/main" val="354836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D0259-8060-4192-85E1-D9BCFF9D398D}"/>
              </a:ext>
            </a:extLst>
          </p:cNvPr>
          <p:cNvSpPr>
            <a:spLocks noGrp="1"/>
          </p:cNvSpPr>
          <p:nvPr>
            <p:ph type="title"/>
          </p:nvPr>
        </p:nvSpPr>
        <p:spPr>
          <a:xfrm>
            <a:off x="838200" y="449100"/>
            <a:ext cx="105156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3122048F-D711-491E-B9ED-D56A2858618C}"/>
              </a:ext>
            </a:extLst>
          </p:cNvPr>
          <p:cNvSpPr>
            <a:spLocks noGrp="1"/>
          </p:cNvSpPr>
          <p:nvPr>
            <p:ph idx="1"/>
          </p:nvPr>
        </p:nvSpPr>
        <p:spPr>
          <a:xfrm>
            <a:off x="838200" y="1909600"/>
            <a:ext cx="10515600" cy="4351338"/>
          </a:xfrm>
        </p:spPr>
        <p:txBody>
          <a:bodyPr/>
          <a:lstStyle/>
          <a:p>
            <a:r>
              <a:rPr lang="en-US" altLang="zh-CN" dirty="0"/>
              <a:t>1.</a:t>
            </a:r>
            <a:r>
              <a:rPr lang="zh-CN" altLang="en-US" dirty="0"/>
              <a:t>引言</a:t>
            </a:r>
            <a:endParaRPr lang="en-US" altLang="zh-CN" dirty="0"/>
          </a:p>
          <a:p>
            <a:r>
              <a:rPr lang="en-US" altLang="zh-CN" dirty="0"/>
              <a:t>2.</a:t>
            </a:r>
            <a:r>
              <a:rPr lang="zh-CN" altLang="en-US" dirty="0"/>
              <a:t>战略层</a:t>
            </a:r>
            <a:endParaRPr lang="en-US" altLang="zh-CN" dirty="0"/>
          </a:p>
          <a:p>
            <a:r>
              <a:rPr lang="en-US" altLang="zh-CN" dirty="0"/>
              <a:t>3.</a:t>
            </a:r>
            <a:r>
              <a:rPr lang="zh-CN" altLang="en-US" dirty="0"/>
              <a:t>范围层</a:t>
            </a:r>
            <a:endParaRPr lang="en-US" altLang="zh-CN" dirty="0"/>
          </a:p>
          <a:p>
            <a:r>
              <a:rPr lang="en-US" altLang="zh-CN" dirty="0"/>
              <a:t>4.</a:t>
            </a:r>
            <a:r>
              <a:rPr lang="zh-CN" altLang="en-US" dirty="0"/>
              <a:t>结构层</a:t>
            </a:r>
            <a:endParaRPr lang="en-US" altLang="zh-CN" dirty="0"/>
          </a:p>
          <a:p>
            <a:r>
              <a:rPr lang="en-US" altLang="zh-CN" dirty="0"/>
              <a:t>5.</a:t>
            </a:r>
            <a:r>
              <a:rPr lang="zh-CN" altLang="en-US" dirty="0"/>
              <a:t>框架层</a:t>
            </a:r>
          </a:p>
        </p:txBody>
      </p:sp>
    </p:spTree>
    <p:extLst>
      <p:ext uri="{BB962C8B-B14F-4D97-AF65-F5344CB8AC3E}">
        <p14:creationId xmlns:p14="http://schemas.microsoft.com/office/powerpoint/2010/main" val="2035810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67AFE-7A69-4882-A000-BCD584411FEB}"/>
              </a:ext>
            </a:extLst>
          </p:cNvPr>
          <p:cNvSpPr>
            <a:spLocks noGrp="1"/>
          </p:cNvSpPr>
          <p:nvPr>
            <p:ph type="title"/>
          </p:nvPr>
        </p:nvSpPr>
        <p:spPr/>
        <p:txBody>
          <a:bodyPr/>
          <a:lstStyle/>
          <a:p>
            <a:r>
              <a:rPr lang="zh-CN" altLang="en-US" dirty="0"/>
              <a:t>框架层</a:t>
            </a:r>
          </a:p>
        </p:txBody>
      </p:sp>
      <p:sp>
        <p:nvSpPr>
          <p:cNvPr id="3" name="内容占位符 2">
            <a:extLst>
              <a:ext uri="{FF2B5EF4-FFF2-40B4-BE49-F238E27FC236}">
                <a16:creationId xmlns:a16="http://schemas.microsoft.com/office/drawing/2014/main" id="{DB73FA94-5C60-40E3-AB24-79C926BD12EB}"/>
              </a:ext>
            </a:extLst>
          </p:cNvPr>
          <p:cNvSpPr>
            <a:spLocks noGrp="1"/>
          </p:cNvSpPr>
          <p:nvPr>
            <p:ph idx="1"/>
          </p:nvPr>
        </p:nvSpPr>
        <p:spPr/>
        <p:txBody>
          <a:bodyPr/>
          <a:lstStyle/>
          <a:p>
            <a:r>
              <a:rPr lang="zh-CN" altLang="en-US" dirty="0"/>
              <a:t>导航设计</a:t>
            </a:r>
          </a:p>
        </p:txBody>
      </p:sp>
      <p:sp>
        <p:nvSpPr>
          <p:cNvPr id="4" name="文本框 3">
            <a:extLst>
              <a:ext uri="{FF2B5EF4-FFF2-40B4-BE49-F238E27FC236}">
                <a16:creationId xmlns:a16="http://schemas.microsoft.com/office/drawing/2014/main" id="{FC37353F-322B-4368-877B-32F4E49A9091}"/>
              </a:ext>
            </a:extLst>
          </p:cNvPr>
          <p:cNvSpPr txBox="1"/>
          <p:nvPr/>
        </p:nvSpPr>
        <p:spPr>
          <a:xfrm>
            <a:off x="838199" y="2939142"/>
            <a:ext cx="10265229" cy="2585323"/>
          </a:xfrm>
          <a:prstGeom prst="rect">
            <a:avLst/>
          </a:prstGeom>
          <a:noFill/>
        </p:spPr>
        <p:txBody>
          <a:bodyPr wrap="square" rtlCol="0">
            <a:spAutoFit/>
          </a:bodyPr>
          <a:lstStyle/>
          <a:p>
            <a:r>
              <a:rPr lang="zh-CN" altLang="zh-CN" dirty="0">
                <a:highlight>
                  <a:srgbClr val="FFFF00"/>
                </a:highlight>
              </a:rPr>
              <a:t>友好导航（</a:t>
            </a:r>
            <a:r>
              <a:rPr lang="en-US" altLang="zh-CN" dirty="0">
                <a:highlight>
                  <a:srgbClr val="FFFF00"/>
                </a:highlight>
              </a:rPr>
              <a:t>courtesy navigation</a:t>
            </a:r>
            <a:r>
              <a:rPr lang="zh-CN" altLang="zh-CN" dirty="0">
                <a:highlight>
                  <a:srgbClr val="FFFF00"/>
                </a:highlight>
              </a:rPr>
              <a:t>）</a:t>
            </a:r>
            <a:r>
              <a:rPr lang="zh-CN" altLang="zh-CN" dirty="0"/>
              <a:t>：提供给用户他们通常不会需要的链接。大多数用户正常不会需要，但有时是便利的一种途径，如联系信息、反馈表单、法律声明等。</a:t>
            </a:r>
            <a:endParaRPr lang="en-US" altLang="zh-CN" dirty="0"/>
          </a:p>
          <a:p>
            <a:endParaRPr lang="en-US" altLang="zh-CN" dirty="0"/>
          </a:p>
          <a:p>
            <a:endParaRPr lang="en-US" altLang="zh-CN" dirty="0"/>
          </a:p>
          <a:p>
            <a:endParaRPr lang="en-US" altLang="zh-CN" dirty="0"/>
          </a:p>
          <a:p>
            <a:r>
              <a:rPr lang="zh-CN" altLang="zh-CN" dirty="0"/>
              <a:t>在底端信息，将会提供个人声明与法律声明等多种必须必要的网站建设所需要遵守的法律规定的页面内容。</a:t>
            </a:r>
          </a:p>
          <a:p>
            <a:endParaRPr lang="zh-CN" altLang="zh-CN" dirty="0"/>
          </a:p>
          <a:p>
            <a:endParaRPr lang="zh-CN" altLang="en-US" dirty="0"/>
          </a:p>
        </p:txBody>
      </p:sp>
    </p:spTree>
    <p:extLst>
      <p:ext uri="{BB962C8B-B14F-4D97-AF65-F5344CB8AC3E}">
        <p14:creationId xmlns:p14="http://schemas.microsoft.com/office/powerpoint/2010/main" val="80272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6A770-D3E7-43CF-A90D-664F6EBCD37D}"/>
              </a:ext>
            </a:extLst>
          </p:cNvPr>
          <p:cNvSpPr>
            <a:spLocks noGrp="1"/>
          </p:cNvSpPr>
          <p:nvPr>
            <p:ph type="title"/>
          </p:nvPr>
        </p:nvSpPr>
        <p:spPr/>
        <p:txBody>
          <a:bodyPr/>
          <a:lstStyle/>
          <a:p>
            <a:r>
              <a:rPr lang="zh-CN" altLang="en-US" dirty="0"/>
              <a:t>框架层</a:t>
            </a:r>
          </a:p>
        </p:txBody>
      </p:sp>
      <p:sp>
        <p:nvSpPr>
          <p:cNvPr id="3" name="内容占位符 2">
            <a:extLst>
              <a:ext uri="{FF2B5EF4-FFF2-40B4-BE49-F238E27FC236}">
                <a16:creationId xmlns:a16="http://schemas.microsoft.com/office/drawing/2014/main" id="{90240792-5AE3-4E10-8F6A-AC6163C4D297}"/>
              </a:ext>
            </a:extLst>
          </p:cNvPr>
          <p:cNvSpPr>
            <a:spLocks noGrp="1"/>
          </p:cNvSpPr>
          <p:nvPr>
            <p:ph idx="1"/>
          </p:nvPr>
        </p:nvSpPr>
        <p:spPr/>
        <p:txBody>
          <a:bodyPr/>
          <a:lstStyle/>
          <a:p>
            <a:r>
              <a:rPr lang="zh-CN" altLang="en-US" dirty="0"/>
              <a:t>线框图</a:t>
            </a:r>
          </a:p>
        </p:txBody>
      </p:sp>
      <p:pic>
        <p:nvPicPr>
          <p:cNvPr id="5" name="图片 4">
            <a:extLst>
              <a:ext uri="{FF2B5EF4-FFF2-40B4-BE49-F238E27FC236}">
                <a16:creationId xmlns:a16="http://schemas.microsoft.com/office/drawing/2014/main" id="{FDAFAE4E-D9B7-4EBF-AD97-025EAECD7ED5}"/>
              </a:ext>
            </a:extLst>
          </p:cNvPr>
          <p:cNvPicPr>
            <a:picLocks noChangeAspect="1"/>
          </p:cNvPicPr>
          <p:nvPr/>
        </p:nvPicPr>
        <p:blipFill>
          <a:blip r:embed="rId3"/>
          <a:stretch>
            <a:fillRect/>
          </a:stretch>
        </p:blipFill>
        <p:spPr>
          <a:xfrm>
            <a:off x="2962106" y="1825625"/>
            <a:ext cx="7674791" cy="4565372"/>
          </a:xfrm>
          <a:prstGeom prst="rect">
            <a:avLst/>
          </a:prstGeom>
        </p:spPr>
      </p:pic>
      <p:sp>
        <p:nvSpPr>
          <p:cNvPr id="6" name="文本框 5">
            <a:extLst>
              <a:ext uri="{FF2B5EF4-FFF2-40B4-BE49-F238E27FC236}">
                <a16:creationId xmlns:a16="http://schemas.microsoft.com/office/drawing/2014/main" id="{A9A25D9D-1858-4AC7-A1E3-965CF7587BB1}"/>
              </a:ext>
            </a:extLst>
          </p:cNvPr>
          <p:cNvSpPr txBox="1"/>
          <p:nvPr/>
        </p:nvSpPr>
        <p:spPr>
          <a:xfrm>
            <a:off x="769412" y="2491274"/>
            <a:ext cx="4385387" cy="369332"/>
          </a:xfrm>
          <a:prstGeom prst="rect">
            <a:avLst/>
          </a:prstGeom>
          <a:noFill/>
        </p:spPr>
        <p:txBody>
          <a:bodyPr wrap="square" rtlCol="0">
            <a:spAutoFit/>
          </a:bodyPr>
          <a:lstStyle/>
          <a:p>
            <a:r>
              <a:rPr lang="zh-CN" altLang="en-US" dirty="0"/>
              <a:t>详情见导出文件</a:t>
            </a:r>
          </a:p>
        </p:txBody>
      </p:sp>
    </p:spTree>
    <p:extLst>
      <p:ext uri="{BB962C8B-B14F-4D97-AF65-F5344CB8AC3E}">
        <p14:creationId xmlns:p14="http://schemas.microsoft.com/office/powerpoint/2010/main" val="412591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C46D2-D153-447D-A80C-642F5F1552F0}"/>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C0916A63-65C4-4236-9E29-3F5B5EE3C73F}"/>
              </a:ext>
            </a:extLst>
          </p:cNvPr>
          <p:cNvSpPr>
            <a:spLocks noGrp="1"/>
          </p:cNvSpPr>
          <p:nvPr>
            <p:ph idx="1"/>
          </p:nvPr>
        </p:nvSpPr>
        <p:spPr/>
        <p:txBody>
          <a:bodyPr/>
          <a:lstStyle/>
          <a:p>
            <a:r>
              <a:rPr lang="en-US" altLang="zh-CN" sz="1600" dirty="0"/>
              <a:t>[1] </a:t>
            </a:r>
            <a:r>
              <a:rPr lang="zh-CN" altLang="zh-CN" sz="1600" dirty="0"/>
              <a:t>用户体验的五个层级——战略层 </a:t>
            </a:r>
            <a:r>
              <a:rPr lang="en-US" altLang="zh-CN" sz="1600" u="sng" dirty="0">
                <a:hlinkClick r:id="rId2"/>
              </a:rPr>
              <a:t>https://www.jianshu.com/p/dad4181cfdd2</a:t>
            </a:r>
            <a:endParaRPr lang="zh-CN" altLang="zh-CN" sz="1600" dirty="0"/>
          </a:p>
          <a:p>
            <a:r>
              <a:rPr lang="en-US" altLang="zh-CN" sz="1600" dirty="0"/>
              <a:t>[2] </a:t>
            </a:r>
            <a:r>
              <a:rPr lang="zh-CN" altLang="zh-CN" sz="1600" dirty="0"/>
              <a:t>《用户体验设计》——人民邮电出版社，李万军编著</a:t>
            </a:r>
          </a:p>
          <a:p>
            <a:r>
              <a:rPr lang="en-US" altLang="zh-CN" sz="1600" dirty="0"/>
              <a:t>[3] </a:t>
            </a:r>
            <a:r>
              <a:rPr lang="zh-CN" altLang="zh-CN" sz="1600" dirty="0"/>
              <a:t>《用户体验要素》精华总结五：结构层——交互设计与信息架构 </a:t>
            </a:r>
            <a:r>
              <a:rPr lang="en-US" altLang="zh-CN" sz="1600" u="sng" dirty="0">
                <a:hlinkClick r:id="rId3"/>
              </a:rPr>
              <a:t>https://www.jianshu.com/p/4b25a05aaa5d</a:t>
            </a:r>
            <a:endParaRPr lang="zh-CN" altLang="zh-CN" sz="1600" dirty="0"/>
          </a:p>
          <a:p>
            <a:r>
              <a:rPr lang="en-US" altLang="zh-CN" sz="1600" dirty="0"/>
              <a:t>[4] </a:t>
            </a:r>
            <a:r>
              <a:rPr lang="zh-CN" altLang="zh-CN" sz="1600" dirty="0"/>
              <a:t>需求优先级分析</a:t>
            </a:r>
            <a:r>
              <a:rPr lang="en-US" altLang="zh-CN" sz="1600" u="sng" dirty="0">
                <a:hlinkClick r:id="rId4"/>
              </a:rPr>
              <a:t>https://www.cnblogs.com/imyalost/p/7039727.html</a:t>
            </a:r>
            <a:endParaRPr lang="zh-CN" altLang="zh-CN" sz="1600" dirty="0"/>
          </a:p>
          <a:p>
            <a:r>
              <a:rPr lang="en-US" altLang="zh-CN" sz="1600" dirty="0"/>
              <a:t>[5] </a:t>
            </a:r>
            <a:r>
              <a:rPr lang="zh-CN" altLang="zh-CN" sz="1600" dirty="0"/>
              <a:t>怎样理解信息架构？</a:t>
            </a:r>
            <a:r>
              <a:rPr lang="en-US" altLang="zh-CN" sz="1600" dirty="0"/>
              <a:t>https://www.zhihu.com/question/19719820</a:t>
            </a:r>
            <a:endParaRPr lang="zh-CN" altLang="zh-CN" sz="1600" dirty="0"/>
          </a:p>
          <a:p>
            <a:pPr marL="0" indent="0">
              <a:buNone/>
            </a:pPr>
            <a:endParaRPr lang="zh-CN" altLang="en-US" sz="1600" dirty="0"/>
          </a:p>
        </p:txBody>
      </p:sp>
    </p:spTree>
    <p:extLst>
      <p:ext uri="{BB962C8B-B14F-4D97-AF65-F5344CB8AC3E}">
        <p14:creationId xmlns:p14="http://schemas.microsoft.com/office/powerpoint/2010/main" val="3588722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EB2BD-5DA1-4948-B0FD-93595F1FA911}"/>
              </a:ext>
            </a:extLst>
          </p:cNvPr>
          <p:cNvSpPr>
            <a:spLocks noGrp="1"/>
          </p:cNvSpPr>
          <p:nvPr>
            <p:ph type="title"/>
          </p:nvPr>
        </p:nvSpPr>
        <p:spPr>
          <a:xfrm>
            <a:off x="838200" y="2576480"/>
            <a:ext cx="10515600" cy="1325563"/>
          </a:xfrm>
        </p:spPr>
        <p:txBody>
          <a:bodyPr/>
          <a:lstStyle/>
          <a:p>
            <a:pPr algn="ctr"/>
            <a:r>
              <a:rPr lang="en-US" altLang="zh-CN" dirty="0"/>
              <a:t>Thanks.</a:t>
            </a:r>
            <a:endParaRPr lang="zh-CN" altLang="en-US" dirty="0"/>
          </a:p>
        </p:txBody>
      </p:sp>
    </p:spTree>
    <p:extLst>
      <p:ext uri="{BB962C8B-B14F-4D97-AF65-F5344CB8AC3E}">
        <p14:creationId xmlns:p14="http://schemas.microsoft.com/office/powerpoint/2010/main" val="116970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1E0C1A-5CEA-4998-8033-0B2D48DD3597}"/>
              </a:ext>
            </a:extLst>
          </p:cNvPr>
          <p:cNvSpPr>
            <a:spLocks noGrp="1"/>
          </p:cNvSpPr>
          <p:nvPr>
            <p:ph type="title"/>
          </p:nvPr>
        </p:nvSpPr>
        <p:spPr/>
        <p:txBody>
          <a:bodyPr/>
          <a:lstStyle/>
          <a:p>
            <a:r>
              <a:rPr lang="zh-CN" altLang="zh-CN" dirty="0"/>
              <a:t>引言</a:t>
            </a:r>
            <a:endParaRPr lang="zh-CN" altLang="en-US" dirty="0"/>
          </a:p>
        </p:txBody>
      </p:sp>
      <p:sp>
        <p:nvSpPr>
          <p:cNvPr id="3" name="内容占位符 2">
            <a:extLst>
              <a:ext uri="{FF2B5EF4-FFF2-40B4-BE49-F238E27FC236}">
                <a16:creationId xmlns:a16="http://schemas.microsoft.com/office/drawing/2014/main" id="{92914D68-F08B-4AA1-A183-F9F3B197AFD6}"/>
              </a:ext>
            </a:extLst>
          </p:cNvPr>
          <p:cNvSpPr>
            <a:spLocks noGrp="1"/>
          </p:cNvSpPr>
          <p:nvPr>
            <p:ph idx="1"/>
          </p:nvPr>
        </p:nvSpPr>
        <p:spPr/>
        <p:txBody>
          <a:bodyPr/>
          <a:lstStyle/>
          <a:p>
            <a:r>
              <a:rPr lang="zh-CN" altLang="en-US" dirty="0"/>
              <a:t>开发说明</a:t>
            </a:r>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CF40C82D-B003-4813-ADB7-414143EB0EAA}"/>
              </a:ext>
            </a:extLst>
          </p:cNvPr>
          <p:cNvSpPr txBox="1"/>
          <p:nvPr/>
        </p:nvSpPr>
        <p:spPr>
          <a:xfrm>
            <a:off x="1250302" y="2733869"/>
            <a:ext cx="8733453" cy="2031325"/>
          </a:xfrm>
          <a:prstGeom prst="rect">
            <a:avLst/>
          </a:prstGeom>
          <a:noFill/>
        </p:spPr>
        <p:txBody>
          <a:bodyPr wrap="square" rtlCol="0">
            <a:spAutoFit/>
          </a:bodyPr>
          <a:lstStyle/>
          <a:p>
            <a:endParaRPr lang="zh-CN" altLang="zh-CN" dirty="0"/>
          </a:p>
          <a:p>
            <a:pPr lvl="0"/>
            <a:r>
              <a:rPr lang="zh-CN" altLang="zh-CN" dirty="0"/>
              <a:t>目的开发的网站名称：校园易购网</a:t>
            </a:r>
            <a:endParaRPr lang="en-US" altLang="zh-CN" dirty="0"/>
          </a:p>
          <a:p>
            <a:pPr lvl="0"/>
            <a:endParaRPr lang="zh-CN" altLang="zh-CN" dirty="0"/>
          </a:p>
          <a:p>
            <a:pPr lvl="0"/>
            <a:r>
              <a:rPr lang="zh-CN" altLang="zh-CN" dirty="0"/>
              <a:t>本项目的任务提出者、开发者、用户及实现该软件的计算中心或计算机网络；</a:t>
            </a:r>
          </a:p>
          <a:p>
            <a:r>
              <a:rPr lang="zh-CN" altLang="zh-CN" dirty="0"/>
              <a:t>提出者：梁泽生、倪天伦</a:t>
            </a:r>
          </a:p>
          <a:p>
            <a:r>
              <a:rPr lang="zh-CN" altLang="zh-CN" dirty="0"/>
              <a:t>开发者：梁泽生、倪天伦</a:t>
            </a:r>
          </a:p>
          <a:p>
            <a:r>
              <a:rPr lang="zh-CN" altLang="zh-CN" dirty="0"/>
              <a:t>用户：欲将商品通过校园内部平台进行出售、购买想法的浙大城市学院在校学生。</a:t>
            </a:r>
          </a:p>
        </p:txBody>
      </p:sp>
    </p:spTree>
    <p:extLst>
      <p:ext uri="{BB962C8B-B14F-4D97-AF65-F5344CB8AC3E}">
        <p14:creationId xmlns:p14="http://schemas.microsoft.com/office/powerpoint/2010/main" val="75485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6463E-D22D-44A7-B4FE-DFC1C79DF9A2}"/>
              </a:ext>
            </a:extLst>
          </p:cNvPr>
          <p:cNvSpPr>
            <a:spLocks noGrp="1"/>
          </p:cNvSpPr>
          <p:nvPr>
            <p:ph type="title"/>
          </p:nvPr>
        </p:nvSpPr>
        <p:spPr/>
        <p:txBody>
          <a:bodyPr/>
          <a:lstStyle/>
          <a:p>
            <a:r>
              <a:rPr lang="zh-CN" altLang="zh-CN" dirty="0"/>
              <a:t>战略层</a:t>
            </a:r>
            <a:endParaRPr lang="zh-CN" altLang="en-US" dirty="0"/>
          </a:p>
        </p:txBody>
      </p:sp>
      <p:sp>
        <p:nvSpPr>
          <p:cNvPr id="3" name="内容占位符 2">
            <a:extLst>
              <a:ext uri="{FF2B5EF4-FFF2-40B4-BE49-F238E27FC236}">
                <a16:creationId xmlns:a16="http://schemas.microsoft.com/office/drawing/2014/main" id="{486D9DA6-1627-4A57-A05F-8382412E7416}"/>
              </a:ext>
            </a:extLst>
          </p:cNvPr>
          <p:cNvSpPr>
            <a:spLocks noGrp="1"/>
          </p:cNvSpPr>
          <p:nvPr>
            <p:ph idx="1"/>
          </p:nvPr>
        </p:nvSpPr>
        <p:spPr/>
        <p:txBody>
          <a:bodyPr/>
          <a:lstStyle/>
          <a:p>
            <a:r>
              <a:rPr lang="zh-CN" altLang="zh-CN" b="1" dirty="0"/>
              <a:t>用户需求</a:t>
            </a:r>
          </a:p>
          <a:p>
            <a:pPr algn="ctr"/>
            <a:endParaRPr lang="zh-CN" altLang="en-US" dirty="0"/>
          </a:p>
        </p:txBody>
      </p:sp>
      <p:sp>
        <p:nvSpPr>
          <p:cNvPr id="5" name="文本框 4">
            <a:extLst>
              <a:ext uri="{FF2B5EF4-FFF2-40B4-BE49-F238E27FC236}">
                <a16:creationId xmlns:a16="http://schemas.microsoft.com/office/drawing/2014/main" id="{82EA8568-98BA-4A9A-A1CF-FE16998A49D0}"/>
              </a:ext>
            </a:extLst>
          </p:cNvPr>
          <p:cNvSpPr txBox="1"/>
          <p:nvPr/>
        </p:nvSpPr>
        <p:spPr>
          <a:xfrm>
            <a:off x="1033365" y="2556588"/>
            <a:ext cx="10125269" cy="1200329"/>
          </a:xfrm>
          <a:prstGeom prst="rect">
            <a:avLst/>
          </a:prstGeom>
          <a:noFill/>
        </p:spPr>
        <p:txBody>
          <a:bodyPr wrap="square" rtlCol="0">
            <a:spAutoFit/>
          </a:bodyPr>
          <a:lstStyle/>
          <a:p>
            <a:r>
              <a:rPr lang="zh-CN" altLang="zh-CN" b="1" dirty="0"/>
              <a:t>目标用户</a:t>
            </a:r>
          </a:p>
          <a:p>
            <a:r>
              <a:rPr lang="zh-CN" altLang="zh-CN" dirty="0"/>
              <a:t>概述：我小组产生的网页目标用户为有网页允许交易商品范围内欲将商品通过校园内部平台进行出售、购买想法的浙大城市学院在校学生。</a:t>
            </a:r>
          </a:p>
          <a:p>
            <a:pPr algn="ctr"/>
            <a:endParaRPr lang="zh-CN" altLang="en-US" dirty="0"/>
          </a:p>
        </p:txBody>
      </p:sp>
    </p:spTree>
    <p:extLst>
      <p:ext uri="{BB962C8B-B14F-4D97-AF65-F5344CB8AC3E}">
        <p14:creationId xmlns:p14="http://schemas.microsoft.com/office/powerpoint/2010/main" val="241302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9D2B5-61CE-45D8-A0C4-DDB18B1A5D82}"/>
              </a:ext>
            </a:extLst>
          </p:cNvPr>
          <p:cNvSpPr>
            <a:spLocks noGrp="1"/>
          </p:cNvSpPr>
          <p:nvPr>
            <p:ph type="title"/>
          </p:nvPr>
        </p:nvSpPr>
        <p:spPr/>
        <p:txBody>
          <a:bodyPr/>
          <a:lstStyle/>
          <a:p>
            <a:r>
              <a:rPr lang="zh-CN" altLang="en-US" dirty="0"/>
              <a:t>战略层</a:t>
            </a:r>
          </a:p>
        </p:txBody>
      </p:sp>
      <p:sp>
        <p:nvSpPr>
          <p:cNvPr id="3" name="内容占位符 2">
            <a:extLst>
              <a:ext uri="{FF2B5EF4-FFF2-40B4-BE49-F238E27FC236}">
                <a16:creationId xmlns:a16="http://schemas.microsoft.com/office/drawing/2014/main" id="{972A1E4C-D9CE-4444-9998-229CEB35FB01}"/>
              </a:ext>
            </a:extLst>
          </p:cNvPr>
          <p:cNvSpPr>
            <a:spLocks noGrp="1"/>
          </p:cNvSpPr>
          <p:nvPr>
            <p:ph idx="1"/>
          </p:nvPr>
        </p:nvSpPr>
        <p:spPr/>
        <p:txBody>
          <a:bodyPr/>
          <a:lstStyle/>
          <a:p>
            <a:pPr marL="0" indent="0">
              <a:buNone/>
            </a:pPr>
            <a:r>
              <a:rPr lang="zh-CN" altLang="en-US" dirty="0"/>
              <a:t>其中样本总数为</a:t>
            </a:r>
            <a:r>
              <a:rPr lang="en-US" altLang="zh-CN" dirty="0"/>
              <a:t>40 </a:t>
            </a:r>
            <a:endParaRPr lang="zh-CN" altLang="en-US" dirty="0"/>
          </a:p>
        </p:txBody>
      </p:sp>
      <p:sp>
        <p:nvSpPr>
          <p:cNvPr id="9" name="文本框 8">
            <a:extLst>
              <a:ext uri="{FF2B5EF4-FFF2-40B4-BE49-F238E27FC236}">
                <a16:creationId xmlns:a16="http://schemas.microsoft.com/office/drawing/2014/main" id="{29E83F79-1873-4E9F-9E23-EB71CA8DE2FB}"/>
              </a:ext>
            </a:extLst>
          </p:cNvPr>
          <p:cNvSpPr txBox="1"/>
          <p:nvPr/>
        </p:nvSpPr>
        <p:spPr>
          <a:xfrm>
            <a:off x="933061" y="2808514"/>
            <a:ext cx="8238931" cy="646331"/>
          </a:xfrm>
          <a:prstGeom prst="rect">
            <a:avLst/>
          </a:prstGeom>
          <a:noFill/>
        </p:spPr>
        <p:txBody>
          <a:bodyPr wrap="square" rtlCol="0">
            <a:spAutoFit/>
          </a:bodyPr>
          <a:lstStyle/>
          <a:p>
            <a:r>
              <a:rPr lang="zh-CN" altLang="zh-CN" dirty="0"/>
              <a:t>在网页问卷调查方式用户调研中，我们对用户相关的信息进行了分析总结：</a:t>
            </a:r>
          </a:p>
          <a:p>
            <a:endParaRPr lang="zh-CN" altLang="en-US" dirty="0"/>
          </a:p>
        </p:txBody>
      </p:sp>
      <p:pic>
        <p:nvPicPr>
          <p:cNvPr id="12" name="图片 11">
            <a:extLst>
              <a:ext uri="{FF2B5EF4-FFF2-40B4-BE49-F238E27FC236}">
                <a16:creationId xmlns:a16="http://schemas.microsoft.com/office/drawing/2014/main" id="{B370C537-C858-4CEE-862C-E7D5EFB4B3CA}"/>
              </a:ext>
            </a:extLst>
          </p:cNvPr>
          <p:cNvPicPr/>
          <p:nvPr/>
        </p:nvPicPr>
        <p:blipFill>
          <a:blip r:embed="rId2" cstate="print"/>
          <a:stretch>
            <a:fillRect/>
          </a:stretch>
        </p:blipFill>
        <p:spPr>
          <a:xfrm>
            <a:off x="1390261" y="3888201"/>
            <a:ext cx="3571875" cy="2004695"/>
          </a:xfrm>
          <a:prstGeom prst="rect">
            <a:avLst/>
          </a:prstGeom>
        </p:spPr>
      </p:pic>
      <p:sp>
        <p:nvSpPr>
          <p:cNvPr id="10" name="文本框 9">
            <a:extLst>
              <a:ext uri="{FF2B5EF4-FFF2-40B4-BE49-F238E27FC236}">
                <a16:creationId xmlns:a16="http://schemas.microsoft.com/office/drawing/2014/main" id="{F16C775E-BF63-4E03-8D68-272E9E697E6C}"/>
              </a:ext>
            </a:extLst>
          </p:cNvPr>
          <p:cNvSpPr txBox="1"/>
          <p:nvPr/>
        </p:nvSpPr>
        <p:spPr>
          <a:xfrm>
            <a:off x="5583593" y="4322676"/>
            <a:ext cx="5239139" cy="1477328"/>
          </a:xfrm>
          <a:prstGeom prst="rect">
            <a:avLst/>
          </a:prstGeom>
          <a:noFill/>
        </p:spPr>
        <p:txBody>
          <a:bodyPr wrap="square" rtlCol="0">
            <a:spAutoFit/>
          </a:bodyPr>
          <a:lstStyle/>
          <a:p>
            <a:r>
              <a:rPr lang="zh-CN" altLang="zh-CN" dirty="0"/>
              <a:t>校园内参与问卷的人数及所属年级</a:t>
            </a:r>
            <a:endParaRPr lang="en-US" altLang="zh-CN" dirty="0"/>
          </a:p>
          <a:p>
            <a:endParaRPr lang="en-US" altLang="zh-CN" dirty="0"/>
          </a:p>
          <a:p>
            <a:r>
              <a:rPr lang="zh-CN" altLang="zh-CN" dirty="0"/>
              <a:t>可以看到，有相关想法商品交易的学生主要集中为大一大二大三的在校学生。</a:t>
            </a:r>
          </a:p>
          <a:p>
            <a:endParaRPr lang="zh-CN" altLang="zh-CN" dirty="0"/>
          </a:p>
        </p:txBody>
      </p:sp>
    </p:spTree>
    <p:extLst>
      <p:ext uri="{BB962C8B-B14F-4D97-AF65-F5344CB8AC3E}">
        <p14:creationId xmlns:p14="http://schemas.microsoft.com/office/powerpoint/2010/main" val="203375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26732-470C-452E-8529-18754AB6D855}"/>
              </a:ext>
            </a:extLst>
          </p:cNvPr>
          <p:cNvSpPr>
            <a:spLocks noGrp="1"/>
          </p:cNvSpPr>
          <p:nvPr>
            <p:ph type="title"/>
          </p:nvPr>
        </p:nvSpPr>
        <p:spPr/>
        <p:txBody>
          <a:bodyPr/>
          <a:lstStyle/>
          <a:p>
            <a:r>
              <a:rPr lang="zh-CN" altLang="en-US" dirty="0"/>
              <a:t>战略层</a:t>
            </a:r>
          </a:p>
        </p:txBody>
      </p:sp>
      <p:sp>
        <p:nvSpPr>
          <p:cNvPr id="3" name="内容占位符 2">
            <a:extLst>
              <a:ext uri="{FF2B5EF4-FFF2-40B4-BE49-F238E27FC236}">
                <a16:creationId xmlns:a16="http://schemas.microsoft.com/office/drawing/2014/main" id="{7DDAA9A4-7B61-4E15-A934-B983083CDE9E}"/>
              </a:ext>
            </a:extLst>
          </p:cNvPr>
          <p:cNvSpPr>
            <a:spLocks noGrp="1"/>
          </p:cNvSpPr>
          <p:nvPr>
            <p:ph idx="1"/>
          </p:nvPr>
        </p:nvSpPr>
        <p:spPr>
          <a:xfrm>
            <a:off x="701429" y="1834522"/>
            <a:ext cx="10515600" cy="4351338"/>
          </a:xfrm>
        </p:spPr>
        <p:txBody>
          <a:bodyPr/>
          <a:lstStyle/>
          <a:p>
            <a:r>
              <a:rPr lang="zh-CN" altLang="zh-CN" dirty="0"/>
              <a:t>用户特征</a:t>
            </a:r>
            <a:endParaRPr lang="zh-CN" altLang="en-US" dirty="0"/>
          </a:p>
        </p:txBody>
      </p:sp>
      <p:pic>
        <p:nvPicPr>
          <p:cNvPr id="4" name="图片 3">
            <a:extLst>
              <a:ext uri="{FF2B5EF4-FFF2-40B4-BE49-F238E27FC236}">
                <a16:creationId xmlns:a16="http://schemas.microsoft.com/office/drawing/2014/main" id="{D38461B5-7236-4FF0-B3C8-07CED1982F2E}"/>
              </a:ext>
            </a:extLst>
          </p:cNvPr>
          <p:cNvPicPr/>
          <p:nvPr/>
        </p:nvPicPr>
        <p:blipFill>
          <a:blip r:embed="rId2" cstate="print"/>
          <a:stretch>
            <a:fillRect/>
          </a:stretch>
        </p:blipFill>
        <p:spPr>
          <a:xfrm>
            <a:off x="1021080" y="2478074"/>
            <a:ext cx="3749040" cy="1659255"/>
          </a:xfrm>
          <a:prstGeom prst="rect">
            <a:avLst/>
          </a:prstGeom>
        </p:spPr>
      </p:pic>
      <p:pic>
        <p:nvPicPr>
          <p:cNvPr id="5" name="图片 4">
            <a:extLst>
              <a:ext uri="{FF2B5EF4-FFF2-40B4-BE49-F238E27FC236}">
                <a16:creationId xmlns:a16="http://schemas.microsoft.com/office/drawing/2014/main" id="{7372F28F-3868-43E4-9D3A-3F466FE60615}"/>
              </a:ext>
            </a:extLst>
          </p:cNvPr>
          <p:cNvPicPr/>
          <p:nvPr/>
        </p:nvPicPr>
        <p:blipFill>
          <a:blip r:embed="rId3" cstate="print"/>
          <a:stretch>
            <a:fillRect/>
          </a:stretch>
        </p:blipFill>
        <p:spPr>
          <a:xfrm>
            <a:off x="1106170" y="4281163"/>
            <a:ext cx="3663950" cy="2289175"/>
          </a:xfrm>
          <a:prstGeom prst="rect">
            <a:avLst/>
          </a:prstGeom>
        </p:spPr>
      </p:pic>
      <p:pic>
        <p:nvPicPr>
          <p:cNvPr id="6" name="图片 5">
            <a:extLst>
              <a:ext uri="{FF2B5EF4-FFF2-40B4-BE49-F238E27FC236}">
                <a16:creationId xmlns:a16="http://schemas.microsoft.com/office/drawing/2014/main" id="{6789DB85-8D30-474D-8956-35B77629FE53}"/>
              </a:ext>
            </a:extLst>
          </p:cNvPr>
          <p:cNvPicPr/>
          <p:nvPr/>
        </p:nvPicPr>
        <p:blipFill>
          <a:blip r:embed="rId4" cstate="print"/>
          <a:stretch>
            <a:fillRect/>
          </a:stretch>
        </p:blipFill>
        <p:spPr>
          <a:xfrm>
            <a:off x="5180123" y="2528238"/>
            <a:ext cx="3756660" cy="1558925"/>
          </a:xfrm>
          <a:prstGeom prst="rect">
            <a:avLst/>
          </a:prstGeom>
        </p:spPr>
      </p:pic>
      <p:pic>
        <p:nvPicPr>
          <p:cNvPr id="7" name="图片 6">
            <a:extLst>
              <a:ext uri="{FF2B5EF4-FFF2-40B4-BE49-F238E27FC236}">
                <a16:creationId xmlns:a16="http://schemas.microsoft.com/office/drawing/2014/main" id="{D16FA3DE-9685-41F5-B87E-8E3C3C20EA9A}"/>
              </a:ext>
            </a:extLst>
          </p:cNvPr>
          <p:cNvPicPr/>
          <p:nvPr/>
        </p:nvPicPr>
        <p:blipFill>
          <a:blip r:embed="rId5" cstate="print"/>
          <a:stretch>
            <a:fillRect/>
          </a:stretch>
        </p:blipFill>
        <p:spPr>
          <a:xfrm>
            <a:off x="5188054" y="4488808"/>
            <a:ext cx="3771900" cy="2081530"/>
          </a:xfrm>
          <a:prstGeom prst="rect">
            <a:avLst/>
          </a:prstGeom>
        </p:spPr>
      </p:pic>
      <p:sp>
        <p:nvSpPr>
          <p:cNvPr id="8" name="文本框 7">
            <a:extLst>
              <a:ext uri="{FF2B5EF4-FFF2-40B4-BE49-F238E27FC236}">
                <a16:creationId xmlns:a16="http://schemas.microsoft.com/office/drawing/2014/main" id="{B358BE94-A3C9-4DD7-93FC-41733010C60A}"/>
              </a:ext>
            </a:extLst>
          </p:cNvPr>
          <p:cNvSpPr txBox="1"/>
          <p:nvPr/>
        </p:nvSpPr>
        <p:spPr>
          <a:xfrm>
            <a:off x="4770120" y="1296620"/>
            <a:ext cx="6036906" cy="923330"/>
          </a:xfrm>
          <a:prstGeom prst="rect">
            <a:avLst/>
          </a:prstGeom>
          <a:noFill/>
        </p:spPr>
        <p:txBody>
          <a:bodyPr wrap="square" rtlCol="0">
            <a:spAutoFit/>
          </a:bodyPr>
          <a:lstStyle/>
          <a:p>
            <a:r>
              <a:rPr lang="zh-CN" altLang="zh-CN" dirty="0"/>
              <a:t>几乎所有的调研用户都接触校园二手交易</a:t>
            </a:r>
            <a:endParaRPr lang="en-US" altLang="zh-CN" dirty="0"/>
          </a:p>
          <a:p>
            <a:r>
              <a:rPr lang="zh-CN" altLang="zh-CN" dirty="0"/>
              <a:t>，并对其无反感思想，</a:t>
            </a:r>
            <a:r>
              <a:rPr lang="zh-CN" altLang="en-US" dirty="0"/>
              <a:t>有一定的交易频率</a:t>
            </a:r>
            <a:r>
              <a:rPr lang="zh-CN" altLang="zh-CN" dirty="0"/>
              <a:t>。</a:t>
            </a:r>
          </a:p>
          <a:p>
            <a:endParaRPr lang="zh-CN" altLang="en-US" dirty="0"/>
          </a:p>
        </p:txBody>
      </p:sp>
    </p:spTree>
    <p:extLst>
      <p:ext uri="{BB962C8B-B14F-4D97-AF65-F5344CB8AC3E}">
        <p14:creationId xmlns:p14="http://schemas.microsoft.com/office/powerpoint/2010/main" val="330873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0E100-D76F-4CDD-A4F5-570362380ABB}"/>
              </a:ext>
            </a:extLst>
          </p:cNvPr>
          <p:cNvSpPr>
            <a:spLocks noGrp="1"/>
          </p:cNvSpPr>
          <p:nvPr>
            <p:ph type="title"/>
          </p:nvPr>
        </p:nvSpPr>
        <p:spPr/>
        <p:txBody>
          <a:bodyPr/>
          <a:lstStyle/>
          <a:p>
            <a:r>
              <a:rPr lang="zh-CN" altLang="en-US" dirty="0"/>
              <a:t>战略层</a:t>
            </a:r>
          </a:p>
        </p:txBody>
      </p:sp>
      <p:sp>
        <p:nvSpPr>
          <p:cNvPr id="3" name="内容占位符 2">
            <a:extLst>
              <a:ext uri="{FF2B5EF4-FFF2-40B4-BE49-F238E27FC236}">
                <a16:creationId xmlns:a16="http://schemas.microsoft.com/office/drawing/2014/main" id="{42F5C0CD-F94C-4CBA-B859-33D2B48D4A04}"/>
              </a:ext>
            </a:extLst>
          </p:cNvPr>
          <p:cNvSpPr>
            <a:spLocks noGrp="1"/>
          </p:cNvSpPr>
          <p:nvPr>
            <p:ph idx="1"/>
          </p:nvPr>
        </p:nvSpPr>
        <p:spPr>
          <a:xfrm>
            <a:off x="772575" y="1573698"/>
            <a:ext cx="10515600" cy="4351338"/>
          </a:xfrm>
        </p:spPr>
        <p:txBody>
          <a:bodyPr/>
          <a:lstStyle/>
          <a:p>
            <a:r>
              <a:rPr lang="zh-CN" altLang="zh-CN" dirty="0"/>
              <a:t>用户目标</a:t>
            </a:r>
            <a:endParaRPr lang="zh-CN" altLang="en-US" dirty="0"/>
          </a:p>
        </p:txBody>
      </p:sp>
      <p:pic>
        <p:nvPicPr>
          <p:cNvPr id="5" name="图片 4">
            <a:extLst>
              <a:ext uri="{FF2B5EF4-FFF2-40B4-BE49-F238E27FC236}">
                <a16:creationId xmlns:a16="http://schemas.microsoft.com/office/drawing/2014/main" id="{CBEA7791-EDB6-41E0-B302-9BE1444AB24A}"/>
              </a:ext>
            </a:extLst>
          </p:cNvPr>
          <p:cNvPicPr/>
          <p:nvPr/>
        </p:nvPicPr>
        <p:blipFill>
          <a:blip r:embed="rId3" cstate="print"/>
          <a:stretch>
            <a:fillRect/>
          </a:stretch>
        </p:blipFill>
        <p:spPr>
          <a:xfrm>
            <a:off x="749715" y="2059632"/>
            <a:ext cx="3779520" cy="1689735"/>
          </a:xfrm>
          <a:prstGeom prst="rect">
            <a:avLst/>
          </a:prstGeom>
        </p:spPr>
      </p:pic>
      <p:pic>
        <p:nvPicPr>
          <p:cNvPr id="6" name="图片 5">
            <a:extLst>
              <a:ext uri="{FF2B5EF4-FFF2-40B4-BE49-F238E27FC236}">
                <a16:creationId xmlns:a16="http://schemas.microsoft.com/office/drawing/2014/main" id="{40642B37-403D-4C71-A6EE-A3564C488A3D}"/>
              </a:ext>
            </a:extLst>
          </p:cNvPr>
          <p:cNvPicPr/>
          <p:nvPr/>
        </p:nvPicPr>
        <p:blipFill>
          <a:blip r:embed="rId4" cstate="print"/>
          <a:stretch>
            <a:fillRect/>
          </a:stretch>
        </p:blipFill>
        <p:spPr>
          <a:xfrm>
            <a:off x="665584" y="3850640"/>
            <a:ext cx="3825240" cy="2642235"/>
          </a:xfrm>
          <a:prstGeom prst="rect">
            <a:avLst/>
          </a:prstGeom>
        </p:spPr>
      </p:pic>
      <p:sp>
        <p:nvSpPr>
          <p:cNvPr id="7" name="文本框 6">
            <a:extLst>
              <a:ext uri="{FF2B5EF4-FFF2-40B4-BE49-F238E27FC236}">
                <a16:creationId xmlns:a16="http://schemas.microsoft.com/office/drawing/2014/main" id="{1732C45B-8D30-47EB-81EE-BF1ABFDEE489}"/>
              </a:ext>
            </a:extLst>
          </p:cNvPr>
          <p:cNvSpPr txBox="1"/>
          <p:nvPr/>
        </p:nvSpPr>
        <p:spPr>
          <a:xfrm>
            <a:off x="5859624" y="3256384"/>
            <a:ext cx="3592286" cy="1477328"/>
          </a:xfrm>
          <a:prstGeom prst="rect">
            <a:avLst/>
          </a:prstGeom>
          <a:noFill/>
        </p:spPr>
        <p:txBody>
          <a:bodyPr wrap="square" rtlCol="0">
            <a:spAutoFit/>
          </a:bodyPr>
          <a:lstStyle/>
          <a:p>
            <a:r>
              <a:rPr lang="zh-CN" altLang="zh-CN" dirty="0"/>
              <a:t>可以看到用户主要的闲置类物品为服装、书籍、生活用品，这些都可以作为用户发布商品的主要标签。</a:t>
            </a:r>
          </a:p>
          <a:p>
            <a:endParaRPr lang="zh-CN" altLang="en-US" dirty="0"/>
          </a:p>
        </p:txBody>
      </p:sp>
    </p:spTree>
    <p:extLst>
      <p:ext uri="{BB962C8B-B14F-4D97-AF65-F5344CB8AC3E}">
        <p14:creationId xmlns:p14="http://schemas.microsoft.com/office/powerpoint/2010/main" val="11371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B1A8C-A1DC-4D08-ACF6-7DBABB533E4B}"/>
              </a:ext>
            </a:extLst>
          </p:cNvPr>
          <p:cNvSpPr>
            <a:spLocks noGrp="1"/>
          </p:cNvSpPr>
          <p:nvPr>
            <p:ph type="title"/>
          </p:nvPr>
        </p:nvSpPr>
        <p:spPr/>
        <p:txBody>
          <a:bodyPr/>
          <a:lstStyle/>
          <a:p>
            <a:r>
              <a:rPr lang="zh-CN" altLang="en-US" dirty="0"/>
              <a:t>战略层</a:t>
            </a:r>
          </a:p>
        </p:txBody>
      </p:sp>
      <p:sp>
        <p:nvSpPr>
          <p:cNvPr id="3" name="内容占位符 2">
            <a:extLst>
              <a:ext uri="{FF2B5EF4-FFF2-40B4-BE49-F238E27FC236}">
                <a16:creationId xmlns:a16="http://schemas.microsoft.com/office/drawing/2014/main" id="{88C3E696-3E14-4B3D-98BA-8B598DCFDB7C}"/>
              </a:ext>
            </a:extLst>
          </p:cNvPr>
          <p:cNvSpPr>
            <a:spLocks noGrp="1"/>
          </p:cNvSpPr>
          <p:nvPr>
            <p:ph idx="1"/>
          </p:nvPr>
        </p:nvSpPr>
        <p:spPr>
          <a:xfrm>
            <a:off x="838200" y="1886614"/>
            <a:ext cx="10515600" cy="4351338"/>
          </a:xfrm>
        </p:spPr>
        <p:txBody>
          <a:bodyPr/>
          <a:lstStyle/>
          <a:p>
            <a:pPr marL="0" indent="0">
              <a:buNone/>
            </a:pPr>
            <a:r>
              <a:rPr lang="zh-CN" altLang="en-US" dirty="0"/>
              <a:t>用户目标</a:t>
            </a:r>
          </a:p>
        </p:txBody>
      </p:sp>
      <p:pic>
        <p:nvPicPr>
          <p:cNvPr id="4" name="图片 3">
            <a:extLst>
              <a:ext uri="{FF2B5EF4-FFF2-40B4-BE49-F238E27FC236}">
                <a16:creationId xmlns:a16="http://schemas.microsoft.com/office/drawing/2014/main" id="{EECC353D-F84F-4FA4-BACA-2B29D40B9870}"/>
              </a:ext>
            </a:extLst>
          </p:cNvPr>
          <p:cNvPicPr/>
          <p:nvPr/>
        </p:nvPicPr>
        <p:blipFill>
          <a:blip r:embed="rId2" cstate="print"/>
          <a:stretch>
            <a:fillRect/>
          </a:stretch>
        </p:blipFill>
        <p:spPr>
          <a:xfrm>
            <a:off x="838200" y="2614930"/>
            <a:ext cx="3695065" cy="1628140"/>
          </a:xfrm>
          <a:prstGeom prst="rect">
            <a:avLst/>
          </a:prstGeom>
        </p:spPr>
      </p:pic>
      <p:sp>
        <p:nvSpPr>
          <p:cNvPr id="5" name="文本框 4">
            <a:extLst>
              <a:ext uri="{FF2B5EF4-FFF2-40B4-BE49-F238E27FC236}">
                <a16:creationId xmlns:a16="http://schemas.microsoft.com/office/drawing/2014/main" id="{A0CF03CF-AFC1-4D3C-86A2-475AC320F8D7}"/>
              </a:ext>
            </a:extLst>
          </p:cNvPr>
          <p:cNvSpPr txBox="1"/>
          <p:nvPr/>
        </p:nvSpPr>
        <p:spPr>
          <a:xfrm>
            <a:off x="838200" y="4805265"/>
            <a:ext cx="3632239" cy="1477328"/>
          </a:xfrm>
          <a:prstGeom prst="rect">
            <a:avLst/>
          </a:prstGeom>
          <a:noFill/>
        </p:spPr>
        <p:txBody>
          <a:bodyPr wrap="square" rtlCol="0">
            <a:spAutoFit/>
          </a:bodyPr>
          <a:lstStyle/>
          <a:p>
            <a:r>
              <a:rPr lang="zh-CN" altLang="zh-CN" dirty="0"/>
              <a:t>大部分客户希望能够通过交易本体从线下来完成，也符合我们最初的预期，交易细节由用户们自己完成，平台只负责消息的发布。</a:t>
            </a:r>
          </a:p>
          <a:p>
            <a:endParaRPr lang="zh-CN" altLang="en-US" dirty="0"/>
          </a:p>
        </p:txBody>
      </p:sp>
      <p:pic>
        <p:nvPicPr>
          <p:cNvPr id="6" name="图片 5">
            <a:extLst>
              <a:ext uri="{FF2B5EF4-FFF2-40B4-BE49-F238E27FC236}">
                <a16:creationId xmlns:a16="http://schemas.microsoft.com/office/drawing/2014/main" id="{CB8BC906-8E61-404E-A4AA-94625B6D27C6}"/>
              </a:ext>
            </a:extLst>
          </p:cNvPr>
          <p:cNvPicPr/>
          <p:nvPr/>
        </p:nvPicPr>
        <p:blipFill>
          <a:blip r:embed="rId3" cstate="print"/>
          <a:stretch>
            <a:fillRect/>
          </a:stretch>
        </p:blipFill>
        <p:spPr>
          <a:xfrm>
            <a:off x="6467403" y="681037"/>
            <a:ext cx="3679825" cy="1597660"/>
          </a:xfrm>
          <a:prstGeom prst="rect">
            <a:avLst/>
          </a:prstGeom>
        </p:spPr>
      </p:pic>
      <p:pic>
        <p:nvPicPr>
          <p:cNvPr id="7" name="图片 6">
            <a:extLst>
              <a:ext uri="{FF2B5EF4-FFF2-40B4-BE49-F238E27FC236}">
                <a16:creationId xmlns:a16="http://schemas.microsoft.com/office/drawing/2014/main" id="{8428BE34-1A2A-4F38-B51D-BEDA459DFEEE}"/>
              </a:ext>
            </a:extLst>
          </p:cNvPr>
          <p:cNvPicPr/>
          <p:nvPr/>
        </p:nvPicPr>
        <p:blipFill>
          <a:blip r:embed="rId4" cstate="print"/>
          <a:stretch>
            <a:fillRect/>
          </a:stretch>
        </p:blipFill>
        <p:spPr>
          <a:xfrm>
            <a:off x="6440382" y="2530475"/>
            <a:ext cx="3725545" cy="1712595"/>
          </a:xfrm>
          <a:prstGeom prst="rect">
            <a:avLst/>
          </a:prstGeom>
        </p:spPr>
      </p:pic>
      <p:sp>
        <p:nvSpPr>
          <p:cNvPr id="8" name="文本框 7">
            <a:extLst>
              <a:ext uri="{FF2B5EF4-FFF2-40B4-BE49-F238E27FC236}">
                <a16:creationId xmlns:a16="http://schemas.microsoft.com/office/drawing/2014/main" id="{2BA813FC-5E17-4BB6-B234-BBD904C12B13}"/>
              </a:ext>
            </a:extLst>
          </p:cNvPr>
          <p:cNvSpPr txBox="1"/>
          <p:nvPr/>
        </p:nvSpPr>
        <p:spPr>
          <a:xfrm>
            <a:off x="6533688" y="4816141"/>
            <a:ext cx="3632239" cy="1200329"/>
          </a:xfrm>
          <a:prstGeom prst="rect">
            <a:avLst/>
          </a:prstGeom>
          <a:noFill/>
        </p:spPr>
        <p:txBody>
          <a:bodyPr wrap="square" rtlCol="0">
            <a:spAutoFit/>
          </a:bodyPr>
          <a:lstStyle/>
          <a:p>
            <a:r>
              <a:rPr lang="zh-CN" altLang="zh-CN" dirty="0"/>
              <a:t>用户对信任方面的重视度极高，并主要倾向于实名认证来明确买家安全身份，我们会添加实名认证和学好认证的方式。</a:t>
            </a:r>
          </a:p>
        </p:txBody>
      </p:sp>
    </p:spTree>
    <p:extLst>
      <p:ext uri="{BB962C8B-B14F-4D97-AF65-F5344CB8AC3E}">
        <p14:creationId xmlns:p14="http://schemas.microsoft.com/office/powerpoint/2010/main" val="366433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91D87-F36C-45CD-85FA-9B3739BAF6C1}"/>
              </a:ext>
            </a:extLst>
          </p:cNvPr>
          <p:cNvSpPr>
            <a:spLocks noGrp="1"/>
          </p:cNvSpPr>
          <p:nvPr>
            <p:ph type="title"/>
          </p:nvPr>
        </p:nvSpPr>
        <p:spPr/>
        <p:txBody>
          <a:bodyPr/>
          <a:lstStyle/>
          <a:p>
            <a:r>
              <a:rPr lang="zh-CN" altLang="en-US" dirty="0"/>
              <a:t>战略层</a:t>
            </a:r>
          </a:p>
        </p:txBody>
      </p:sp>
      <p:sp>
        <p:nvSpPr>
          <p:cNvPr id="3" name="内容占位符 2">
            <a:extLst>
              <a:ext uri="{FF2B5EF4-FFF2-40B4-BE49-F238E27FC236}">
                <a16:creationId xmlns:a16="http://schemas.microsoft.com/office/drawing/2014/main" id="{477D210A-55BE-4FBA-8971-50B88801B17B}"/>
              </a:ext>
            </a:extLst>
          </p:cNvPr>
          <p:cNvSpPr>
            <a:spLocks noGrp="1"/>
          </p:cNvSpPr>
          <p:nvPr>
            <p:ph idx="1"/>
          </p:nvPr>
        </p:nvSpPr>
        <p:spPr/>
        <p:txBody>
          <a:bodyPr/>
          <a:lstStyle/>
          <a:p>
            <a:r>
              <a:rPr lang="zh-CN" altLang="en-US" dirty="0"/>
              <a:t>用户目标</a:t>
            </a:r>
          </a:p>
        </p:txBody>
      </p:sp>
      <p:pic>
        <p:nvPicPr>
          <p:cNvPr id="4" name="图片 3">
            <a:extLst>
              <a:ext uri="{FF2B5EF4-FFF2-40B4-BE49-F238E27FC236}">
                <a16:creationId xmlns:a16="http://schemas.microsoft.com/office/drawing/2014/main" id="{03ABF9D3-94AC-4E64-ADF1-77B27C128F37}"/>
              </a:ext>
            </a:extLst>
          </p:cNvPr>
          <p:cNvPicPr/>
          <p:nvPr/>
        </p:nvPicPr>
        <p:blipFill>
          <a:blip r:embed="rId2" cstate="print"/>
          <a:stretch>
            <a:fillRect/>
          </a:stretch>
        </p:blipFill>
        <p:spPr>
          <a:xfrm>
            <a:off x="924669" y="2624306"/>
            <a:ext cx="3717925" cy="2019935"/>
          </a:xfrm>
          <a:prstGeom prst="rect">
            <a:avLst/>
          </a:prstGeom>
        </p:spPr>
      </p:pic>
      <p:sp>
        <p:nvSpPr>
          <p:cNvPr id="5" name="文本框 4">
            <a:extLst>
              <a:ext uri="{FF2B5EF4-FFF2-40B4-BE49-F238E27FC236}">
                <a16:creationId xmlns:a16="http://schemas.microsoft.com/office/drawing/2014/main" id="{3BD995FD-3C68-4D12-B793-DA0D22C8AC01}"/>
              </a:ext>
            </a:extLst>
          </p:cNvPr>
          <p:cNvSpPr txBox="1"/>
          <p:nvPr/>
        </p:nvSpPr>
        <p:spPr>
          <a:xfrm>
            <a:off x="924669" y="5019869"/>
            <a:ext cx="3717925" cy="1477328"/>
          </a:xfrm>
          <a:prstGeom prst="rect">
            <a:avLst/>
          </a:prstGeom>
          <a:noFill/>
        </p:spPr>
        <p:txBody>
          <a:bodyPr wrap="square" rtlCol="0">
            <a:spAutoFit/>
          </a:bodyPr>
          <a:lstStyle/>
          <a:p>
            <a:r>
              <a:rPr lang="zh-CN" altLang="zh-CN" dirty="0"/>
              <a:t>可以看到，平台的理解与操作难度页一定性影响了用户对网站平台的使用趋向性，我们会尽量使得交易过程变得简单。</a:t>
            </a:r>
          </a:p>
          <a:p>
            <a:endParaRPr lang="zh-CN" altLang="en-US" dirty="0"/>
          </a:p>
        </p:txBody>
      </p:sp>
      <p:pic>
        <p:nvPicPr>
          <p:cNvPr id="6" name="图片 5">
            <a:extLst>
              <a:ext uri="{FF2B5EF4-FFF2-40B4-BE49-F238E27FC236}">
                <a16:creationId xmlns:a16="http://schemas.microsoft.com/office/drawing/2014/main" id="{BA656955-E4E6-4D07-9B6A-813E56CD286C}"/>
              </a:ext>
            </a:extLst>
          </p:cNvPr>
          <p:cNvPicPr/>
          <p:nvPr/>
        </p:nvPicPr>
        <p:blipFill>
          <a:blip r:embed="rId3" cstate="print"/>
          <a:stretch>
            <a:fillRect/>
          </a:stretch>
        </p:blipFill>
        <p:spPr>
          <a:xfrm>
            <a:off x="6358190" y="1825625"/>
            <a:ext cx="3749040" cy="2988310"/>
          </a:xfrm>
          <a:prstGeom prst="rect">
            <a:avLst/>
          </a:prstGeom>
        </p:spPr>
      </p:pic>
      <p:sp>
        <p:nvSpPr>
          <p:cNvPr id="7" name="文本框 6">
            <a:extLst>
              <a:ext uri="{FF2B5EF4-FFF2-40B4-BE49-F238E27FC236}">
                <a16:creationId xmlns:a16="http://schemas.microsoft.com/office/drawing/2014/main" id="{9231C4AD-8878-4094-9FFC-7C8E0706EDCC}"/>
              </a:ext>
            </a:extLst>
          </p:cNvPr>
          <p:cNvSpPr txBox="1"/>
          <p:nvPr/>
        </p:nvSpPr>
        <p:spPr>
          <a:xfrm>
            <a:off x="6494106" y="5113176"/>
            <a:ext cx="3749040" cy="1477328"/>
          </a:xfrm>
          <a:prstGeom prst="rect">
            <a:avLst/>
          </a:prstGeom>
          <a:noFill/>
        </p:spPr>
        <p:txBody>
          <a:bodyPr wrap="square" rtlCol="0">
            <a:spAutoFit/>
          </a:bodyPr>
          <a:lstStyle/>
          <a:p>
            <a:r>
              <a:rPr lang="zh-CN" altLang="zh-CN" dirty="0"/>
              <a:t>调研用户的购买需求大多趋向于学习资料、电子产品、文体产品，在主页的推荐部分我们应该首先推荐这些分类产品。</a:t>
            </a:r>
          </a:p>
          <a:p>
            <a:endParaRPr lang="zh-CN" altLang="en-US" dirty="0"/>
          </a:p>
        </p:txBody>
      </p:sp>
    </p:spTree>
    <p:extLst>
      <p:ext uri="{BB962C8B-B14F-4D97-AF65-F5344CB8AC3E}">
        <p14:creationId xmlns:p14="http://schemas.microsoft.com/office/powerpoint/2010/main" val="3266924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1188</Words>
  <Application>Microsoft Office PowerPoint</Application>
  <PresentationFormat>宽屏</PresentationFormat>
  <Paragraphs>135</Paragraphs>
  <Slides>23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用户体验设计小组设计 </vt:lpstr>
      <vt:lpstr>目录</vt:lpstr>
      <vt:lpstr>引言</vt:lpstr>
      <vt:lpstr>战略层</vt:lpstr>
      <vt:lpstr>战略层</vt:lpstr>
      <vt:lpstr>战略层</vt:lpstr>
      <vt:lpstr>战略层</vt:lpstr>
      <vt:lpstr>战略层</vt:lpstr>
      <vt:lpstr>战略层</vt:lpstr>
      <vt:lpstr>战略层</vt:lpstr>
      <vt:lpstr>战略层</vt:lpstr>
      <vt:lpstr>战略层</vt:lpstr>
      <vt:lpstr>范围层</vt:lpstr>
      <vt:lpstr>结构层</vt:lpstr>
      <vt:lpstr>结构层</vt:lpstr>
      <vt:lpstr>框架层</vt:lpstr>
      <vt:lpstr>框架层</vt:lpstr>
      <vt:lpstr>框架层</vt:lpstr>
      <vt:lpstr>框架层</vt:lpstr>
      <vt:lpstr>框架层</vt:lpstr>
      <vt:lpstr>框架层</vt:lpstr>
      <vt:lpstr>参考文献</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用户体验设计小组设计 </dc:title>
  <dc:creator>liang zesheng</dc:creator>
  <cp:lastModifiedBy>liang zesheng</cp:lastModifiedBy>
  <cp:revision>14</cp:revision>
  <dcterms:created xsi:type="dcterms:W3CDTF">2020-11-25T15:58:09Z</dcterms:created>
  <dcterms:modified xsi:type="dcterms:W3CDTF">2020-11-25T18:08:57Z</dcterms:modified>
</cp:coreProperties>
</file>