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8" r:id="rId2"/>
    <p:sldId id="327" r:id="rId3"/>
    <p:sldId id="328" r:id="rId4"/>
    <p:sldId id="329" r:id="rId5"/>
    <p:sldId id="330" r:id="rId6"/>
    <p:sldId id="362" r:id="rId7"/>
    <p:sldId id="358" r:id="rId8"/>
    <p:sldId id="361" r:id="rId9"/>
    <p:sldId id="359" r:id="rId10"/>
    <p:sldId id="388" r:id="rId11"/>
    <p:sldId id="389" r:id="rId12"/>
    <p:sldId id="369" r:id="rId13"/>
    <p:sldId id="370" r:id="rId14"/>
    <p:sldId id="371" r:id="rId15"/>
    <p:sldId id="372" r:id="rId16"/>
    <p:sldId id="373" r:id="rId17"/>
    <p:sldId id="390" r:id="rId18"/>
    <p:sldId id="375" r:id="rId19"/>
    <p:sldId id="391" r:id="rId20"/>
    <p:sldId id="3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568" autoAdjust="0"/>
  </p:normalViewPr>
  <p:slideViewPr>
    <p:cSldViewPr snapToGrid="0">
      <p:cViewPr varScale="1">
        <p:scale>
          <a:sx n="97" d="100"/>
          <a:sy n="97" d="100"/>
        </p:scale>
        <p:origin x="111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39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6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8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02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2022/7/25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altLang="zh-TW" sz="4800" dirty="0"/>
              <a:t>NYCU DLP</a:t>
            </a:r>
          </a:p>
          <a:p>
            <a:pPr algn="ctr" defTabSz="914400"/>
            <a:r>
              <a:rPr lang="en-US" altLang="zh-TW" sz="4800" dirty="0" smtClean="0"/>
              <a:t>Lab4 </a:t>
            </a:r>
            <a:r>
              <a:rPr lang="en-US" altLang="zh-TW" sz="4800" dirty="0"/>
              <a:t>- </a:t>
            </a:r>
            <a:r>
              <a:rPr lang="en-US" altLang="zh-TW" dirty="0"/>
              <a:t>Conditional VAE for Video Prediction</a:t>
            </a:r>
            <a:endParaRPr lang="en-US" altLang="zh-TW" sz="48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July 28, 2022</a:t>
            </a:r>
            <a:endParaRPr lang="en-US" altLang="zh-TW" dirty="0">
              <a:cs typeface="Calibri" panose="020F050202020403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謝宏笙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-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We use </a:t>
            </a:r>
            <a:r>
              <a:rPr lang="en-US" altLang="zh-TW" dirty="0" err="1"/>
              <a:t>bair</a:t>
            </a:r>
            <a:r>
              <a:rPr lang="en-US" altLang="zh-TW" dirty="0"/>
              <a:t> robot pushing small dataset to train </a:t>
            </a:r>
            <a:r>
              <a:rPr lang="en-US" altLang="zh-TW" dirty="0" smtClean="0"/>
              <a:t>CVAE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/>
              <a:t>This data set contains roughly 44,000 sequences of robot pushing motions, and each sequence include 30 frames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230330"/>
            <a:ext cx="1789470" cy="17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</a:t>
            </a:r>
            <a:r>
              <a:rPr lang="en-US" altLang="zh-TW" dirty="0" smtClean="0"/>
              <a:t>– Get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For Linux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For </a:t>
            </a:r>
            <a:r>
              <a:rPr lang="en-US" altLang="zh-TW" dirty="0" smtClean="0"/>
              <a:t>Windows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Click the following link and download it: </a:t>
            </a:r>
            <a:r>
              <a:rPr lang="en-US" altLang="zh-TW" sz="2000" dirty="0" smtClean="0"/>
              <a:t>https</a:t>
            </a:r>
            <a:r>
              <a:rPr lang="en-US" altLang="zh-TW" sz="2000" dirty="0"/>
              <a:t>://reurl.cc/GoyZGd</a:t>
            </a:r>
            <a:endParaRPr lang="en-US" altLang="zh-TW" sz="2000" dirty="0" smtClean="0"/>
          </a:p>
          <a:p>
            <a:pPr marL="320040" lvl="1" indent="0">
              <a:buNone/>
            </a:pP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81548" y="2015613"/>
            <a:ext cx="10205884" cy="26513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78193" y="2112416"/>
            <a:ext cx="97044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your own 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</a:p>
          <a:p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sftp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-P 10035 gpu037@140.113.215.196 ( password: gpu037FORclass )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get processed data.zip</a:t>
            </a:r>
            <a:b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exit</a:t>
            </a:r>
          </a:p>
          <a:p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provided 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</a:p>
          <a:p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TW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sftp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gpu037@192.168.201.35 ( password: gpu037FORclass 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get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processed data.zip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exit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FB311-73A0-4057-8CD7-8BE29B40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41717-1FAF-48A9-8424-A8056BBB67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Adopt </a:t>
            </a:r>
            <a:r>
              <a:rPr lang="en-US" altLang="zh-TW" dirty="0" smtClean="0"/>
              <a:t>PSNR to evaluate the perceptual quality.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Provide in the sample (</a:t>
            </a:r>
            <a:r>
              <a:rPr lang="en-US" altLang="zh-TW" dirty="0" err="1" smtClean="0"/>
              <a:t>finn_eval_seq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Given two past frame to prediction next ten frames (average PSNR)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5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F71E-6C2E-40BD-A658-90DD151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85A0-607E-4F63-ACF9-FF235DD3B0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999" y="1447800"/>
            <a:ext cx="11327835" cy="4572000"/>
          </a:xfrm>
        </p:spPr>
        <p:txBody>
          <a:bodyPr/>
          <a:lstStyle/>
          <a:p>
            <a:r>
              <a:rPr lang="en-US" altLang="zh-TW" dirty="0"/>
              <a:t>Modify encoder, decoder, and training functions</a:t>
            </a:r>
          </a:p>
          <a:p>
            <a:r>
              <a:rPr lang="en-US" altLang="zh-TW" dirty="0"/>
              <a:t>Implement </a:t>
            </a:r>
            <a:r>
              <a:rPr lang="en-US" altLang="zh-TW" dirty="0" err="1" smtClean="0"/>
              <a:t>reparameterization</a:t>
            </a:r>
            <a:r>
              <a:rPr lang="en-US" altLang="zh-TW" dirty="0" smtClean="0"/>
              <a:t> </a:t>
            </a:r>
            <a:r>
              <a:rPr lang="en-US" altLang="zh-TW" dirty="0"/>
              <a:t>trick.</a:t>
            </a:r>
          </a:p>
          <a:p>
            <a:r>
              <a:rPr lang="en-US" altLang="zh-TW" dirty="0"/>
              <a:t>Adopt teacher-forcing and KL loss annealing in your training processing. </a:t>
            </a:r>
          </a:p>
          <a:p>
            <a:r>
              <a:rPr lang="en-US" altLang="zh-TW" dirty="0"/>
              <a:t>Plot the </a:t>
            </a:r>
            <a:r>
              <a:rPr lang="en-US" altLang="zh-TW" dirty="0" smtClean="0"/>
              <a:t>loss, average PSNR, KL weight </a:t>
            </a:r>
            <a:r>
              <a:rPr lang="en-US" altLang="zh-TW" dirty="0"/>
              <a:t>and </a:t>
            </a:r>
            <a:r>
              <a:rPr lang="en-US" altLang="zh-TW" dirty="0" smtClean="0"/>
              <a:t>teacher forcing ratio. 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58" y="3505828"/>
            <a:ext cx="8961641" cy="31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B4732-177C-4EEC-9DD3-2913B6F8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07C0D-A669-4DAE-A82A-B68D30707A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Make videos or gif </a:t>
            </a:r>
            <a:r>
              <a:rPr lang="en-US" altLang="zh-TW" dirty="0" smtClean="0"/>
              <a:t>images </a:t>
            </a:r>
            <a:r>
              <a:rPr lang="en-US" altLang="zh-TW" dirty="0"/>
              <a:t>for test result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select </a:t>
            </a:r>
            <a:r>
              <a:rPr lang="en-US" altLang="zh-TW" dirty="0">
                <a:solidFill>
                  <a:srgbClr val="FF0000"/>
                </a:solidFill>
              </a:rPr>
              <a:t>one sequence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Output the prediction at each time </a:t>
            </a:r>
            <a:r>
              <a:rPr lang="en-US" altLang="zh-TW" dirty="0" smtClean="0"/>
              <a:t>step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select one sequence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56" y="4778684"/>
            <a:ext cx="10058400" cy="8600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06" y="2243136"/>
            <a:ext cx="5569452" cy="13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CA5A4-CA57-41F5-B30E-C18B6322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082427-22FB-4737-89FE-F9F7DF8DE1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rgbClr val="FF0000"/>
                </a:solidFill>
              </a:rPr>
              <a:t>Warning: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You need to do the lab as early as possible </a:t>
            </a:r>
            <a:r>
              <a:rPr lang="en-US" altLang="zh-TW" dirty="0" smtClean="0"/>
              <a:t>because you may take more than two days to train the model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Model weights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Strongly recommend you save your model weights during </a:t>
            </a:r>
            <a:r>
              <a:rPr lang="en-US" altLang="zh-TW" dirty="0" smtClean="0"/>
              <a:t>training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73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78DC-88E8-4A67-8206-56EAD63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Report </a:t>
            </a:r>
            <a:r>
              <a:rPr lang="en-US" altLang="zh-TW" dirty="0" smtClean="0"/>
              <a:t>(60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036A-63EF-42F6-9574-CC8FA4C1B9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1327834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Introduction(5%)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Derivation of </a:t>
            </a:r>
            <a:r>
              <a:rPr lang="en-US" altLang="zh-TW" dirty="0" smtClean="0"/>
              <a:t>CVAE(10%)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Implementation </a:t>
            </a:r>
            <a:r>
              <a:rPr lang="en-US" altLang="zh-TW" dirty="0"/>
              <a:t>details(15%)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Describe how you implement your model. (e.g. </a:t>
            </a:r>
            <a:r>
              <a:rPr lang="en-US" altLang="zh-TW" dirty="0" err="1"/>
              <a:t>dataloader</a:t>
            </a:r>
            <a:r>
              <a:rPr lang="en-US" altLang="zh-TW" dirty="0"/>
              <a:t>, encoder, decoder, </a:t>
            </a:r>
            <a:r>
              <a:rPr lang="en-US" altLang="zh-TW" dirty="0" err="1"/>
              <a:t>etc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Describe the teacher forcing (including main idea, benefits and drawbacks)            </a:t>
            </a:r>
            <a:r>
              <a:rPr lang="en-US" altLang="zh-TW" dirty="0" smtClean="0">
                <a:solidFill>
                  <a:srgbClr val="FF0000"/>
                </a:solidFill>
              </a:rPr>
              <a:t>Notice: You must prove that you use previous predicted frame to predict next frame,  i.e. teacher forcing ratio = 0 when testing </a:t>
            </a:r>
            <a:r>
              <a:rPr lang="en-US" altLang="zh-TW" dirty="0">
                <a:solidFill>
                  <a:srgbClr val="FF0000"/>
                </a:solidFill>
              </a:rPr>
              <a:t>(paste/screenshot your code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- Report (60%)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Results and discussion(30</a:t>
            </a:r>
            <a:r>
              <a:rPr lang="en-US" altLang="zh-TW" dirty="0" smtClean="0"/>
              <a:t>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Show your results of video </a:t>
            </a:r>
            <a:r>
              <a:rPr lang="en-US" altLang="zh-TW" dirty="0" smtClean="0"/>
              <a:t>prediction</a:t>
            </a: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400" dirty="0" smtClean="0"/>
              <a:t>Make </a:t>
            </a:r>
            <a:r>
              <a:rPr lang="en-US" altLang="zh-TW" sz="2400" dirty="0"/>
              <a:t>videos or gif images for test </a:t>
            </a:r>
            <a:r>
              <a:rPr lang="en-US" altLang="zh-TW" sz="2400" dirty="0" smtClean="0"/>
              <a:t>result (5%)</a:t>
            </a: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400" dirty="0"/>
              <a:t>Output the prediction at each time step </a:t>
            </a:r>
            <a:r>
              <a:rPr lang="en-US" altLang="zh-TW" sz="2400" dirty="0" smtClean="0"/>
              <a:t> (5%)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Plot the losses, average PSNR and </a:t>
            </a:r>
            <a:r>
              <a:rPr lang="en-US" altLang="zh-TW" dirty="0" smtClean="0"/>
              <a:t>ratios. </a:t>
            </a:r>
            <a:r>
              <a:rPr lang="en-US" altLang="zh-TW" dirty="0"/>
              <a:t>(5%)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Discuss the results according to your settings. (15%)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Notice: This part mainly focuses on your discussion, if you simply just paste your results, you will get a low score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06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F5BE-0F47-466B-8B8A-F8BEE9D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</a:t>
            </a:r>
            <a:r>
              <a:rPr lang="en-US" altLang="zh-TW" dirty="0" smtClean="0"/>
              <a:t>Demo(40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016A7-5B08-4EB4-918E-BE119465EF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879428"/>
          </a:xfrm>
        </p:spPr>
        <p:txBody>
          <a:bodyPr>
            <a:normAutofit/>
          </a:bodyPr>
          <a:lstStyle/>
          <a:p>
            <a:r>
              <a:rPr lang="en-US" altLang="zh-TW" dirty="0"/>
              <a:t>Capability of video prediction.(</a:t>
            </a:r>
            <a:r>
              <a:rPr lang="en-US" altLang="zh-TW" dirty="0" smtClean="0"/>
              <a:t>20%)</a:t>
            </a:r>
          </a:p>
          <a:p>
            <a:pPr lvl="1"/>
            <a:r>
              <a:rPr lang="en-US" altLang="zh-TW" dirty="0"/>
              <a:t>Your model should </a:t>
            </a:r>
            <a:r>
              <a:rPr lang="en-US" altLang="zh-TW" dirty="0" smtClean="0"/>
              <a:t>use </a:t>
            </a:r>
            <a:r>
              <a:rPr lang="en-US" altLang="zh-TW" dirty="0"/>
              <a:t>two past frames to predict the next ten </a:t>
            </a:r>
            <a:r>
              <a:rPr lang="en-US" altLang="zh-TW" dirty="0" smtClean="0"/>
              <a:t>frames  </a:t>
            </a:r>
          </a:p>
          <a:p>
            <a:pPr lvl="1"/>
            <a:r>
              <a:rPr lang="en-US" altLang="zh-TW" dirty="0" smtClean="0"/>
              <a:t>PSNR &gt;= 25 		---- 	100%</a:t>
            </a:r>
          </a:p>
          <a:p>
            <a:pPr lvl="1"/>
            <a:r>
              <a:rPr lang="en-US" altLang="zh-TW" dirty="0" smtClean="0"/>
              <a:t>25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24 </a:t>
            </a:r>
            <a:r>
              <a:rPr lang="en-US" altLang="zh-TW" dirty="0"/>
              <a:t>		---- 	90%</a:t>
            </a:r>
          </a:p>
          <a:p>
            <a:pPr lvl="1"/>
            <a:r>
              <a:rPr lang="en-US" altLang="zh-TW" dirty="0" smtClean="0"/>
              <a:t>24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23 </a:t>
            </a:r>
            <a:r>
              <a:rPr lang="en-US" altLang="zh-TW" dirty="0"/>
              <a:t>		----	80</a:t>
            </a:r>
            <a:r>
              <a:rPr lang="en-US" altLang="zh-TW" dirty="0" smtClean="0"/>
              <a:t>%</a:t>
            </a:r>
          </a:p>
          <a:p>
            <a:pPr lvl="1"/>
            <a:r>
              <a:rPr lang="en-US" altLang="zh-TW" dirty="0" smtClean="0"/>
              <a:t>23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22 </a:t>
            </a:r>
            <a:r>
              <a:rPr lang="en-US" altLang="zh-TW" dirty="0"/>
              <a:t>		----	</a:t>
            </a:r>
            <a:r>
              <a:rPr lang="en-US" altLang="zh-TW" dirty="0" smtClean="0"/>
              <a:t>70%</a:t>
            </a:r>
          </a:p>
          <a:p>
            <a:pPr lvl="1"/>
            <a:r>
              <a:rPr lang="en-US" altLang="zh-TW" dirty="0" smtClean="0"/>
              <a:t>22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21 </a:t>
            </a:r>
            <a:r>
              <a:rPr lang="en-US" altLang="zh-TW" dirty="0"/>
              <a:t>		----	</a:t>
            </a:r>
            <a:r>
              <a:rPr lang="en-US" altLang="zh-TW" dirty="0" smtClean="0"/>
              <a:t>60%</a:t>
            </a:r>
          </a:p>
          <a:p>
            <a:pPr lvl="1"/>
            <a:r>
              <a:rPr lang="en-US" altLang="zh-TW" dirty="0" smtClean="0"/>
              <a:t>21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20 </a:t>
            </a:r>
            <a:r>
              <a:rPr lang="en-US" altLang="zh-TW" dirty="0"/>
              <a:t>		----	</a:t>
            </a:r>
            <a:r>
              <a:rPr lang="en-US" altLang="zh-TW" dirty="0" smtClean="0"/>
              <a:t>50%</a:t>
            </a:r>
            <a:endParaRPr lang="en-US" altLang="zh-TW" dirty="0"/>
          </a:p>
          <a:p>
            <a:pPr lvl="1"/>
            <a:r>
              <a:rPr lang="en-US" altLang="zh-TW" dirty="0"/>
              <a:t>PSNR &lt; </a:t>
            </a:r>
            <a:r>
              <a:rPr lang="en-US" altLang="zh-TW" dirty="0" smtClean="0"/>
              <a:t>20</a:t>
            </a:r>
            <a:r>
              <a:rPr lang="en-US" altLang="zh-TW" dirty="0"/>
              <a:t>		</a:t>
            </a:r>
            <a:r>
              <a:rPr lang="en-US" altLang="zh-TW" dirty="0" smtClean="0"/>
              <a:t>	---- </a:t>
            </a:r>
            <a:r>
              <a:rPr lang="en-US" altLang="zh-TW" dirty="0"/>
              <a:t>	0%</a:t>
            </a:r>
          </a:p>
          <a:p>
            <a:r>
              <a:rPr lang="en-US" altLang="zh-TW" dirty="0" smtClean="0"/>
              <a:t>Questions </a:t>
            </a:r>
            <a:r>
              <a:rPr lang="en-US" altLang="zh-TW" dirty="0"/>
              <a:t>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02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</a:t>
            </a:r>
            <a:r>
              <a:rPr lang="en-US" altLang="zh-TW" dirty="0" smtClean="0"/>
              <a:t>– Extra(20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Implement learned </a:t>
            </a:r>
            <a:r>
              <a:rPr lang="en-US" altLang="zh-TW" dirty="0" smtClean="0"/>
              <a:t>prior(10%)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Implement </a:t>
            </a:r>
            <a:r>
              <a:rPr lang="en-US" altLang="zh-TW" dirty="0"/>
              <a:t>conditional convolution(10%)</a:t>
            </a:r>
          </a:p>
        </p:txBody>
      </p:sp>
    </p:spTree>
    <p:extLst>
      <p:ext uri="{BB962C8B-B14F-4D97-AF65-F5344CB8AC3E}">
        <p14:creationId xmlns:p14="http://schemas.microsoft.com/office/powerpoint/2010/main" val="25285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</a:p>
          <a:p>
            <a:endParaRPr lang="en-US" altLang="zh-TW" dirty="0"/>
          </a:p>
          <a:p>
            <a:r>
              <a:rPr lang="en-US" altLang="zh-TW" dirty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  <a:p>
            <a:endParaRPr lang="en-US" altLang="zh-TW" dirty="0"/>
          </a:p>
          <a:p>
            <a:r>
              <a:rPr lang="en-US" altLang="zh-TW" dirty="0"/>
              <a:t>Implement Hints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926882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/>
              <a:t>Yoojin</a:t>
            </a:r>
            <a:r>
              <a:rPr lang="en-US" altLang="zh-TW" sz="2000" dirty="0"/>
              <a:t> Choi, Mostafa El-</a:t>
            </a:r>
            <a:r>
              <a:rPr lang="en-US" altLang="zh-TW" sz="2000" dirty="0" err="1"/>
              <a:t>Khamy</a:t>
            </a:r>
            <a:r>
              <a:rPr lang="en-US" altLang="zh-TW" sz="2000" dirty="0"/>
              <a:t>, and </a:t>
            </a:r>
            <a:r>
              <a:rPr lang="en-US" altLang="zh-TW" sz="2000" dirty="0" err="1"/>
              <a:t>Jungwon</a:t>
            </a:r>
            <a:r>
              <a:rPr lang="en-US" altLang="zh-TW" sz="2000" dirty="0"/>
              <a:t> Lee. Variable Rate Deep Image Compression </a:t>
            </a:r>
            <a:r>
              <a:rPr lang="en-US" altLang="zh-TW" sz="2000" dirty="0" smtClean="0"/>
              <a:t>With </a:t>
            </a:r>
            <a:r>
              <a:rPr lang="fr-FR" altLang="zh-TW" sz="2000" dirty="0" smtClean="0"/>
              <a:t>a </a:t>
            </a:r>
            <a:r>
              <a:rPr lang="fr-FR" altLang="zh-TW" sz="2000" dirty="0"/>
              <a:t>Conditional Autoencoder. arXiv e-prints, page arXiv:1909.04802, Sept. 2019</a:t>
            </a:r>
            <a:r>
              <a:rPr lang="fr-FR" altLang="zh-TW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Emily Denton and Rob Fergus. Stochastic video generation with a learned prior. </a:t>
            </a:r>
            <a:r>
              <a:rPr lang="en-US" altLang="zh-TW" sz="2000" dirty="0" err="1" smtClean="0"/>
              <a:t>CoRR</a:t>
            </a:r>
            <a:r>
              <a:rPr lang="en-US" altLang="zh-TW" sz="2000" dirty="0" smtClean="0"/>
              <a:t>, abs/1802.07687</a:t>
            </a:r>
            <a:r>
              <a:rPr lang="en-US" altLang="zh-TW" sz="2000" dirty="0"/>
              <a:t>, 2018</a:t>
            </a:r>
            <a:r>
              <a:rPr lang="en-US" altLang="zh-TW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/>
              <a:t>Zhihui</a:t>
            </a:r>
            <a:r>
              <a:rPr lang="en-US" altLang="zh-TW" sz="2000" dirty="0"/>
              <a:t> Lin, Chun Yuan, and </a:t>
            </a:r>
            <a:r>
              <a:rPr lang="en-US" altLang="zh-TW" sz="2000" dirty="0" err="1"/>
              <a:t>Maomao</a:t>
            </a:r>
            <a:r>
              <a:rPr lang="en-US" altLang="zh-TW" sz="2000" dirty="0"/>
              <a:t> Li. </a:t>
            </a:r>
            <a:r>
              <a:rPr lang="en-US" altLang="zh-TW" sz="2000" dirty="0" err="1"/>
              <a:t>Haf-svg</a:t>
            </a:r>
            <a:r>
              <a:rPr lang="en-US" altLang="zh-TW" sz="2000" dirty="0"/>
              <a:t>: Hierarchical stochastic video generation </a:t>
            </a:r>
            <a:r>
              <a:rPr lang="en-US" altLang="zh-TW" sz="2000" dirty="0" smtClean="0"/>
              <a:t>with aligned </a:t>
            </a:r>
            <a:r>
              <a:rPr lang="en-US" altLang="zh-TW" sz="2000" dirty="0"/>
              <a:t>features. In Christian </a:t>
            </a:r>
            <a:r>
              <a:rPr lang="en-US" altLang="zh-TW" sz="2000" dirty="0" err="1"/>
              <a:t>Bessiere</a:t>
            </a:r>
            <a:r>
              <a:rPr lang="en-US" altLang="zh-TW" sz="2000" dirty="0"/>
              <a:t>, editor, Proceedings of the Twenty-Ninth International </a:t>
            </a:r>
            <a:r>
              <a:rPr lang="en-US" altLang="zh-TW" sz="2000" dirty="0" smtClean="0"/>
              <a:t>Joint </a:t>
            </a:r>
            <a:r>
              <a:rPr lang="fr-FR" altLang="zh-TW" sz="2000" dirty="0" smtClean="0"/>
              <a:t>Conference </a:t>
            </a:r>
            <a:r>
              <a:rPr lang="fr-FR" altLang="zh-TW" sz="2000" dirty="0"/>
              <a:t>on Artificial Intelligence, IJCAI-20, pages 991–997. International Joint Conferences </a:t>
            </a:r>
            <a:r>
              <a:rPr lang="fr-FR" altLang="zh-TW" sz="2000" dirty="0" smtClean="0"/>
              <a:t>on </a:t>
            </a:r>
            <a:r>
              <a:rPr lang="en-US" altLang="zh-TW" sz="2000" dirty="0" smtClean="0"/>
              <a:t>Artificial </a:t>
            </a:r>
            <a:r>
              <a:rPr lang="en-US" altLang="zh-TW" sz="2000" dirty="0"/>
              <a:t>Intelligence Organization, 7 2020. Main track.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747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38613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In this lab, you need to implement a conditional </a:t>
            </a:r>
            <a:r>
              <a:rPr lang="en-US" altLang="zh-TW" dirty="0" err="1" smtClean="0"/>
              <a:t>Variational</a:t>
            </a:r>
            <a:r>
              <a:rPr lang="en-US" altLang="zh-TW" dirty="0"/>
              <a:t> </a:t>
            </a:r>
            <a:r>
              <a:rPr lang="en-US" altLang="zh-TW" dirty="0" err="1" smtClean="0"/>
              <a:t>Autoencoder</a:t>
            </a:r>
            <a:r>
              <a:rPr lang="en-US" altLang="zh-TW" dirty="0" smtClean="0"/>
              <a:t> </a:t>
            </a:r>
            <a:r>
              <a:rPr lang="en-US" altLang="zh-TW" dirty="0"/>
              <a:t>(VAE) for </a:t>
            </a:r>
            <a:r>
              <a:rPr lang="en-US" altLang="zh-TW" dirty="0" smtClean="0"/>
              <a:t>video prediction.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Example: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69" y="4364831"/>
            <a:ext cx="6424016" cy="15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r>
              <a:rPr lang="en-US" altLang="zh-TW" dirty="0"/>
              <a:t>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8/16 </a:t>
            </a:r>
            <a:r>
              <a:rPr lang="en-US" altLang="zh-TW" dirty="0">
                <a:solidFill>
                  <a:srgbClr val="FF0000"/>
                </a:solidFill>
              </a:rPr>
              <a:t>(Tue.) </a:t>
            </a:r>
            <a:r>
              <a:rPr lang="en-US" altLang="zh-TW" dirty="0" smtClean="0">
                <a:solidFill>
                  <a:srgbClr val="FF0000"/>
                </a:solidFill>
              </a:rPr>
              <a:t>11:59 </a:t>
            </a:r>
            <a:r>
              <a:rPr lang="en-US" altLang="zh-TW" dirty="0">
                <a:solidFill>
                  <a:srgbClr val="FF0000"/>
                </a:solidFill>
              </a:rPr>
              <a:t>a.m.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 smtClean="0">
                <a:solidFill>
                  <a:srgbClr val="FF0000"/>
                </a:solidFill>
              </a:rPr>
              <a:t>8/16 </a:t>
            </a:r>
            <a:r>
              <a:rPr lang="en-US" altLang="zh-TW" dirty="0">
                <a:solidFill>
                  <a:srgbClr val="FF0000"/>
                </a:solidFill>
              </a:rPr>
              <a:t>(Tue.)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DL_LAB4_yourstudentID_name.zip</a:t>
            </a:r>
            <a:r>
              <a:rPr lang="zh-TW" altLang="en-US" dirty="0"/>
              <a:t>」</a:t>
            </a:r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 smtClean="0"/>
              <a:t>DL_LAB4_310551109_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謝宏笙</a:t>
            </a:r>
            <a:r>
              <a:rPr lang="en-US" altLang="zh-TW" dirty="0" smtClean="0"/>
              <a:t>.zip</a:t>
            </a:r>
            <a:r>
              <a:rPr lang="zh-TW" altLang="en-US" dirty="0"/>
              <a:t>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Variational</a:t>
            </a:r>
            <a:r>
              <a:rPr lang="en-US" altLang="zh-TW" dirty="0"/>
              <a:t> </a:t>
            </a:r>
            <a:r>
              <a:rPr lang="en-US" altLang="zh-TW" dirty="0" err="1" smtClean="0"/>
              <a:t>Autoencoder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Reparameterization</a:t>
            </a:r>
            <a:r>
              <a:rPr lang="en-US" altLang="zh-TW" dirty="0"/>
              <a:t> Trick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Overall architecture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KL Cost Annealing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Dataset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43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VAE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2E9FA0-08FB-4C91-944A-C6E9A578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55" y="1585270"/>
            <a:ext cx="7338060" cy="18802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5C277E-9BB8-4C5A-8F8C-E84D7C4F0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5" y="3849695"/>
            <a:ext cx="7429500" cy="28460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8B24FF3-A977-4ECB-A070-EED1C3019AD1}"/>
              </a:ext>
            </a:extLst>
          </p:cNvPr>
          <p:cNvSpPr txBox="1"/>
          <p:nvPr/>
        </p:nvSpPr>
        <p:spPr>
          <a:xfrm>
            <a:off x="1576245" y="2082720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5C98EA-EFC4-498A-B8AD-43EA4F4B4A20}"/>
              </a:ext>
            </a:extLst>
          </p:cNvPr>
          <p:cNvSpPr txBox="1"/>
          <p:nvPr/>
        </p:nvSpPr>
        <p:spPr>
          <a:xfrm>
            <a:off x="1576245" y="4912669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Lab Description – Reparameterization Trick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5499538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Log variance</a:t>
            </a:r>
          </a:p>
          <a:p>
            <a:pPr lvl="1"/>
            <a:r>
              <a:rPr lang="en-US" altLang="zh-TW" dirty="0"/>
              <a:t>Output should be log variance (not variance)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E2F66D-A75E-45E5-BA21-1994B191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43" y="1417638"/>
            <a:ext cx="4389120" cy="3943350"/>
          </a:xfrm>
          <a:prstGeom prst="rect">
            <a:avLst/>
          </a:prstGeom>
        </p:spPr>
      </p:pic>
      <p:pic>
        <p:nvPicPr>
          <p:cNvPr id="6" name="Google Shape;204;p7">
            <a:extLst>
              <a:ext uri="{FF2B5EF4-FFF2-40B4-BE49-F238E27FC236}">
                <a16:creationId xmlns:a16="http://schemas.microsoft.com/office/drawing/2014/main" id="{8188BC1F-A92A-4099-92EC-8D193747BFD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463" y="2925604"/>
            <a:ext cx="6049604" cy="927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9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</a:t>
            </a:r>
            <a:r>
              <a:rPr lang="en-US" altLang="zh-TW" dirty="0" smtClean="0"/>
              <a:t>– Overall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33" y="1860344"/>
            <a:ext cx="3600450" cy="4295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28" y="1458224"/>
            <a:ext cx="4449097" cy="46978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16804" y="6233653"/>
            <a:ext cx="2237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(a) Training procedure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293545" y="6232289"/>
            <a:ext cx="24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(b) generating procedure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76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KL Cost Annealing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Initially set your KL weight to 0</a:t>
            </a:r>
          </a:p>
          <a:p>
            <a:r>
              <a:rPr lang="en-US" altLang="zh-TW" dirty="0"/>
              <a:t>Maximum value is 1</a:t>
            </a:r>
          </a:p>
          <a:p>
            <a:endParaRPr lang="zh-TW" altLang="en-US" dirty="0"/>
          </a:p>
        </p:txBody>
      </p:sp>
      <p:pic>
        <p:nvPicPr>
          <p:cNvPr id="4" name="Google Shape;221;p9">
            <a:extLst>
              <a:ext uri="{FF2B5EF4-FFF2-40B4-BE49-F238E27FC236}">
                <a16:creationId xmlns:a16="http://schemas.microsoft.com/office/drawing/2014/main" id="{BCB37EE1-7FFF-4453-998F-D941403788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5280" y="2595732"/>
            <a:ext cx="5581440" cy="3893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10553</TotalTime>
  <Words>664</Words>
  <Application>Microsoft Office PowerPoint</Application>
  <PresentationFormat>寬螢幕</PresentationFormat>
  <Paragraphs>141</Paragraphs>
  <Slides>20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微軟正黑體</vt:lpstr>
      <vt:lpstr>新細明體</vt:lpstr>
      <vt:lpstr>標楷體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Lab Objective</vt:lpstr>
      <vt:lpstr>Important Date</vt:lpstr>
      <vt:lpstr>Lab Description</vt:lpstr>
      <vt:lpstr>Lab Description - VAE</vt:lpstr>
      <vt:lpstr>Lab Description – Reparameterization Trick</vt:lpstr>
      <vt:lpstr>Lab Description – Overall architecture</vt:lpstr>
      <vt:lpstr>Lab Description - KL Cost Annealing</vt:lpstr>
      <vt:lpstr>Lab Description - Dataset</vt:lpstr>
      <vt:lpstr>Lab Description – Get dataset</vt:lpstr>
      <vt:lpstr>Lab Description – Other details</vt:lpstr>
      <vt:lpstr>Lab Description – Requirements</vt:lpstr>
      <vt:lpstr>Lab Description – Requirements</vt:lpstr>
      <vt:lpstr>Lab Description – Hints</vt:lpstr>
      <vt:lpstr>Scoring Criteria - Report (60%) </vt:lpstr>
      <vt:lpstr>Scoring Criteria - Report (60%) </vt:lpstr>
      <vt:lpstr>Scoring Criteria - Demo(40%) </vt:lpstr>
      <vt:lpstr>Scoring Criteria – Extra(20%)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Hong Sheng</cp:lastModifiedBy>
  <cp:revision>352</cp:revision>
  <dcterms:created xsi:type="dcterms:W3CDTF">2020-12-24T02:37:04Z</dcterms:created>
  <dcterms:modified xsi:type="dcterms:W3CDTF">2022-07-25T02:31:47Z</dcterms:modified>
</cp:coreProperties>
</file>