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527" r:id="rId2"/>
    <p:sldId id="529" r:id="rId3"/>
    <p:sldId id="536" r:id="rId4"/>
    <p:sldId id="537" r:id="rId5"/>
    <p:sldId id="540" r:id="rId6"/>
    <p:sldId id="539" r:id="rId7"/>
    <p:sldId id="538" r:id="rId8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339933"/>
    <a:srgbClr val="33CC33"/>
    <a:srgbClr val="FFCC66"/>
    <a:srgbClr val="FFCC99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8" autoAdjust="0"/>
    <p:restoredTop sz="89671" autoAdjust="0"/>
  </p:normalViewPr>
  <p:slideViewPr>
    <p:cSldViewPr>
      <p:cViewPr varScale="1">
        <p:scale>
          <a:sx n="57" d="100"/>
          <a:sy n="57" d="100"/>
        </p:scale>
        <p:origin x="1632" y="40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13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4861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044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26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450" y="228600"/>
            <a:ext cx="8323014" cy="679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450" y="1052736"/>
            <a:ext cx="8323014" cy="5040089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125538"/>
            <a:ext cx="8178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5: Low-Power Optimization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020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zh-TW" altLang="en-US" dirty="0"/>
              <a:t> </a:t>
            </a:r>
            <a:r>
              <a:rPr lang="en-US" altLang="zh-TW" dirty="0"/>
              <a:t>Based on Basic 1 of Lab 4 (40%)</a:t>
            </a:r>
          </a:p>
          <a:p>
            <a:pPr lvl="1"/>
            <a:r>
              <a:rPr lang="en-US" altLang="zh-TW" b="1" dirty="0"/>
              <a:t>Normal state: </a:t>
            </a:r>
            <a:r>
              <a:rPr lang="en-US" altLang="zh-TW" dirty="0"/>
              <a:t>run flash pattern 1 while keeps measuring temperature,</a:t>
            </a:r>
            <a:r>
              <a:rPr lang="zh-TW" altLang="en-US" dirty="0"/>
              <a:t> </a:t>
            </a:r>
            <a:r>
              <a:rPr lang="en-US" altLang="zh-TW" dirty="0"/>
              <a:t>entering </a:t>
            </a:r>
            <a:r>
              <a:rPr lang="en-US" altLang="zh-TW" dirty="0">
                <a:solidFill>
                  <a:srgbClr val="FF0000"/>
                </a:solidFill>
              </a:rPr>
              <a:t>CPU into LPM3 </a:t>
            </a:r>
            <a:r>
              <a:rPr lang="en-US" altLang="zh-TW" dirty="0"/>
              <a:t>when idle</a:t>
            </a:r>
          </a:p>
          <a:p>
            <a:pPr lvl="2"/>
            <a:r>
              <a:rPr lang="en-US" altLang="zh-TW" i="1" dirty="0"/>
              <a:t>Flash pattern 1</a:t>
            </a:r>
            <a:r>
              <a:rPr lang="en-US" altLang="zh-TW" dirty="0"/>
              <a:t>: red LED blinks twice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and then green LED</a:t>
            </a:r>
            <a:r>
              <a:rPr lang="zh-TW" altLang="en-US" dirty="0"/>
              <a:t> </a:t>
            </a:r>
            <a:r>
              <a:rPr lang="en-US" altLang="zh-TW" dirty="0"/>
              <a:t>once repeatedly, with red LED on </a:t>
            </a:r>
            <a:r>
              <a:rPr lang="en-US" altLang="zh-TW" dirty="0">
                <a:solidFill>
                  <a:srgbClr val="FF0000"/>
                </a:solidFill>
              </a:rPr>
              <a:t>0.5 </a:t>
            </a:r>
            <a:r>
              <a:rPr lang="en-US" altLang="zh-TW" dirty="0"/>
              <a:t>sec and off 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en-US" altLang="zh-TW" dirty="0"/>
              <a:t> sec and green LED on </a:t>
            </a:r>
            <a:r>
              <a:rPr lang="en-US" altLang="zh-TW" dirty="0">
                <a:solidFill>
                  <a:srgbClr val="FF0000"/>
                </a:solidFill>
              </a:rPr>
              <a:t>0.9 </a:t>
            </a:r>
            <a:r>
              <a:rPr lang="en-US" altLang="zh-TW" dirty="0"/>
              <a:t>sec and off 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en-US" altLang="zh-TW" dirty="0"/>
              <a:t> sec, using </a:t>
            </a:r>
            <a:r>
              <a:rPr lang="en-US" altLang="zh-TW" dirty="0">
                <a:solidFill>
                  <a:srgbClr val="FF0000"/>
                </a:solidFill>
              </a:rPr>
              <a:t>Timer1_A3</a:t>
            </a:r>
            <a:r>
              <a:rPr lang="en-US" altLang="zh-TW" dirty="0"/>
              <a:t> 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running at </a:t>
            </a:r>
            <a:r>
              <a:rPr lang="en-US" altLang="zh-TW" dirty="0">
                <a:solidFill>
                  <a:srgbClr val="FF0000"/>
                </a:solidFill>
              </a:rPr>
              <a:t>12KHz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Measure temperature every </a:t>
            </a:r>
            <a:r>
              <a:rPr lang="en-US" altLang="zh-TW" dirty="0">
                <a:solidFill>
                  <a:srgbClr val="FF0000"/>
                </a:solidFill>
              </a:rPr>
              <a:t>0.8</a:t>
            </a:r>
            <a:r>
              <a:rPr lang="en-US" altLang="zh-TW" dirty="0"/>
              <a:t> sec by </a:t>
            </a:r>
            <a:r>
              <a:rPr lang="en-US" altLang="zh-TW" dirty="0">
                <a:solidFill>
                  <a:srgbClr val="FF0000"/>
                </a:solidFill>
              </a:rPr>
              <a:t>single-channel-single-conversion</a:t>
            </a:r>
            <a:r>
              <a:rPr lang="en-US" altLang="zh-TW" dirty="0"/>
              <a:t>, triggered continuously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with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reference.</a:t>
            </a:r>
          </a:p>
          <a:p>
            <a:pPr lvl="2"/>
            <a:r>
              <a:rPr lang="en-US" altLang="zh-TW" dirty="0"/>
              <a:t>If the temperature is </a:t>
            </a:r>
            <a:r>
              <a:rPr lang="en-US" altLang="zh-TW" dirty="0">
                <a:solidFill>
                  <a:srgbClr val="FF0000"/>
                </a:solidFill>
              </a:rPr>
              <a:t>above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enter </a:t>
            </a:r>
            <a:r>
              <a:rPr lang="en-US" altLang="zh-TW" b="1" dirty="0"/>
              <a:t>emergency state.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Count the amount of time that CPU is in LPM3. Use debugger to show the accumulated count and the temperature. </a:t>
            </a: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17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b="1" dirty="0"/>
              <a:t>Basic 1: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</a:p>
          <a:p>
            <a:pPr lvl="1">
              <a:spcBef>
                <a:spcPts val="0"/>
              </a:spcBef>
            </a:pPr>
            <a:r>
              <a:rPr lang="en-US" altLang="zh-TW" b="1" dirty="0"/>
              <a:t>Emergency state: </a:t>
            </a:r>
            <a:r>
              <a:rPr lang="en-US" altLang="zh-TW" dirty="0"/>
              <a:t>run flash pattern 2 while keeps measuring temperature, entering </a:t>
            </a:r>
            <a:r>
              <a:rPr lang="en-US" altLang="zh-TW" dirty="0">
                <a:solidFill>
                  <a:srgbClr val="FF0000"/>
                </a:solidFill>
              </a:rPr>
              <a:t>CPU into LPM0 </a:t>
            </a:r>
            <a:r>
              <a:rPr lang="en-US" altLang="zh-TW" dirty="0"/>
              <a:t>when idle</a:t>
            </a:r>
          </a:p>
          <a:p>
            <a:pPr lvl="2">
              <a:spcBef>
                <a:spcPts val="0"/>
              </a:spcBef>
            </a:pPr>
            <a:r>
              <a:rPr lang="en-US" altLang="zh-TW" i="1" dirty="0"/>
              <a:t>Flash pattern 2</a:t>
            </a:r>
            <a:r>
              <a:rPr lang="en-US" altLang="zh-TW" dirty="0"/>
              <a:t>: turn both LEDs on for </a:t>
            </a:r>
            <a:r>
              <a:rPr lang="en-US" altLang="zh-TW" dirty="0">
                <a:solidFill>
                  <a:srgbClr val="FF0000"/>
                </a:solidFill>
              </a:rPr>
              <a:t>0.3 </a:t>
            </a:r>
            <a:r>
              <a:rPr lang="en-US" altLang="zh-TW" dirty="0"/>
              <a:t>sec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and off for </a:t>
            </a:r>
            <a:r>
              <a:rPr lang="en-US" altLang="zh-TW" dirty="0">
                <a:solidFill>
                  <a:srgbClr val="FF0000"/>
                </a:solidFill>
              </a:rPr>
              <a:t>0.2 </a:t>
            </a:r>
            <a:r>
              <a:rPr lang="en-US" altLang="zh-TW" dirty="0"/>
              <a:t>sec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alternatively by </a:t>
            </a:r>
            <a:r>
              <a:rPr lang="en-US" altLang="zh-TW" dirty="0">
                <a:solidFill>
                  <a:srgbClr val="FF0000"/>
                </a:solidFill>
              </a:rPr>
              <a:t>Timer1_A3</a:t>
            </a:r>
            <a:r>
              <a:rPr lang="en-US" altLang="zh-TW" dirty="0"/>
              <a:t> 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running at 12KHz.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Measure temperature every </a:t>
            </a:r>
            <a:r>
              <a:rPr lang="en-US" altLang="zh-TW" dirty="0">
                <a:solidFill>
                  <a:srgbClr val="FF0000"/>
                </a:solidFill>
              </a:rPr>
              <a:t>0.4 </a:t>
            </a:r>
            <a:r>
              <a:rPr lang="en-US" altLang="zh-TW" dirty="0"/>
              <a:t>sec by </a:t>
            </a:r>
            <a:r>
              <a:rPr lang="en-US" altLang="zh-TW" dirty="0">
                <a:solidFill>
                  <a:srgbClr val="FF0000"/>
                </a:solidFill>
              </a:rPr>
              <a:t>single-channel-single-conversion</a:t>
            </a:r>
            <a:r>
              <a:rPr lang="en-US" altLang="zh-TW" dirty="0"/>
              <a:t> but triggered continuously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and by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reference. 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If the temperature is </a:t>
            </a:r>
            <a:r>
              <a:rPr lang="en-US" altLang="zh-TW" dirty="0">
                <a:solidFill>
                  <a:srgbClr val="FF0000"/>
                </a:solidFill>
              </a:rPr>
              <a:t>below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enter </a:t>
            </a:r>
            <a:r>
              <a:rPr lang="en-US" altLang="zh-TW" b="1" dirty="0"/>
              <a:t>normal state.</a:t>
            </a:r>
            <a:endParaRPr lang="en-US" altLang="zh-TW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Count the amount of time CPU is in LPM0. Use debugger to show the accumulated count and the temperature. 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Voltage = T * 1.5 / 1023  (T = value of ADC10MEM)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Celsius = (Voltage - 0.986) / 0.00355</a:t>
            </a:r>
          </a:p>
          <a:p>
            <a:pPr lvl="1">
              <a:spcBef>
                <a:spcPts val="0"/>
              </a:spcBef>
            </a:pPr>
            <a:endParaRPr lang="en-US" altLang="zh-TW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TW" dirty="0"/>
          </a:p>
          <a:p>
            <a:pPr lvl="1">
              <a:spcBef>
                <a:spcPts val="0"/>
              </a:spcBef>
            </a:pPr>
            <a:endParaRPr lang="en-US" altLang="zh-TW" dirty="0"/>
          </a:p>
          <a:p>
            <a:pPr lvl="2">
              <a:spcBef>
                <a:spcPts val="0"/>
              </a:spcBef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224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b="1" dirty="0"/>
              <a:t>Basic 2:</a:t>
            </a:r>
            <a:r>
              <a:rPr lang="zh-TW" altLang="en-US" dirty="0"/>
              <a:t> </a:t>
            </a:r>
            <a:r>
              <a:rPr lang="en-US" altLang="zh-TW" dirty="0"/>
              <a:t>(60%)</a:t>
            </a:r>
          </a:p>
          <a:p>
            <a:pPr lvl="1">
              <a:spcBef>
                <a:spcPts val="0"/>
              </a:spcBef>
            </a:pPr>
            <a:r>
              <a:rPr lang="en-US" altLang="zh-TW" b="1" dirty="0"/>
              <a:t>Normal state:</a:t>
            </a:r>
            <a:r>
              <a:rPr lang="zh-TW" altLang="en-US" b="1" dirty="0"/>
              <a:t> </a:t>
            </a:r>
            <a:r>
              <a:rPr lang="en-US" altLang="zh-TW" dirty="0"/>
              <a:t>run flash pattern 1 but </a:t>
            </a:r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measure temperature,</a:t>
            </a:r>
            <a:r>
              <a:rPr lang="zh-TW" altLang="en-US" dirty="0"/>
              <a:t> </a:t>
            </a:r>
            <a:r>
              <a:rPr lang="en-US" altLang="zh-TW" dirty="0"/>
              <a:t>entering </a:t>
            </a:r>
            <a:r>
              <a:rPr lang="en-US" altLang="zh-TW" dirty="0">
                <a:solidFill>
                  <a:srgbClr val="FF0000"/>
                </a:solidFill>
              </a:rPr>
              <a:t>CPU into LPM3 </a:t>
            </a:r>
            <a:r>
              <a:rPr lang="en-US" altLang="zh-TW" dirty="0"/>
              <a:t>when idle 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On double-click of the button, enter the </a:t>
            </a:r>
            <a:r>
              <a:rPr lang="en-US" altLang="zh-TW" b="1" dirty="0"/>
              <a:t>measurement state</a:t>
            </a:r>
          </a:p>
          <a:p>
            <a:pPr lvl="2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A double-click is </a:t>
            </a:r>
            <a:r>
              <a:rPr lang="en-US" altLang="zh-TW" b="1" dirty="0">
                <a:solidFill>
                  <a:srgbClr val="FF0000"/>
                </a:solidFill>
              </a:rPr>
              <a:t>valid</a:t>
            </a:r>
            <a:r>
              <a:rPr lang="en-US" altLang="zh-TW" dirty="0">
                <a:solidFill>
                  <a:srgbClr val="FF0000"/>
                </a:solidFill>
              </a:rPr>
              <a:t> if the duration between two clicks is less than 0.5 sec. Use Timer1_A3, driven by ACLK sourced from VLO to measure the duration between clicks. 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altLang="zh-TW" b="1" dirty="0"/>
              <a:t>Measurement state:</a:t>
            </a:r>
            <a:endParaRPr lang="en-US" altLang="zh-TW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TW" dirty="0"/>
              <a:t>Run flash pattern 2, entering </a:t>
            </a:r>
            <a:r>
              <a:rPr lang="en-US" altLang="zh-TW" dirty="0">
                <a:solidFill>
                  <a:srgbClr val="FF0000"/>
                </a:solidFill>
              </a:rPr>
              <a:t>CPU into LPM0 </a:t>
            </a:r>
            <a:r>
              <a:rPr lang="en-US" altLang="zh-TW" dirty="0"/>
              <a:t>when idle.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Measure temperature every </a:t>
            </a:r>
            <a:r>
              <a:rPr lang="en-US" altLang="zh-TW" dirty="0">
                <a:solidFill>
                  <a:srgbClr val="FF0000"/>
                </a:solidFill>
              </a:rPr>
              <a:t>0.25 </a:t>
            </a:r>
            <a:r>
              <a:rPr lang="en-US" altLang="zh-TW" dirty="0"/>
              <a:t>sec using </a:t>
            </a:r>
            <a:r>
              <a:rPr lang="en-US" altLang="zh-TW" dirty="0">
                <a:solidFill>
                  <a:srgbClr val="FF0000"/>
                </a:solidFill>
              </a:rPr>
              <a:t>DTC </a:t>
            </a:r>
            <a:r>
              <a:rPr lang="en-US" altLang="zh-TW" dirty="0"/>
              <a:t>triggered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/>
              <a:t>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and by </a:t>
            </a:r>
            <a:r>
              <a:rPr lang="en-US" altLang="zh-TW" dirty="0">
                <a:solidFill>
                  <a:srgbClr val="FF0000"/>
                </a:solidFill>
              </a:rPr>
              <a:t>1.5V</a:t>
            </a:r>
            <a:r>
              <a:rPr lang="en-US" altLang="zh-TW" dirty="0"/>
              <a:t> voltage reference. 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Each time DTC is called, take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measurements and calculate the average temperature. </a:t>
            </a:r>
          </a:p>
          <a:p>
            <a:pPr lvl="2">
              <a:spcBef>
                <a:spcPts val="0"/>
              </a:spcBef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30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</a:p>
          <a:p>
            <a:pPr lvl="1"/>
            <a:r>
              <a:rPr lang="en-US" altLang="zh-TW" b="1" dirty="0"/>
              <a:t>Measurement state: </a:t>
            </a:r>
            <a:r>
              <a:rPr lang="en-US" altLang="zh-TW" dirty="0"/>
              <a:t>(cont.)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/>
              <a:t>If </a:t>
            </a:r>
            <a:r>
              <a:rPr lang="en-US" altLang="zh-TW" dirty="0"/>
              <a:t>the temperature is </a:t>
            </a:r>
            <a:r>
              <a:rPr lang="en-US" altLang="zh-TW" dirty="0">
                <a:solidFill>
                  <a:srgbClr val="FF0000"/>
                </a:solidFill>
              </a:rPr>
              <a:t>above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run only the red LED.</a:t>
            </a:r>
          </a:p>
          <a:p>
            <a:pPr lvl="2"/>
            <a:r>
              <a:rPr lang="en-US" altLang="zh-TW" dirty="0"/>
              <a:t>If the temperature is </a:t>
            </a:r>
            <a:r>
              <a:rPr lang="en-US" altLang="zh-TW" dirty="0">
                <a:solidFill>
                  <a:srgbClr val="FF0000"/>
                </a:solidFill>
              </a:rPr>
              <a:t>below 28</a:t>
            </a:r>
            <a:r>
              <a:rPr lang="zh-TW" altLang="en-US" baseline="30000" dirty="0">
                <a:solidFill>
                  <a:srgbClr val="FF0000"/>
                </a:solidFill>
              </a:rPr>
              <a:t>。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, run both LEDs. </a:t>
            </a:r>
            <a:endParaRPr lang="en-US" altLang="zh-TW" b="1" dirty="0"/>
          </a:p>
          <a:p>
            <a:pPr lvl="2"/>
            <a:r>
              <a:rPr lang="en-US" altLang="zh-TW" dirty="0"/>
              <a:t>On a double-click of the button, return to the normal state.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Count the amount of time CPU is in LPM0. Use debugger to show the accumulated count and the temperature. 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26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57442"/>
            <a:ext cx="5429408" cy="36111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Handle all events by interrupts.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Cannot use a counter to sum up time for interrupts.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Keep ISP short.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7" name="禁止標誌 6"/>
          <p:cNvSpPr/>
          <p:nvPr/>
        </p:nvSpPr>
        <p:spPr bwMode="auto">
          <a:xfrm>
            <a:off x="4067944" y="4365104"/>
            <a:ext cx="1599332" cy="1584176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3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 in the lab --------------------------------------100%</a:t>
            </a:r>
          </a:p>
          <a:p>
            <a:r>
              <a:rPr lang="en-US" altLang="zh-TW" dirty="0"/>
              <a:t>DEMO within a week ----------------------------------80%</a:t>
            </a:r>
          </a:p>
          <a:p>
            <a:r>
              <a:rPr lang="en-US" altLang="zh-TW" dirty="0"/>
              <a:t>DEMO after a week ------------------------------------60%</a:t>
            </a:r>
          </a:p>
          <a:p>
            <a:r>
              <a:rPr lang="en-US" altLang="zh-TW" dirty="0"/>
              <a:t>After two weeks ----------------------------------------- 0%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748528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15244</TotalTime>
  <Words>573</Words>
  <Application>Microsoft Office PowerPoint</Application>
  <PresentationFormat>如螢幕大小 (4:3)</PresentationFormat>
  <Paragraphs>60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Symbol</vt:lpstr>
      <vt:lpstr>Tahoma</vt:lpstr>
      <vt:lpstr>Times New Roman</vt:lpstr>
      <vt:lpstr>Wingdings</vt:lpstr>
      <vt:lpstr>Contemporary Portrait</vt:lpstr>
      <vt:lpstr>CS4101 Introduction to Embedded Systems  Lab 5: Low-Power Optimization</vt:lpstr>
      <vt:lpstr>Lab 5</vt:lpstr>
      <vt:lpstr>Lab 5</vt:lpstr>
      <vt:lpstr>Lab 5</vt:lpstr>
      <vt:lpstr>Lab 5</vt:lpstr>
      <vt:lpstr>Requirements</vt:lpstr>
      <vt:lpstr>Grading Policies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Chung-Ta King</cp:lastModifiedBy>
  <cp:revision>698</cp:revision>
  <dcterms:created xsi:type="dcterms:W3CDTF">2000-02-07T23:54:30Z</dcterms:created>
  <dcterms:modified xsi:type="dcterms:W3CDTF">2020-10-24T04:11:46Z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