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1045" r:id="rId2"/>
    <p:sldId id="1063" r:id="rId3"/>
    <p:sldId id="1279" r:id="rId4"/>
    <p:sldId id="1058" r:id="rId5"/>
    <p:sldId id="1059" r:id="rId6"/>
    <p:sldId id="1060" r:id="rId7"/>
    <p:sldId id="1281" r:id="rId8"/>
    <p:sldId id="1280" r:id="rId9"/>
    <p:sldId id="1282" r:id="rId10"/>
    <p:sldId id="698" r:id="rId11"/>
    <p:sldId id="699" r:id="rId12"/>
    <p:sldId id="701" r:id="rId13"/>
    <p:sldId id="702" r:id="rId14"/>
    <p:sldId id="703" r:id="rId15"/>
    <p:sldId id="704" r:id="rId16"/>
  </p:sldIdLst>
  <p:sldSz cx="9144000" cy="6858000" type="screen4x3"/>
  <p:notesSz cx="10234613" cy="7099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Marwedel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99CCFF"/>
    <a:srgbClr val="99FF99"/>
    <a:srgbClr val="33CC33"/>
    <a:srgbClr val="FF33CC"/>
    <a:srgbClr val="339933"/>
    <a:srgbClr val="FFCC99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0" autoAdjust="0"/>
    <p:restoredTop sz="94309" autoAdjust="0"/>
  </p:normalViewPr>
  <p:slideViewPr>
    <p:cSldViewPr>
      <p:cViewPr varScale="1">
        <p:scale>
          <a:sx n="64" d="100"/>
          <a:sy n="64" d="100"/>
        </p:scale>
        <p:origin x="1216" y="56"/>
      </p:cViewPr>
      <p:guideLst>
        <p:guide orient="horz" pos="316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315"/>
    </p:cViewPr>
  </p:sorterViewPr>
  <p:notesViewPr>
    <p:cSldViewPr>
      <p:cViewPr>
        <p:scale>
          <a:sx n="100" d="100"/>
          <a:sy n="100" d="100"/>
        </p:scale>
        <p:origin x="-58" y="1675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9138" y="0"/>
            <a:ext cx="4433887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3700"/>
            <a:ext cx="4433888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9138" y="6743700"/>
            <a:ext cx="4433887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kumimoji="0" sz="1200">
                <a:latin typeface="Times New Roman" panose="02020603050405020304" pitchFamily="18" charset="0"/>
              </a:defRPr>
            </a:lvl1pPr>
          </a:lstStyle>
          <a:p>
            <a:fld id="{A0BE11CB-2C9D-418D-AA88-8D8F8A0C7AC1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4842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800725" y="0"/>
            <a:ext cx="4433888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3400"/>
            <a:ext cx="3549650" cy="266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69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3663" y="3373438"/>
            <a:ext cx="7507287" cy="31924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169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5288"/>
            <a:ext cx="4433888" cy="3540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9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800725" y="6745288"/>
            <a:ext cx="4433888" cy="3540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anose="02020603050405020304" pitchFamily="18" charset="0"/>
              </a:defRPr>
            </a:lvl1pPr>
          </a:lstStyle>
          <a:p>
            <a:fld id="{EF6EEB13-CE12-4FF4-956E-CED59E762266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0678358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itchFamily="34" charset="0"/>
            </a:endParaRPr>
          </a:p>
        </p:txBody>
      </p:sp>
      <p:pic>
        <p:nvPicPr>
          <p:cNvPr id="5" name="Picture 11" descr="清大LOGO(鳥)"/>
          <p:cNvPicPr>
            <a:picLocks noChangeAspect="1" noChangeArrowheads="1"/>
          </p:cNvPicPr>
          <p:nvPr userDrawn="1"/>
        </p:nvPicPr>
        <p:blipFill>
          <a:blip r:embed="rId2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0163"/>
            <a:ext cx="16192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" descr="清大書法字 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5650" y="6210300"/>
            <a:ext cx="20875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5"/>
          <p:cNvSpPr txBox="1">
            <a:spLocks noChangeArrowheads="1"/>
          </p:cNvSpPr>
          <p:nvPr userDrawn="1"/>
        </p:nvSpPr>
        <p:spPr bwMode="auto">
          <a:xfrm>
            <a:off x="682625" y="6553200"/>
            <a:ext cx="2520950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>
                <a:solidFill>
                  <a:schemeClr val="bg1"/>
                </a:solidFill>
                <a:latin typeface="Arial" pitchFamily="34" charset="0"/>
              </a:rPr>
              <a:t>National Tsing Hua University</a:t>
            </a:r>
          </a:p>
        </p:txBody>
      </p:sp>
      <p:pic>
        <p:nvPicPr>
          <p:cNvPr id="8" name="Picture 13" descr="清大LOGO(圓)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6842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692150"/>
            <a:ext cx="8010525" cy="2382838"/>
          </a:xfrm>
        </p:spPr>
        <p:txBody>
          <a:bodyPr/>
          <a:lstStyle>
            <a:lvl1pPr algn="ctr">
              <a:lnSpc>
                <a:spcPct val="100000"/>
              </a:lnSpc>
              <a:defRPr sz="4400"/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0" y="3716338"/>
            <a:ext cx="7778750" cy="1584325"/>
          </a:xfrm>
        </p:spPr>
        <p:txBody>
          <a:bodyPr/>
          <a:lstStyle>
            <a:lvl1pPr marL="0" indent="0" algn="ctr">
              <a:spcBef>
                <a:spcPct val="15000"/>
              </a:spcBef>
              <a:buFontTx/>
              <a:buNone/>
              <a:defRPr sz="3200"/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11200" y="6229350"/>
            <a:ext cx="1930400" cy="514350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kumimoji="0" sz="1400">
                <a:solidFill>
                  <a:srgbClr val="5E574E"/>
                </a:solidFill>
                <a:latin typeface="Arial" panose="020B0604020202020204" pitchFamily="34" charset="0"/>
              </a:defRPr>
            </a:lvl1pPr>
          </a:lstStyle>
          <a:p>
            <a:endParaRPr lang="zh-TW" altLang="zh-TW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r>
              <a:rPr lang="en-US" altLang="zh-TW"/>
              <a:t>Outline-3</a:t>
            </a:r>
            <a:endParaRPr lang="zh-TW" altLang="zh-TW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/>
            </a:lvl1pPr>
          </a:lstStyle>
          <a:p>
            <a:fld id="{ADA494F0-93F2-4833-8642-70EAF76E9F3E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79088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F23B9D-1627-428B-9DE5-1BBC89274CF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960954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9550" y="228600"/>
            <a:ext cx="2051050" cy="58642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00750" cy="58642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D4166B-52E3-401C-8D9E-3D7DDDD0DC2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501603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標題，文字及美工圖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85825" y="381000"/>
            <a:ext cx="7953375" cy="962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893763" y="1638300"/>
            <a:ext cx="3892550" cy="462915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線上圖像版面配置區 3"/>
          <p:cNvSpPr>
            <a:spLocks noGrp="1"/>
          </p:cNvSpPr>
          <p:nvPr>
            <p:ph type="clipArt" sz="half" idx="2"/>
          </p:nvPr>
        </p:nvSpPr>
        <p:spPr>
          <a:xfrm>
            <a:off x="4938713" y="1638300"/>
            <a:ext cx="3892550" cy="4629150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>
                <a:ea typeface="標楷體" panose="03000509000000000000" pitchFamily="65" charset="-120"/>
              </a:defRPr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ED10BB3-AF5C-43AB-A1E2-93EE963D681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28307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zh-TW"/>
              <a:t>Outline-3</a:t>
            </a:r>
          </a:p>
        </p:txBody>
      </p:sp>
    </p:spTree>
    <p:extLst>
      <p:ext uri="{BB962C8B-B14F-4D97-AF65-F5344CB8AC3E}">
        <p14:creationId xmlns:p14="http://schemas.microsoft.com/office/powerpoint/2010/main" val="403424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zh-TW"/>
              <a:t>Outline-3</a:t>
            </a:r>
          </a:p>
        </p:txBody>
      </p:sp>
    </p:spTree>
    <p:extLst>
      <p:ext uri="{BB962C8B-B14F-4D97-AF65-F5344CB8AC3E}">
        <p14:creationId xmlns:p14="http://schemas.microsoft.com/office/powerpoint/2010/main" val="321835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300"/>
              </a:spcBef>
              <a:defRPr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F8A0A4-1A2F-4B89-B3C7-02C31CE3A53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38177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18C6F5-E875-4294-983F-0C98D29C71E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8855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06400" y="1052736"/>
            <a:ext cx="4032250" cy="504008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91050" y="1052736"/>
            <a:ext cx="4157414" cy="504008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7B092A-BDAC-4842-B150-2BA3BE831A2E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911140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F206AD-E6B4-4380-9510-9262C6BAD3AB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044420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E26518-2301-4288-8958-BDA5B1B754F8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1958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8F8FC3-5E9A-4038-B5A8-66BD6BC00F38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8272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CD4846-DA3B-40DF-B5CF-8C74617F3C43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41586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8FEB29-1780-42CD-B804-8F89355597EA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00221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Rectangle 10"/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itchFamily="34" charset="0"/>
            </a:endParaRPr>
          </a:p>
        </p:txBody>
      </p:sp>
      <p:pic>
        <p:nvPicPr>
          <p:cNvPr id="124931" name="Picture 11" descr="清大LOGO(鳥)"/>
          <p:cNvPicPr>
            <a:picLocks noChangeAspect="1" noChangeArrowheads="1"/>
          </p:cNvPicPr>
          <p:nvPr userDrawn="1"/>
        </p:nvPicPr>
        <p:blipFill>
          <a:blip r:embed="rId16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0163"/>
            <a:ext cx="16192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8342064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2493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052736"/>
            <a:ext cx="8342064" cy="5100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kumimoji="0" sz="140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43464" y="6229350"/>
            <a:ext cx="19050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kumimoji="0" sz="14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00019357-62ED-46DA-9758-0BDF6BF309D1}" type="slidenum">
              <a:rPr lang="zh-TW" altLang="en-US"/>
              <a:pPr/>
              <a:t>‹#›</a:t>
            </a:fld>
            <a:endParaRPr lang="zh-TW" altLang="zh-TW"/>
          </a:p>
        </p:txBody>
      </p:sp>
      <p:sp>
        <p:nvSpPr>
          <p:cNvPr id="4105" name="Rectangle 9"/>
          <p:cNvSpPr>
            <a:spLocks noChangeArrowheads="1"/>
          </p:cNvSpPr>
          <p:nvPr userDrawn="1"/>
        </p:nvSpPr>
        <p:spPr bwMode="auto">
          <a:xfrm>
            <a:off x="0" y="908050"/>
            <a:ext cx="9144000" cy="144463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itchFamily="34" charset="0"/>
            </a:endParaRPr>
          </a:p>
        </p:txBody>
      </p:sp>
      <p:pic>
        <p:nvPicPr>
          <p:cNvPr id="124937" name="Picture 14" descr="清大書法字 "/>
          <p:cNvPicPr>
            <a:picLocks noChangeAspect="1" noChangeArrowheads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5650" y="6210300"/>
            <a:ext cx="20875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1" name="Text Box 15"/>
          <p:cNvSpPr txBox="1">
            <a:spLocks noChangeArrowheads="1"/>
          </p:cNvSpPr>
          <p:nvPr userDrawn="1"/>
        </p:nvSpPr>
        <p:spPr bwMode="auto">
          <a:xfrm>
            <a:off x="682625" y="6553200"/>
            <a:ext cx="2520950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>
                <a:solidFill>
                  <a:schemeClr val="bg1"/>
                </a:solidFill>
                <a:latin typeface="Arial" pitchFamily="34" charset="0"/>
              </a:rPr>
              <a:t>National Tsing Hua University</a:t>
            </a:r>
          </a:p>
        </p:txBody>
      </p:sp>
      <p:pic>
        <p:nvPicPr>
          <p:cNvPr id="124939" name="Picture 13" descr="清大LOGO(圓)"/>
          <p:cNvPicPr>
            <a:picLocks noChangeAspect="1" noChangeArrowheads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6842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62" r:id="rId3"/>
    <p:sldLayoutId id="2147483661" r:id="rId4"/>
    <p:sldLayoutId id="2147483660" r:id="rId5"/>
    <p:sldLayoutId id="2147483659" r:id="rId6"/>
    <p:sldLayoutId id="2147483658" r:id="rId7"/>
    <p:sldLayoutId id="2147483657" r:id="rId8"/>
    <p:sldLayoutId id="2147483656" r:id="rId9"/>
    <p:sldLayoutId id="2147483655" r:id="rId10"/>
    <p:sldLayoutId id="2147483654" r:id="rId11"/>
    <p:sldLayoutId id="2147483667" r:id="rId12"/>
    <p:sldLayoutId id="2147483668" r:id="rId13"/>
    <p:sldLayoutId id="2147483669" r:id="rId14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9pPr>
    </p:titleStyle>
    <p:bodyStyle>
      <a:lvl1pPr marL="342900" indent="-342900" algn="l" rtl="0" eaLnBrk="0" fontAlgn="base" hangingPunct="0">
        <a:spcBef>
          <a:spcPts val="300"/>
        </a:spcBef>
        <a:spcAft>
          <a:spcPct val="0"/>
        </a:spcAft>
        <a:buClr>
          <a:srgbClr val="0000FF"/>
        </a:buClr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Symbol" panose="05050102010706020507" pitchFamily="18" charset="2"/>
        <a:buChar char="-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Symbol" panose="05050102010706020507" pitchFamily="18" charset="2"/>
        <a:buChar char="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86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611188" y="1124743"/>
            <a:ext cx="8010525" cy="2382838"/>
          </a:xfrm>
        </p:spPr>
        <p:txBody>
          <a:bodyPr/>
          <a:lstStyle/>
          <a:p>
            <a:r>
              <a:rPr lang="en-US" altLang="zh-TW" sz="3200" b="0" dirty="0">
                <a:solidFill>
                  <a:schemeClr val="accent1"/>
                </a:solidFill>
                <a:latin typeface="+mn-lt"/>
              </a:rPr>
              <a:t>CS4101 Introduction to Embedded Systems</a:t>
            </a:r>
            <a:br>
              <a:rPr lang="zh-TW" altLang="en-US" dirty="0">
                <a:latin typeface="+mn-lt"/>
              </a:rPr>
            </a:br>
            <a:br>
              <a:rPr lang="zh-TW" altLang="en-US" dirty="0"/>
            </a:br>
            <a:r>
              <a:rPr lang="en-US" altLang="zh-TW" dirty="0">
                <a:solidFill>
                  <a:srgbClr val="0000FF"/>
                </a:solidFill>
              </a:rPr>
              <a:t>Lab 9: </a:t>
            </a:r>
            <a:r>
              <a:rPr lang="en-US" altLang="zh-TW" dirty="0" err="1">
                <a:solidFill>
                  <a:srgbClr val="0000FF"/>
                </a:solidFill>
              </a:rPr>
              <a:t>FreeRTOS</a:t>
            </a:r>
            <a:endParaRPr lang="en-US" altLang="zh-TW" dirty="0">
              <a:solidFill>
                <a:srgbClr val="0000FF"/>
              </a:solidFill>
            </a:endParaRPr>
          </a:p>
        </p:txBody>
      </p:sp>
      <p:sp>
        <p:nvSpPr>
          <p:cNvPr id="510987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755650" y="4148931"/>
            <a:ext cx="7778750" cy="1584325"/>
          </a:xfrm>
        </p:spPr>
        <p:txBody>
          <a:bodyPr/>
          <a:lstStyle/>
          <a:p>
            <a:r>
              <a:rPr lang="en-US" altLang="zh-TW" sz="2800"/>
              <a:t>Prof. Chung-Ta King</a:t>
            </a:r>
          </a:p>
          <a:p>
            <a:r>
              <a:rPr lang="en-US" altLang="zh-TW" sz="2400"/>
              <a:t>Department of Computer Science</a:t>
            </a:r>
          </a:p>
          <a:p>
            <a:r>
              <a:rPr lang="en-US" altLang="zh-TW" sz="2400"/>
              <a:t>National Tsing Hua University, Taiwan</a:t>
            </a:r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1357550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Ultrasonic Sensor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 ultrasonic sensor emits an ultrasound that travels through the air; if there is an object or obstacle on its path It will bounce back to the sensor</a:t>
            </a:r>
          </a:p>
          <a:p>
            <a:r>
              <a:rPr lang="en-US" altLang="zh-TW" dirty="0"/>
              <a:t>Considering the travel time and the speed of the sound, the distance can be calculated</a:t>
            </a:r>
          </a:p>
          <a:p>
            <a:r>
              <a:rPr lang="en-US" altLang="zh-TW" dirty="0"/>
              <a:t>Ex.: HC-SR04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cs typeface="Arial" panose="020B0604020202020204" pitchFamily="34" charset="0"/>
              </a:rPr>
              <a:t>Effectual angle: &lt;15°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cs typeface="Arial" panose="020B0604020202020204" pitchFamily="34" charset="0"/>
              </a:rPr>
              <a:t>Ranging distance : 2cm – 500 cm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cs typeface="Arial" panose="020B0604020202020204" pitchFamily="34" charset="0"/>
              </a:rPr>
              <a:t>Resolution : 0.3 cm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40KHz ultrasonic signal </a:t>
            </a:r>
            <a:r>
              <a:rPr lang="en-US" altLang="zh-TW" dirty="0"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US" altLang="zh-TW" dirty="0"/>
              <a:t>4 pins: </a:t>
            </a:r>
            <a:r>
              <a:rPr lang="en-US" altLang="zh-TW" dirty="0" err="1"/>
              <a:t>Vcc</a:t>
            </a:r>
            <a:r>
              <a:rPr lang="en-US" altLang="zh-TW" dirty="0"/>
              <a:t>, Trig, Echo, GND </a:t>
            </a:r>
          </a:p>
          <a:p>
            <a:pPr lvl="1">
              <a:lnSpc>
                <a:spcPct val="90000"/>
              </a:lnSpc>
            </a:pPr>
            <a:endParaRPr lang="en-US" altLang="zh-TW" dirty="0">
              <a:cs typeface="Arial" panose="020B060402020202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EAD3E7-B039-4A93-AACD-1369AB5C0DA9}" type="slidenum">
              <a:rPr lang="zh-TW" altLang="en-US" smtClean="0"/>
              <a:pPr>
                <a:defRPr/>
              </a:pPr>
              <a:t>9</a:t>
            </a:fld>
            <a:endParaRPr lang="zh-TW" altLang="zh-TW"/>
          </a:p>
        </p:txBody>
      </p:sp>
      <p:pic>
        <p:nvPicPr>
          <p:cNvPr id="5" name="Picture 2" descr="「arduino ultrasonic sensor」的圖片搜尋結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9" t="9752" r="21643" b="23607"/>
          <a:stretch/>
        </p:blipFill>
        <p:spPr bwMode="auto">
          <a:xfrm rot="10800000">
            <a:off x="5724128" y="3717032"/>
            <a:ext cx="3003488" cy="1810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615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Distance Calculation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Set the Trig pin on at HIGH for &gt; 10 µs to start</a:t>
            </a:r>
          </a:p>
          <a:p>
            <a:pPr lvl="1"/>
            <a:r>
              <a:rPr lang="en-US" altLang="zh-TW" dirty="0"/>
              <a:t>That will send out an 8-cycle sound wave that can be received in the Echo pin</a:t>
            </a:r>
          </a:p>
          <a:p>
            <a:pPr lvl="1"/>
            <a:r>
              <a:rPr lang="en-US" altLang="zh-TW" dirty="0"/>
              <a:t>Echo pin will be HIGH based on the time in microseconds that the sound wave traveled</a:t>
            </a:r>
          </a:p>
          <a:p>
            <a:pPr lvl="1"/>
            <a:r>
              <a:rPr lang="en-US" altLang="zh-TW" dirty="0"/>
              <a:t>Distance = HIGH Duration*(Sonic:340m/s)/2</a:t>
            </a:r>
          </a:p>
          <a:p>
            <a:pPr lvl="1"/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EAD3E7-B039-4A93-AACD-1369AB5C0DA9}" type="slidenum">
              <a:rPr lang="zh-TW" altLang="en-US" smtClean="0"/>
              <a:pPr>
                <a:defRPr/>
              </a:pPr>
              <a:t>10</a:t>
            </a:fld>
            <a:endParaRPr lang="zh-TW" altLang="zh-TW"/>
          </a:p>
        </p:txBody>
      </p:sp>
      <p:pic>
        <p:nvPicPr>
          <p:cNvPr id="3074" name="Picture 2" descr="C:\Users\PADSnull\Desktop\HC-SR04-timing-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486" y="3944528"/>
            <a:ext cx="5140994" cy="214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 bwMode="auto">
          <a:xfrm>
            <a:off x="2843808" y="4304567"/>
            <a:ext cx="802375" cy="5330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+mn-lt"/>
                <a:ea typeface="標楷體" charset="0"/>
                <a:cs typeface="MoolBoran" panose="020B0100010101010101" pitchFamily="34" charset="0"/>
              </a:rPr>
              <a:t>Trigger Pin</a:t>
            </a:r>
            <a:endParaRPr kumimoji="0" lang="zh-TW" altLang="en-US" sz="1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+mn-lt"/>
              <a:ea typeface="標楷體" charset="0"/>
              <a:cs typeface="MoolBoran" panose="020B0100010101010101" pitchFamily="34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843808" y="4910900"/>
            <a:ext cx="864096" cy="4817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+mn-lt"/>
                <a:ea typeface="標楷體" charset="0"/>
                <a:cs typeface="MoolBoran" panose="020B0100010101010101" pitchFamily="34" charset="0"/>
              </a:rPr>
              <a:t>Transmit Wave</a:t>
            </a:r>
            <a:endParaRPr kumimoji="0" lang="zh-TW" altLang="en-US" sz="1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+mn-lt"/>
              <a:ea typeface="標楷體" charset="0"/>
              <a:cs typeface="MoolBoran" panose="020B0100010101010101" pitchFamily="34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843808" y="5528703"/>
            <a:ext cx="801262" cy="2752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+mn-lt"/>
                <a:ea typeface="標楷體" charset="0"/>
                <a:cs typeface="MoolBoran" panose="020B0100010101010101" pitchFamily="34" charset="0"/>
              </a:rPr>
              <a:t>Echo Pin</a:t>
            </a:r>
            <a:endParaRPr kumimoji="0" lang="zh-TW" altLang="en-US" sz="1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+mn-lt"/>
              <a:ea typeface="標楷體" charset="0"/>
              <a:cs typeface="MoolBoran" panose="020B0100010101010101" pitchFamily="34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136510" y="5877272"/>
            <a:ext cx="1415176" cy="2160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+mn-lt"/>
              <a:ea typeface="標楷體" charset="0"/>
              <a:cs typeface="MoolBoran" panose="020B0100010101010101" pitchFamily="34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589001" y="3674772"/>
            <a:ext cx="2725409" cy="3743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>
                <a:ln>
                  <a:noFill/>
                </a:ln>
                <a:effectLst/>
                <a:latin typeface="+mn-lt"/>
                <a:ea typeface="標楷體" charset="0"/>
                <a:cs typeface="MoolBoran" panose="020B0100010101010101" pitchFamily="34" charset="0"/>
              </a:rPr>
              <a:t>HC-SR04 Timing Diagram</a:t>
            </a:r>
            <a:endParaRPr kumimoji="0" lang="zh-TW" altLang="en-US" sz="1800" b="0" i="0" u="none" strike="noStrike" cap="none" normalizeH="0" baseline="0" dirty="0">
              <a:ln>
                <a:noFill/>
              </a:ln>
              <a:effectLst/>
              <a:latin typeface="+mn-lt"/>
              <a:ea typeface="標楷體" charset="0"/>
              <a:cs typeface="MoolBoran" panose="020B0100010101010101" pitchFamily="3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4644008" y="3957626"/>
            <a:ext cx="1415176" cy="13091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+mn-lt"/>
              <a:ea typeface="標楷體" charset="0"/>
              <a:cs typeface="MoolBoran" panose="020B0100010101010101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5076056" y="4533690"/>
            <a:ext cx="1656184" cy="13091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+mn-lt"/>
              <a:ea typeface="標楷體" charset="0"/>
              <a:cs typeface="MoolBoran" panose="020B0100010101010101" pitchFamily="34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5477680" y="4203105"/>
            <a:ext cx="2046648" cy="1734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+mn-lt"/>
                <a:ea typeface="標楷體" charset="0"/>
                <a:cs typeface="MoolBoran" panose="020B0100010101010101" pitchFamily="34" charset="0"/>
              </a:rPr>
              <a:t>10 </a:t>
            </a:r>
            <a:r>
              <a:rPr lang="en-US" altLang="zh-TW" sz="1400" dirty="0">
                <a:latin typeface="+mn-lt"/>
                <a:cs typeface="MoolBoran" panose="020B0100010101010101" pitchFamily="34" charset="0"/>
              </a:rPr>
              <a:t>µs</a:t>
            </a:r>
            <a:r>
              <a:rPr lang="zh-TW" altLang="en-US" sz="1400" dirty="0">
                <a:solidFill>
                  <a:srgbClr val="002060"/>
                </a:solidFill>
                <a:latin typeface="+mn-lt"/>
                <a:ea typeface="標楷體" charset="0"/>
                <a:cs typeface="MoolBoran" panose="020B0100010101010101" pitchFamily="34" charset="0"/>
              </a:rPr>
              <a:t> </a:t>
            </a:r>
            <a:r>
              <a:rPr lang="en-US" altLang="zh-TW" sz="1400" dirty="0">
                <a:solidFill>
                  <a:srgbClr val="002060"/>
                </a:solidFill>
                <a:latin typeface="+mn-lt"/>
                <a:ea typeface="標楷體" charset="0"/>
                <a:cs typeface="MoolBoran" panose="020B0100010101010101" pitchFamily="34" charset="0"/>
              </a:rPr>
              <a:t>tripper pulse</a:t>
            </a:r>
            <a:endParaRPr lang="en-US" altLang="zh-TW" sz="1400" dirty="0">
              <a:latin typeface="+mn-lt"/>
              <a:cs typeface="MoolBoran" panose="020B0100010101010101" pitchFamily="34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413784" y="4779169"/>
            <a:ext cx="2046648" cy="1734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+mn-lt"/>
                <a:ea typeface="標楷體" charset="0"/>
                <a:cs typeface="MoolBoran" panose="020B0100010101010101" pitchFamily="34" charset="0"/>
              </a:rPr>
              <a:t>8 x 40kHz sound</a:t>
            </a:r>
            <a:r>
              <a:rPr kumimoji="0" lang="en-US" altLang="zh-TW" sz="1400" b="0" i="0" u="none" strike="noStrike" cap="none" normalizeH="0" dirty="0">
                <a:ln>
                  <a:noFill/>
                </a:ln>
                <a:solidFill>
                  <a:srgbClr val="002060"/>
                </a:solidFill>
                <a:effectLst/>
                <a:latin typeface="+mn-lt"/>
                <a:ea typeface="標楷體" charset="0"/>
                <a:cs typeface="MoolBoran" panose="020B0100010101010101" pitchFamily="34" charset="0"/>
              </a:rPr>
              <a:t> wave</a:t>
            </a:r>
            <a:endParaRPr lang="en-US" altLang="zh-TW" sz="1400" dirty="0">
              <a:latin typeface="+mn-lt"/>
              <a:cs typeface="MoolBoran" panose="020B0100010101010101" pitchFamily="34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6948264" y="5517232"/>
            <a:ext cx="1511402" cy="23053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 defTabSz="828000">
              <a:lnSpc>
                <a:spcPts val="1500"/>
              </a:lnSpc>
              <a:spcBef>
                <a:spcPts val="0"/>
              </a:spcBef>
            </a:pP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+mn-lt"/>
                <a:ea typeface="標楷體" charset="0"/>
                <a:cs typeface="MoolBoran" panose="020B0100010101010101" pitchFamily="34" charset="0"/>
              </a:rPr>
              <a:t>Width proportional</a:t>
            </a:r>
            <a:r>
              <a:rPr kumimoji="0" lang="en-US" altLang="zh-TW" sz="1400" b="0" i="0" u="none" strike="noStrike" cap="none" normalizeH="0" dirty="0">
                <a:ln>
                  <a:noFill/>
                </a:ln>
                <a:solidFill>
                  <a:srgbClr val="002060"/>
                </a:solidFill>
                <a:effectLst/>
                <a:latin typeface="+mn-lt"/>
                <a:ea typeface="標楷體" charset="0"/>
                <a:cs typeface="MoolBoran" panose="020B0100010101010101" pitchFamily="34" charset="0"/>
              </a:rPr>
              <a:t> to  measured distance</a:t>
            </a:r>
            <a:endParaRPr lang="en-US" altLang="zh-TW" sz="1400" dirty="0">
              <a:latin typeface="+mn-lt"/>
              <a:cs typeface="MoolBoran" panose="020B0100010101010101" pitchFamily="34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6217288" y="5240672"/>
            <a:ext cx="2459168" cy="6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+mn-lt"/>
              <a:ea typeface="標楷體" charset="0"/>
              <a:cs typeface="MoolBoran" panose="020B01000101010101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199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Distance Calculation: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So in order to get the distance in cm we need to multiply the received travel time value from the Echo pin by 0.034 cm/µs and divide it by 2</a:t>
            </a:r>
            <a:endParaRPr lang="zh-TW" altLang="en-US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EAD3E7-B039-4A93-AACD-1369AB5C0DA9}" type="slidenum">
              <a:rPr lang="zh-TW" altLang="en-US" smtClean="0"/>
              <a:pPr>
                <a:defRPr/>
              </a:pPr>
              <a:t>11</a:t>
            </a:fld>
            <a:endParaRPr lang="zh-TW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r="3982" b="14991"/>
          <a:stretch/>
        </p:blipFill>
        <p:spPr>
          <a:xfrm>
            <a:off x="1763689" y="2564905"/>
            <a:ext cx="6912768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69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Ultrasonic Sensor and Arduino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HC-SR04 has 4 pins: Ground, </a:t>
            </a:r>
            <a:r>
              <a:rPr lang="en-US" altLang="zh-TW" dirty="0" err="1"/>
              <a:t>Vcc</a:t>
            </a:r>
            <a:r>
              <a:rPr lang="en-US" altLang="zh-TW" dirty="0"/>
              <a:t>, Trig, Echo	</a:t>
            </a:r>
          </a:p>
          <a:p>
            <a:pPr lvl="1"/>
            <a:r>
              <a:rPr lang="en-US" altLang="zh-TW" dirty="0" err="1"/>
              <a:t>Vcc</a:t>
            </a:r>
            <a:r>
              <a:rPr lang="en-US" altLang="zh-TW" dirty="0"/>
              <a:t> is connected to the 5 volt pin, trig and echo pins to any digital I/O pin on Arduino Uno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EAD3E7-B039-4A93-AACD-1369AB5C0DA9}" type="slidenum">
              <a:rPr lang="zh-TW" altLang="en-US" smtClean="0"/>
              <a:pPr>
                <a:defRPr/>
              </a:pPr>
              <a:t>12</a:t>
            </a:fld>
            <a:endParaRPr lang="zh-TW" altLang="zh-TW"/>
          </a:p>
        </p:txBody>
      </p:sp>
      <p:pic>
        <p:nvPicPr>
          <p:cNvPr id="6146" name="Picture 2" descr="「ultrasonic sensor theory arduino」的圖片搜尋結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7" t="3956" r="2325" b="5848"/>
          <a:stretch/>
        </p:blipFill>
        <p:spPr bwMode="auto">
          <a:xfrm>
            <a:off x="755575" y="2492896"/>
            <a:ext cx="7814434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307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TW" b="0" dirty="0"/>
            </a:br>
            <a:r>
              <a:rPr lang="en-US" altLang="zh-TW" dirty="0"/>
              <a:t>Ultrasonic Sensor and Arduino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pulseIn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/>
              <a:t>reads a pulse (either HIGH or LOW) on a pin</a:t>
            </a:r>
          </a:p>
          <a:p>
            <a:pPr lvl="1"/>
            <a:r>
              <a:rPr lang="en-US" altLang="zh-TW" dirty="0"/>
              <a:t>Syntax : </a:t>
            </a:r>
            <a:r>
              <a:rPr lang="en-US" altLang="zh-TW" dirty="0" err="1"/>
              <a:t>pulseIn</a:t>
            </a:r>
            <a:r>
              <a:rPr lang="en-US" altLang="zh-TW" dirty="0"/>
              <a:t>(pin, value) </a:t>
            </a:r>
            <a:endParaRPr lang="en-US" altLang="zh-TW" b="1" dirty="0"/>
          </a:p>
          <a:p>
            <a:pPr lvl="1"/>
            <a:r>
              <a:rPr lang="en-US" altLang="zh-TW" dirty="0"/>
              <a:t>If value is HIGH,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pulseIn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/>
              <a:t> waits for the pin to go HIGH, starts timing, then waits for the pin to go LOW and stops timing</a:t>
            </a:r>
          </a:p>
          <a:p>
            <a:pPr lvl="1"/>
            <a:r>
              <a:rPr lang="en-US" altLang="zh-TW" dirty="0"/>
              <a:t>Returns the length of the pulse in microseconds or 0 if no complete pulse was received within the timeout</a:t>
            </a:r>
            <a:endParaRPr lang="en-US" altLang="zh-TW" b="1" dirty="0"/>
          </a:p>
          <a:p>
            <a:endParaRPr lang="en-US" altLang="zh-TW" b="1" dirty="0"/>
          </a:p>
          <a:p>
            <a:endParaRPr lang="en-US" altLang="zh-TW" b="1" dirty="0"/>
          </a:p>
          <a:p>
            <a:endParaRPr lang="en-US" altLang="zh-TW" b="1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EAD3E7-B039-4A93-AACD-1369AB5C0DA9}" type="slidenum">
              <a:rPr lang="zh-TW" altLang="en-US" smtClean="0"/>
              <a:pPr>
                <a:defRPr/>
              </a:pPr>
              <a:t>13</a:t>
            </a:fld>
            <a:endParaRPr lang="zh-TW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603" t="67692"/>
          <a:stretch/>
        </p:blipFill>
        <p:spPr>
          <a:xfrm>
            <a:off x="3131840" y="4725144"/>
            <a:ext cx="5744002" cy="117037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 bwMode="auto">
          <a:xfrm>
            <a:off x="3222306" y="5013176"/>
            <a:ext cx="1421702" cy="51317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>
                <a:ln>
                  <a:noFill/>
                </a:ln>
                <a:effectLst/>
                <a:latin typeface="+mn-lt"/>
                <a:ea typeface="標楷體" charset="0"/>
                <a:cs typeface="MoolBoran" panose="020B0100010101010101" pitchFamily="34" charset="0"/>
              </a:rPr>
              <a:t>Echo</a:t>
            </a:r>
            <a:r>
              <a:rPr kumimoji="0" lang="en-US" altLang="zh-TW" sz="2000" b="0" i="0" u="none" strike="noStrike" cap="none" normalizeH="0" dirty="0">
                <a:ln>
                  <a:noFill/>
                </a:ln>
                <a:effectLst/>
                <a:latin typeface="+mn-lt"/>
                <a:ea typeface="標楷體" charset="0"/>
                <a:cs typeface="MoolBoran" panose="020B0100010101010101" pitchFamily="34" charset="0"/>
              </a:rPr>
              <a:t> Pin</a:t>
            </a:r>
            <a:endParaRPr kumimoji="0" lang="zh-TW" altLang="en-US" sz="2000" b="0" i="0" u="none" strike="noStrike" cap="none" normalizeH="0" baseline="0" dirty="0">
              <a:ln>
                <a:noFill/>
              </a:ln>
              <a:effectLst/>
              <a:latin typeface="+mn-lt"/>
              <a:ea typeface="標楷體" charset="0"/>
              <a:cs typeface="MoolBoran" panose="020B0100010101010101" pitchFamily="34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148064" y="5373215"/>
            <a:ext cx="3240360" cy="6401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effectLst/>
                <a:latin typeface="+mn-lt"/>
                <a:ea typeface="標楷體" charset="0"/>
                <a:cs typeface="MoolBoran" panose="020B0100010101010101" pitchFamily="34" charset="0"/>
              </a:rPr>
              <a:t>  Time it takes</a:t>
            </a:r>
            <a:r>
              <a:rPr kumimoji="0" lang="en-US" altLang="zh-TW" sz="1600" b="0" i="0" u="none" strike="noStrike" cap="none" normalizeH="0" dirty="0">
                <a:ln>
                  <a:noFill/>
                </a:ln>
                <a:effectLst/>
                <a:latin typeface="+mn-lt"/>
                <a:ea typeface="標楷體" charset="0"/>
                <a:cs typeface="MoolBoran" panose="020B0100010101010101" pitchFamily="34" charset="0"/>
              </a:rPr>
              <a:t> pulse to leave and return to sensors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effectLst/>
              <a:latin typeface="+mn-lt"/>
              <a:ea typeface="標楷體" charset="0"/>
              <a:cs typeface="MoolBoran" panose="020B01000101010101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545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Sample Code for Ultrasonic Sensor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EAD3E7-B039-4A93-AACD-1369AB5C0DA9}" type="slidenum">
              <a:rPr lang="zh-TW" altLang="en-US" smtClean="0"/>
              <a:pPr>
                <a:defRPr/>
              </a:pPr>
              <a:t>14</a:t>
            </a:fld>
            <a:endParaRPr lang="zh-TW" altLang="zh-TW"/>
          </a:p>
        </p:txBody>
      </p:sp>
      <p:sp>
        <p:nvSpPr>
          <p:cNvPr id="5" name="矩形 4"/>
          <p:cNvSpPr/>
          <p:nvPr/>
        </p:nvSpPr>
        <p:spPr>
          <a:xfrm>
            <a:off x="262384" y="1196752"/>
            <a:ext cx="8630096" cy="48013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trigPin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12;	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echoPin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11;</a:t>
            </a:r>
          </a:p>
          <a:p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 duration;         	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distance;</a:t>
            </a:r>
          </a:p>
          <a:p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setup() {</a:t>
            </a:r>
          </a:p>
          <a:p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trigPin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OUTPUT);</a:t>
            </a:r>
          </a:p>
          <a:p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echoPin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INPUT);</a:t>
            </a:r>
          </a:p>
          <a:p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loop() {</a:t>
            </a:r>
          </a:p>
          <a:p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trigPin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LOW); // Clears the 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trigPin</a:t>
            </a:r>
            <a:endParaRPr lang="en-US" altLang="zh-TW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delayMicroseconds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  <a:p>
            <a:r>
              <a:rPr lang="en-US" altLang="zh-TW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/* Sets the </a:t>
            </a:r>
            <a:r>
              <a:rPr lang="en-US" altLang="zh-TW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trigPin</a:t>
            </a:r>
            <a:r>
              <a:rPr lang="en-US" altLang="zh-TW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 HIGH state for 10ms */</a:t>
            </a:r>
          </a:p>
          <a:p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trigPin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HIGH);    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delayMicroseconds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(10);</a:t>
            </a:r>
          </a:p>
          <a:p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trigPin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LOW);</a:t>
            </a:r>
          </a:p>
          <a:p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Reads Echo pin, returns sound travel time in </a:t>
            </a:r>
            <a:r>
              <a:rPr lang="en-US" altLang="zh-TW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altLang="zh-TW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duration = 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pulseIn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echoPin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HIGH);</a:t>
            </a:r>
          </a:p>
          <a:p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Calculating the distance */</a:t>
            </a:r>
          </a:p>
          <a:p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distance = duration*0.034/2; </a:t>
            </a:r>
          </a:p>
          <a:p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1945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Lab 9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Basic 1: Induction Speed Monitor (30%)</a:t>
            </a:r>
          </a:p>
          <a:p>
            <a:pPr lvl="1"/>
            <a:r>
              <a:rPr lang="en-US" altLang="zh-TW" dirty="0"/>
              <a:t>In this lab, we want to design a system that can control a aircraft by hands.</a:t>
            </a:r>
          </a:p>
          <a:p>
            <a:pPr lvl="1"/>
            <a:r>
              <a:rPr lang="en-US" altLang="zh-TW" dirty="0"/>
              <a:t>Use two </a:t>
            </a:r>
            <a:r>
              <a:rPr lang="en-US" altLang="zh-TW" dirty="0">
                <a:solidFill>
                  <a:srgbClr val="FF0000"/>
                </a:solidFill>
              </a:rPr>
              <a:t>photoresistors</a:t>
            </a:r>
            <a:r>
              <a:rPr lang="en-US" altLang="zh-TW" dirty="0"/>
              <a:t> to control aircraft’s speed:</a:t>
            </a:r>
          </a:p>
          <a:p>
            <a:pPr lvl="2"/>
            <a:r>
              <a:rPr lang="en-US" altLang="zh-TW" dirty="0"/>
              <a:t>Left photoresistor for deceleration.</a:t>
            </a:r>
          </a:p>
          <a:p>
            <a:pPr lvl="2"/>
            <a:r>
              <a:rPr lang="en-US" altLang="zh-TW" dirty="0"/>
              <a:t>Right photoresistor for acceleration.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Then add a </a:t>
            </a:r>
            <a:r>
              <a:rPr lang="en-US" altLang="zh-TW" dirty="0">
                <a:solidFill>
                  <a:srgbClr val="FF0000"/>
                </a:solidFill>
              </a:rPr>
              <a:t>seven-segment display </a:t>
            </a:r>
            <a:r>
              <a:rPr lang="en-US" altLang="zh-TW" dirty="0"/>
              <a:t>to show the current speed. (from 0 to 9)</a:t>
            </a:r>
          </a:p>
          <a:p>
            <a:pPr lvl="1"/>
            <a:r>
              <a:rPr lang="en-US" altLang="zh-TW" dirty="0"/>
              <a:t>Implement all operations using original Arduino functions. There is no need to control the timing.</a:t>
            </a:r>
          </a:p>
          <a:p>
            <a:pPr lvl="1"/>
            <a:r>
              <a:rPr lang="en-US" altLang="zh-TW" b="1" dirty="0"/>
              <a:t>Hint: </a:t>
            </a:r>
            <a:r>
              <a:rPr lang="en-US" altLang="zh-TW" dirty="0"/>
              <a:t>A</a:t>
            </a:r>
            <a:r>
              <a:rPr lang="zh-TW" altLang="zh-TW" dirty="0"/>
              <a:t>nalog pins</a:t>
            </a:r>
            <a:r>
              <a:rPr lang="en-US" altLang="zh-TW" dirty="0"/>
              <a:t> can be used as digital pins, declared as pin 14~19.</a:t>
            </a:r>
          </a:p>
          <a:p>
            <a:pPr lvl="2"/>
            <a:endParaRPr lang="en-US" altLang="zh-TW" dirty="0">
              <a:sym typeface="Wingdings" panose="05000000000000000000" pitchFamily="2" charset="2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EAD3E7-B039-4A93-AACD-1369AB5C0DA9}" type="slidenum">
              <a:rPr lang="zh-TW" altLang="en-US" smtClean="0"/>
              <a:pPr/>
              <a:t>1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562207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Photoresistor and Arduino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EAD3E7-B039-4A93-AACD-1369AB5C0DA9}" type="slidenum">
              <a:rPr lang="zh-TW" altLang="en-US" smtClean="0"/>
              <a:pPr/>
              <a:t>2</a:t>
            </a:fld>
            <a:endParaRPr lang="zh-TW" altLang="zh-TW"/>
          </a:p>
        </p:txBody>
      </p:sp>
      <p:pic>
        <p:nvPicPr>
          <p:cNvPr id="1026" name="Picture 2" descr="「arduino photocell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412776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E4B78DE8-72D0-42C7-B588-FF80194B629F}"/>
              </a:ext>
            </a:extLst>
          </p:cNvPr>
          <p:cNvSpPr txBox="1"/>
          <p:nvPr/>
        </p:nvSpPr>
        <p:spPr>
          <a:xfrm>
            <a:off x="251520" y="1134048"/>
            <a:ext cx="47525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+mn-lt"/>
              </a:rPr>
              <a:t>Resistor suggestion: 10k ohm </a:t>
            </a:r>
          </a:p>
          <a:p>
            <a:pPr marL="0" indent="0">
              <a:buNone/>
            </a:pPr>
            <a:endParaRPr lang="en-US" altLang="zh-TW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9397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Seven-Segment Display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Essentially 7 LEDs</a:t>
            </a:r>
          </a:p>
          <a:p>
            <a:pPr lvl="1"/>
            <a:r>
              <a:rPr lang="en-US" altLang="zh-TW" dirty="0"/>
              <a:t>To display a particular number, turn on individual segments: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3</a:t>
            </a:fld>
            <a:endParaRPr lang="zh-TW" altLang="zh-TW"/>
          </a:p>
        </p:txBody>
      </p:sp>
      <p:sp>
        <p:nvSpPr>
          <p:cNvPr id="9" name="文字方塊 8"/>
          <p:cNvSpPr txBox="1"/>
          <p:nvPr/>
        </p:nvSpPr>
        <p:spPr>
          <a:xfrm>
            <a:off x="2125732" y="5853311"/>
            <a:ext cx="7018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+mn-lt"/>
              </a:rPr>
              <a:t>https://www.allaboutcircuits.com/projects/interface-a-seven-segment-display-to-an-arduino/</a:t>
            </a:r>
            <a:endParaRPr lang="zh-TW" altLang="en-US" sz="1400" dirty="0">
              <a:latin typeface="+mn-lt"/>
            </a:endParaRPr>
          </a:p>
        </p:txBody>
      </p:sp>
      <p:pic>
        <p:nvPicPr>
          <p:cNvPr id="1026" name="Picture 2" descr="SSD Configura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570"/>
          <a:stretch/>
        </p:blipFill>
        <p:spPr bwMode="auto">
          <a:xfrm>
            <a:off x="6318447" y="2060848"/>
            <a:ext cx="2430016" cy="373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686342" y="2060848"/>
          <a:ext cx="5374748" cy="37578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8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8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8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8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1621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Digit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a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b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c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d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e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f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g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621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off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621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off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/>
                        <a:t>off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/>
                        <a:t>off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off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off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621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2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off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off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621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3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off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off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621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4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off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/>
                        <a:t>off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off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621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5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off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/>
                        <a:t>off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1621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6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off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1621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7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/>
                        <a:t>off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/>
                        <a:t>off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/>
                        <a:t>off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off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1621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8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1621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9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off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691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052736"/>
            <a:ext cx="3809405" cy="507339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Seven-Segment Display Connection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4</a:t>
            </a:fld>
            <a:endParaRPr lang="zh-TW" altLang="zh-TW"/>
          </a:p>
        </p:txBody>
      </p:sp>
      <p:sp>
        <p:nvSpPr>
          <p:cNvPr id="8" name="文字方塊 7"/>
          <p:cNvSpPr txBox="1"/>
          <p:nvPr/>
        </p:nvSpPr>
        <p:spPr>
          <a:xfrm>
            <a:off x="251520" y="1052736"/>
            <a:ext cx="397679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altLang="zh-TW" dirty="0">
                <a:latin typeface="+mn-lt"/>
              </a:rPr>
              <a:t>Digital pin 2 to a</a:t>
            </a:r>
            <a:br>
              <a:rPr lang="zh-TW" altLang="en-US" dirty="0">
                <a:latin typeface="+mn-lt"/>
              </a:rPr>
            </a:br>
            <a:r>
              <a:rPr lang="en-US" altLang="zh-TW" dirty="0">
                <a:latin typeface="+mn-lt"/>
              </a:rPr>
              <a:t>Digital pin 3</a:t>
            </a:r>
            <a:r>
              <a:rPr lang="zh-TW" altLang="en-US" dirty="0">
                <a:latin typeface="+mn-lt"/>
              </a:rPr>
              <a:t> </a:t>
            </a:r>
            <a:r>
              <a:rPr lang="en-US" altLang="zh-TW" dirty="0">
                <a:latin typeface="+mn-lt"/>
              </a:rPr>
              <a:t>to b</a:t>
            </a:r>
            <a:br>
              <a:rPr lang="zh-TW" altLang="en-US" dirty="0">
                <a:latin typeface="+mn-lt"/>
              </a:rPr>
            </a:br>
            <a:r>
              <a:rPr lang="en-US" altLang="zh-TW" dirty="0">
                <a:latin typeface="+mn-lt"/>
              </a:rPr>
              <a:t>Digital pin 4</a:t>
            </a:r>
            <a:r>
              <a:rPr lang="zh-TW" altLang="en-US" dirty="0">
                <a:latin typeface="+mn-lt"/>
              </a:rPr>
              <a:t> </a:t>
            </a:r>
            <a:r>
              <a:rPr lang="en-US" altLang="zh-TW" dirty="0">
                <a:latin typeface="+mn-lt"/>
              </a:rPr>
              <a:t>to c</a:t>
            </a:r>
            <a:br>
              <a:rPr lang="zh-TW" altLang="en-US" dirty="0">
                <a:latin typeface="+mn-lt"/>
              </a:rPr>
            </a:br>
            <a:r>
              <a:rPr lang="en-US" altLang="zh-TW" dirty="0">
                <a:latin typeface="+mn-lt"/>
              </a:rPr>
              <a:t>Digital pin 5</a:t>
            </a:r>
            <a:r>
              <a:rPr lang="zh-TW" altLang="en-US" dirty="0">
                <a:latin typeface="+mn-lt"/>
              </a:rPr>
              <a:t> </a:t>
            </a:r>
            <a:r>
              <a:rPr lang="en-US" altLang="zh-TW" dirty="0">
                <a:latin typeface="+mn-lt"/>
              </a:rPr>
              <a:t>to d</a:t>
            </a:r>
            <a:br>
              <a:rPr lang="zh-TW" altLang="en-US" dirty="0">
                <a:latin typeface="+mn-lt"/>
              </a:rPr>
            </a:br>
            <a:r>
              <a:rPr lang="en-US" altLang="zh-TW" dirty="0">
                <a:latin typeface="+mn-lt"/>
              </a:rPr>
              <a:t>Digital pin 6</a:t>
            </a:r>
            <a:r>
              <a:rPr lang="zh-TW" altLang="en-US" dirty="0">
                <a:latin typeface="+mn-lt"/>
              </a:rPr>
              <a:t> </a:t>
            </a:r>
            <a:r>
              <a:rPr lang="en-US" altLang="zh-TW" dirty="0">
                <a:latin typeface="+mn-lt"/>
              </a:rPr>
              <a:t>to e</a:t>
            </a:r>
            <a:br>
              <a:rPr lang="zh-TW" altLang="en-US" dirty="0">
                <a:latin typeface="+mn-lt"/>
              </a:rPr>
            </a:br>
            <a:r>
              <a:rPr lang="en-US" altLang="zh-TW" dirty="0">
                <a:latin typeface="+mn-lt"/>
              </a:rPr>
              <a:t>Digital pin 7</a:t>
            </a:r>
            <a:r>
              <a:rPr lang="zh-TW" altLang="en-US" dirty="0">
                <a:latin typeface="+mn-lt"/>
              </a:rPr>
              <a:t> </a:t>
            </a:r>
            <a:r>
              <a:rPr lang="en-US" altLang="zh-TW" dirty="0">
                <a:latin typeface="+mn-lt"/>
              </a:rPr>
              <a:t>to f</a:t>
            </a:r>
            <a:br>
              <a:rPr lang="zh-TW" altLang="en-US" dirty="0">
                <a:latin typeface="+mn-lt"/>
              </a:rPr>
            </a:br>
            <a:r>
              <a:rPr lang="en-US" altLang="zh-TW" dirty="0">
                <a:latin typeface="+mn-lt"/>
              </a:rPr>
              <a:t>Digital pin 13</a:t>
            </a:r>
            <a:r>
              <a:rPr lang="zh-TW" altLang="en-US" dirty="0">
                <a:latin typeface="+mn-lt"/>
              </a:rPr>
              <a:t> </a:t>
            </a:r>
            <a:r>
              <a:rPr lang="en-US" altLang="zh-TW" dirty="0">
                <a:latin typeface="+mn-lt"/>
              </a:rPr>
              <a:t>to g</a:t>
            </a:r>
            <a:br>
              <a:rPr lang="zh-TW" altLang="en-US" dirty="0">
                <a:latin typeface="+mn-lt"/>
              </a:rPr>
            </a:br>
            <a:r>
              <a:rPr lang="en-US" altLang="zh-TW" dirty="0">
                <a:latin typeface="+mn-lt"/>
              </a:rPr>
              <a:t>Digital pin 12</a:t>
            </a:r>
            <a:r>
              <a:rPr lang="zh-TW" altLang="en-US" dirty="0">
                <a:latin typeface="+mn-lt"/>
              </a:rPr>
              <a:t> </a:t>
            </a:r>
            <a:r>
              <a:rPr lang="en-US" altLang="zh-TW" dirty="0">
                <a:latin typeface="+mn-lt"/>
              </a:rPr>
              <a:t>to </a:t>
            </a:r>
            <a:r>
              <a:rPr lang="en-US" altLang="zh-TW" dirty="0" err="1">
                <a:latin typeface="+mn-lt"/>
              </a:rPr>
              <a:t>dp</a:t>
            </a:r>
            <a:endParaRPr lang="en-US" altLang="zh-TW" dirty="0">
              <a:latin typeface="+mn-lt"/>
            </a:endParaRPr>
          </a:p>
          <a:p>
            <a:r>
              <a:rPr lang="en-US" altLang="zh-TW" dirty="0">
                <a:latin typeface="+mn-lt"/>
              </a:rPr>
              <a:t>Resistor suggestion : 220 ohm </a:t>
            </a:r>
          </a:p>
          <a:p>
            <a:pPr marL="0" indent="0">
              <a:buNone/>
            </a:pPr>
            <a:endParaRPr lang="en-US" altLang="zh-TW" dirty="0">
              <a:latin typeface="+mn-lt"/>
            </a:endParaRPr>
          </a:p>
        </p:txBody>
      </p:sp>
      <p:sp>
        <p:nvSpPr>
          <p:cNvPr id="6" name="矩形 5"/>
          <p:cNvSpPr/>
          <p:nvPr/>
        </p:nvSpPr>
        <p:spPr>
          <a:xfrm rot="20985203">
            <a:off x="276860" y="4851082"/>
            <a:ext cx="4717810" cy="70788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000" b="1" dirty="0">
                <a:solidFill>
                  <a:srgbClr val="FF0000"/>
                </a:solidFill>
              </a:rPr>
              <a:t>Please use resistors</a:t>
            </a:r>
            <a:endParaRPr lang="zh-TW" alt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293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Sample Code for 7-Segment Display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5</a:t>
            </a:fld>
            <a:endParaRPr lang="zh-TW" altLang="zh-TW"/>
          </a:p>
        </p:txBody>
      </p:sp>
      <p:sp>
        <p:nvSpPr>
          <p:cNvPr id="5" name="內容版面配置區 2"/>
          <p:cNvSpPr>
            <a:spLocks noGrp="1"/>
          </p:cNvSpPr>
          <p:nvPr/>
        </p:nvSpPr>
        <p:spPr bwMode="auto">
          <a:xfrm>
            <a:off x="179512" y="1092173"/>
            <a:ext cx="8892480" cy="49672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Font typeface="Symbol" panose="05050102010706020507" pitchFamily="18" charset="2"/>
              <a:buChar char="-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­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int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pins[8] = {2, 3, 4, 5, 6, 7, 13, 12};//pins to 7-seg.</a:t>
            </a:r>
          </a:p>
          <a:p>
            <a:pPr marL="0" indent="0">
              <a:buNone/>
            </a:pP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boolean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data[3][8] = { 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// define the pins to light the 3 number: 0, 1, 2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{true, true, true, ...}, // 0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    ...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altLang="zh-TW" sz="2000" b="1" dirty="0"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// to display the number 0,</a:t>
            </a:r>
            <a:r>
              <a:rPr lang="zh-TW" altLang="en-US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1,</a:t>
            </a:r>
            <a:r>
              <a:rPr lang="zh-TW" altLang="en-US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or</a:t>
            </a:r>
            <a:r>
              <a:rPr lang="zh-TW" altLang="en-US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for(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int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i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= 0; 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i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&lt; 8; 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i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++){</a:t>
            </a:r>
            <a:b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</a:b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   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digitalWrite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(pins[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i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], </a:t>
            </a:r>
          </a:p>
          <a:p>
            <a:pPr marL="0" indent="0">
              <a:buNone/>
            </a:pPr>
            <a:r>
              <a:rPr lang="zh-TW" altLang="en-US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     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data[number][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i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] == true ?</a:t>
            </a:r>
            <a:r>
              <a:rPr lang="zh-TW" altLang="en-US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HIGH</a:t>
            </a:r>
            <a:r>
              <a:rPr lang="zh-TW" altLang="en-US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: LOW);</a:t>
            </a:r>
            <a:b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</a:b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}     </a:t>
            </a:r>
            <a:endParaRPr lang="zh-TW" altLang="en-US" sz="2000" b="1" dirty="0"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511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Lab 9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Basic 2: Induction Speed Monitor (30%)</a:t>
            </a:r>
          </a:p>
          <a:p>
            <a:pPr lvl="1"/>
            <a:r>
              <a:rPr lang="en-US" altLang="zh-TW" dirty="0"/>
              <a:t>Implement all operations in Basic 1 using </a:t>
            </a:r>
            <a:r>
              <a:rPr lang="en-US" altLang="zh-TW" dirty="0" err="1"/>
              <a:t>FreeRTOS</a:t>
            </a:r>
            <a:r>
              <a:rPr lang="en-US" altLang="zh-TW" dirty="0"/>
              <a:t> tasks:</a:t>
            </a:r>
          </a:p>
          <a:p>
            <a:pPr lvl="2"/>
            <a:r>
              <a:rPr lang="en-US" altLang="zh-TW" dirty="0"/>
              <a:t>Create </a:t>
            </a:r>
            <a:r>
              <a:rPr lang="en-US" altLang="zh-TW" dirty="0">
                <a:solidFill>
                  <a:srgbClr val="FF0000"/>
                </a:solidFill>
              </a:rPr>
              <a:t>ONE</a:t>
            </a:r>
            <a:r>
              <a:rPr lang="en-US" altLang="zh-TW" dirty="0"/>
              <a:t> </a:t>
            </a:r>
            <a:r>
              <a:rPr lang="en-US" altLang="zh-TW" dirty="0" err="1"/>
              <a:t>FreeRTOS</a:t>
            </a:r>
            <a:r>
              <a:rPr lang="en-US" altLang="zh-TW" dirty="0"/>
              <a:t> task for </a:t>
            </a:r>
            <a:r>
              <a:rPr lang="en-US" altLang="zh-TW" dirty="0">
                <a:solidFill>
                  <a:srgbClr val="FF0000"/>
                </a:solidFill>
              </a:rPr>
              <a:t>EACH</a:t>
            </a:r>
            <a:r>
              <a:rPr lang="en-US" altLang="zh-TW" dirty="0"/>
              <a:t> </a:t>
            </a:r>
            <a:r>
              <a:rPr lang="en-US" altLang="zh-TW" dirty="0" err="1"/>
              <a:t>photoresistor</a:t>
            </a:r>
            <a:r>
              <a:rPr lang="en-US" altLang="zh-TW" dirty="0"/>
              <a:t>.</a:t>
            </a:r>
          </a:p>
          <a:p>
            <a:pPr lvl="2"/>
            <a:r>
              <a:rPr lang="en-US" altLang="zh-TW" dirty="0"/>
              <a:t>Create one </a:t>
            </a:r>
            <a:r>
              <a:rPr lang="en-US" altLang="zh-TW" dirty="0" err="1"/>
              <a:t>FreeRTOS</a:t>
            </a:r>
            <a:r>
              <a:rPr lang="en-US" altLang="zh-TW" dirty="0"/>
              <a:t> task to set seven-segment display.</a:t>
            </a:r>
          </a:p>
          <a:p>
            <a:pPr lvl="2"/>
            <a:r>
              <a:rPr lang="en-US" altLang="zh-TW" dirty="0"/>
              <a:t>Set the priority of all three tasks to 1.</a:t>
            </a:r>
          </a:p>
          <a:p>
            <a:pPr lvl="1"/>
            <a:r>
              <a:rPr lang="en-US" altLang="zh-TW" dirty="0"/>
              <a:t>Now you have a situation in which data has to be passed between tasks. This may lead to </a:t>
            </a:r>
            <a:r>
              <a:rPr lang="en-US" altLang="zh-TW" i="1" dirty="0"/>
              <a:t>race condition</a:t>
            </a:r>
            <a:r>
              <a:rPr lang="en-US" altLang="zh-TW" dirty="0"/>
              <a:t> i</a:t>
            </a:r>
            <a:r>
              <a:rPr lang="en-US" altLang="zh-TW" dirty="0">
                <a:sym typeface="Wingdings" panose="05000000000000000000" pitchFamily="2" charset="2"/>
              </a:rPr>
              <a:t>f you use a variable, </a:t>
            </a:r>
            <a:r>
              <a:rPr lang="en-US" altLang="zh-TW" i="1" dirty="0">
                <a:sym typeface="Wingdings" panose="05000000000000000000" pitchFamily="2" charset="2"/>
              </a:rPr>
              <a:t>SPEED</a:t>
            </a:r>
            <a:r>
              <a:rPr lang="en-US" altLang="zh-TW" dirty="0">
                <a:sym typeface="Wingdings" panose="05000000000000000000" pitchFamily="2" charset="2"/>
              </a:rPr>
              <a:t>, to track current speed. </a:t>
            </a:r>
            <a:r>
              <a:rPr lang="en-US" altLang="zh-TW" b="1" dirty="0">
                <a:sym typeface="Wingdings" panose="05000000000000000000" pitchFamily="2" charset="2"/>
              </a:rPr>
              <a:t>Why</a:t>
            </a:r>
            <a:r>
              <a:rPr lang="en-US" altLang="zh-TW" dirty="0">
                <a:sym typeface="Wingdings" panose="05000000000000000000" pitchFamily="2" charset="2"/>
              </a:rPr>
              <a:t>?</a:t>
            </a:r>
          </a:p>
          <a:p>
            <a:pPr lvl="2"/>
            <a:r>
              <a:rPr lang="en-US" altLang="zh-TW" b="1" dirty="0">
                <a:sym typeface="Wingdings" panose="05000000000000000000" pitchFamily="2" charset="2"/>
              </a:rPr>
              <a:t>Hint: </a:t>
            </a:r>
            <a:r>
              <a:rPr lang="en-US" altLang="zh-TW" dirty="0">
                <a:sym typeface="Wingdings" panose="05000000000000000000" pitchFamily="2" charset="2"/>
              </a:rPr>
              <a:t>What if both photoresistor tasks try to update </a:t>
            </a:r>
            <a:r>
              <a:rPr lang="en-US" altLang="zh-TW" i="1" dirty="0">
                <a:sym typeface="Wingdings" panose="05000000000000000000" pitchFamily="2" charset="2"/>
              </a:rPr>
              <a:t>SPEED</a:t>
            </a:r>
            <a:r>
              <a:rPr lang="en-US" altLang="zh-TW" dirty="0">
                <a:sym typeface="Wingdings" panose="05000000000000000000" pitchFamily="2" charset="2"/>
              </a:rPr>
              <a:t>?</a:t>
            </a:r>
          </a:p>
          <a:p>
            <a:pPr lvl="2"/>
            <a:r>
              <a:rPr lang="en-US" altLang="zh-TW" dirty="0">
                <a:sym typeface="Wingdings" panose="05000000000000000000" pitchFamily="2" charset="2"/>
              </a:rPr>
              <a:t>Implement this lab without causing race condition. Note that you do not need to use any synchronization primitives of </a:t>
            </a:r>
            <a:r>
              <a:rPr lang="en-US" altLang="zh-TW" dirty="0" err="1">
                <a:sym typeface="Wingdings" panose="05000000000000000000" pitchFamily="2" charset="2"/>
              </a:rPr>
              <a:t>FreeRTOS</a:t>
            </a:r>
            <a:r>
              <a:rPr lang="en-US" altLang="zh-TW" dirty="0">
                <a:sym typeface="Wingdings" panose="05000000000000000000" pitchFamily="2" charset="2"/>
              </a:rPr>
              <a:t>, which will be covered in later labs. </a:t>
            </a:r>
          </a:p>
          <a:p>
            <a:pPr lvl="3"/>
            <a:r>
              <a:rPr lang="en-US" altLang="zh-TW" b="1" dirty="0">
                <a:sym typeface="Wingdings" panose="05000000000000000000" pitchFamily="2" charset="2"/>
              </a:rPr>
              <a:t>Hint: </a:t>
            </a:r>
            <a:r>
              <a:rPr lang="en-US" altLang="zh-TW" dirty="0">
                <a:sym typeface="Wingdings" panose="05000000000000000000" pitchFamily="2" charset="2"/>
              </a:rPr>
              <a:t>Do not allow 2 tasks to update 1 variable simultaneously.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EAD3E7-B039-4A93-AACD-1369AB5C0DA9}" type="slidenum">
              <a:rPr lang="zh-TW" altLang="en-US" smtClean="0"/>
              <a:pPr/>
              <a:t>6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32255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Lab 9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Basic 3: Induction Aircraft (40%)</a:t>
            </a:r>
          </a:p>
          <a:p>
            <a:endParaRPr lang="en-US" altLang="zh-TW" b="1" dirty="0"/>
          </a:p>
          <a:p>
            <a:pPr marL="0" indent="0">
              <a:buNone/>
            </a:pPr>
            <a:endParaRPr lang="en-US" altLang="zh-TW" b="1" dirty="0"/>
          </a:p>
          <a:p>
            <a:pPr marL="0" indent="0">
              <a:buNone/>
            </a:pPr>
            <a:endParaRPr lang="en-US" altLang="zh-TW" b="1" dirty="0"/>
          </a:p>
          <a:p>
            <a:pPr lvl="1"/>
            <a:r>
              <a:rPr lang="en-US" altLang="zh-TW" dirty="0"/>
              <a:t>Add an </a:t>
            </a:r>
            <a:r>
              <a:rPr lang="en-US" altLang="zh-TW" dirty="0">
                <a:solidFill>
                  <a:srgbClr val="FF0000"/>
                </a:solidFill>
              </a:rPr>
              <a:t>ultrasonic sensor </a:t>
            </a:r>
            <a:r>
              <a:rPr lang="en-US" altLang="zh-TW" dirty="0"/>
              <a:t>to Basic 2 to detect if pilot is 15 cm away from the aircraft:</a:t>
            </a:r>
          </a:p>
          <a:p>
            <a:pPr lvl="2"/>
            <a:r>
              <a:rPr lang="en-US" altLang="zh-TW" dirty="0"/>
              <a:t> If so, set speed to zero and ignore photoresistor inputs.</a:t>
            </a:r>
          </a:p>
          <a:p>
            <a:pPr lvl="1"/>
            <a:r>
              <a:rPr lang="en-US" altLang="zh-TW" dirty="0"/>
              <a:t>Add a RGB LED to Basic 2 to show the speed status:</a:t>
            </a:r>
          </a:p>
          <a:p>
            <a:pPr lvl="2"/>
            <a:r>
              <a:rPr lang="en-US" altLang="zh-TW" dirty="0"/>
              <a:t>Speed &lt; 4</a:t>
            </a:r>
            <a:r>
              <a:rPr lang="zh-TW" altLang="en-US" dirty="0"/>
              <a:t>  </a:t>
            </a:r>
            <a:r>
              <a:rPr lang="en-US" altLang="zh-TW" dirty="0"/>
              <a:t>-</a:t>
            </a:r>
            <a:r>
              <a:rPr lang="zh-TW" altLang="en-US" dirty="0"/>
              <a:t>  </a:t>
            </a:r>
            <a:r>
              <a:rPr lang="en-US" altLang="zh-TW" dirty="0">
                <a:solidFill>
                  <a:srgbClr val="00B050"/>
                </a:solidFill>
              </a:rPr>
              <a:t>Green</a:t>
            </a:r>
          </a:p>
          <a:p>
            <a:pPr lvl="2"/>
            <a:r>
              <a:rPr lang="en-US" altLang="zh-TW" dirty="0"/>
              <a:t>Speed &gt;=4 &amp; Speed &lt; 7  -</a:t>
            </a:r>
            <a:r>
              <a:rPr lang="zh-TW" altLang="en-US" dirty="0"/>
              <a:t>  </a:t>
            </a:r>
            <a:r>
              <a:rPr lang="en-US" altLang="zh-TW" dirty="0">
                <a:solidFill>
                  <a:schemeClr val="accent2"/>
                </a:solidFill>
              </a:rPr>
              <a:t>Yellow</a:t>
            </a:r>
          </a:p>
          <a:p>
            <a:pPr lvl="2"/>
            <a:r>
              <a:rPr lang="en-US" altLang="zh-TW" dirty="0"/>
              <a:t>Speed &gt;=7 -</a:t>
            </a:r>
            <a:r>
              <a:rPr lang="zh-TW" altLang="en-US" dirty="0"/>
              <a:t>  </a:t>
            </a:r>
            <a:r>
              <a:rPr lang="en-US" altLang="zh-TW" dirty="0">
                <a:solidFill>
                  <a:srgbClr val="FF0000"/>
                </a:solidFill>
              </a:rPr>
              <a:t>Red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EAD3E7-B039-4A93-AACD-1369AB5C0DA9}" type="slidenum">
              <a:rPr lang="zh-TW" altLang="en-US" smtClean="0"/>
              <a:pPr/>
              <a:t>7</a:t>
            </a:fld>
            <a:endParaRPr lang="zh-TW" altLang="zh-TW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9BF903C-FF88-4AA6-A0BA-32DF04725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213" y="1628800"/>
            <a:ext cx="4425574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034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9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Basic 3: Induction Aircraft (40%) </a:t>
            </a:r>
            <a:r>
              <a:rPr lang="en-US" altLang="zh-TW" dirty="0"/>
              <a:t>(cont.)</a:t>
            </a:r>
            <a:endParaRPr lang="en-US" altLang="zh-TW" b="1" dirty="0"/>
          </a:p>
          <a:p>
            <a:pPr lvl="1"/>
            <a:r>
              <a:rPr lang="en-US" altLang="zh-TW" dirty="0"/>
              <a:t>You have to implement all operations using </a:t>
            </a:r>
            <a:r>
              <a:rPr lang="en-US" altLang="zh-TW" dirty="0" err="1"/>
              <a:t>FreeRTOS</a:t>
            </a:r>
            <a:r>
              <a:rPr lang="en-US" altLang="zh-TW" dirty="0"/>
              <a:t> tasks.</a:t>
            </a:r>
          </a:p>
          <a:p>
            <a:pPr lvl="1"/>
            <a:r>
              <a:rPr lang="en-US" altLang="zh-TW" dirty="0"/>
              <a:t>Now you have a situation in which tasks have sequence. Again, </a:t>
            </a:r>
            <a:r>
              <a:rPr lang="en-US" altLang="zh-TW" dirty="0">
                <a:sym typeface="Wingdings" panose="05000000000000000000" pitchFamily="2" charset="2"/>
              </a:rPr>
              <a:t>you do not need to use any synchronization primitives of </a:t>
            </a:r>
            <a:r>
              <a:rPr lang="en-US" altLang="zh-TW" dirty="0" err="1">
                <a:sym typeface="Wingdings" panose="05000000000000000000" pitchFamily="2" charset="2"/>
              </a:rPr>
              <a:t>FreeRTOS</a:t>
            </a:r>
            <a:r>
              <a:rPr lang="en-US" altLang="zh-TW" dirty="0">
                <a:sym typeface="Wingdings" panose="05000000000000000000" pitchFamily="2" charset="2"/>
              </a:rPr>
              <a:t>, which will be covered in later labs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EAD3E7-B039-4A93-AACD-1369AB5C0DA9}" type="slidenum">
              <a:rPr lang="zh-TW" altLang="en-US" smtClean="0"/>
              <a:pPr/>
              <a:t>8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682504849"/>
      </p:ext>
    </p:extLst>
  </p:cSld>
  <p:clrMapOvr>
    <a:masterClrMapping/>
  </p:clrMapOvr>
</p:sld>
</file>

<file path=ppt/theme/theme1.xml><?xml version="1.0" encoding="utf-8"?>
<a:theme xmlns:a="http://schemas.openxmlformats.org/drawingml/2006/main" name="Contemporary Portrait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">
      <a:majorFont>
        <a:latin typeface="Calibri"/>
        <a:ea typeface="標楷體"/>
        <a:cs typeface=""/>
      </a:majorFont>
      <a:minorFont>
        <a:latin typeface="Calibri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FF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<a:prstTxWarp prst="textNoShape">
          <a:avLst/>
        </a:prstTxWarp>
        <a:noAutofit/>
      </a:bodyPr>
      <a:lstStyle>
        <a:defPPr algn="ctr" eaLnBrk="1" hangingPunct="1">
          <a:defRPr dirty="0">
            <a:latin typeface="+mj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標楷體" panose="03000509000000000000" pitchFamily="65" charset="-120"/>
          </a:defRPr>
        </a:defPPr>
      </a:lstStyle>
    </a:lnDef>
    <a:txDef>
      <a:spPr>
        <a:noFill/>
      </a:spPr>
      <a:bodyPr wrap="none" rtlCol="0">
        <a:spAutoFit/>
      </a:bodyPr>
      <a:lstStyle>
        <a:defPPr marL="0">
          <a:defRPr dirty="0">
            <a:latin typeface="+mn-lt"/>
          </a:defRPr>
        </a:defPPr>
      </a:lstStyle>
    </a:tx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Designs\Contemporary Portrait.pot</Template>
  <TotalTime>22668</TotalTime>
  <Words>1170</Words>
  <Application>Microsoft Office PowerPoint</Application>
  <PresentationFormat>如螢幕大小 (4:3)</PresentationFormat>
  <Paragraphs>215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6" baseType="lpstr">
      <vt:lpstr>新細明體</vt:lpstr>
      <vt:lpstr>標楷體</vt:lpstr>
      <vt:lpstr>Arial</vt:lpstr>
      <vt:lpstr>Calibri</vt:lpstr>
      <vt:lpstr>Courier New</vt:lpstr>
      <vt:lpstr>MoolBoran</vt:lpstr>
      <vt:lpstr>Symbol</vt:lpstr>
      <vt:lpstr>Tahoma</vt:lpstr>
      <vt:lpstr>Times New Roman</vt:lpstr>
      <vt:lpstr>Wingdings</vt:lpstr>
      <vt:lpstr>Contemporary Portrait</vt:lpstr>
      <vt:lpstr>CS4101 Introduction to Embedded Systems  Lab 9: FreeRTOS</vt:lpstr>
      <vt:lpstr>Lab 9</vt:lpstr>
      <vt:lpstr>Photoresistor and Arduino</vt:lpstr>
      <vt:lpstr>Seven-Segment Display</vt:lpstr>
      <vt:lpstr>Seven-Segment Display Connection</vt:lpstr>
      <vt:lpstr>Sample Code for 7-Segment Display</vt:lpstr>
      <vt:lpstr>Lab 9</vt:lpstr>
      <vt:lpstr>Lab 9</vt:lpstr>
      <vt:lpstr>Lab 9</vt:lpstr>
      <vt:lpstr>Ultrasonic Sensor</vt:lpstr>
      <vt:lpstr>Distance Calculation</vt:lpstr>
      <vt:lpstr>Distance Calculation: Example</vt:lpstr>
      <vt:lpstr>Ultrasonic Sensor and Arduino</vt:lpstr>
      <vt:lpstr> Ultrasonic Sensor and Arduino</vt:lpstr>
      <vt:lpstr>Sample Code for Ultrasonic Sensor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CS5102 High Performance Computer Systems  Memory Consistency</dc:title>
  <dc:creator>Chung-Ta King</dc:creator>
  <cp:lastModifiedBy>Chung-Ta King</cp:lastModifiedBy>
  <cp:revision>2397</cp:revision>
  <dcterms:created xsi:type="dcterms:W3CDTF">2000-02-07T23:54:30Z</dcterms:created>
  <dcterms:modified xsi:type="dcterms:W3CDTF">2020-11-21T03:49:14Z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>wolf@princeton.edu</vt:lpwstr>
  </property>
  <property fmtid="{D5CDD505-2E9C-101B-9397-08002B2CF9AE}" pid="8" name="HomePage">
    <vt:lpwstr>http://www.ee.princeton.edu/~wolf</vt:lpwstr>
  </property>
  <property fmtid="{D5CDD505-2E9C-101B-9397-08002B2CF9AE}" pid="9" name="Other">
    <vt:lpwstr>Overheads for Computers as Components_x000d_
(c) 2000 Morgan Kaufman</vt:lpwstr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D:\Computers as Components\Web Aids\overheads</vt:lpwstr>
  </property>
</Properties>
</file>