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1057" r:id="rId2"/>
    <p:sldId id="1092" r:id="rId3"/>
    <p:sldId id="1101" r:id="rId4"/>
    <p:sldId id="1062" r:id="rId5"/>
    <p:sldId id="1063" r:id="rId6"/>
    <p:sldId id="1064" r:id="rId7"/>
    <p:sldId id="1085" r:id="rId8"/>
    <p:sldId id="1066" r:id="rId9"/>
    <p:sldId id="1091" r:id="rId10"/>
    <p:sldId id="1100" r:id="rId11"/>
    <p:sldId id="1093" r:id="rId12"/>
    <p:sldId id="1095" r:id="rId13"/>
    <p:sldId id="1096" r:id="rId14"/>
    <p:sldId id="1086" r:id="rId15"/>
    <p:sldId id="1088" r:id="rId16"/>
    <p:sldId id="1089" r:id="rId17"/>
    <p:sldId id="1090" r:id="rId18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Marwede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CCFF"/>
    <a:srgbClr val="99FF99"/>
    <a:srgbClr val="33CC33"/>
    <a:srgbClr val="FF33CC"/>
    <a:srgbClr val="339933"/>
    <a:srgbClr val="FFCC99"/>
    <a:srgbClr val="FF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25" autoAdjust="0"/>
    <p:restoredTop sz="94309" autoAdjust="0"/>
  </p:normalViewPr>
  <p:slideViewPr>
    <p:cSldViewPr>
      <p:cViewPr varScale="1">
        <p:scale>
          <a:sx n="87" d="100"/>
          <a:sy n="87" d="100"/>
        </p:scale>
        <p:origin x="1282" y="67"/>
      </p:cViewPr>
      <p:guideLst>
        <p:guide orient="horz" pos="3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-58" y="1675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3887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3887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fld id="{A0BE11CB-2C9D-418D-AA88-8D8F8A0C7AC1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842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0725" y="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3438"/>
            <a:ext cx="7507287" cy="31924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anose="02020603050405020304" pitchFamily="18" charset="0"/>
              </a:defRPr>
            </a:lvl1pPr>
          </a:lstStyle>
          <a:p>
            <a:fld id="{EF6EEB13-CE12-4FF4-956E-CED59E76226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7835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kumimoji="1" lang="en-US" altLang="zh-TW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rs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: the number of the Arduino pin that is connected to the RS pin on the LCD</a:t>
            </a:r>
          </a:p>
          <a:p>
            <a:pPr rtl="0"/>
            <a:r>
              <a:rPr kumimoji="1" lang="en-US" altLang="zh-TW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rw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: the number of the Arduino pin that is connected to the RW pin on the LCD (</a:t>
            </a:r>
            <a:r>
              <a:rPr kumimoji="1" lang="en-US" altLang="zh-TW" sz="1200" b="0" i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optional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)</a:t>
            </a:r>
          </a:p>
          <a:p>
            <a:pPr rtl="0"/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enable: the number of the Arduino pin that is connected to the enable pin on the LCD</a:t>
            </a:r>
          </a:p>
          <a:p>
            <a:pPr rtl="0"/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d0, d1, d2, d3, d4, d5, d6, d7: the numbers of the Arduino pins that are connected to the corresponding data pins on the LCD. d0, d1, d2, and d3 are optional; if omitted, the LCD will be controlled using only the four data lines (d4, d5, d6, d7).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931DF-18EC-4525-9649-E7BA5D758270}" type="slidenum">
              <a:rPr lang="zh-TW" altLang="en-US" smtClean="0"/>
              <a:pPr/>
              <a:t>7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6787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5" name="Picture 11" descr="清大LOGO(鳥)"/>
          <p:cNvPicPr>
            <a:picLocks noChangeAspect="1" noChangeArrowheads="1"/>
          </p:cNvPicPr>
          <p:nvPr userDrawn="1"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清大書法字 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8" name="Picture 13" descr="清大LOGO(圓)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692150"/>
            <a:ext cx="8010525" cy="2382838"/>
          </a:xfrm>
        </p:spPr>
        <p:txBody>
          <a:bodyPr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716338"/>
            <a:ext cx="7778750" cy="1584325"/>
          </a:xfrm>
        </p:spPr>
        <p:txBody>
          <a:bodyPr/>
          <a:lstStyle>
            <a:lvl1pPr marL="0" indent="0" algn="ctr">
              <a:spcBef>
                <a:spcPct val="15000"/>
              </a:spcBef>
              <a:buFontTx/>
              <a:buNone/>
              <a:defRPr sz="3200"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kumimoji="0"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 altLang="zh-TW"/>
              <a:t>Outline-3</a:t>
            </a:r>
            <a:endParaRPr lang="zh-TW" altLang="zh-TW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/>
            </a:lvl1pPr>
          </a:lstStyle>
          <a:p>
            <a:fld id="{ADA494F0-93F2-4833-8642-70EAF76E9F3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9088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23B9D-1627-428B-9DE5-1BBC89274CF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6095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9550" y="228600"/>
            <a:ext cx="2051050" cy="58642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00750" cy="58642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4166B-52E3-401C-8D9E-3D7DDDD0DC2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01603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5825" y="381000"/>
            <a:ext cx="7953375" cy="962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93763" y="1638300"/>
            <a:ext cx="3892550" cy="46291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線上圖像版面配置區 3"/>
          <p:cNvSpPr>
            <a:spLocks noGrp="1"/>
          </p:cNvSpPr>
          <p:nvPr>
            <p:ph type="clipArt" sz="half" idx="2"/>
          </p:nvPr>
        </p:nvSpPr>
        <p:spPr>
          <a:xfrm>
            <a:off x="4938713" y="1638300"/>
            <a:ext cx="3892550" cy="462915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>
                <a:ea typeface="標楷體" panose="03000509000000000000" pitchFamily="65" charset="-120"/>
              </a:defRPr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D10BB3-AF5C-43AB-A1E2-93EE963D681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8307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TW"/>
              <a:t>Outline-3</a:t>
            </a:r>
          </a:p>
        </p:txBody>
      </p:sp>
    </p:spTree>
    <p:extLst>
      <p:ext uri="{BB962C8B-B14F-4D97-AF65-F5344CB8AC3E}">
        <p14:creationId xmlns:p14="http://schemas.microsoft.com/office/powerpoint/2010/main" val="403424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TW"/>
              <a:t>Outline-3</a:t>
            </a:r>
          </a:p>
        </p:txBody>
      </p:sp>
    </p:spTree>
    <p:extLst>
      <p:ext uri="{BB962C8B-B14F-4D97-AF65-F5344CB8AC3E}">
        <p14:creationId xmlns:p14="http://schemas.microsoft.com/office/powerpoint/2010/main" val="321835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A0A4-1A2F-4B89-B3C7-02C31CE3A53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3817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8C6F5-E875-4294-983F-0C98D29C71E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8855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06400" y="1052736"/>
            <a:ext cx="4032250" cy="504008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91050" y="1052736"/>
            <a:ext cx="4157414" cy="504008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7B092A-BDAC-4842-B150-2BA3BE831A2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1114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F206AD-E6B4-4380-9510-9262C6BAD3AB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4442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26518-2301-4288-8958-BDA5B1B754F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1958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F8FC3-5E9A-4038-B5A8-66BD6BC00F3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8272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D4846-DA3B-40DF-B5CF-8C74617F3C43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4158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FEB29-1780-42CD-B804-8F89355597EA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0221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1" name="Picture 11" descr="清大LOGO(鳥)"/>
          <p:cNvPicPr>
            <a:picLocks noChangeAspect="1" noChangeArrowheads="1"/>
          </p:cNvPicPr>
          <p:nvPr userDrawn="1"/>
        </p:nvPicPr>
        <p:blipFill>
          <a:blip r:embed="rId16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342064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052736"/>
            <a:ext cx="8342064" cy="5100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kumimoji="0"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3464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kumimoji="0"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00019357-62ED-46DA-9758-0BDF6BF309D1}" type="slidenum">
              <a:rPr lang="zh-TW" altLang="en-US"/>
              <a:pPr/>
              <a:t>‹#›</a:t>
            </a:fld>
            <a:endParaRPr lang="zh-TW" altLang="zh-TW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7" name="Picture 14" descr="清大書法字 "/>
          <p:cNvPicPr>
            <a:picLocks noChangeAspect="1" noChangeArrowheads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124939" name="Picture 13" descr="清大LOGO(圓)"/>
          <p:cNvPicPr>
            <a:picLocks noChangeAspect="1" noChangeArrowheads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67" r:id="rId12"/>
    <p:sldLayoutId id="2147483668" r:id="rId13"/>
    <p:sldLayoutId id="2147483669" r:id="rId14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-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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rive.google.com/file/d/1F8987EsEKwAnM_a7A23HB_jS5LgD_q5g/view?usp=sha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layground.arduino.cc/Main/I2cScanne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11188" y="1124743"/>
            <a:ext cx="8010525" cy="2382838"/>
          </a:xfrm>
        </p:spPr>
        <p:txBody>
          <a:bodyPr/>
          <a:lstStyle/>
          <a:p>
            <a:r>
              <a:rPr lang="en-US" altLang="zh-TW" sz="3200" b="0" dirty="0">
                <a:solidFill>
                  <a:schemeClr val="accent1"/>
                </a:solidFill>
                <a:latin typeface="+mn-lt"/>
              </a:rPr>
              <a:t>CS4101 Introduction to Embedded Systems</a:t>
            </a:r>
            <a:r>
              <a:rPr lang="zh-TW" altLang="en-US" dirty="0">
                <a:latin typeface="+mn-lt"/>
              </a:rPr>
              <a:t/>
            </a:r>
            <a:br>
              <a:rPr lang="zh-TW" altLang="en-US" dirty="0">
                <a:latin typeface="+mn-lt"/>
              </a:rPr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>
                <a:solidFill>
                  <a:srgbClr val="0000FF"/>
                </a:solidFill>
              </a:rPr>
              <a:t>Lab 10: Task Scheduling</a:t>
            </a:r>
          </a:p>
        </p:txBody>
      </p:sp>
      <p:sp>
        <p:nvSpPr>
          <p:cNvPr id="510987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148931"/>
            <a:ext cx="7778750" cy="1584325"/>
          </a:xfrm>
        </p:spPr>
        <p:txBody>
          <a:bodyPr/>
          <a:lstStyle/>
          <a:p>
            <a:r>
              <a:rPr lang="en-US" altLang="zh-TW" sz="2800" dirty="0"/>
              <a:t>Prof. Chung-Ta King</a:t>
            </a:r>
          </a:p>
          <a:p>
            <a:r>
              <a:rPr lang="en-US" altLang="zh-TW" sz="2400" dirty="0"/>
              <a:t>Department of Computer Science</a:t>
            </a:r>
          </a:p>
          <a:p>
            <a:r>
              <a:rPr lang="en-US" altLang="zh-TW" sz="2400" dirty="0"/>
              <a:t>National Tsing Hua University, Taiwan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6064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lcd.createChar() and lcd.write()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3E00B-676D-46F7-957F-6C5FE337BE7D}" type="slidenum">
              <a:rPr lang="zh-TW" altLang="en-US" smtClean="0"/>
              <a:pPr/>
              <a:t>9</a:t>
            </a:fld>
            <a:endParaRPr lang="zh-TW" altLang="zh-TW"/>
          </a:p>
        </p:txBody>
      </p:sp>
      <p:graphicFrame>
        <p:nvGraphicFramePr>
          <p:cNvPr id="6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116653"/>
              </p:ext>
            </p:extLst>
          </p:nvPr>
        </p:nvGraphicFramePr>
        <p:xfrm>
          <a:off x="215516" y="1147916"/>
          <a:ext cx="8712968" cy="4703064"/>
        </p:xfrm>
        <a:graphic>
          <a:graphicData uri="http://schemas.openxmlformats.org/drawingml/2006/table">
            <a:tbl>
              <a:tblPr/>
              <a:tblGrid>
                <a:gridCol w="8712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767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#include &lt;</a:t>
                      </a:r>
                      <a:r>
                        <a:rPr kumimoji="1" lang="en-US" altLang="zh-TW" sz="17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Arduino_FreeRTOS.h</a:t>
                      </a:r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&gt;</a:t>
                      </a:r>
                    </a:p>
                    <a:p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#include &lt;</a:t>
                      </a:r>
                      <a:r>
                        <a:rPr kumimoji="1" lang="en-US" altLang="zh-TW" sz="17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Key.h</a:t>
                      </a:r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&gt;</a:t>
                      </a:r>
                    </a:p>
                    <a:p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#include &lt;</a:t>
                      </a:r>
                      <a:r>
                        <a:rPr kumimoji="1" lang="en-US" altLang="zh-TW" sz="17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Keypad.h</a:t>
                      </a:r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&gt;</a:t>
                      </a:r>
                    </a:p>
                    <a:p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#include &lt;LiquidCrystal_I2C.h&gt;</a:t>
                      </a:r>
                    </a:p>
                    <a:p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LiquidCrystal_I2C </a:t>
                      </a:r>
                      <a:r>
                        <a:rPr kumimoji="1" lang="en-US" altLang="zh-TW" sz="17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lcd</a:t>
                      </a:r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(0x27,16,2);</a:t>
                      </a:r>
                    </a:p>
                    <a:p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byte </a:t>
                      </a:r>
                      <a:r>
                        <a:rPr kumimoji="1" lang="en-US" altLang="zh-TW" sz="1700" b="1" kern="12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dinosaur</a:t>
                      </a:r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[8]  = {0x07, 0x05, 0x06, 0x07, 0x14, 0x17, 0x0E, 0x0A};</a:t>
                      </a:r>
                    </a:p>
                    <a:p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byte </a:t>
                      </a:r>
                      <a:r>
                        <a:rPr kumimoji="1" lang="en-US" altLang="zh-TW" sz="1700" b="1" kern="12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cactus</a:t>
                      </a:r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[8] = {0x04, 0x05, 0x15, 0x15, 0x16, 0x0C, 0x04, 0x04};</a:t>
                      </a:r>
                    </a:p>
                    <a:p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 setup(){</a:t>
                      </a:r>
                    </a:p>
                    <a:p>
                      <a:r>
                        <a:rPr kumimoji="1" lang="zh-TW" altLang="en-US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17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Serial.begin</a:t>
                      </a:r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(9600);</a:t>
                      </a:r>
                    </a:p>
                    <a:p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17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lcd.init</a:t>
                      </a:r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();     </a:t>
                      </a:r>
                      <a:r>
                        <a:rPr kumimoji="1" lang="zh-TW" altLang="en-US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     </a:t>
                      </a:r>
                      <a:r>
                        <a:rPr kumimoji="1" lang="en-US" altLang="zh-TW" sz="17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lcd.backlight</a:t>
                      </a:r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();</a:t>
                      </a:r>
                    </a:p>
                    <a:p>
                      <a:r>
                        <a:rPr kumimoji="1" lang="zh-TW" altLang="en-US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17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lcd.createChar</a:t>
                      </a:r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(0, dinosaur);</a:t>
                      </a:r>
                    </a:p>
                    <a:p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17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lcd.createChar</a:t>
                      </a:r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(1, cactus);</a:t>
                      </a:r>
                    </a:p>
                    <a:p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</a:p>
                    <a:p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 loop(){</a:t>
                      </a:r>
                    </a:p>
                    <a:p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17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lcd.setCursor</a:t>
                      </a:r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(0,0);</a:t>
                      </a:r>
                      <a:r>
                        <a:rPr kumimoji="1" lang="en-US" altLang="zh-TW" sz="1700" b="1" kern="1200" baseline="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17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lcd.write</a:t>
                      </a:r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(0);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17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lcd.setCursor</a:t>
                      </a:r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(0,15);</a:t>
                      </a:r>
                      <a:r>
                        <a:rPr kumimoji="1" lang="en-US" altLang="zh-TW" sz="1700" b="1" kern="1200" baseline="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17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lcd.write</a:t>
                      </a:r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(1);</a:t>
                      </a:r>
                    </a:p>
                    <a:p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900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10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2: Dinosaur game (60%)</a:t>
            </a:r>
          </a:p>
          <a:p>
            <a:pPr lvl="1"/>
            <a:r>
              <a:rPr lang="en-US" altLang="zh-TW" dirty="0"/>
              <a:t>Add a keypad to Basic 1.</a:t>
            </a:r>
          </a:p>
          <a:p>
            <a:pPr lvl="1"/>
            <a:r>
              <a:rPr lang="en-US" altLang="zh-TW" dirty="0"/>
              <a:t>Create one task, “</a:t>
            </a:r>
            <a:r>
              <a:rPr lang="en-US" altLang="zh-TW" dirty="0" err="1"/>
              <a:t>keypadTask</a:t>
            </a:r>
            <a:r>
              <a:rPr lang="en-US" altLang="zh-TW" dirty="0"/>
              <a:t>”, to set the positions of a dinosaur on LCD.</a:t>
            </a:r>
          </a:p>
          <a:p>
            <a:pPr lvl="2"/>
            <a:r>
              <a:rPr lang="en-US" altLang="zh-TW" dirty="0"/>
              <a:t>Use button “2” for up and ”8” for down.</a:t>
            </a:r>
          </a:p>
          <a:p>
            <a:pPr lvl="2"/>
            <a:r>
              <a:rPr lang="en-US" altLang="zh-TW" dirty="0"/>
              <a:t>Initialize the dinosaur on position (0,0).</a:t>
            </a:r>
          </a:p>
          <a:p>
            <a:pPr lvl="2"/>
            <a:r>
              <a:rPr lang="en-US" altLang="zh-TW" dirty="0"/>
              <a:t>You should avoid the character from running out of the edge.</a:t>
            </a:r>
          </a:p>
          <a:p>
            <a:pPr lvl="1"/>
            <a:r>
              <a:rPr lang="en-US" altLang="zh-TW" dirty="0"/>
              <a:t>Display the dinosaur on LCD also by </a:t>
            </a:r>
            <a:r>
              <a:rPr lang="en-US" altLang="zh-TW" dirty="0" err="1"/>
              <a:t>LCDTask</a:t>
            </a:r>
            <a:r>
              <a:rPr lang="en-US" altLang="zh-TW" dirty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10</a:t>
            </a:fld>
            <a:endParaRPr lang="zh-TW" altLang="zh-TW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6E15E48F-9E64-6D46-BCCA-DE3FCBC8A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306540"/>
            <a:ext cx="3632200" cy="128270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6E15E48F-9E64-6D46-BCCA-DE3FCBC8A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364" y="4297020"/>
            <a:ext cx="3632200" cy="1282700"/>
          </a:xfrm>
          <a:prstGeom prst="rect">
            <a:avLst/>
          </a:prstGeom>
        </p:spPr>
      </p:pic>
      <p:pic>
        <p:nvPicPr>
          <p:cNvPr id="29" name="Picture 2" descr="Dinosaur Game Launch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15313" y1="32750" x2="15313" y2="32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653136"/>
            <a:ext cx="57606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文字方塊 29"/>
          <p:cNvSpPr txBox="1"/>
          <p:nvPr/>
        </p:nvSpPr>
        <p:spPr>
          <a:xfrm>
            <a:off x="2231979" y="5532187"/>
            <a:ext cx="1320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dirty="0">
                <a:latin typeface="+mn-lt"/>
              </a:rPr>
              <a:t>press “2”</a:t>
            </a:r>
            <a:endParaRPr lang="zh-TW" altLang="en-US" dirty="0">
              <a:latin typeface="+mn-lt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309119" y="5537365"/>
            <a:ext cx="1320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dirty="0">
                <a:latin typeface="+mn-lt"/>
              </a:rPr>
              <a:t>press “8”</a:t>
            </a:r>
            <a:endParaRPr lang="zh-TW" altLang="en-US" dirty="0">
              <a:latin typeface="+mn-lt"/>
            </a:endParaRPr>
          </a:p>
        </p:txBody>
      </p:sp>
      <p:pic>
        <p:nvPicPr>
          <p:cNvPr id="32" name="Picture 2" descr="Dinosaur Game Launch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15313" y1="32750" x2="15313" y2="32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00" y="4843509"/>
            <a:ext cx="57606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93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10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2: (cont.)</a:t>
            </a:r>
          </a:p>
          <a:p>
            <a:pPr lvl="1"/>
            <a:r>
              <a:rPr lang="en-US" altLang="zh-TW" dirty="0"/>
              <a:t>The dinosaur dodging a cactus successfully can get 1 point.</a:t>
            </a:r>
          </a:p>
          <a:p>
            <a:pPr lvl="1"/>
            <a:r>
              <a:rPr lang="en-US" altLang="zh-TW" dirty="0"/>
              <a:t>If the dinosaur runs into a cactus, the game is over.</a:t>
            </a:r>
          </a:p>
          <a:p>
            <a:pPr lvl="2"/>
            <a:r>
              <a:rPr lang="en-US" altLang="zh-TW" dirty="0"/>
              <a:t>Display “Game Over” and the points you get for 2 secs.</a:t>
            </a:r>
          </a:p>
          <a:p>
            <a:pPr lvl="2"/>
            <a:r>
              <a:rPr lang="en-US" altLang="zh-TW" dirty="0"/>
              <a:t>Restart the game.</a:t>
            </a:r>
          </a:p>
          <a:p>
            <a:pPr lvl="1"/>
            <a:r>
              <a:rPr lang="en-US" altLang="zh-TW" dirty="0"/>
              <a:t>Demo video:</a:t>
            </a:r>
            <a:br>
              <a:rPr lang="en-US" altLang="zh-TW" dirty="0"/>
            </a:br>
            <a:r>
              <a:rPr lang="en-US" altLang="zh-TW" sz="2000" dirty="0" smtClean="0">
                <a:hlinkClick r:id="rId2"/>
              </a:rPr>
              <a:t>https://drive.google.com/file/d/1F8987EsEKwAnM_a7A23HB_jS5LgD_q5g/view?usp=sharing</a:t>
            </a:r>
          </a:p>
          <a:p>
            <a:pPr lvl="1"/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11</a:t>
            </a:fld>
            <a:endParaRPr lang="zh-TW" altLang="zh-TW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E15E48F-9E64-6D46-BCCA-DE3FCBC8A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38" y="4587944"/>
            <a:ext cx="3632200" cy="12827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174938" y="4858019"/>
            <a:ext cx="1361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sz="2000" dirty="0">
                <a:latin typeface="+mn-lt"/>
              </a:rPr>
              <a:t>Game Over</a:t>
            </a:r>
            <a:endParaRPr lang="zh-TW" altLang="en-US" sz="2000" dirty="0">
              <a:latin typeface="+mn-lt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137874" y="5135225"/>
            <a:ext cx="1015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sz="2000" dirty="0">
                <a:latin typeface="+mn-lt"/>
              </a:rPr>
              <a:t>Score: 5</a:t>
            </a:r>
            <a:endParaRPr lang="zh-TW" altLang="en-US" sz="2000" dirty="0">
              <a:latin typeface="+mn-lt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E15E48F-9E64-6D46-BCCA-DE3FCBC8A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224" y="4606914"/>
            <a:ext cx="3632200" cy="1282700"/>
          </a:xfrm>
          <a:prstGeom prst="rect">
            <a:avLst/>
          </a:prstGeom>
        </p:spPr>
      </p:pic>
      <p:pic>
        <p:nvPicPr>
          <p:cNvPr id="11" name="Picture 2" descr="Dinosaur Game Launch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15313" y1="32750" x2="15313" y2="32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240" y="4953510"/>
            <a:ext cx="57606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actus icon - Google Search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374" y="4858019"/>
            <a:ext cx="477261" cy="47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actus icon - Google Search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113127"/>
            <a:ext cx="477261" cy="47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弧形箭號 (下彎) 2"/>
          <p:cNvSpPr/>
          <p:nvPr/>
        </p:nvSpPr>
        <p:spPr bwMode="auto">
          <a:xfrm>
            <a:off x="3923928" y="4174866"/>
            <a:ext cx="1480368" cy="406262"/>
          </a:xfrm>
          <a:prstGeom prst="curvedDown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21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10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2: (cont.)</a:t>
            </a:r>
          </a:p>
          <a:p>
            <a:pPr lvl="1"/>
            <a:r>
              <a:rPr lang="en-US" altLang="zh-TW" dirty="0"/>
              <a:t>Set the priorities of all the tasks equal.</a:t>
            </a:r>
          </a:p>
          <a:p>
            <a:pPr lvl="1"/>
            <a:r>
              <a:rPr lang="en-US" altLang="zh-TW" dirty="0"/>
              <a:t>Let the tasks change each other’s priority so that the game runs correctly.</a:t>
            </a:r>
          </a:p>
          <a:p>
            <a:pPr lvl="1"/>
            <a:r>
              <a:rPr lang="en-US" altLang="zh-TW" dirty="0"/>
              <a:t>Note:</a:t>
            </a:r>
          </a:p>
          <a:p>
            <a:pPr lvl="2"/>
            <a:r>
              <a:rPr lang="en-US" altLang="zh-TW" dirty="0"/>
              <a:t>Use memory carefully and set the size of task stack properly.</a:t>
            </a:r>
          </a:p>
          <a:p>
            <a:pPr lvl="2"/>
            <a:r>
              <a:rPr lang="en-US" altLang="zh-TW" dirty="0"/>
              <a:t>To save memory, you can use print(F(“hello”)) instead of print(“hello”) .</a:t>
            </a:r>
          </a:p>
          <a:p>
            <a:pPr lvl="2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12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439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Hex Keypad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13</a:t>
            </a:fld>
            <a:endParaRPr lang="zh-TW" altLang="zh-TW"/>
          </a:p>
        </p:txBody>
      </p:sp>
      <p:grpSp>
        <p:nvGrpSpPr>
          <p:cNvPr id="5" name="群組 4"/>
          <p:cNvGrpSpPr/>
          <p:nvPr/>
        </p:nvGrpSpPr>
        <p:grpSpPr>
          <a:xfrm>
            <a:off x="3779912" y="1037951"/>
            <a:ext cx="5536307" cy="4831903"/>
            <a:chOff x="1763688" y="1259904"/>
            <a:chExt cx="5248275" cy="455295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3688" y="1259904"/>
              <a:ext cx="5248275" cy="4552950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3275856" y="4077072"/>
              <a:ext cx="1038704" cy="38965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5436096" y="4005064"/>
              <a:ext cx="108012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796136" y="2876202"/>
              <a:ext cx="108012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</p:grpSp>
      <p:pic>
        <p:nvPicPr>
          <p:cNvPr id="4" name="Picture 2" descr="http://www.circuitstoday.com/wp-content/uploads/2014/05/hex-keypad-arduin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55" b="19389"/>
          <a:stretch/>
        </p:blipFill>
        <p:spPr bwMode="auto">
          <a:xfrm>
            <a:off x="683568" y="1318620"/>
            <a:ext cx="3593526" cy="309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752093" y="4437112"/>
            <a:ext cx="3593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n-lt"/>
                <a:ea typeface="+mj-ea"/>
              </a:rPr>
              <a:t>Use “column scanning” to identify the pressed key</a:t>
            </a:r>
            <a:endParaRPr lang="zh-TW" altLang="en-US" dirty="0"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4214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/>
              <a:t>Hex Keypad Library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Arduino IDE Library manager, type “Keypad” and download Keypad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14</a:t>
            </a:fld>
            <a:endParaRPr lang="zh-TW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70" y="2060848"/>
            <a:ext cx="7041406" cy="39478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971599" y="3878212"/>
            <a:ext cx="6768752" cy="1008112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511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 for Hex Keypad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15</a:t>
            </a:fld>
            <a:endParaRPr lang="zh-TW" altLang="zh-TW"/>
          </a:p>
        </p:txBody>
      </p:sp>
      <p:sp>
        <p:nvSpPr>
          <p:cNvPr id="5" name="內容版面配置區 2"/>
          <p:cNvSpPr>
            <a:spLocks noGrp="1"/>
          </p:cNvSpPr>
          <p:nvPr/>
        </p:nvSpPr>
        <p:spPr bwMode="auto">
          <a:xfrm>
            <a:off x="406400" y="1092173"/>
            <a:ext cx="8342064" cy="4967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Symbol" panose="05050102010706020507" pitchFamily="18" charset="2"/>
              <a:buChar char="-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­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#include &lt;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Keypad.h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&gt;    </a:t>
            </a:r>
            <a:r>
              <a:rPr lang="zh-TW" altLang="en-US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#define KEY_ROWS 4 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#define KEY_COLS 4 </a:t>
            </a:r>
            <a:r>
              <a:rPr lang="zh-TW" altLang="en-US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char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keymap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[KEY_ROWS][KEY_COLS] =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 {'1', '2', '3', 'A'},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 {'4', '5', '6', 'B'},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 {'7', '8', '9', 'C'},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 {'*', '0', '#', 'D'}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Column pin 1~4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byte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colPins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[KEY_COLS] = {9, 8, 7, 6};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Column pin 1~4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byte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rowPins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[KEY_ROWS] = {13, 12, 11, 10}; </a:t>
            </a: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12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 for Hex Keypad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16</a:t>
            </a:fld>
            <a:endParaRPr lang="zh-TW" altLang="zh-TW"/>
          </a:p>
        </p:txBody>
      </p:sp>
      <p:sp>
        <p:nvSpPr>
          <p:cNvPr id="6" name="內容版面配置區 2"/>
          <p:cNvSpPr>
            <a:spLocks noGrp="1"/>
          </p:cNvSpPr>
          <p:nvPr/>
        </p:nvSpPr>
        <p:spPr bwMode="auto">
          <a:xfrm>
            <a:off x="406400" y="1092173"/>
            <a:ext cx="8342064" cy="4967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Symbol" panose="05050102010706020507" pitchFamily="18" charset="2"/>
              <a:buChar char="-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­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initialize keypad</a:t>
            </a:r>
            <a:endParaRPr lang="zh-TW" altLang="en-US" sz="2000" b="1" dirty="0">
              <a:solidFill>
                <a:srgbClr val="0000FF"/>
              </a:solidFill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Keypad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myKeypad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= Keypad(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makeKeymap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keymap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),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rowPins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, 			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colPins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, KEY_ROWS, KEY_COLS);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void setup(){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 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Serial.begin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(9600);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void loop(){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 char key =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myKeypad.getKey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 if (key)  </a:t>
            </a:r>
          </a:p>
          <a:p>
            <a:pPr marL="0" indent="0">
              <a:buNone/>
            </a:pPr>
            <a:r>
              <a:rPr lang="zh-TW" altLang="en-US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   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Serial.println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(key);</a:t>
            </a:r>
            <a:endParaRPr lang="zh-TW" altLang="en-US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}</a:t>
            </a:r>
            <a:endParaRPr lang="zh-TW" altLang="en-US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67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10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1: based on Basic 2 of Lab 9 (40%)</a:t>
            </a:r>
          </a:p>
          <a:p>
            <a:pPr lvl="1"/>
            <a:r>
              <a:rPr lang="en-US" altLang="zh-TW" dirty="0"/>
              <a:t>Connect 2 photoresistors and an LCD to your Arduino UNO.</a:t>
            </a:r>
          </a:p>
          <a:p>
            <a:pPr lvl="1"/>
            <a:r>
              <a:rPr lang="en-US" altLang="zh-TW" dirty="0"/>
              <a:t>Display and move cacti on LCD.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2"/>
            <a:r>
              <a:rPr lang="en-US" altLang="zh-TW" dirty="0"/>
              <a:t>Initialize the positions of cacti randomly on the right half of LCD and let cacti move from right to left.</a:t>
            </a:r>
          </a:p>
          <a:p>
            <a:pPr lvl="1"/>
            <a:r>
              <a:rPr lang="en-US" altLang="zh-TW" dirty="0"/>
              <a:t>Control the moving speed of cacti by photoresistors:</a:t>
            </a:r>
          </a:p>
          <a:p>
            <a:pPr lvl="2"/>
            <a:r>
              <a:rPr lang="en-US" altLang="zh-TW" dirty="0"/>
              <a:t>Left photoresistor dark for deceleration</a:t>
            </a:r>
          </a:p>
          <a:p>
            <a:pPr lvl="2"/>
            <a:r>
              <a:rPr lang="en-US" altLang="zh-TW" dirty="0"/>
              <a:t>Right photoresistor dark for acceleration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Both</a:t>
            </a:r>
            <a:r>
              <a:rPr lang="en-US" altLang="zh-TW" dirty="0"/>
              <a:t> photoresistors dark for </a:t>
            </a:r>
            <a:r>
              <a:rPr lang="en-US" altLang="zh-TW" dirty="0">
                <a:solidFill>
                  <a:srgbClr val="FF0000"/>
                </a:solidFill>
              </a:rPr>
              <a:t>stopping</a:t>
            </a:r>
            <a:r>
              <a:rPr lang="en-US" altLang="zh-TW" dirty="0"/>
              <a:t> the movement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1</a:t>
            </a:fld>
            <a:endParaRPr lang="zh-TW" altLang="zh-TW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1B5EAE3-431F-407F-9313-A29B16DC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960" y="2290316"/>
            <a:ext cx="3632200" cy="1282700"/>
          </a:xfrm>
          <a:prstGeom prst="rect">
            <a:avLst/>
          </a:prstGeom>
        </p:spPr>
      </p:pic>
      <p:pic>
        <p:nvPicPr>
          <p:cNvPr id="9" name="Picture 2" descr="cactus icon - Google Search">
            <a:extLst>
              <a:ext uri="{FF2B5EF4-FFF2-40B4-BE49-F238E27FC236}">
                <a16:creationId xmlns:a16="http://schemas.microsoft.com/office/drawing/2014/main" id="{67CE1CD8-A1D6-4F2B-B5F6-20A547329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110" y="2541421"/>
            <a:ext cx="477261" cy="47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actus icon - Google Search">
            <a:extLst>
              <a:ext uri="{FF2B5EF4-FFF2-40B4-BE49-F238E27FC236}">
                <a16:creationId xmlns:a16="http://schemas.microsoft.com/office/drawing/2014/main" id="{DF7886B7-3D2B-4796-9AAD-B3893A62B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796529"/>
            <a:ext cx="477261" cy="47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55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10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1: (cont.)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Implement all operations using </a:t>
            </a:r>
            <a:r>
              <a:rPr lang="en-US" altLang="zh-TW" dirty="0" err="1">
                <a:solidFill>
                  <a:srgbClr val="FF0000"/>
                </a:solidFill>
              </a:rPr>
              <a:t>FreeRTOS</a:t>
            </a:r>
            <a:r>
              <a:rPr lang="en-US" altLang="zh-TW" dirty="0">
                <a:solidFill>
                  <a:srgbClr val="FF0000"/>
                </a:solidFill>
              </a:rPr>
              <a:t> functions.</a:t>
            </a:r>
          </a:p>
          <a:p>
            <a:pPr lvl="1"/>
            <a:r>
              <a:rPr lang="en-US" altLang="zh-TW" dirty="0"/>
              <a:t>Create one task, “</a:t>
            </a:r>
            <a:r>
              <a:rPr lang="en-US" altLang="zh-TW" dirty="0" err="1"/>
              <a:t>cactiTask</a:t>
            </a:r>
            <a:r>
              <a:rPr lang="en-US" altLang="zh-TW" dirty="0"/>
              <a:t>”, to set the positions of cacti.</a:t>
            </a:r>
          </a:p>
          <a:p>
            <a:pPr lvl="2"/>
            <a:r>
              <a:rPr lang="en-US" altLang="zh-TW" dirty="0"/>
              <a:t>Use </a:t>
            </a:r>
            <a:r>
              <a:rPr lang="en-US" altLang="zh-TW" dirty="0" err="1"/>
              <a:t>FreeRTOS</a:t>
            </a:r>
            <a:r>
              <a:rPr lang="en-US" altLang="zh-TW" dirty="0"/>
              <a:t> functions such as </a:t>
            </a:r>
            <a:r>
              <a:rPr lang="en-US" altLang="zh-TW" dirty="0" err="1"/>
              <a:t>vTaskDelay</a:t>
            </a:r>
            <a:r>
              <a:rPr lang="en-US" altLang="zh-TW" dirty="0"/>
              <a:t>() or </a:t>
            </a:r>
            <a:r>
              <a:rPr lang="en-US" altLang="zh-TW" dirty="0" err="1"/>
              <a:t>vTaskDelayUntil</a:t>
            </a:r>
            <a:r>
              <a:rPr lang="en-US" altLang="zh-TW" dirty="0"/>
              <a:t>() to move the positions of cacti.</a:t>
            </a:r>
          </a:p>
          <a:p>
            <a:pPr lvl="1"/>
            <a:r>
              <a:rPr lang="en-US" altLang="zh-TW" dirty="0"/>
              <a:t>Create one task, “</a:t>
            </a:r>
            <a:r>
              <a:rPr lang="en-US" altLang="zh-TW" dirty="0" err="1"/>
              <a:t>LCDTask</a:t>
            </a:r>
            <a:r>
              <a:rPr lang="en-US" altLang="zh-TW" dirty="0"/>
              <a:t>”, to display cacti on LCD, according to the positions of cacti.</a:t>
            </a:r>
          </a:p>
          <a:p>
            <a:pPr lvl="1"/>
            <a:r>
              <a:rPr lang="en-US" altLang="zh-TW" dirty="0"/>
              <a:t>Create “</a:t>
            </a:r>
            <a:r>
              <a:rPr lang="en-US" altLang="zh-TW" dirty="0" err="1"/>
              <a:t>leftTask</a:t>
            </a:r>
            <a:r>
              <a:rPr lang="en-US" altLang="zh-TW" dirty="0"/>
              <a:t>” and “</a:t>
            </a:r>
            <a:r>
              <a:rPr lang="en-US" altLang="zh-TW" dirty="0" err="1"/>
              <a:t>rightTask</a:t>
            </a:r>
            <a:r>
              <a:rPr lang="en-US" altLang="zh-TW" dirty="0"/>
              <a:t>” to detect the light of the left and right photoresistors respectively.</a:t>
            </a:r>
          </a:p>
          <a:p>
            <a:pPr lvl="1"/>
            <a:r>
              <a:rPr lang="en-US" altLang="zh-TW" dirty="0" smtClean="0"/>
              <a:t>When </a:t>
            </a:r>
            <a:r>
              <a:rPr lang="en-US" altLang="zh-TW" dirty="0"/>
              <a:t>both photoresistors become dark, stop movement of cacti by </a:t>
            </a:r>
            <a:r>
              <a:rPr lang="en-US" altLang="zh-TW" dirty="0">
                <a:solidFill>
                  <a:srgbClr val="FF0000"/>
                </a:solidFill>
              </a:rPr>
              <a:t>suspending</a:t>
            </a:r>
            <a:r>
              <a:rPr lang="en-US" altLang="zh-TW" dirty="0"/>
              <a:t> </a:t>
            </a:r>
            <a:r>
              <a:rPr lang="en-US" altLang="zh-TW" dirty="0" err="1"/>
              <a:t>cactiTask</a:t>
            </a:r>
            <a:r>
              <a:rPr lang="en-US" altLang="zh-TW" dirty="0"/>
              <a:t>. Otherwise, </a:t>
            </a:r>
            <a:r>
              <a:rPr lang="en-US" altLang="zh-TW" dirty="0">
                <a:solidFill>
                  <a:srgbClr val="FF0000"/>
                </a:solidFill>
              </a:rPr>
              <a:t>resume</a:t>
            </a:r>
            <a:r>
              <a:rPr lang="en-US" altLang="zh-TW" dirty="0"/>
              <a:t> it.</a:t>
            </a:r>
          </a:p>
          <a:p>
            <a:pPr lvl="1"/>
            <a:r>
              <a:rPr lang="en-US" altLang="zh-TW" dirty="0"/>
              <a:t>There is no restriction on the priorities of the tasks.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27534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/>
              <a:t>LCD Display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/>
              <a:t>Liquid crystal displays </a:t>
            </a:r>
            <a:r>
              <a:rPr lang="en-US" altLang="zh-TW" dirty="0"/>
              <a:t>(LCDs) are commonly used to display data in devices such as calculators and home appliances</a:t>
            </a:r>
          </a:p>
          <a:p>
            <a:pPr lvl="1"/>
            <a:r>
              <a:rPr lang="en-US" altLang="zh-TW" dirty="0"/>
              <a:t>They can support message scrolling, cursor displaying, and LED backlight</a:t>
            </a:r>
          </a:p>
          <a:p>
            <a:r>
              <a:rPr lang="en-US" altLang="zh-TW" dirty="0"/>
              <a:t>A typical LCD display is </a:t>
            </a:r>
            <a:br>
              <a:rPr lang="en-US" altLang="zh-TW" dirty="0"/>
            </a:br>
            <a:r>
              <a:rPr lang="en-US" altLang="zh-TW" b="1" dirty="0"/>
              <a:t>16×2 LCD Module</a:t>
            </a:r>
            <a:r>
              <a:rPr lang="en-US" altLang="zh-TW" dirty="0"/>
              <a:t>, which </a:t>
            </a:r>
            <a:br>
              <a:rPr lang="en-US" altLang="zh-TW" dirty="0"/>
            </a:br>
            <a:r>
              <a:rPr lang="en-US" altLang="zh-TW" dirty="0"/>
              <a:t>can display 32 ASCII </a:t>
            </a:r>
            <a:br>
              <a:rPr lang="en-US" altLang="zh-TW" dirty="0"/>
            </a:br>
            <a:r>
              <a:rPr lang="en-US" altLang="zh-TW" dirty="0"/>
              <a:t>characters in 2 lines </a:t>
            </a:r>
            <a:br>
              <a:rPr lang="en-US" altLang="zh-TW" dirty="0"/>
            </a:br>
            <a:r>
              <a:rPr lang="en-US" altLang="zh-TW" dirty="0"/>
              <a:t>(16 characters in 1 line)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3</a:t>
            </a:fld>
            <a:endParaRPr lang="zh-TW" altLang="zh-TW"/>
          </a:p>
        </p:txBody>
      </p:sp>
      <p:pic>
        <p:nvPicPr>
          <p:cNvPr id="6" name="Picture 2" descr="YWRobot LCM1602 I2C V1 Pinou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826" y="2890048"/>
            <a:ext cx="3934891" cy="320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1979712" y="5558358"/>
            <a:ext cx="2223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n-lt"/>
              </a:rPr>
              <a:t>LCM1602 I2C V1</a:t>
            </a:r>
          </a:p>
        </p:txBody>
      </p:sp>
      <p:cxnSp>
        <p:nvCxnSpPr>
          <p:cNvPr id="9" name="直線單箭頭接點 8"/>
          <p:cNvCxnSpPr>
            <a:stCxn id="7" idx="3"/>
          </p:cNvCxnSpPr>
          <p:nvPr/>
        </p:nvCxnSpPr>
        <p:spPr bwMode="auto">
          <a:xfrm flipV="1">
            <a:off x="4203269" y="4941169"/>
            <a:ext cx="2024915" cy="8480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15594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LCM1620 I2C LCD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4</a:t>
            </a:fld>
            <a:endParaRPr lang="zh-TW" altLang="zh-TW"/>
          </a:p>
        </p:txBody>
      </p:sp>
      <p:grpSp>
        <p:nvGrpSpPr>
          <p:cNvPr id="16" name="群組 15"/>
          <p:cNvGrpSpPr/>
          <p:nvPr/>
        </p:nvGrpSpPr>
        <p:grpSpPr>
          <a:xfrm>
            <a:off x="971600" y="1104540"/>
            <a:ext cx="3675392" cy="2036428"/>
            <a:chOff x="1043608" y="1953472"/>
            <a:chExt cx="6445336" cy="2819401"/>
          </a:xfrm>
        </p:grpSpPr>
        <p:pic>
          <p:nvPicPr>
            <p:cNvPr id="1026" name="Picture 2" descr="「I2C LCD」的圖片搜尋結果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1953472"/>
              <a:ext cx="4762500" cy="2819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7" name="群組 16"/>
            <p:cNvGrpSpPr/>
            <p:nvPr/>
          </p:nvGrpSpPr>
          <p:grpSpPr>
            <a:xfrm>
              <a:off x="5687504" y="3723004"/>
              <a:ext cx="1801440" cy="639169"/>
              <a:chOff x="5940152" y="3305546"/>
              <a:chExt cx="1801440" cy="639169"/>
            </a:xfrm>
          </p:grpSpPr>
          <p:cxnSp>
            <p:nvCxnSpPr>
              <p:cNvPr id="18" name="直線單箭頭接點 17"/>
              <p:cNvCxnSpPr/>
              <p:nvPr/>
            </p:nvCxnSpPr>
            <p:spPr bwMode="auto">
              <a:xfrm flipH="1">
                <a:off x="5940152" y="3536379"/>
                <a:ext cx="648072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" name="文字方塊 18"/>
              <p:cNvSpPr txBox="1"/>
              <p:nvPr/>
            </p:nvSpPr>
            <p:spPr>
              <a:xfrm>
                <a:off x="6588224" y="3305546"/>
                <a:ext cx="1153368" cy="639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+mn-lt"/>
                  </a:rPr>
                  <a:t>A4</a:t>
                </a:r>
                <a:endParaRPr lang="zh-TW" altLang="en-US" dirty="0">
                  <a:latin typeface="+mn-lt"/>
                </a:endParaRPr>
              </a:p>
            </p:txBody>
          </p:sp>
        </p:grpSp>
        <p:grpSp>
          <p:nvGrpSpPr>
            <p:cNvPr id="20" name="群組 19"/>
            <p:cNvGrpSpPr/>
            <p:nvPr/>
          </p:nvGrpSpPr>
          <p:grpSpPr>
            <a:xfrm>
              <a:off x="5652120" y="4026615"/>
              <a:ext cx="1801440" cy="639169"/>
              <a:chOff x="5940152" y="3305546"/>
              <a:chExt cx="1801440" cy="639169"/>
            </a:xfrm>
          </p:grpSpPr>
          <p:cxnSp>
            <p:nvCxnSpPr>
              <p:cNvPr id="21" name="直線單箭頭接點 20"/>
              <p:cNvCxnSpPr/>
              <p:nvPr/>
            </p:nvCxnSpPr>
            <p:spPr bwMode="auto">
              <a:xfrm flipH="1">
                <a:off x="5940152" y="3536379"/>
                <a:ext cx="648072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文字方塊 21"/>
              <p:cNvSpPr txBox="1"/>
              <p:nvPr/>
            </p:nvSpPr>
            <p:spPr>
              <a:xfrm>
                <a:off x="6588224" y="3305546"/>
                <a:ext cx="1153368" cy="639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+mn-lt"/>
                  </a:rPr>
                  <a:t>A5</a:t>
                </a:r>
                <a:endParaRPr lang="zh-TW" altLang="en-US" dirty="0">
                  <a:latin typeface="+mn-lt"/>
                </a:endParaRPr>
              </a:p>
            </p:txBody>
          </p:sp>
        </p:grpSp>
      </p:grpSp>
      <p:pic>
        <p:nvPicPr>
          <p:cNvPr id="25" name="圖片 24"/>
          <p:cNvPicPr>
            <a:picLocks noChangeAspect="1"/>
          </p:cNvPicPr>
          <p:nvPr/>
        </p:nvPicPr>
        <p:blipFill rotWithShape="1">
          <a:blip r:embed="rId3"/>
          <a:srcRect l="1043" t="2379" b="1789"/>
          <a:stretch/>
        </p:blipFill>
        <p:spPr>
          <a:xfrm>
            <a:off x="1379178" y="3212976"/>
            <a:ext cx="6258644" cy="231853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948916" y="1440667"/>
            <a:ext cx="30233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n-lt"/>
              </a:rPr>
              <a:t>GND (ground)</a:t>
            </a:r>
          </a:p>
          <a:p>
            <a:r>
              <a:rPr lang="en-US" altLang="zh-TW" dirty="0">
                <a:latin typeface="+mn-lt"/>
              </a:rPr>
              <a:t>VCC (power supply 5V)</a:t>
            </a:r>
          </a:p>
          <a:p>
            <a:r>
              <a:rPr lang="en-US" altLang="zh-TW" dirty="0">
                <a:latin typeface="+mn-lt"/>
              </a:rPr>
              <a:t>SDA (I2C data line)</a:t>
            </a:r>
          </a:p>
          <a:p>
            <a:r>
              <a:rPr lang="en-US" altLang="zh-TW" dirty="0">
                <a:latin typeface="+mn-lt"/>
              </a:rPr>
              <a:t>SCL (I2C clock)</a:t>
            </a:r>
            <a:endParaRPr lang="zh-TW" altLang="en-US" dirty="0">
              <a:latin typeface="+mn-lt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59490" y="5703639"/>
            <a:ext cx="612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dirty="0">
                <a:latin typeface="+mn-lt"/>
              </a:rPr>
              <a:t>I2C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(IIC,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I</a:t>
            </a:r>
            <a:r>
              <a:rPr lang="en-US" altLang="zh-TW" baseline="30000" dirty="0">
                <a:latin typeface="+mn-lt"/>
              </a:rPr>
              <a:t>2</a:t>
            </a:r>
            <a:r>
              <a:rPr lang="en-US" altLang="zh-TW" dirty="0">
                <a:latin typeface="+mn-lt"/>
              </a:rPr>
              <a:t>C):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a synchronous serial computer bus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1346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/>
              <a:t>LCD Library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Go to “</a:t>
            </a:r>
            <a:r>
              <a:rPr lang="en-US" altLang="zh-TW" dirty="0">
                <a:solidFill>
                  <a:srgbClr val="0000FF"/>
                </a:solidFill>
              </a:rPr>
              <a:t>Sketch</a:t>
            </a:r>
            <a:r>
              <a:rPr lang="en-US" altLang="zh-TW" dirty="0"/>
              <a:t>”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“</a:t>
            </a:r>
            <a:r>
              <a:rPr lang="en-US" altLang="zh-TW" dirty="0">
                <a:solidFill>
                  <a:srgbClr val="0000FF"/>
                </a:solidFill>
              </a:rPr>
              <a:t>Include Library</a:t>
            </a:r>
            <a:r>
              <a:rPr lang="en-US" altLang="zh-TW" dirty="0"/>
              <a:t>”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“</a:t>
            </a:r>
            <a:r>
              <a:rPr lang="en-US" altLang="zh-TW" dirty="0">
                <a:solidFill>
                  <a:srgbClr val="0000FF"/>
                </a:solidFill>
              </a:rPr>
              <a:t>Manage Libraries…</a:t>
            </a:r>
            <a:r>
              <a:rPr lang="en-US" altLang="zh-TW" dirty="0"/>
              <a:t>” to open Arduino IDE Library manager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5</a:t>
            </a:fld>
            <a:endParaRPr lang="zh-TW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074" y="2175021"/>
            <a:ext cx="5685254" cy="377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6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/>
              <a:t>LCD Library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Arduino IDE Library manager, type “</a:t>
            </a:r>
            <a:r>
              <a:rPr lang="en-US" altLang="zh-TW" dirty="0" err="1"/>
              <a:t>LiquidCrystal</a:t>
            </a:r>
            <a:r>
              <a:rPr lang="en-US" altLang="zh-TW" dirty="0"/>
              <a:t> I2C” and download </a:t>
            </a:r>
            <a:r>
              <a:rPr lang="en-US" altLang="zh-TW" dirty="0" err="1"/>
              <a:t>LiquidCrystal</a:t>
            </a:r>
            <a:r>
              <a:rPr lang="en-US" altLang="zh-TW" dirty="0"/>
              <a:t> I2C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6</a:t>
            </a:fld>
            <a:endParaRPr lang="zh-TW" altLang="zh-TW"/>
          </a:p>
        </p:txBody>
      </p:sp>
      <p:grpSp>
        <p:nvGrpSpPr>
          <p:cNvPr id="10" name="群組 9"/>
          <p:cNvGrpSpPr/>
          <p:nvPr/>
        </p:nvGrpSpPr>
        <p:grpSpPr>
          <a:xfrm>
            <a:off x="1212651" y="2132857"/>
            <a:ext cx="6815733" cy="4004270"/>
            <a:chOff x="1572691" y="2715275"/>
            <a:chExt cx="6009481" cy="3421851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2691" y="2715275"/>
              <a:ext cx="6009481" cy="3421851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 bwMode="auto">
            <a:xfrm>
              <a:off x="1572691" y="3795395"/>
              <a:ext cx="5832648" cy="7920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zh-TW" altLang="en-US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864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 for LCD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7</a:t>
            </a:fld>
            <a:endParaRPr lang="zh-TW" altLang="zh-TW"/>
          </a:p>
        </p:txBody>
      </p:sp>
      <p:sp>
        <p:nvSpPr>
          <p:cNvPr id="5" name="內容版面配置區 2"/>
          <p:cNvSpPr>
            <a:spLocks noGrp="1"/>
          </p:cNvSpPr>
          <p:nvPr/>
        </p:nvSpPr>
        <p:spPr bwMode="auto">
          <a:xfrm>
            <a:off x="406400" y="1085056"/>
            <a:ext cx="8352928" cy="4967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Symbol" panose="05050102010706020507" pitchFamily="18" charset="2"/>
              <a:buChar char="-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­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#include &lt;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Wire.h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&gt;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#include &lt;LiquidCrystal_I2C.h&gt;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Set pins on I2C chip for LCD connections: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zh-TW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LiquidCrystal_I2C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lcd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(0x27,16,2);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Set I2C address and size</a:t>
            </a:r>
            <a:endParaRPr lang="en-US" altLang="zh-TW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void setup() { </a:t>
            </a:r>
            <a:endParaRPr lang="en-US" altLang="zh-TW" sz="2000" b="1" dirty="0">
              <a:solidFill>
                <a:srgbClr val="0000FF"/>
              </a:solidFill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lcd.init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();		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initialize LCD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lcd.backlight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();		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open LCD backlight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lcd.setCursor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(0, 0);	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setting cursor 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lcd.print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("Hello, world!");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delay(1000); 	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lcd.clear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();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// clear all </a:t>
            </a:r>
            <a:endParaRPr lang="en-US" altLang="zh-TW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lcd.setCursor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(0, 1);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lcd.print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("Type to display");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void loop() { }</a:t>
            </a:r>
            <a:endParaRPr lang="zh-TW" altLang="en-US" sz="3200" dirty="0"/>
          </a:p>
          <a:p>
            <a:pPr marL="0" indent="0">
              <a:spcBef>
                <a:spcPct val="0"/>
              </a:spcBef>
              <a:buNone/>
            </a:pPr>
            <a:endParaRPr lang="en-US" altLang="zh-TW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406400" y="2348879"/>
            <a:ext cx="7910016" cy="3195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5694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I2C Address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Need to set correct address for different I2C devices</a:t>
            </a:r>
          </a:p>
          <a:p>
            <a:pPr lvl="1"/>
            <a:r>
              <a:rPr lang="en-US" altLang="zh-TW" dirty="0"/>
              <a:t>You can try </a:t>
            </a:r>
            <a:r>
              <a:rPr lang="en-US" altLang="zh-TW" b="1" dirty="0"/>
              <a:t>0x27</a:t>
            </a:r>
            <a:r>
              <a:rPr lang="en-US" altLang="zh-TW" dirty="0"/>
              <a:t> or </a:t>
            </a:r>
            <a:r>
              <a:rPr lang="en-US" altLang="zh-TW" b="1" dirty="0"/>
              <a:t>0x3F</a:t>
            </a:r>
          </a:p>
          <a:p>
            <a:pPr lvl="1"/>
            <a:r>
              <a:rPr lang="en-US" altLang="zh-TW" dirty="0"/>
              <a:t>Or use i2c_scanner to find your address</a:t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https://playground.arduino.cc/Main/I2cScanner/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8</a:t>
            </a:fld>
            <a:endParaRPr lang="zh-TW" altLang="zh-TW"/>
          </a:p>
        </p:txBody>
      </p:sp>
      <p:sp>
        <p:nvSpPr>
          <p:cNvPr id="4" name="矩形 3"/>
          <p:cNvSpPr/>
          <p:nvPr/>
        </p:nvSpPr>
        <p:spPr>
          <a:xfrm>
            <a:off x="1403648" y="1239143"/>
            <a:ext cx="621972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LiquidCrystal_I2C </a:t>
            </a:r>
            <a:r>
              <a:rPr lang="en-US" altLang="zh-TW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lcd</a:t>
            </a:r>
            <a:r>
              <a:rPr lang="en-US" altLang="zh-TW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(0x27,16,2);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5508104" y="1239143"/>
            <a:ext cx="720080" cy="4616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dirty="0">
              <a:latin typeface="+mj-lt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b="59412"/>
          <a:stretch/>
        </p:blipFill>
        <p:spPr>
          <a:xfrm>
            <a:off x="370566" y="3717032"/>
            <a:ext cx="8386521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04946"/>
      </p:ext>
    </p:extLst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<a:prstTxWarp prst="textNoShape">
          <a:avLst/>
        </a:prstTxWarp>
        <a:noAutofit/>
      </a:bodyPr>
      <a:lstStyle>
        <a:defPPr algn="ctr" eaLnBrk="1" hangingPunct="1">
          <a:defRPr dirty="0"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標楷體" panose="03000509000000000000" pitchFamily="65" charset="-120"/>
          </a:defRPr>
        </a:defPPr>
      </a:lstStyle>
    </a:lnDef>
    <a:txDef>
      <a:spPr>
        <a:noFill/>
      </a:spPr>
      <a:bodyPr wrap="none" rtlCol="0">
        <a:spAutoFit/>
      </a:bodyPr>
      <a:lstStyle>
        <a:defPPr marL="0">
          <a:defRPr dirty="0">
            <a:latin typeface="+mn-lt"/>
          </a:defRPr>
        </a:defPPr>
      </a:lstStyle>
    </a:tx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23384</TotalTime>
  <Words>865</Words>
  <Application>Microsoft Office PowerPoint</Application>
  <PresentationFormat>如螢幕大小 (4:3)</PresentationFormat>
  <Paragraphs>164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7" baseType="lpstr">
      <vt:lpstr>新細明體</vt:lpstr>
      <vt:lpstr>標楷體</vt:lpstr>
      <vt:lpstr>Arial</vt:lpstr>
      <vt:lpstr>Calibri</vt:lpstr>
      <vt:lpstr>Courier New</vt:lpstr>
      <vt:lpstr>Symbol</vt:lpstr>
      <vt:lpstr>Tahoma</vt:lpstr>
      <vt:lpstr>Times New Roman</vt:lpstr>
      <vt:lpstr>Wingdings</vt:lpstr>
      <vt:lpstr>Contemporary Portrait</vt:lpstr>
      <vt:lpstr>CS4101 Introduction to Embedded Systems  Lab 10: Task Scheduling</vt:lpstr>
      <vt:lpstr>Lab 10</vt:lpstr>
      <vt:lpstr>Lab 10</vt:lpstr>
      <vt:lpstr>LCD Display</vt:lpstr>
      <vt:lpstr>LCM1620 I2C LCD</vt:lpstr>
      <vt:lpstr>LCD Library</vt:lpstr>
      <vt:lpstr>LCD Library</vt:lpstr>
      <vt:lpstr>Sample Code for LCD</vt:lpstr>
      <vt:lpstr>I2C Address</vt:lpstr>
      <vt:lpstr>lcd.createChar() and lcd.write()</vt:lpstr>
      <vt:lpstr>Lab 10</vt:lpstr>
      <vt:lpstr>Lab 10</vt:lpstr>
      <vt:lpstr>Lab 10</vt:lpstr>
      <vt:lpstr>Hex Keypad</vt:lpstr>
      <vt:lpstr>Hex Keypad Library</vt:lpstr>
      <vt:lpstr>Sample Code for Hex Keypad</vt:lpstr>
      <vt:lpstr>Sample Code for Hex Keypad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CS5102 High Performance Computer Systems  Memory Consistency</dc:title>
  <dc:creator>Chung-Ta King</dc:creator>
  <cp:lastModifiedBy>敏君 廖</cp:lastModifiedBy>
  <cp:revision>2479</cp:revision>
  <dcterms:created xsi:type="dcterms:W3CDTF">2000-02-07T23:54:30Z</dcterms:created>
  <dcterms:modified xsi:type="dcterms:W3CDTF">2020-11-30T13:27:19Z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wolf@princeton.edu</vt:lpwstr>
  </property>
  <property fmtid="{D5CDD505-2E9C-101B-9397-08002B2CF9AE}" pid="8" name="HomePage">
    <vt:lpwstr>http://www.ee.princeton.edu/~wolf</vt:lpwstr>
  </property>
  <property fmtid="{D5CDD505-2E9C-101B-9397-08002B2CF9AE}" pid="9" name="Other">
    <vt:lpwstr>Overheads for Computers as Components_x000d_
(c) 2000 Morgan Kaufman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D:\Computers as Components\Web Aids\overheads</vt:lpwstr>
  </property>
</Properties>
</file>