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firstSlideNum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10234600" cy="7099300"/>
  <p:embeddedFontLst>
    <p:embeddedFont>
      <p:font typeface="Tahoma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6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15" roundtripDataSignature="AMtx7mhBAao8nctsfe7OA1nL+c+FiDBb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68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236" orient="horz"/>
        <p:guide pos="3224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Tahom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font" Target="fonts/Tahom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433888" cy="354013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800725" y="0"/>
            <a:ext cx="4433888" cy="354013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341688" y="533400"/>
            <a:ext cx="3549650" cy="26622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363663" y="3373438"/>
            <a:ext cx="7507287" cy="319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745288"/>
            <a:ext cx="4433888" cy="354012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800725" y="6745288"/>
            <a:ext cx="4433888" cy="354012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1363663" y="3373438"/>
            <a:ext cx="7507287" cy="319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103" name="Google Shape;103;p1:notes"/>
          <p:cNvSpPr/>
          <p:nvPr>
            <p:ph idx="2" type="sldImg"/>
          </p:nvPr>
        </p:nvSpPr>
        <p:spPr>
          <a:xfrm>
            <a:off x="3341688" y="533400"/>
            <a:ext cx="3549650" cy="26622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1363663" y="3373438"/>
            <a:ext cx="7507287" cy="319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3341688" y="533400"/>
            <a:ext cx="3549650" cy="26622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1363663" y="3373438"/>
            <a:ext cx="7507287" cy="319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3341688" y="533400"/>
            <a:ext cx="3549650" cy="26622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1363663" y="3373438"/>
            <a:ext cx="7507287" cy="319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3341688" y="533400"/>
            <a:ext cx="3549650" cy="26622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1363663" y="3373438"/>
            <a:ext cx="7507287" cy="3192462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3341688" y="533400"/>
            <a:ext cx="3549650" cy="26622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1363663" y="3373438"/>
            <a:ext cx="7507287" cy="3192462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6:notes"/>
          <p:cNvSpPr/>
          <p:nvPr>
            <p:ph idx="2" type="sldImg"/>
          </p:nvPr>
        </p:nvSpPr>
        <p:spPr>
          <a:xfrm>
            <a:off x="3341688" y="533400"/>
            <a:ext cx="3549650" cy="26622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/>
          <p:nvPr>
            <p:ph idx="1" type="body"/>
          </p:nvPr>
        </p:nvSpPr>
        <p:spPr>
          <a:xfrm>
            <a:off x="1363663" y="3373438"/>
            <a:ext cx="7507287" cy="3192462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7:notes"/>
          <p:cNvSpPr/>
          <p:nvPr>
            <p:ph idx="2" type="sldImg"/>
          </p:nvPr>
        </p:nvSpPr>
        <p:spPr>
          <a:xfrm>
            <a:off x="3341688" y="533400"/>
            <a:ext cx="3549650" cy="26622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showMasterSp="0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/>
          <p:nvPr/>
        </p:nvSpPr>
        <p:spPr>
          <a:xfrm>
            <a:off x="0" y="6138863"/>
            <a:ext cx="9144000" cy="719137"/>
          </a:xfrm>
          <a:prstGeom prst="rect">
            <a:avLst/>
          </a:prstGeom>
          <a:solidFill>
            <a:srgbClr val="7F108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清大LOGO(鳥)" id="22" name="Google Shape;22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0163"/>
            <a:ext cx="1619250" cy="806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清大書法字 " id="23" name="Google Shape;2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650" y="6210300"/>
            <a:ext cx="2087563" cy="32385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9"/>
          <p:cNvSpPr txBox="1"/>
          <p:nvPr/>
        </p:nvSpPr>
        <p:spPr>
          <a:xfrm>
            <a:off x="682625" y="6553200"/>
            <a:ext cx="25209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National Tsing Hua University</a:t>
            </a:r>
            <a:endParaRPr/>
          </a:p>
        </p:txBody>
      </p:sp>
      <p:pic>
        <p:nvPicPr>
          <p:cNvPr descr="清大LOGO(圓)" id="25" name="Google Shape;2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181725"/>
            <a:ext cx="684213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9"/>
          <p:cNvSpPr txBox="1"/>
          <p:nvPr>
            <p:ph type="ctrTitle"/>
          </p:nvPr>
        </p:nvSpPr>
        <p:spPr>
          <a:xfrm>
            <a:off x="611188" y="692150"/>
            <a:ext cx="8010525" cy="23828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" type="subTitle"/>
          </p:nvPr>
        </p:nvSpPr>
        <p:spPr>
          <a:xfrm>
            <a:off x="755650" y="3716338"/>
            <a:ext cx="7778750" cy="158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SzPts val="3200"/>
              <a:buFont typeface="Calibri"/>
              <a:buNone/>
              <a:defRPr sz="3200"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0" type="dt"/>
          </p:nvPr>
        </p:nvSpPr>
        <p:spPr>
          <a:xfrm>
            <a:off x="711200" y="6229350"/>
            <a:ext cx="1930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9" name="Google Shape;29;p9"/>
          <p:cNvSpPr txBox="1"/>
          <p:nvPr>
            <p:ph idx="11" type="ftr"/>
          </p:nvPr>
        </p:nvSpPr>
        <p:spPr>
          <a:xfrm>
            <a:off x="3149600" y="6229350"/>
            <a:ext cx="28448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700"/>
              </a:spcBef>
              <a:spcAft>
                <a:spcPts val="0"/>
              </a:spcAft>
              <a:buSzPts val="1400"/>
              <a:buNone/>
              <a:defRPr>
                <a:solidFill>
                  <a:srgbClr val="5E574E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2" type="sldNum"/>
          </p:nvPr>
        </p:nvSpPr>
        <p:spPr>
          <a:xfrm>
            <a:off x="6604000" y="6229350"/>
            <a:ext cx="18288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406400" y="228600"/>
            <a:ext cx="8342064" cy="679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2048544" y="-589409"/>
            <a:ext cx="5057775" cy="8342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1" type="ftr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type="title"/>
          </p:nvPr>
        </p:nvSpPr>
        <p:spPr>
          <a:xfrm rot="5400000">
            <a:off x="4652962" y="2135188"/>
            <a:ext cx="5864225" cy="2051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 rot="5400000">
            <a:off x="474662" y="160337"/>
            <a:ext cx="5864225" cy="600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1" type="ftr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，文字及美工圖案" type="txAndClipArt">
  <p:cSld name="TEXT_AND_CLIPAR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type="title"/>
          </p:nvPr>
        </p:nvSpPr>
        <p:spPr>
          <a:xfrm>
            <a:off x="885825" y="381000"/>
            <a:ext cx="7953375" cy="962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" type="body"/>
          </p:nvPr>
        </p:nvSpPr>
        <p:spPr>
          <a:xfrm>
            <a:off x="893763" y="1638300"/>
            <a:ext cx="389255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20"/>
          <p:cNvSpPr/>
          <p:nvPr>
            <p:ph idx="2" type="clipArt"/>
          </p:nvPr>
        </p:nvSpPr>
        <p:spPr>
          <a:xfrm>
            <a:off x="4938713" y="1638300"/>
            <a:ext cx="389255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30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alibri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Char char="−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40"/>
              </a:spcBef>
              <a:spcAft>
                <a:spcPts val="0"/>
              </a:spcAft>
              <a:buClr>
                <a:srgbClr val="0000FF"/>
              </a:buClr>
              <a:buSzPts val="2200"/>
              <a:buFont typeface="Calibri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Noto Sans Symbols"/>
              <a:buChar char="−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20"/>
          <p:cNvSpPr txBox="1"/>
          <p:nvPr>
            <p:ph idx="10" type="dt"/>
          </p:nvPr>
        </p:nvSpPr>
        <p:spPr>
          <a:xfrm>
            <a:off x="838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11" type="ftr"/>
          </p:nvPr>
        </p:nvSpPr>
        <p:spPr>
          <a:xfrm>
            <a:off x="34290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12" type="sldNum"/>
          </p:nvPr>
        </p:nvSpPr>
        <p:spPr>
          <a:xfrm>
            <a:off x="70104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and Text" type="objAndTx">
  <p:cSld name="OBJECT_AND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/>
          <p:nvPr>
            <p:ph type="title"/>
          </p:nvPr>
        </p:nvSpPr>
        <p:spPr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1"/>
          <p:cNvSpPr txBox="1"/>
          <p:nvPr>
            <p:ph idx="1" type="body"/>
          </p:nvPr>
        </p:nvSpPr>
        <p:spPr>
          <a:xfrm>
            <a:off x="684213" y="1125538"/>
            <a:ext cx="4059237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2" type="body"/>
          </p:nvPr>
        </p:nvSpPr>
        <p:spPr>
          <a:xfrm>
            <a:off x="4895850" y="1125538"/>
            <a:ext cx="4059238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21"/>
          <p:cNvSpPr txBox="1"/>
          <p:nvPr>
            <p:ph idx="11" type="ftr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lip Art and Text" type="clipArtAndTx">
  <p:cSld name="CLIPART_AND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>
            <p:ph type="title"/>
          </p:nvPr>
        </p:nvSpPr>
        <p:spPr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2"/>
          <p:cNvSpPr/>
          <p:nvPr>
            <p:ph idx="2" type="clipArt"/>
          </p:nvPr>
        </p:nvSpPr>
        <p:spPr>
          <a:xfrm>
            <a:off x="684213" y="1125538"/>
            <a:ext cx="4059237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30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alibri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Char char="−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40"/>
              </a:spcBef>
              <a:spcAft>
                <a:spcPts val="0"/>
              </a:spcAft>
              <a:buClr>
                <a:srgbClr val="0000FF"/>
              </a:buClr>
              <a:buSzPts val="2200"/>
              <a:buFont typeface="Calibri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Noto Sans Symbols"/>
              <a:buChar char="−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22"/>
          <p:cNvSpPr txBox="1"/>
          <p:nvPr>
            <p:ph idx="1" type="body"/>
          </p:nvPr>
        </p:nvSpPr>
        <p:spPr>
          <a:xfrm>
            <a:off x="4895850" y="1125538"/>
            <a:ext cx="4059238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22"/>
          <p:cNvSpPr txBox="1"/>
          <p:nvPr>
            <p:ph idx="11" type="ftr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/>
          <p:nvPr>
            <p:ph type="title"/>
          </p:nvPr>
        </p:nvSpPr>
        <p:spPr>
          <a:xfrm>
            <a:off x="406400" y="228600"/>
            <a:ext cx="8342064" cy="679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406400" y="1052736"/>
            <a:ext cx="8342064" cy="5057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300"/>
              </a:spcBef>
              <a:spcAft>
                <a:spcPts val="0"/>
              </a:spcAft>
              <a:buSzPts val="2800"/>
              <a:buFont typeface="Calibri"/>
              <a:buChar char="•"/>
              <a:defRPr/>
            </a:lvl1pPr>
            <a:lvl2pPr indent="-381000" lvl="1" marL="914400" algn="l">
              <a:spcBef>
                <a:spcPts val="300"/>
              </a:spcBef>
              <a:spcAft>
                <a:spcPts val="0"/>
              </a:spcAft>
              <a:buSzPts val="2400"/>
              <a:buChar char="−"/>
              <a:defRPr/>
            </a:lvl2pPr>
            <a:lvl3pPr indent="-368300" lvl="2" marL="1371600" algn="l">
              <a:spcBef>
                <a:spcPts val="300"/>
              </a:spcBef>
              <a:spcAft>
                <a:spcPts val="0"/>
              </a:spcAft>
              <a:buSzPts val="2200"/>
              <a:buFont typeface="Calibri"/>
              <a:buChar char="•"/>
              <a:defRPr/>
            </a:lvl3pPr>
            <a:lvl4pPr indent="-355600" lvl="3" marL="1828800" algn="l">
              <a:spcBef>
                <a:spcPts val="300"/>
              </a:spcBef>
              <a:spcAft>
                <a:spcPts val="0"/>
              </a:spcAft>
              <a:buSzPts val="2000"/>
              <a:buChar char="−"/>
              <a:defRPr/>
            </a:lvl4pPr>
            <a:lvl5pPr indent="-342900" lvl="4" marL="2286000" algn="l">
              <a:spcBef>
                <a:spcPts val="300"/>
              </a:spcBef>
              <a:spcAft>
                <a:spcPts val="0"/>
              </a:spcAft>
              <a:buSzPts val="1800"/>
              <a:buFont typeface="Calibri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406400" y="228600"/>
            <a:ext cx="8342064" cy="679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1" type="ftr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2" type="sldNum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2400"/>
              <a:buFont typeface="Calibri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406400" y="228600"/>
            <a:ext cx="8342064" cy="679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" type="body"/>
          </p:nvPr>
        </p:nvSpPr>
        <p:spPr>
          <a:xfrm>
            <a:off x="406400" y="1052736"/>
            <a:ext cx="4032250" cy="50400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2" type="body"/>
          </p:nvPr>
        </p:nvSpPr>
        <p:spPr>
          <a:xfrm>
            <a:off x="4591050" y="1052736"/>
            <a:ext cx="4157414" cy="50400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1" type="ftr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2" type="sldNum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4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14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1" type="ftr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idx="11" type="ftr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300"/>
              </a:spcBef>
              <a:spcAft>
                <a:spcPts val="0"/>
              </a:spcAft>
              <a:buSzPts val="3200"/>
              <a:buFont typeface="Calibri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−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−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–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16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30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png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/>
          <p:nvPr/>
        </p:nvSpPr>
        <p:spPr>
          <a:xfrm>
            <a:off x="0" y="6138863"/>
            <a:ext cx="9144000" cy="719137"/>
          </a:xfrm>
          <a:prstGeom prst="rect">
            <a:avLst/>
          </a:prstGeom>
          <a:solidFill>
            <a:srgbClr val="7F108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清大LOGO(鳥)" id="11" name="Google Shape;11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30163"/>
            <a:ext cx="1619250" cy="80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8"/>
          <p:cNvSpPr txBox="1"/>
          <p:nvPr>
            <p:ph type="title"/>
          </p:nvPr>
        </p:nvSpPr>
        <p:spPr>
          <a:xfrm>
            <a:off x="406400" y="228600"/>
            <a:ext cx="8342064" cy="679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" type="body"/>
          </p:nvPr>
        </p:nvSpPr>
        <p:spPr>
          <a:xfrm>
            <a:off x="406400" y="1052736"/>
            <a:ext cx="8342064" cy="5057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30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alibri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Char char="−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300" lvl="2" marL="1371600" marR="0" rtl="0" algn="l">
              <a:spcBef>
                <a:spcPts val="440"/>
              </a:spcBef>
              <a:spcAft>
                <a:spcPts val="0"/>
              </a:spcAft>
              <a:buClr>
                <a:srgbClr val="0000FF"/>
              </a:buClr>
              <a:buSzPts val="2200"/>
              <a:buFont typeface="Calibri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Noto Sans Symbols"/>
              <a:buChar char="−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1" type="ftr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" name="Google Shape;15;p8"/>
          <p:cNvSpPr txBox="1"/>
          <p:nvPr>
            <p:ph idx="12" type="sldNum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8"/>
          <p:cNvSpPr/>
          <p:nvPr/>
        </p:nvSpPr>
        <p:spPr>
          <a:xfrm>
            <a:off x="0" y="908050"/>
            <a:ext cx="9144000" cy="144463"/>
          </a:xfrm>
          <a:prstGeom prst="rect">
            <a:avLst/>
          </a:prstGeom>
          <a:solidFill>
            <a:srgbClr val="7F108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清大書法字 " id="17" name="Google Shape;17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5650" y="6210300"/>
            <a:ext cx="2087563" cy="32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8"/>
          <p:cNvSpPr txBox="1"/>
          <p:nvPr/>
        </p:nvSpPr>
        <p:spPr>
          <a:xfrm>
            <a:off x="682625" y="6553200"/>
            <a:ext cx="25209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National Tsing Hua University</a:t>
            </a:r>
            <a:endParaRPr/>
          </a:p>
        </p:txBody>
      </p:sp>
      <p:pic>
        <p:nvPicPr>
          <p:cNvPr descr="清大LOGO(圓)" id="19" name="Google Shape;1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181725"/>
            <a:ext cx="684213" cy="676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3.jpg"/><Relationship Id="rId5" Type="http://schemas.openxmlformats.org/officeDocument/2006/relationships/image" Target="../media/image5.jpg"/><Relationship Id="rId6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/>
          <p:nvPr>
            <p:ph type="ctrTitle"/>
          </p:nvPr>
        </p:nvSpPr>
        <p:spPr>
          <a:xfrm>
            <a:off x="611188" y="1124743"/>
            <a:ext cx="8010525" cy="23828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3200"/>
              <a:buFont typeface="Calibri"/>
              <a:buNone/>
            </a:pPr>
            <a:r>
              <a:rPr b="0" lang="en-US" sz="32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CS4101 Introduction to Embedded Systems</a:t>
            </a:r>
            <a:br>
              <a:rPr lang="en-US">
                <a:latin typeface="Calibri"/>
                <a:ea typeface="Calibri"/>
                <a:cs typeface="Calibri"/>
                <a:sym typeface="Calibri"/>
              </a:rPr>
            </a:br>
            <a:br>
              <a:rPr lang="en-US"/>
            </a:br>
            <a:r>
              <a:rPr lang="en-US">
                <a:solidFill>
                  <a:srgbClr val="0000FF"/>
                </a:solidFill>
              </a:rPr>
              <a:t>Lab 12: Task Synchronization</a:t>
            </a:r>
            <a:endParaRPr/>
          </a:p>
        </p:txBody>
      </p:sp>
      <p:sp>
        <p:nvSpPr>
          <p:cNvPr id="106" name="Google Shape;106;p1"/>
          <p:cNvSpPr txBox="1"/>
          <p:nvPr>
            <p:ph idx="1" type="subTitle"/>
          </p:nvPr>
        </p:nvSpPr>
        <p:spPr>
          <a:xfrm>
            <a:off x="755650" y="4148931"/>
            <a:ext cx="7778750" cy="158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</a:pPr>
            <a:r>
              <a:rPr lang="en-US" sz="2800"/>
              <a:t>Prof. Chung-Ta King</a:t>
            </a:r>
            <a:endParaRPr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SzPts val="2400"/>
              <a:buFont typeface="Calibri"/>
              <a:buNone/>
            </a:pPr>
            <a:r>
              <a:rPr lang="en-US" sz="2400"/>
              <a:t>Department of Computer Science</a:t>
            </a:r>
            <a:endParaRPr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SzPts val="2400"/>
              <a:buFont typeface="Calibri"/>
              <a:buNone/>
            </a:pPr>
            <a:r>
              <a:rPr lang="en-US" sz="2400"/>
              <a:t>National Tsing Hua University, Taiwan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/>
          <p:nvPr>
            <p:ph type="title"/>
          </p:nvPr>
        </p:nvSpPr>
        <p:spPr>
          <a:xfrm>
            <a:off x="406400" y="228600"/>
            <a:ext cx="8342064" cy="679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Lab 12</a:t>
            </a:r>
            <a:endParaRPr/>
          </a:p>
        </p:txBody>
      </p:sp>
      <p:sp>
        <p:nvSpPr>
          <p:cNvPr id="112" name="Google Shape;112;p2"/>
          <p:cNvSpPr txBox="1"/>
          <p:nvPr>
            <p:ph idx="1" type="body"/>
          </p:nvPr>
        </p:nvSpPr>
        <p:spPr>
          <a:xfrm>
            <a:off x="406400" y="1052736"/>
            <a:ext cx="8342064" cy="5057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b="1" lang="en-US"/>
              <a:t>Basic 1: Cactus Strikes Again (60%)</a:t>
            </a:r>
            <a:endParaRPr/>
          </a:p>
          <a:p>
            <a:pPr indent="-285750" lvl="1" marL="742950" rtl="0" algn="l">
              <a:spcBef>
                <a:spcPts val="300"/>
              </a:spcBef>
              <a:spcAft>
                <a:spcPts val="0"/>
              </a:spcAft>
              <a:buSzPts val="2400"/>
              <a:buChar char="−"/>
            </a:pPr>
            <a:r>
              <a:rPr lang="en-US"/>
              <a:t>Extend Basic 2 of Lab 11. </a:t>
            </a:r>
            <a:endParaRPr/>
          </a:p>
          <a:p>
            <a:pPr indent="-285750" lvl="1" marL="742950" rtl="0" algn="l">
              <a:spcBef>
                <a:spcPts val="300"/>
              </a:spcBef>
              <a:spcAft>
                <a:spcPts val="0"/>
              </a:spcAft>
              <a:buSzPts val="2400"/>
              <a:buChar char="−"/>
            </a:pPr>
            <a:r>
              <a:rPr lang="en-US"/>
              <a:t>Use </a:t>
            </a:r>
            <a:r>
              <a:rPr lang="en-US">
                <a:solidFill>
                  <a:srgbClr val="FF0000"/>
                </a:solidFill>
              </a:rPr>
              <a:t>Joystick</a:t>
            </a:r>
            <a:r>
              <a:rPr lang="en-US"/>
              <a:t> instead of Keypad.</a:t>
            </a:r>
            <a:endParaRPr/>
          </a:p>
          <a:p>
            <a:pPr indent="-228600" lvl="2" marL="1143000" rtl="0" algn="l">
              <a:spcBef>
                <a:spcPts val="30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lang="en-US"/>
              <a:t>Use Joystick to move the dinosaur and its button to lay eggs. You should set the </a:t>
            </a:r>
            <a:r>
              <a:rPr lang="en-US">
                <a:solidFill>
                  <a:srgbClr val="FF0000"/>
                </a:solidFill>
              </a:rPr>
              <a:t>moving speed </a:t>
            </a:r>
            <a:r>
              <a:rPr lang="en-US"/>
              <a:t>of the dinosaur properly. </a:t>
            </a:r>
            <a:endParaRPr/>
          </a:p>
          <a:p>
            <a:pPr indent="-285750" lvl="1" marL="742950" rtl="0" algn="l">
              <a:spcBef>
                <a:spcPts val="300"/>
              </a:spcBef>
              <a:spcAft>
                <a:spcPts val="0"/>
              </a:spcAft>
              <a:buSzPts val="2400"/>
              <a:buChar char="−"/>
            </a:pPr>
            <a:r>
              <a:rPr lang="en-US"/>
              <a:t>Create a char array buf[2][16] to store data to be displayed on the LCD (a </a:t>
            </a:r>
            <a:r>
              <a:rPr i="1" lang="en-US"/>
              <a:t>frame buffer</a:t>
            </a:r>
            <a:r>
              <a:rPr lang="en-US"/>
              <a:t>).</a:t>
            </a:r>
            <a:endParaRPr/>
          </a:p>
          <a:p>
            <a:pPr indent="-228600" lvl="2" marL="1143000" rtl="0" algn="l">
              <a:spcBef>
                <a:spcPts val="30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lang="en-US"/>
              <a:t>Protect buf[2][16] with a Mutex.</a:t>
            </a:r>
            <a:endParaRPr/>
          </a:p>
          <a:p>
            <a:pPr indent="-285750" lvl="1" marL="742950" rtl="0" algn="l">
              <a:spcBef>
                <a:spcPts val="300"/>
              </a:spcBef>
              <a:spcAft>
                <a:spcPts val="0"/>
              </a:spcAft>
              <a:buSzPts val="2400"/>
              <a:buChar char="−"/>
            </a:pPr>
            <a:r>
              <a:rPr lang="en-US"/>
              <a:t>Create three tasks to control the game:</a:t>
            </a:r>
            <a:endParaRPr/>
          </a:p>
          <a:p>
            <a:pPr indent="-228600" lvl="2" marL="1143000" rtl="0" algn="l">
              <a:spcBef>
                <a:spcPts val="30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b="1" lang="en-US"/>
              <a:t>displayTask</a:t>
            </a:r>
            <a:r>
              <a:rPr lang="en-US"/>
              <a:t>: displays the contents of buf[2][16] on LCD continuously.</a:t>
            </a:r>
            <a:endParaRPr/>
          </a:p>
          <a:p>
            <a:pPr indent="-88900" lvl="2" marL="1143000" rtl="0" algn="l">
              <a:spcBef>
                <a:spcPts val="300"/>
              </a:spcBef>
              <a:spcAft>
                <a:spcPts val="0"/>
              </a:spcAft>
              <a:buSzPts val="2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3" name="Google Shape;113;p2"/>
          <p:cNvSpPr txBox="1"/>
          <p:nvPr>
            <p:ph idx="12" type="sldNum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 txBox="1"/>
          <p:nvPr>
            <p:ph type="title"/>
          </p:nvPr>
        </p:nvSpPr>
        <p:spPr>
          <a:xfrm>
            <a:off x="406400" y="228600"/>
            <a:ext cx="8342064" cy="679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Lab 12</a:t>
            </a:r>
            <a:endParaRPr/>
          </a:p>
        </p:txBody>
      </p:sp>
      <p:sp>
        <p:nvSpPr>
          <p:cNvPr id="119" name="Google Shape;119;p3"/>
          <p:cNvSpPr txBox="1"/>
          <p:nvPr>
            <p:ph idx="1" type="body"/>
          </p:nvPr>
        </p:nvSpPr>
        <p:spPr>
          <a:xfrm>
            <a:off x="406400" y="1052736"/>
            <a:ext cx="8342064" cy="5057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b="1" lang="en-US"/>
              <a:t>Basic 1: (cont.)</a:t>
            </a:r>
            <a:endParaRPr/>
          </a:p>
          <a:p>
            <a:pPr indent="-285750" lvl="1" marL="742950" rtl="0" algn="l">
              <a:spcBef>
                <a:spcPts val="300"/>
              </a:spcBef>
              <a:spcAft>
                <a:spcPts val="0"/>
              </a:spcAft>
              <a:buSzPts val="2400"/>
              <a:buChar char="−"/>
            </a:pPr>
            <a:r>
              <a:rPr lang="en-US"/>
              <a:t>Create three tasks to control the game: (cont.)</a:t>
            </a:r>
            <a:endParaRPr/>
          </a:p>
          <a:p>
            <a:pPr indent="-228600" lvl="2" marL="1143000" rtl="0" algn="l">
              <a:spcBef>
                <a:spcPts val="30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b="1" lang="en-US"/>
              <a:t>dinoTask</a:t>
            </a:r>
            <a:r>
              <a:rPr lang="en-US"/>
              <a:t>: (1) reads inputs from Joystick, writes char to buf[2][16] to update the game state, and informs cactusTask to move also; (2) detects if 3 eggs are laid successfully, writes “Succeed!” to buf[2][16] for 1 sec, and restarts the game.</a:t>
            </a:r>
            <a:endParaRPr/>
          </a:p>
          <a:p>
            <a:pPr indent="-228600" lvl="3" marL="1562100" rtl="0" algn="l">
              <a:spcBef>
                <a:spcPts val="300"/>
              </a:spcBef>
              <a:spcAft>
                <a:spcPts val="0"/>
              </a:spcAft>
              <a:buSzPts val="2000"/>
              <a:buChar char="−"/>
            </a:pPr>
            <a:r>
              <a:rPr lang="en-US"/>
              <a:t>Informs cactusTask with a binary semaphore.</a:t>
            </a:r>
            <a:endParaRPr/>
          </a:p>
          <a:p>
            <a:pPr indent="-228600" lvl="2" marL="1143000" rtl="0" algn="l">
              <a:spcBef>
                <a:spcPts val="30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b="1" lang="en-US"/>
              <a:t>cactusTask</a:t>
            </a:r>
            <a:r>
              <a:rPr lang="en-US"/>
              <a:t>: (1) informed by dinoTask to move cactus, writes to buf[2][16] to update the game state; (2) detects if cactus steps on one of the egg, writes “broken” character to buf[2][16] for 1 sec, followed by “Game over” for 1 sec, and restarts the game.</a:t>
            </a:r>
            <a:endParaRPr/>
          </a:p>
          <a:p>
            <a:pPr indent="-285750" lvl="1" marL="742950" rtl="0" algn="l">
              <a:spcBef>
                <a:spcPts val="300"/>
              </a:spcBef>
              <a:spcAft>
                <a:spcPts val="0"/>
              </a:spcAft>
              <a:buSzPts val="2400"/>
              <a:buChar char="−"/>
            </a:pPr>
            <a:r>
              <a:rPr lang="en-US"/>
              <a:t>Note: include semphr.h after Arduino_FreeRTOS.h.</a:t>
            </a:r>
            <a:endParaRPr/>
          </a:p>
          <a:p>
            <a:pPr indent="-88900" lvl="2" marL="1143000" rtl="0" algn="l">
              <a:spcBef>
                <a:spcPts val="300"/>
              </a:spcBef>
              <a:spcAft>
                <a:spcPts val="0"/>
              </a:spcAft>
              <a:buSzPts val="2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0" name="Google Shape;120;p3"/>
          <p:cNvSpPr txBox="1"/>
          <p:nvPr>
            <p:ph idx="12" type="sldNum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/>
          <p:nvPr>
            <p:ph type="title"/>
          </p:nvPr>
        </p:nvSpPr>
        <p:spPr>
          <a:xfrm>
            <a:off x="406400" y="228600"/>
            <a:ext cx="8342064" cy="679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Lab 12</a:t>
            </a:r>
            <a:endParaRPr/>
          </a:p>
        </p:txBody>
      </p:sp>
      <p:sp>
        <p:nvSpPr>
          <p:cNvPr id="126" name="Google Shape;126;p4"/>
          <p:cNvSpPr txBox="1"/>
          <p:nvPr>
            <p:ph idx="1" type="body"/>
          </p:nvPr>
        </p:nvSpPr>
        <p:spPr>
          <a:xfrm>
            <a:off x="406400" y="1052736"/>
            <a:ext cx="8342064" cy="5057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b="1" lang="en-US"/>
              <a:t>Basic 2: (40%)</a:t>
            </a:r>
            <a:endParaRPr/>
          </a:p>
          <a:p>
            <a:pPr indent="-285750" lvl="1" marL="742950" rtl="0" algn="l">
              <a:spcBef>
                <a:spcPts val="300"/>
              </a:spcBef>
              <a:spcAft>
                <a:spcPts val="0"/>
              </a:spcAft>
              <a:buSzPts val="2400"/>
              <a:buChar char="−"/>
            </a:pPr>
            <a:r>
              <a:rPr lang="en-US"/>
              <a:t>Extend Basic 1 by adding a buzzer.</a:t>
            </a:r>
            <a:endParaRPr/>
          </a:p>
          <a:p>
            <a:pPr indent="-285750" lvl="1" marL="742950" rtl="0" algn="l">
              <a:spcBef>
                <a:spcPts val="300"/>
              </a:spcBef>
              <a:spcAft>
                <a:spcPts val="0"/>
              </a:spcAft>
              <a:buSzPts val="2400"/>
              <a:buChar char="−"/>
            </a:pPr>
            <a:r>
              <a:rPr lang="en-US"/>
              <a:t>When the game ends:</a:t>
            </a:r>
            <a:endParaRPr/>
          </a:p>
          <a:p>
            <a:pPr indent="-228600" lvl="2" marL="1143000" rtl="0" algn="l">
              <a:spcBef>
                <a:spcPts val="30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lang="en-US"/>
              <a:t>If failed, ring the </a:t>
            </a:r>
            <a:r>
              <a:rPr lang="en-US">
                <a:solidFill>
                  <a:srgbClr val="FF0000"/>
                </a:solidFill>
              </a:rPr>
              <a:t>tone</a:t>
            </a:r>
            <a:r>
              <a:rPr lang="en-US"/>
              <a:t> (tone(buzzer, 500)) for 1 second.</a:t>
            </a:r>
            <a:endParaRPr/>
          </a:p>
          <a:p>
            <a:pPr indent="-228600" lvl="2" marL="1143000" rtl="0" algn="l">
              <a:spcBef>
                <a:spcPts val="30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lang="en-US"/>
              <a:t>If succeeded, ring the </a:t>
            </a:r>
            <a:r>
              <a:rPr lang="en-US">
                <a:solidFill>
                  <a:srgbClr val="FF0000"/>
                </a:solidFill>
              </a:rPr>
              <a:t>tone </a:t>
            </a:r>
            <a:r>
              <a:rPr lang="en-US"/>
              <a:t>(tone(buzzer, 1000)) for 1 second.</a:t>
            </a:r>
            <a:endParaRPr/>
          </a:p>
          <a:p>
            <a:pPr indent="-285750" lvl="1" marL="742950" rtl="0" algn="l">
              <a:spcBef>
                <a:spcPts val="300"/>
              </a:spcBef>
              <a:spcAft>
                <a:spcPts val="0"/>
              </a:spcAft>
              <a:buSzPts val="2400"/>
              <a:buChar char="−"/>
            </a:pPr>
            <a:r>
              <a:rPr lang="en-US"/>
              <a:t>Detect the button event, button down, with an interrupt.</a:t>
            </a:r>
            <a:endParaRPr/>
          </a:p>
          <a:p>
            <a:pPr indent="-228600" lvl="2" marL="1143000" rtl="0" algn="l">
              <a:spcBef>
                <a:spcPts val="30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lang="en-US"/>
              <a:t>Update the game state, buf[2][16], from within the interrupt service routine.</a:t>
            </a:r>
            <a:endParaRPr/>
          </a:p>
          <a:p>
            <a:pPr indent="-228600" lvl="2" marL="1143000" rtl="0" algn="l">
              <a:spcBef>
                <a:spcPts val="300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lang="en-US"/>
              <a:t>You need to properly handle the interaction between the interrupt service routine and the dinoTask. </a:t>
            </a:r>
            <a:endParaRPr/>
          </a:p>
          <a:p>
            <a:pPr indent="-88900" lvl="2" marL="1143000" rtl="0" algn="l">
              <a:spcBef>
                <a:spcPts val="300"/>
              </a:spcBef>
              <a:spcAft>
                <a:spcPts val="0"/>
              </a:spcAft>
              <a:buSzPts val="2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7" name="Google Shape;127;p4"/>
          <p:cNvSpPr txBox="1"/>
          <p:nvPr>
            <p:ph idx="12" type="sldNum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/>
          <p:nvPr>
            <p:ph type="title"/>
          </p:nvPr>
        </p:nvSpPr>
        <p:spPr>
          <a:xfrm>
            <a:off x="406400" y="228600"/>
            <a:ext cx="8342064" cy="679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Buzzer</a:t>
            </a:r>
            <a:endParaRPr/>
          </a:p>
        </p:txBody>
      </p:sp>
      <p:sp>
        <p:nvSpPr>
          <p:cNvPr id="133" name="Google Shape;133;p5"/>
          <p:cNvSpPr txBox="1"/>
          <p:nvPr>
            <p:ph idx="1" type="body"/>
          </p:nvPr>
        </p:nvSpPr>
        <p:spPr>
          <a:xfrm>
            <a:off x="406400" y="1052736"/>
            <a:ext cx="8342064" cy="5057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en-US"/>
              <a:t>Piezoelectric buzzer:</a:t>
            </a:r>
            <a:endParaRPr/>
          </a:p>
          <a:p>
            <a:pPr indent="-285750" lvl="1" marL="742950" rtl="0" algn="l">
              <a:spcBef>
                <a:spcPts val="300"/>
              </a:spcBef>
              <a:spcAft>
                <a:spcPts val="0"/>
              </a:spcAft>
              <a:buSzPts val="2400"/>
              <a:buChar char="−"/>
            </a:pPr>
            <a:r>
              <a:rPr lang="en-US"/>
              <a:t>Contains a metal disc that deforms under a current</a:t>
            </a:r>
            <a:endParaRPr/>
          </a:p>
          <a:p>
            <a:pPr indent="-285750" lvl="1" marL="742950" rtl="0" algn="l">
              <a:spcBef>
                <a:spcPts val="300"/>
              </a:spcBef>
              <a:spcAft>
                <a:spcPts val="0"/>
              </a:spcAft>
              <a:buSzPts val="2400"/>
              <a:buChar char="−"/>
            </a:pPr>
            <a:r>
              <a:rPr lang="en-US"/>
              <a:t>By applying an alternating current at a high enough frequency, the disc will move fast to create a sound wave</a:t>
            </a:r>
            <a:endParaRPr/>
          </a:p>
          <a:p>
            <a:pPr indent="-285750" lvl="1" marL="742950" rtl="0" algn="l">
              <a:spcBef>
                <a:spcPts val="300"/>
              </a:spcBef>
              <a:spcAft>
                <a:spcPts val="0"/>
              </a:spcAft>
              <a:buSzPts val="2400"/>
              <a:buChar char="−"/>
            </a:pPr>
            <a:r>
              <a:rPr lang="en-US"/>
              <a:t>You have two buzzers; use </a:t>
            </a:r>
            <a:r>
              <a:rPr lang="en-US">
                <a:solidFill>
                  <a:srgbClr val="FF0000"/>
                </a:solidFill>
              </a:rPr>
              <a:t>left</a:t>
            </a:r>
            <a:r>
              <a:rPr lang="en-US"/>
              <a:t> one</a:t>
            </a:r>
            <a:endParaRPr/>
          </a:p>
        </p:txBody>
      </p:sp>
      <p:sp>
        <p:nvSpPr>
          <p:cNvPr id="134" name="Google Shape;134;p5"/>
          <p:cNvSpPr txBox="1"/>
          <p:nvPr>
            <p:ph idx="12" type="sldNum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「buzzer arduino」的圖片搜尋結果" id="135" name="Google Shape;135;p5"/>
          <p:cNvPicPr preferRelativeResize="0"/>
          <p:nvPr/>
        </p:nvPicPr>
        <p:blipFill rotWithShape="1">
          <a:blip r:embed="rId3">
            <a:alphaModFix/>
          </a:blip>
          <a:srcRect b="4787" l="0" r="0" t="0"/>
          <a:stretch/>
        </p:blipFill>
        <p:spPr>
          <a:xfrm>
            <a:off x="3699474" y="3275080"/>
            <a:ext cx="4939232" cy="27058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6" name="Google Shape;136;p5"/>
          <p:cNvGrpSpPr/>
          <p:nvPr/>
        </p:nvGrpSpPr>
        <p:grpSpPr>
          <a:xfrm>
            <a:off x="2682437" y="4243968"/>
            <a:ext cx="971576" cy="922911"/>
            <a:chOff x="6840784" y="233577"/>
            <a:chExt cx="1331616" cy="1395223"/>
          </a:xfrm>
        </p:grpSpPr>
        <p:pic>
          <p:nvPicPr>
            <p:cNvPr descr="「buzzer arduino」的圖片搜尋結果" id="137" name="Google Shape;137;p5"/>
            <p:cNvPicPr preferRelativeResize="0"/>
            <p:nvPr/>
          </p:nvPicPr>
          <p:blipFill rotWithShape="1">
            <a:blip r:embed="rId4">
              <a:alphaModFix/>
            </a:blip>
            <a:srcRect b="13239" l="18900" r="16841" t="14940"/>
            <a:stretch/>
          </p:blipFill>
          <p:spPr>
            <a:xfrm>
              <a:off x="6948264" y="260647"/>
              <a:ext cx="1224136" cy="13681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5"/>
            <p:cNvSpPr/>
            <p:nvPr/>
          </p:nvSpPr>
          <p:spPr>
            <a:xfrm>
              <a:off x="6840784" y="233577"/>
              <a:ext cx="699940" cy="694940"/>
            </a:xfrm>
            <a:prstGeom prst="ellipse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pic>
        <p:nvPicPr>
          <p:cNvPr id="139" name="Google Shape;139;p5"/>
          <p:cNvPicPr preferRelativeResize="0"/>
          <p:nvPr/>
        </p:nvPicPr>
        <p:blipFill rotWithShape="1">
          <a:blip r:embed="rId5">
            <a:alphaModFix/>
          </a:blip>
          <a:srcRect b="35357" l="34079" r="21992" t="35578"/>
          <a:stretch/>
        </p:blipFill>
        <p:spPr>
          <a:xfrm>
            <a:off x="772958" y="5071948"/>
            <a:ext cx="1681703" cy="834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5"/>
          <p:cNvPicPr preferRelativeResize="0"/>
          <p:nvPr/>
        </p:nvPicPr>
        <p:blipFill rotWithShape="1">
          <a:blip r:embed="rId6">
            <a:alphaModFix/>
          </a:blip>
          <a:srcRect b="39422" l="33100" r="25383" t="30985"/>
          <a:stretch/>
        </p:blipFill>
        <p:spPr>
          <a:xfrm>
            <a:off x="772958" y="3559781"/>
            <a:ext cx="1681703" cy="89902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5"/>
          <p:cNvSpPr txBox="1"/>
          <p:nvPr/>
        </p:nvSpPr>
        <p:spPr>
          <a:xfrm>
            <a:off x="539552" y="3193256"/>
            <a:ext cx="116762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Side view</a:t>
            </a:r>
            <a:endParaRPr/>
          </a:p>
        </p:txBody>
      </p:sp>
      <p:sp>
        <p:nvSpPr>
          <p:cNvPr id="142" name="Google Shape;142;p5"/>
          <p:cNvSpPr txBox="1"/>
          <p:nvPr/>
        </p:nvSpPr>
        <p:spPr>
          <a:xfrm>
            <a:off x="539552" y="4705424"/>
            <a:ext cx="150772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Bottom view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5"/>
          <p:cNvSpPr/>
          <p:nvPr/>
        </p:nvSpPr>
        <p:spPr>
          <a:xfrm>
            <a:off x="713761" y="3543921"/>
            <a:ext cx="969720" cy="877332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4" name="Google Shape;144;p5"/>
          <p:cNvSpPr/>
          <p:nvPr/>
        </p:nvSpPr>
        <p:spPr>
          <a:xfrm>
            <a:off x="713761" y="5071948"/>
            <a:ext cx="969720" cy="877332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5" name="Google Shape;145;p5"/>
          <p:cNvSpPr/>
          <p:nvPr/>
        </p:nvSpPr>
        <p:spPr>
          <a:xfrm>
            <a:off x="5718020" y="2878721"/>
            <a:ext cx="3067670" cy="396359"/>
          </a:xfrm>
          <a:prstGeom prst="wedgeRectCallout">
            <a:avLst>
              <a:gd fmla="val -65933" name="adj1"/>
              <a:gd fmla="val 74922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pin 9 instead of 10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 txBox="1"/>
          <p:nvPr>
            <p:ph type="title"/>
          </p:nvPr>
        </p:nvSpPr>
        <p:spPr>
          <a:xfrm>
            <a:off x="406400" y="228600"/>
            <a:ext cx="8342064" cy="679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Playing a Tone</a:t>
            </a:r>
            <a:endParaRPr/>
          </a:p>
        </p:txBody>
      </p:sp>
      <p:sp>
        <p:nvSpPr>
          <p:cNvPr id="151" name="Google Shape;151;p6"/>
          <p:cNvSpPr txBox="1"/>
          <p:nvPr>
            <p:ph idx="1" type="body"/>
          </p:nvPr>
        </p:nvSpPr>
        <p:spPr>
          <a:xfrm>
            <a:off x="406400" y="1052736"/>
            <a:ext cx="8342064" cy="5057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•"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tone(pin, frequency) </a:t>
            </a:r>
            <a:b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tone(pin, frequency, duration)</a:t>
            </a:r>
            <a:endParaRPr/>
          </a:p>
          <a:p>
            <a:pPr indent="-285750" lvl="1" marL="742950" rtl="0" algn="l">
              <a:spcBef>
                <a:spcPts val="300"/>
              </a:spcBef>
              <a:spcAft>
                <a:spcPts val="0"/>
              </a:spcAft>
              <a:buSzPts val="2400"/>
              <a:buChar char="−"/>
            </a:pPr>
            <a:r>
              <a:rPr lang="en-US"/>
              <a:t>Generates a square wave of the specified frequency (and 50% duty cycle) on a pin</a:t>
            </a:r>
            <a:endParaRPr/>
          </a:p>
          <a:p>
            <a:pPr indent="-285750" lvl="1" marL="742950" rtl="0" algn="l">
              <a:spcBef>
                <a:spcPts val="300"/>
              </a:spcBef>
              <a:spcAft>
                <a:spcPts val="0"/>
              </a:spcAft>
              <a:buSzPts val="2400"/>
              <a:buChar char="−"/>
            </a:pPr>
            <a:r>
              <a:rPr lang="en-US"/>
              <a:t>A duration can be specified, otherwise the wave continues until a call to 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noTone()</a:t>
            </a:r>
            <a:endParaRPr/>
          </a:p>
          <a:p>
            <a:pPr indent="-285750" lvl="1" marL="742950" rtl="0" algn="l">
              <a:spcBef>
                <a:spcPts val="300"/>
              </a:spcBef>
              <a:spcAft>
                <a:spcPts val="0"/>
              </a:spcAft>
              <a:buSzPts val="2400"/>
              <a:buChar char="−"/>
            </a:pPr>
            <a:r>
              <a:rPr lang="en-US"/>
              <a:t>Only one tone can be generated at a time. If the tone is playing on the same pin, the call will set its frequency.</a:t>
            </a:r>
            <a:endParaRPr/>
          </a:p>
          <a:p>
            <a:pPr indent="-285750" lvl="1" marL="742950" rtl="0" algn="l">
              <a:spcBef>
                <a:spcPts val="300"/>
              </a:spcBef>
              <a:spcAft>
                <a:spcPts val="0"/>
              </a:spcAft>
              <a:buSzPts val="2400"/>
              <a:buChar char="−"/>
            </a:pPr>
            <a:r>
              <a:rPr lang="en-US"/>
              <a:t>For Uno: min frequency 31 Hz; max frequency 65535 Hz</a:t>
            </a:r>
            <a:endParaRPr/>
          </a:p>
          <a:p>
            <a:pPr indent="-165100" lvl="0" marL="342900" rtl="0" algn="l">
              <a:spcBef>
                <a:spcPts val="300"/>
              </a:spcBef>
              <a:spcAft>
                <a:spcPts val="0"/>
              </a:spcAft>
              <a:buSzPts val="28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2" name="Google Shape;152;p6"/>
          <p:cNvSpPr txBox="1"/>
          <p:nvPr>
            <p:ph idx="12" type="sldNum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"/>
          <p:cNvSpPr txBox="1"/>
          <p:nvPr>
            <p:ph type="title"/>
          </p:nvPr>
        </p:nvSpPr>
        <p:spPr>
          <a:xfrm>
            <a:off x="406400" y="228600"/>
            <a:ext cx="8342064" cy="679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Sample Code for Buzzer</a:t>
            </a:r>
            <a:endParaRPr/>
          </a:p>
        </p:txBody>
      </p:sp>
      <p:sp>
        <p:nvSpPr>
          <p:cNvPr id="158" name="Google Shape;158;p7"/>
          <p:cNvSpPr txBox="1"/>
          <p:nvPr>
            <p:ph idx="12" type="sldNum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p7"/>
          <p:cNvSpPr/>
          <p:nvPr/>
        </p:nvSpPr>
        <p:spPr>
          <a:xfrm>
            <a:off x="179512" y="1092173"/>
            <a:ext cx="8892480" cy="4967287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urier New"/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buzzer = 9;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urier New"/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setup() {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urier New"/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pinMode(buzzer, OUTPUT);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urier New"/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urier New"/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loop() {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urier New"/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for(int i=0; i&lt;10; i++) {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urier New"/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if(i%2 == 0) tone(buzzer,698);   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urier New"/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else tone(buzzer, 523);  </a:t>
            </a:r>
            <a:endParaRPr/>
          </a:p>
          <a:p>
            <a:pPr indent="0" lvl="1" marL="0" marR="0" rtl="0" algn="l">
              <a:spcBef>
                <a:spcPts val="3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delay(500);</a:t>
            </a:r>
            <a:endParaRPr/>
          </a:p>
          <a:p>
            <a:pPr indent="0" lvl="1" marL="0" marR="0" rtl="0" algn="l">
              <a:spcBef>
                <a:spcPts val="3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0" lvl="1" marL="0" marR="0" rtl="0" algn="l">
              <a:spcBef>
                <a:spcPts val="3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noTone(buzzer); 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 turn off the buzzer</a:t>
            </a:r>
            <a:endParaRPr/>
          </a:p>
          <a:p>
            <a:pPr indent="0" lvl="1" marL="0" marR="0" rtl="0" algn="l">
              <a:spcBef>
                <a:spcPts val="3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delay(2000);</a:t>
            </a:r>
            <a:endParaRPr/>
          </a:p>
          <a:p>
            <a:pPr indent="0" lvl="1" marL="0" marR="0" rtl="0" algn="l">
              <a:spcBef>
                <a:spcPts val="3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alibri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ntemporary Portrai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2000-02-07T23:54:30Z</dcterms:created>
  <dc:creator>Chung-Ta King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>wolf@princeton.edu</vt:lpwstr>
  </property>
  <property fmtid="{D5CDD505-2E9C-101B-9397-08002B2CF9AE}" pid="8" name="HomePage">
    <vt:lpwstr>http://www.ee.princeton.edu/~wolf</vt:lpwstr>
  </property>
  <property fmtid="{D5CDD505-2E9C-101B-9397-08002B2CF9AE}" pid="9" name="Other">
    <vt:lpwstr>Overheads for Computers as Components_x000d_
(c) 2000 Morgan Kaufman</vt:lpwstr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D:\Computers as Components\Web Aids\overheads</vt:lpwstr>
  </property>
</Properties>
</file>