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83" r:id="rId5"/>
    <p:sldId id="284" r:id="rId6"/>
    <p:sldId id="273" r:id="rId7"/>
    <p:sldId id="287" r:id="rId8"/>
    <p:sldId id="288" r:id="rId9"/>
    <p:sldId id="289" r:id="rId10"/>
    <p:sldId id="290" r:id="rId11"/>
    <p:sldId id="276" r:id="rId12"/>
    <p:sldId id="277" r:id="rId13"/>
    <p:sldId id="272" r:id="rId14"/>
    <p:sldId id="264" r:id="rId15"/>
    <p:sldId id="258" r:id="rId16"/>
    <p:sldId id="260" r:id="rId17"/>
    <p:sldId id="259" r:id="rId18"/>
    <p:sldId id="262" r:id="rId19"/>
    <p:sldId id="265" r:id="rId20"/>
    <p:sldId id="266" r:id="rId21"/>
    <p:sldId id="267" r:id="rId22"/>
    <p:sldId id="268" r:id="rId23"/>
    <p:sldId id="269" r:id="rId24"/>
    <p:sldId id="278" r:id="rId25"/>
    <p:sldId id="279" r:id="rId26"/>
    <p:sldId id="280" r:id="rId27"/>
    <p:sldId id="281" r:id="rId28"/>
    <p:sldId id="291" r:id="rId29"/>
    <p:sldId id="286" r:id="rId30"/>
    <p:sldId id="285" r:id="rId31"/>
    <p:sldId id="271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EC8F23-1630-4AD5-82EF-D56FC7C00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FB9C02-DFCC-4948-BFAE-DE472AA53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0FDDD8-1ED9-4418-AFCD-0B509D82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D121-F651-45CF-9E19-6395871E8C8E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7ADB77-9FB0-4A26-BE53-5F09E3D7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9ECC06-668C-49C7-B832-06242F56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D583-FBF2-4AA9-A277-F776268F7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26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F588A-30F6-4A55-8D41-79670C33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FEE5D0-9F7E-4D28-B72D-82E3349CB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4FB965-CDC0-48B5-9A71-D7887D40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D121-F651-45CF-9E19-6395871E8C8E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A7DFC3-D37E-40B5-AAF9-4145E8DA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04A396-9290-40C9-8320-B705B08C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D583-FBF2-4AA9-A277-F776268F7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38CEC9F-8BFC-4286-8F2F-1843EEEBB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D710BC-2E25-414E-8476-C26F95D9E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28E531-3F20-4128-8872-91FC5C83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D121-F651-45CF-9E19-6395871E8C8E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AEAC66-0DA9-4E3C-8D99-4CE98677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92A27F-C0AC-41A2-8452-54E50D8A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D583-FBF2-4AA9-A277-F776268F7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01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6CF3C-933F-46E1-BF59-B75B86EC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BF0DDA-6A1C-4F1F-94E3-79853FB8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CDD5E8-1C55-4E38-9825-88F3A8BC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D121-F651-45CF-9E19-6395871E8C8E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3CF9EE-5FE5-456B-AC2E-A86CFD33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BA3611-BABE-4F41-8983-2444952A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D583-FBF2-4AA9-A277-F776268F7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08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ECA9B-51A0-4A5C-8C79-CE8C4A1A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8D5E34-DBDC-457E-ABA9-6D7147F40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BD5791-975C-4EB2-BD11-24A4564C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D121-F651-45CF-9E19-6395871E8C8E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C6F2B7-B2CD-453D-B299-5D7207EA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54216A-D806-4679-93E2-A734353E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D583-FBF2-4AA9-A277-F776268F7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92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7F4EB-54D7-457D-9F92-0DD05B22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BFACDC-BF3F-4460-B637-629204EB9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5F7CED-70BA-4F04-84A0-3D10F4B4A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6927B1-9165-45DC-AFBA-66EB81E6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D121-F651-45CF-9E19-6395871E8C8E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D20DF1-AFB7-4585-9CA5-DDA278E2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198E52-0877-416F-94F4-83D89C2D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D583-FBF2-4AA9-A277-F776268F7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36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B9C04-3B90-42EF-BF82-D9953E01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BDCFC6-3BA7-4435-A473-0B906C292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E93F2F-739D-4C8D-93D2-C97D82127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855D949-5D40-48C5-BDE4-2019DFE4C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A37AE1-77BC-4DED-8D94-DB81353C8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D70A10D-AD6A-46EC-84B0-25250E1C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D121-F651-45CF-9E19-6395871E8C8E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D78C27C-298E-4909-8FAA-EFE7F467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E5AA16-01B5-4309-AA42-30F6EB43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D583-FBF2-4AA9-A277-F776268F7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75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6C299-01A6-4DD1-B086-5CC13033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32C6AE-9843-48F7-A2FE-9BE59B47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D121-F651-45CF-9E19-6395871E8C8E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6803B0-B243-4F84-971D-9C3FDAB6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02F40E-FB6A-4F08-8612-614A7127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D583-FBF2-4AA9-A277-F776268F7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13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2B61566-6407-4FA4-8963-F8763EB3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D121-F651-45CF-9E19-6395871E8C8E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BB7B87-2822-4B4A-A740-070D4341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CDF326-D0A8-4E3E-BD25-41EDD3F3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D583-FBF2-4AA9-A277-F776268F7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69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D3684-178C-4970-996D-D01877A8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5E959-36B3-44F5-952A-6B63C1B0F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8EAE69-4669-4C12-AAB8-FD79B2C37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5D959A-0AE5-4CA1-88EE-F4CBFB3D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D121-F651-45CF-9E19-6395871E8C8E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9A4111-6692-462C-8C46-F640797B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2DA259-755E-40EB-AEC0-F77F2C20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D583-FBF2-4AA9-A277-F776268F7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28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AAFA2-4029-4BA0-83F0-5D8ABFD1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010294D-69BD-4392-908F-0E5262007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002F67-F0F5-43E0-955B-207409F03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DC41EB-1800-45F5-AD69-9FF68729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D121-F651-45CF-9E19-6395871E8C8E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2A5A80-8D75-498C-B43A-52DB8E23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7CE9B8-035D-476C-B070-DF9FC620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D583-FBF2-4AA9-A277-F776268F7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74E7BC6-20F0-4C99-80B2-BDE5AE6F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000D87-E0D1-463A-B52C-5C58BFA46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5E0D94-0425-4623-B78A-8C620C9F7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D121-F651-45CF-9E19-6395871E8C8E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004510-8918-459A-AF72-2DEA9CF3C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171AF2-7889-433B-A9E0-4D366148B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D583-FBF2-4AA9-A277-F776268F7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68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86A89C-CFAD-41E7-BEAE-31D46CB00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b="1" dirty="0"/>
              <a:t>12307 - anagram</a:t>
            </a:r>
            <a:endParaRPr lang="zh-TW" altLang="en-US" sz="72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A8DC19-0B34-4BEB-BBD1-BD5D984B0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62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2BAF-77E4-4867-B7C7-B1BEFC9F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Something like this</a:t>
            </a:r>
            <a:endParaRPr lang="zh-TW" altLang="en-US" sz="54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AEEC34C-C952-49B0-AD53-B81E3B8B2DB0}"/>
              </a:ext>
            </a:extLst>
          </p:cNvPr>
          <p:cNvGrpSpPr/>
          <p:nvPr/>
        </p:nvGrpSpPr>
        <p:grpSpPr>
          <a:xfrm>
            <a:off x="8229601" y="583530"/>
            <a:ext cx="2011679" cy="2815101"/>
            <a:chOff x="7380515" y="613899"/>
            <a:chExt cx="2011679" cy="28151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E4B179BE-A289-4A00-A0C5-03BF94554FA3}"/>
                </a:ext>
              </a:extLst>
            </p:cNvPr>
            <p:cNvGrpSpPr/>
            <p:nvPr/>
          </p:nvGrpSpPr>
          <p:grpSpPr>
            <a:xfrm>
              <a:off x="7380515" y="613899"/>
              <a:ext cx="2011679" cy="2815101"/>
              <a:chOff x="1541418" y="1482578"/>
              <a:chExt cx="2011679" cy="2815101"/>
            </a:xfrm>
          </p:grpSpPr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245D6C5B-27C7-45E3-908A-4FD0A85E320B}"/>
                  </a:ext>
                </a:extLst>
              </p:cNvPr>
              <p:cNvSpPr/>
              <p:nvPr/>
            </p:nvSpPr>
            <p:spPr>
              <a:xfrm>
                <a:off x="1541418" y="2116182"/>
                <a:ext cx="2011679" cy="2181497"/>
              </a:xfrm>
              <a:prstGeom prst="roundRect">
                <a:avLst>
                  <a:gd name="adj" fmla="val 915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5055643-7B95-4F9B-A1AE-C0E55C819B69}"/>
                  </a:ext>
                </a:extLst>
              </p:cNvPr>
              <p:cNvSpPr txBox="1"/>
              <p:nvPr/>
            </p:nvSpPr>
            <p:spPr>
              <a:xfrm>
                <a:off x="1952896" y="1482578"/>
                <a:ext cx="12605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/>
                  <a:t>pool</a:t>
                </a:r>
                <a:endParaRPr lang="zh-TW" altLang="en-US" sz="3600" dirty="0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4AB81FB-5CE6-486F-8B8E-00FF96745C10}"/>
                </a:ext>
              </a:extLst>
            </p:cNvPr>
            <p:cNvSpPr txBox="1"/>
            <p:nvPr/>
          </p:nvSpPr>
          <p:spPr>
            <a:xfrm>
              <a:off x="7445828" y="1616037"/>
              <a:ext cx="188105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All charsets that </a:t>
              </a:r>
              <a:r>
                <a:rPr lang="en-US" altLang="zh-TW" sz="2800" dirty="0" smtClean="0"/>
                <a:t>have </a:t>
              </a:r>
              <a:r>
                <a:rPr lang="en-US" altLang="zh-TW" sz="2800" dirty="0"/>
                <a:t>appeared</a:t>
              </a:r>
              <a:endParaRPr lang="zh-TW" altLang="en-US" sz="2800" dirty="0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A668B4E-A8BB-4144-9B4F-3436F7699F99}"/>
              </a:ext>
            </a:extLst>
          </p:cNvPr>
          <p:cNvGrpSpPr/>
          <p:nvPr/>
        </p:nvGrpSpPr>
        <p:grpSpPr>
          <a:xfrm>
            <a:off x="9392194" y="3677774"/>
            <a:ext cx="2011679" cy="2815101"/>
            <a:chOff x="9392194" y="3677774"/>
            <a:chExt cx="2011679" cy="281510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B60E6EC-4E57-4391-A961-9D760930EC94}"/>
                </a:ext>
              </a:extLst>
            </p:cNvPr>
            <p:cNvGrpSpPr/>
            <p:nvPr/>
          </p:nvGrpSpPr>
          <p:grpSpPr>
            <a:xfrm>
              <a:off x="9392194" y="3677774"/>
              <a:ext cx="2011679" cy="2815101"/>
              <a:chOff x="1541418" y="1482578"/>
              <a:chExt cx="2011679" cy="2815101"/>
            </a:xfrm>
          </p:grpSpPr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6EC053D5-159E-456A-9E84-CF205057404A}"/>
                  </a:ext>
                </a:extLst>
              </p:cNvPr>
              <p:cNvSpPr/>
              <p:nvPr/>
            </p:nvSpPr>
            <p:spPr>
              <a:xfrm>
                <a:off x="1541418" y="2116182"/>
                <a:ext cx="2011679" cy="2181497"/>
              </a:xfrm>
              <a:prstGeom prst="roundRect">
                <a:avLst>
                  <a:gd name="adj" fmla="val 9151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8C2DF0E-4223-41E8-9BA4-D779A253AEEA}"/>
                  </a:ext>
                </a:extLst>
              </p:cNvPr>
              <p:cNvSpPr txBox="1"/>
              <p:nvPr/>
            </p:nvSpPr>
            <p:spPr>
              <a:xfrm>
                <a:off x="1788522" y="1482578"/>
                <a:ext cx="1682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/>
                  <a:t>unique</a:t>
                </a:r>
                <a:endParaRPr lang="zh-TW" altLang="en-US" sz="3600" dirty="0"/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DD2E796-8AA8-47DE-ABA4-C5B7FA4A8D71}"/>
                </a:ext>
              </a:extLst>
            </p:cNvPr>
            <p:cNvSpPr txBox="1"/>
            <p:nvPr/>
          </p:nvSpPr>
          <p:spPr>
            <a:xfrm>
              <a:off x="9718764" y="4494185"/>
              <a:ext cx="168510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Strings without anagram so far</a:t>
              </a:r>
              <a:endParaRPr lang="zh-TW" altLang="en-US" sz="2800" dirty="0"/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330423D-2348-46D6-BCCC-6B10E46DA461}"/>
              </a:ext>
            </a:extLst>
          </p:cNvPr>
          <p:cNvSpPr txBox="1"/>
          <p:nvPr/>
        </p:nvSpPr>
        <p:spPr>
          <a:xfrm>
            <a:off x="5811068" y="3548725"/>
            <a:ext cx="1383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charset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20993BA-8ECE-4B9D-A43C-0913CFEF880D}"/>
              </a:ext>
            </a:extLst>
          </p:cNvPr>
          <p:cNvCxnSpPr>
            <a:cxnSpLocks/>
          </p:cNvCxnSpPr>
          <p:nvPr/>
        </p:nvCxnSpPr>
        <p:spPr>
          <a:xfrm flipV="1">
            <a:off x="6922499" y="2307883"/>
            <a:ext cx="1241787" cy="81839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F35AB2-DC6E-4E69-9059-ECA6270C4524}"/>
              </a:ext>
            </a:extLst>
          </p:cNvPr>
          <p:cNvSpPr txBox="1"/>
          <p:nvPr/>
        </p:nvSpPr>
        <p:spPr>
          <a:xfrm>
            <a:off x="5811068" y="1839036"/>
            <a:ext cx="1791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b="1" dirty="0">
                <a:solidFill>
                  <a:schemeClr val="accent1"/>
                </a:solidFill>
              </a:rPr>
              <a:t>Find </a:t>
            </a:r>
          </a:p>
          <a:p>
            <a:pPr algn="r"/>
            <a:r>
              <a:rPr lang="en-US" altLang="zh-TW" sz="2800" b="1" dirty="0">
                <a:solidFill>
                  <a:schemeClr val="accent1"/>
                </a:solidFill>
              </a:rPr>
              <a:t>anagram</a:t>
            </a:r>
            <a:endParaRPr lang="zh-TW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A4332DA9-C075-4D17-950C-A0CD03220628}"/>
              </a:ext>
            </a:extLst>
          </p:cNvPr>
          <p:cNvSpPr/>
          <p:nvPr/>
        </p:nvSpPr>
        <p:spPr>
          <a:xfrm>
            <a:off x="-2014945" y="1690688"/>
            <a:ext cx="3540035" cy="43238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D851E47-C5EA-4CD1-96F8-08B60EB1FD99}"/>
              </a:ext>
            </a:extLst>
          </p:cNvPr>
          <p:cNvSpPr txBox="1"/>
          <p:nvPr/>
        </p:nvSpPr>
        <p:spPr>
          <a:xfrm>
            <a:off x="-40257" y="3394836"/>
            <a:ext cx="1639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input</a:t>
            </a:r>
            <a:endParaRPr lang="zh-TW" altLang="en-US" sz="4800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435D9FD-C330-4B2A-83B7-2479DDF5E9C7}"/>
              </a:ext>
            </a:extLst>
          </p:cNvPr>
          <p:cNvCxnSpPr>
            <a:stCxn id="29" idx="3"/>
          </p:cNvCxnSpPr>
          <p:nvPr/>
        </p:nvCxnSpPr>
        <p:spPr>
          <a:xfrm flipV="1">
            <a:off x="1599131" y="3793253"/>
            <a:ext cx="825136" cy="170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0E40036B-8F1D-40B4-B1AB-D9D446C45057}"/>
              </a:ext>
            </a:extLst>
          </p:cNvPr>
          <p:cNvSpPr/>
          <p:nvPr/>
        </p:nvSpPr>
        <p:spPr>
          <a:xfrm>
            <a:off x="2516237" y="3267615"/>
            <a:ext cx="1639388" cy="1042884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accent2"/>
                </a:solidFill>
              </a:rPr>
              <a:t>Original </a:t>
            </a:r>
          </a:p>
          <a:p>
            <a:pPr algn="ctr"/>
            <a:r>
              <a:rPr lang="en-US" altLang="zh-TW" sz="2800" dirty="0">
                <a:solidFill>
                  <a:schemeClr val="accent2"/>
                </a:solidFill>
              </a:rPr>
              <a:t>string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AA659F-6BA7-4DD6-B65F-623304D9B96E}"/>
              </a:ext>
            </a:extLst>
          </p:cNvPr>
          <p:cNvCxnSpPr/>
          <p:nvPr/>
        </p:nvCxnSpPr>
        <p:spPr>
          <a:xfrm flipV="1">
            <a:off x="4324353" y="3754894"/>
            <a:ext cx="825136" cy="170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A4A8AF07-77ED-43F0-B2D5-F9E769B299C9}"/>
              </a:ext>
            </a:extLst>
          </p:cNvPr>
          <p:cNvSpPr/>
          <p:nvPr/>
        </p:nvSpPr>
        <p:spPr>
          <a:xfrm>
            <a:off x="5318217" y="3126276"/>
            <a:ext cx="1639388" cy="1325563"/>
          </a:xfrm>
          <a:prstGeom prst="ellipse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A543A6F-AF38-4523-81B9-4236F634731A}"/>
              </a:ext>
            </a:extLst>
          </p:cNvPr>
          <p:cNvSpPr txBox="1"/>
          <p:nvPr/>
        </p:nvSpPr>
        <p:spPr>
          <a:xfrm>
            <a:off x="5539471" y="3493284"/>
            <a:ext cx="1383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charset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CBA6447-1121-4D56-90F1-02C2F81BE0B0}"/>
              </a:ext>
            </a:extLst>
          </p:cNvPr>
          <p:cNvSpPr txBox="1"/>
          <p:nvPr/>
        </p:nvSpPr>
        <p:spPr>
          <a:xfrm>
            <a:off x="5623144" y="4582564"/>
            <a:ext cx="3141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If not hit: it’s </a:t>
            </a:r>
            <a:r>
              <a:rPr lang="en-US" altLang="zh-TW" sz="2800" b="1" dirty="0" err="1">
                <a:solidFill>
                  <a:srgbClr val="FF0000"/>
                </a:solidFill>
              </a:rPr>
              <a:t>uique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&gt; update pool and unique set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7375412-A61C-4122-BFDE-3AAAE68A6D9F}"/>
              </a:ext>
            </a:extLst>
          </p:cNvPr>
          <p:cNvGrpSpPr/>
          <p:nvPr/>
        </p:nvGrpSpPr>
        <p:grpSpPr>
          <a:xfrm>
            <a:off x="3968292" y="282419"/>
            <a:ext cx="7145333" cy="6217564"/>
            <a:chOff x="3968292" y="282419"/>
            <a:chExt cx="7145333" cy="6217564"/>
          </a:xfrm>
        </p:grpSpPr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CBD3DDA9-8628-45FB-B682-AFF0004102DA}"/>
                </a:ext>
              </a:extLst>
            </p:cNvPr>
            <p:cNvSpPr/>
            <p:nvPr/>
          </p:nvSpPr>
          <p:spPr>
            <a:xfrm rot="4342526" flipV="1">
              <a:off x="4432177" y="-181466"/>
              <a:ext cx="6217564" cy="7145333"/>
            </a:xfrm>
            <a:prstGeom prst="arc">
              <a:avLst>
                <a:gd name="adj1" fmla="val 16200000"/>
                <a:gd name="adj2" fmla="val 1000096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4F004918-4428-4DCD-BC7B-F051E34AABCD}"/>
                </a:ext>
              </a:extLst>
            </p:cNvPr>
            <p:cNvSpPr/>
            <p:nvPr/>
          </p:nvSpPr>
          <p:spPr>
            <a:xfrm rot="3275413">
              <a:off x="9237383" y="5821877"/>
              <a:ext cx="167512" cy="29136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弧形 37">
            <a:extLst>
              <a:ext uri="{FF2B5EF4-FFF2-40B4-BE49-F238E27FC236}">
                <a16:creationId xmlns:a16="http://schemas.microsoft.com/office/drawing/2014/main" id="{3CCA77D7-6308-4C74-9B2F-F0FAD71C7F57}"/>
              </a:ext>
            </a:extLst>
          </p:cNvPr>
          <p:cNvSpPr/>
          <p:nvPr/>
        </p:nvSpPr>
        <p:spPr>
          <a:xfrm rot="4973818" flipH="1" flipV="1">
            <a:off x="6349756" y="846907"/>
            <a:ext cx="3003574" cy="4250143"/>
          </a:xfrm>
          <a:prstGeom prst="arc">
            <a:avLst>
              <a:gd name="adj1" fmla="val 16352690"/>
              <a:gd name="adj2" fmla="val 106425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9F892382-C919-4068-828B-E5F918F6F158}"/>
              </a:ext>
            </a:extLst>
          </p:cNvPr>
          <p:cNvSpPr/>
          <p:nvPr/>
        </p:nvSpPr>
        <p:spPr>
          <a:xfrm rot="5400000">
            <a:off x="8087787" y="1320510"/>
            <a:ext cx="167512" cy="29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5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2BAF-77E4-4867-B7C7-B1BEFC9F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charset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B96766-FEDA-485C-9A51-85D29823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8262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Use std::</a:t>
            </a:r>
            <a:r>
              <a:rPr lang="en-US" altLang="zh-TW" sz="3600" dirty="0">
                <a:solidFill>
                  <a:srgbClr val="7030A0"/>
                </a:solidFill>
              </a:rPr>
              <a:t>string</a:t>
            </a:r>
            <a:r>
              <a:rPr lang="en-US" altLang="zh-TW" sz="3600" dirty="0"/>
              <a:t> to present </a:t>
            </a:r>
            <a:r>
              <a:rPr lang="en-US" altLang="zh-TW" sz="3600" dirty="0" smtClean="0"/>
              <a:t>the charset </a:t>
            </a:r>
            <a:r>
              <a:rPr lang="en-US" altLang="zh-TW" sz="3600" dirty="0"/>
              <a:t>of </a:t>
            </a:r>
            <a:r>
              <a:rPr lang="en-US" altLang="zh-TW" sz="3600" dirty="0" smtClean="0"/>
              <a:t>each </a:t>
            </a:r>
            <a:r>
              <a:rPr lang="en-US" altLang="zh-TW" sz="3600" dirty="0"/>
              <a:t>string</a:t>
            </a:r>
          </a:p>
          <a:p>
            <a:pPr lvl="1"/>
            <a:endParaRPr lang="en-US" altLang="zh-TW" sz="3200" dirty="0"/>
          </a:p>
          <a:p>
            <a:r>
              <a:rPr lang="en-US" altLang="zh-TW" sz="3600" dirty="0"/>
              <a:t>Pros:</a:t>
            </a:r>
          </a:p>
          <a:p>
            <a:pPr lvl="1"/>
            <a:r>
              <a:rPr lang="en-US" altLang="zh-TW" sz="3200" dirty="0"/>
              <a:t>Convenient to do </a:t>
            </a:r>
            <a:r>
              <a:rPr lang="en-US" altLang="zh-TW" sz="3200" dirty="0">
                <a:solidFill>
                  <a:srgbClr val="00B050"/>
                </a:solidFill>
              </a:rPr>
              <a:t>comparison</a:t>
            </a:r>
            <a:r>
              <a:rPr lang="en-US" altLang="zh-TW" sz="3200" dirty="0"/>
              <a:t> and </a:t>
            </a:r>
            <a:r>
              <a:rPr lang="en-US" altLang="zh-TW" sz="3200" dirty="0">
                <a:solidFill>
                  <a:srgbClr val="00B050"/>
                </a:solidFill>
              </a:rPr>
              <a:t>sort</a:t>
            </a:r>
          </a:p>
          <a:p>
            <a:pPr lvl="1"/>
            <a:r>
              <a:rPr lang="en-US" altLang="zh-TW" sz="3200" dirty="0"/>
              <a:t>Do not need to declare a new container to store info</a:t>
            </a:r>
            <a:endParaRPr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E3E5BB8-C207-4E4B-898B-7C596FAA868F}"/>
              </a:ext>
            </a:extLst>
          </p:cNvPr>
          <p:cNvSpPr txBox="1"/>
          <p:nvPr/>
        </p:nvSpPr>
        <p:spPr>
          <a:xfrm>
            <a:off x="3149481" y="5430557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/>
              <a:t>ApPle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463226-8670-4624-95F9-5CCC83FD502E}"/>
              </a:ext>
            </a:extLst>
          </p:cNvPr>
          <p:cNvSpPr txBox="1"/>
          <p:nvPr/>
        </p:nvSpPr>
        <p:spPr>
          <a:xfrm>
            <a:off x="6645973" y="5430557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/>
              <a:t>aelpp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D85D8DE-B499-47A9-89BF-B746A02EC442}"/>
              </a:ext>
            </a:extLst>
          </p:cNvPr>
          <p:cNvSpPr txBox="1"/>
          <p:nvPr/>
        </p:nvSpPr>
        <p:spPr>
          <a:xfrm>
            <a:off x="3245276" y="4653887"/>
            <a:ext cx="2325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string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F5489F-3590-47AE-8B1C-F127108AFB66}"/>
              </a:ext>
            </a:extLst>
          </p:cNvPr>
          <p:cNvSpPr txBox="1"/>
          <p:nvPr/>
        </p:nvSpPr>
        <p:spPr>
          <a:xfrm>
            <a:off x="6530584" y="4653887"/>
            <a:ext cx="2325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charset</a:t>
            </a:r>
            <a:endParaRPr lang="zh-TW" altLang="en-US" sz="36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DE53A4C-8E2A-40E1-908D-6615F77B36AF}"/>
              </a:ext>
            </a:extLst>
          </p:cNvPr>
          <p:cNvCxnSpPr/>
          <p:nvPr/>
        </p:nvCxnSpPr>
        <p:spPr>
          <a:xfrm>
            <a:off x="2511577" y="5300218"/>
            <a:ext cx="64008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2BAF-77E4-4867-B7C7-B1BEFC9F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Pool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B96766-FEDA-485C-9A51-85D29823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Use std::</a:t>
            </a:r>
            <a:r>
              <a:rPr lang="en-US" altLang="zh-TW" sz="3600" dirty="0">
                <a:solidFill>
                  <a:srgbClr val="7030A0"/>
                </a:solidFill>
              </a:rPr>
              <a:t>map</a:t>
            </a:r>
            <a:r>
              <a:rPr lang="en-US" altLang="zh-TW" sz="3600" dirty="0"/>
              <a:t> to record { charset }</a:t>
            </a:r>
          </a:p>
          <a:p>
            <a:pPr lvl="1"/>
            <a:r>
              <a:rPr lang="en-US" altLang="zh-TW" sz="3200" dirty="0">
                <a:solidFill>
                  <a:srgbClr val="FF0000"/>
                </a:solidFill>
              </a:rPr>
              <a:t>Key</a:t>
            </a:r>
            <a:r>
              <a:rPr lang="en-US" altLang="zh-TW" sz="3200" dirty="0"/>
              <a:t>: the sorted character set</a:t>
            </a:r>
          </a:p>
          <a:p>
            <a:pPr lvl="1"/>
            <a:r>
              <a:rPr lang="en-US" altLang="zh-TW" sz="3200" dirty="0">
                <a:solidFill>
                  <a:srgbClr val="00B0F0"/>
                </a:solidFill>
              </a:rPr>
              <a:t>Value</a:t>
            </a:r>
            <a:r>
              <a:rPr lang="en-US" altLang="zh-TW" sz="3200" dirty="0"/>
              <a:t>: the first appeared anagram string</a:t>
            </a:r>
          </a:p>
          <a:p>
            <a:pPr lvl="2"/>
            <a:endParaRPr lang="en-US" altLang="zh-TW" sz="2400" dirty="0"/>
          </a:p>
          <a:p>
            <a:pPr lvl="1"/>
            <a:endParaRPr lang="en-US" altLang="zh-TW" sz="3200" dirty="0"/>
          </a:p>
          <a:p>
            <a:r>
              <a:rPr lang="en-US" altLang="zh-TW" sz="3600" dirty="0"/>
              <a:t>Pros:</a:t>
            </a:r>
          </a:p>
          <a:p>
            <a:pPr lvl="1"/>
            <a:r>
              <a:rPr lang="en-US" altLang="zh-TW" sz="3200" dirty="0"/>
              <a:t>Can record character set and first appeared string</a:t>
            </a:r>
          </a:p>
          <a:p>
            <a:pPr lvl="1"/>
            <a:r>
              <a:rPr lang="en-US" altLang="zh-TW" sz="3200" dirty="0"/>
              <a:t>Convenient to find if the same charset exists</a:t>
            </a:r>
            <a:endParaRPr lang="zh-TW" altLang="en-US" sz="32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CC2981-FDCB-45F0-A9C7-91D170FA7027}"/>
              </a:ext>
            </a:extLst>
          </p:cNvPr>
          <p:cNvGrpSpPr/>
          <p:nvPr/>
        </p:nvGrpSpPr>
        <p:grpSpPr>
          <a:xfrm>
            <a:off x="8454788" y="236498"/>
            <a:ext cx="3514852" cy="1934561"/>
            <a:chOff x="953589" y="830209"/>
            <a:chExt cx="3514852" cy="1934561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F6F09AFE-1364-4FA6-9676-C411810B88C2}"/>
                </a:ext>
              </a:extLst>
            </p:cNvPr>
            <p:cNvSpPr/>
            <p:nvPr/>
          </p:nvSpPr>
          <p:spPr>
            <a:xfrm>
              <a:off x="980658" y="1439207"/>
              <a:ext cx="3487783" cy="1325563"/>
            </a:xfrm>
            <a:prstGeom prst="roundRect">
              <a:avLst>
                <a:gd name="adj" fmla="val 805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729884A-4C2F-4BA0-8769-B9B0C4BA7827}"/>
                </a:ext>
              </a:extLst>
            </p:cNvPr>
            <p:cNvSpPr txBox="1"/>
            <p:nvPr/>
          </p:nvSpPr>
          <p:spPr>
            <a:xfrm>
              <a:off x="2160218" y="830209"/>
              <a:ext cx="1933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map</a:t>
              </a:r>
              <a:endParaRPr lang="zh-TW" altLang="en-US" sz="3600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B616DFB-28D2-429B-BEEA-DB5D229588EF}"/>
                </a:ext>
              </a:extLst>
            </p:cNvPr>
            <p:cNvCxnSpPr/>
            <p:nvPr/>
          </p:nvCxnSpPr>
          <p:spPr>
            <a:xfrm>
              <a:off x="953589" y="1925114"/>
              <a:ext cx="34877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305B0092-CF05-4F75-A168-7E955302E570}"/>
                </a:ext>
              </a:extLst>
            </p:cNvPr>
            <p:cNvCxnSpPr>
              <a:cxnSpLocks/>
              <a:stCxn id="5" idx="0"/>
              <a:endCxn id="5" idx="2"/>
            </p:cNvCxnSpPr>
            <p:nvPr/>
          </p:nvCxnSpPr>
          <p:spPr>
            <a:xfrm>
              <a:off x="2724550" y="1439207"/>
              <a:ext cx="0" cy="13255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6FEBFF1-3A0C-4502-BC39-947F44FE9BB4}"/>
                </a:ext>
              </a:extLst>
            </p:cNvPr>
            <p:cNvSpPr txBox="1"/>
            <p:nvPr/>
          </p:nvSpPr>
          <p:spPr>
            <a:xfrm>
              <a:off x="1501293" y="1432467"/>
              <a:ext cx="1175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key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8535C15-B142-47DF-8B94-5A51B44F1BC4}"/>
                </a:ext>
              </a:extLst>
            </p:cNvPr>
            <p:cNvSpPr txBox="1"/>
            <p:nvPr/>
          </p:nvSpPr>
          <p:spPr>
            <a:xfrm>
              <a:off x="3158787" y="1431936"/>
              <a:ext cx="1175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00B0F0"/>
                  </a:solidFill>
                </a:rPr>
                <a:t>value</a:t>
              </a:r>
              <a:endParaRPr lang="zh-TW" altLang="en-US" sz="2800" dirty="0">
                <a:solidFill>
                  <a:srgbClr val="00B0F0"/>
                </a:solidFill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CCB76C-21DA-4C52-89BB-B713B178AEA3}"/>
              </a:ext>
            </a:extLst>
          </p:cNvPr>
          <p:cNvSpPr txBox="1"/>
          <p:nvPr/>
        </p:nvSpPr>
        <p:spPr>
          <a:xfrm>
            <a:off x="8794426" y="1392549"/>
            <a:ext cx="3148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solidFill>
                  <a:srgbClr val="FF0000"/>
                </a:solidFill>
              </a:rPr>
              <a:t>aelpp</a:t>
            </a:r>
            <a:r>
              <a:rPr lang="en-US" altLang="zh-TW" sz="3200" dirty="0">
                <a:solidFill>
                  <a:srgbClr val="00B0F0"/>
                </a:solidFill>
              </a:rPr>
              <a:t>         apple</a:t>
            </a:r>
            <a:endParaRPr lang="zh-TW" altLang="en-US" sz="3200" dirty="0">
              <a:solidFill>
                <a:srgbClr val="00B0F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F016E2C-16CB-465A-8F27-C6F89AB667FF}"/>
              </a:ext>
            </a:extLst>
          </p:cNvPr>
          <p:cNvSpPr txBox="1"/>
          <p:nvPr/>
        </p:nvSpPr>
        <p:spPr>
          <a:xfrm>
            <a:off x="1995781" y="3380918"/>
            <a:ext cx="925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(for convenience to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erase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previous anagram from unique set)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05CDBD9-A450-4EC5-9801-D04B12A570A7}"/>
              </a:ext>
            </a:extLst>
          </p:cNvPr>
          <p:cNvSpPr txBox="1"/>
          <p:nvPr/>
        </p:nvSpPr>
        <p:spPr>
          <a:xfrm>
            <a:off x="8660678" y="2229726"/>
            <a:ext cx="1590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charset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58E75B1-D04D-461A-BC20-00921FD1A7D6}"/>
              </a:ext>
            </a:extLst>
          </p:cNvPr>
          <p:cNvSpPr txBox="1"/>
          <p:nvPr/>
        </p:nvSpPr>
        <p:spPr>
          <a:xfrm>
            <a:off x="10445934" y="2186367"/>
            <a:ext cx="1523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B0F0"/>
                </a:solidFill>
              </a:rPr>
              <a:t>original</a:t>
            </a:r>
          </a:p>
          <a:p>
            <a:pPr algn="ctr"/>
            <a:r>
              <a:rPr lang="en-US" altLang="zh-TW" sz="3200" dirty="0">
                <a:solidFill>
                  <a:srgbClr val="00B0F0"/>
                </a:solidFill>
              </a:rPr>
              <a:t>string</a:t>
            </a:r>
            <a:endParaRPr lang="zh-TW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0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2BAF-77E4-4867-B7C7-B1BEFC9F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Unique set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B96766-FEDA-485C-9A51-85D29823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3057" cy="4351338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Use std::</a:t>
            </a:r>
            <a:r>
              <a:rPr lang="en-US" altLang="zh-TW" sz="3600" dirty="0">
                <a:solidFill>
                  <a:srgbClr val="7030A0"/>
                </a:solidFill>
              </a:rPr>
              <a:t>set</a:t>
            </a:r>
            <a:r>
              <a:rPr lang="en-US" altLang="zh-TW" sz="3600" dirty="0"/>
              <a:t> to record all unique strings</a:t>
            </a:r>
          </a:p>
          <a:p>
            <a:pPr lvl="1"/>
            <a:endParaRPr lang="en-US" altLang="zh-TW" sz="3200" dirty="0"/>
          </a:p>
          <a:p>
            <a:r>
              <a:rPr lang="en-US" altLang="zh-TW" sz="3600" dirty="0"/>
              <a:t>Pros:</a:t>
            </a:r>
          </a:p>
          <a:p>
            <a:pPr lvl="1"/>
            <a:r>
              <a:rPr lang="en-US" altLang="zh-TW" sz="3200" dirty="0"/>
              <a:t>Convenient to do insert and erase</a:t>
            </a:r>
          </a:p>
          <a:p>
            <a:pPr lvl="1"/>
            <a:r>
              <a:rPr lang="en-US" altLang="zh-TW" sz="3200" dirty="0"/>
              <a:t>Natural ordering is alphabetical </a:t>
            </a:r>
          </a:p>
          <a:p>
            <a:endParaRPr lang="en-US" altLang="zh-TW" sz="36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903C538-A3B9-439D-A0D6-8102B46F9363}"/>
              </a:ext>
            </a:extLst>
          </p:cNvPr>
          <p:cNvGrpSpPr/>
          <p:nvPr/>
        </p:nvGrpSpPr>
        <p:grpSpPr>
          <a:xfrm>
            <a:off x="8836032" y="2074670"/>
            <a:ext cx="2855224" cy="2389316"/>
            <a:chOff x="9231817" y="505178"/>
            <a:chExt cx="2855224" cy="2389316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97021584-61F5-480D-939F-851A70799E76}"/>
                </a:ext>
              </a:extLst>
            </p:cNvPr>
            <p:cNvSpPr/>
            <p:nvPr/>
          </p:nvSpPr>
          <p:spPr>
            <a:xfrm>
              <a:off x="9231817" y="1092990"/>
              <a:ext cx="2715905" cy="1801504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F1DA4290-3C4F-4D91-AC10-BA3B0DCDEF38}"/>
                </a:ext>
              </a:extLst>
            </p:cNvPr>
            <p:cNvSpPr txBox="1"/>
            <p:nvPr/>
          </p:nvSpPr>
          <p:spPr>
            <a:xfrm>
              <a:off x="9872612" y="1291549"/>
              <a:ext cx="169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sample</a:t>
              </a:r>
              <a:endParaRPr lang="zh-TW" altLang="en-US" sz="32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39B979A-6273-4E79-81A7-E3AF945D7FAA}"/>
                </a:ext>
              </a:extLst>
            </p:cNvPr>
            <p:cNvSpPr txBox="1"/>
            <p:nvPr/>
          </p:nvSpPr>
          <p:spPr>
            <a:xfrm>
              <a:off x="9886260" y="1671690"/>
              <a:ext cx="169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unique</a:t>
              </a:r>
              <a:endParaRPr lang="zh-TW" altLang="en-US" sz="3200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AAE617-6348-4AA4-B979-E75811657DC9}"/>
                </a:ext>
              </a:extLst>
            </p:cNvPr>
            <p:cNvSpPr txBox="1"/>
            <p:nvPr/>
          </p:nvSpPr>
          <p:spPr>
            <a:xfrm>
              <a:off x="10352923" y="2272812"/>
              <a:ext cx="677108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3200" dirty="0"/>
                <a:t>…</a:t>
              </a:r>
              <a:endParaRPr lang="zh-TW" altLang="en-US" sz="32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0D1E275-D68A-4D7B-82C7-5397AF1775CE}"/>
                </a:ext>
              </a:extLst>
            </p:cNvPr>
            <p:cNvSpPr txBox="1"/>
            <p:nvPr/>
          </p:nvSpPr>
          <p:spPr>
            <a:xfrm>
              <a:off x="9681871" y="505178"/>
              <a:ext cx="2405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accent6"/>
                  </a:solidFill>
                </a:rPr>
                <a:t>Unique set</a:t>
              </a:r>
              <a:endParaRPr lang="zh-TW" altLang="en-US" sz="32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17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2BAF-77E4-4867-B7C7-B1BEFC9F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Algorithm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B96766-FEDA-485C-9A51-85D29823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Input string </a:t>
            </a: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altLang="zh-TW" sz="3600" dirty="0"/>
              <a:t>Transform </a:t>
            </a: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3600" dirty="0"/>
              <a:t> to ordered charset string </a:t>
            </a: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altLang="zh-TW" sz="3600" dirty="0"/>
              <a:t>Check if </a:t>
            </a: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zh-TW" sz="3600" dirty="0"/>
              <a:t> has appeared before</a:t>
            </a:r>
          </a:p>
          <a:p>
            <a:pPr lvl="1"/>
            <a:r>
              <a:rPr lang="en-US" altLang="zh-TW" sz="3200" dirty="0"/>
              <a:t>If yes, </a:t>
            </a:r>
            <a:r>
              <a:rPr lang="en-US" altLang="zh-TW" sz="3200" dirty="0" smtClean="0"/>
              <a:t>remove the anagram of </a:t>
            </a:r>
            <a:r>
              <a:rPr lang="en-US" altLang="zh-TW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3200" dirty="0"/>
              <a:t> from </a:t>
            </a:r>
            <a:r>
              <a:rPr lang="en-US" altLang="zh-TW" sz="3200" dirty="0" smtClean="0"/>
              <a:t>the unique </a:t>
            </a:r>
            <a:r>
              <a:rPr lang="en-US" altLang="zh-TW" sz="3200" dirty="0"/>
              <a:t>set</a:t>
            </a:r>
          </a:p>
          <a:p>
            <a:pPr lvl="1"/>
            <a:r>
              <a:rPr lang="en-US" altLang="zh-TW" sz="3200" dirty="0"/>
              <a:t>If no, </a:t>
            </a:r>
            <a:r>
              <a:rPr lang="en-US" altLang="zh-TW" sz="3200" dirty="0" smtClean="0"/>
              <a:t>add </a:t>
            </a:r>
            <a:r>
              <a:rPr lang="en-US" altLang="zh-TW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  <a:r>
              <a:rPr lang="en-US" altLang="zh-TW" sz="3200" dirty="0" smtClean="0"/>
              <a:t>into </a:t>
            </a:r>
            <a:r>
              <a:rPr lang="en-US" altLang="zh-TW" sz="3200" dirty="0"/>
              <a:t>the charset pool and </a:t>
            </a:r>
            <a:r>
              <a:rPr lang="en-US" altLang="zh-TW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3200" dirty="0" smtClean="0"/>
              <a:t> </a:t>
            </a:r>
            <a:r>
              <a:rPr lang="en-US" altLang="zh-TW" sz="3200"/>
              <a:t>into </a:t>
            </a:r>
            <a:r>
              <a:rPr lang="en-US" altLang="zh-TW" sz="3200" smtClean="0"/>
              <a:t>the unique </a:t>
            </a:r>
            <a:r>
              <a:rPr lang="en-US" altLang="zh-TW" sz="3200" dirty="0"/>
              <a:t>set</a:t>
            </a:r>
          </a:p>
          <a:p>
            <a:endParaRPr lang="en-US" altLang="zh-TW" sz="3600" dirty="0"/>
          </a:p>
          <a:p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322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E185F61C-7994-4D68-B406-2ADD534F6FB9}"/>
              </a:ext>
            </a:extLst>
          </p:cNvPr>
          <p:cNvGrpSpPr/>
          <p:nvPr/>
        </p:nvGrpSpPr>
        <p:grpSpPr>
          <a:xfrm>
            <a:off x="1371600" y="673963"/>
            <a:ext cx="3487783" cy="5818912"/>
            <a:chOff x="953589" y="673963"/>
            <a:chExt cx="3487783" cy="581891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693EA44-36A1-4700-BEE4-44A7CCE8CCBD}"/>
                </a:ext>
              </a:extLst>
            </p:cNvPr>
            <p:cNvSpPr/>
            <p:nvPr/>
          </p:nvSpPr>
          <p:spPr>
            <a:xfrm>
              <a:off x="953589" y="1449977"/>
              <a:ext cx="3487783" cy="5042898"/>
            </a:xfrm>
            <a:prstGeom prst="roundRect">
              <a:avLst>
                <a:gd name="adj" fmla="val 805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189666-27C7-495A-9851-B2FE69FEE4D6}"/>
                </a:ext>
              </a:extLst>
            </p:cNvPr>
            <p:cNvSpPr txBox="1"/>
            <p:nvPr/>
          </p:nvSpPr>
          <p:spPr>
            <a:xfrm>
              <a:off x="2024743" y="673963"/>
              <a:ext cx="19333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map</a:t>
              </a:r>
              <a:endParaRPr lang="zh-TW" altLang="en-US" sz="4000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85D0F27-60D0-4F57-8B37-F39ACB02DF19}"/>
                </a:ext>
              </a:extLst>
            </p:cNvPr>
            <p:cNvCxnSpPr/>
            <p:nvPr/>
          </p:nvCxnSpPr>
          <p:spPr>
            <a:xfrm>
              <a:off x="953589" y="2155371"/>
              <a:ext cx="34877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1D14B6A-9071-4E55-91BA-A5FE9BCD7BAD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2697481" y="1449977"/>
              <a:ext cx="0" cy="5042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C98E2A1-839B-47A2-B03E-0555502172CB}"/>
                </a:ext>
              </a:extLst>
            </p:cNvPr>
            <p:cNvSpPr txBox="1"/>
            <p:nvPr/>
          </p:nvSpPr>
          <p:spPr>
            <a:xfrm>
              <a:off x="1464133" y="1465769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key</a:t>
              </a:r>
              <a:endParaRPr lang="zh-TW" altLang="en-US" sz="32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824DE4B-EC9C-4B88-B061-54044C0FD93F}"/>
                </a:ext>
              </a:extLst>
            </p:cNvPr>
            <p:cNvSpPr txBox="1"/>
            <p:nvPr/>
          </p:nvSpPr>
          <p:spPr>
            <a:xfrm>
              <a:off x="3043646" y="1461785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value</a:t>
              </a:r>
              <a:endParaRPr lang="zh-TW" altLang="en-US" sz="3200"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213764-3F91-4FB2-9A12-1B3E54E72847}"/>
              </a:ext>
            </a:extLst>
          </p:cNvPr>
          <p:cNvSpPr txBox="1"/>
          <p:nvPr/>
        </p:nvSpPr>
        <p:spPr>
          <a:xfrm>
            <a:off x="6682739" y="2546697"/>
            <a:ext cx="193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apple</a:t>
            </a:r>
            <a:endParaRPr lang="zh-TW" altLang="en-US" sz="4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4CFB2F-3930-40C2-8E53-29FBE012B171}"/>
              </a:ext>
            </a:extLst>
          </p:cNvPr>
          <p:cNvSpPr txBox="1"/>
          <p:nvPr/>
        </p:nvSpPr>
        <p:spPr>
          <a:xfrm>
            <a:off x="9599023" y="276845"/>
            <a:ext cx="2188028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Testcase:</a:t>
            </a:r>
          </a:p>
          <a:p>
            <a:pPr lvl="1"/>
            <a:r>
              <a:rPr lang="en-US" altLang="zh-TW" sz="2800" dirty="0"/>
              <a:t>apple</a:t>
            </a:r>
          </a:p>
          <a:p>
            <a:pPr lvl="1"/>
            <a:r>
              <a:rPr lang="en-US" altLang="zh-TW" sz="2800" dirty="0" err="1"/>
              <a:t>Eppla</a:t>
            </a:r>
            <a:endParaRPr lang="en-US" altLang="zh-TW" sz="2800" dirty="0"/>
          </a:p>
          <a:p>
            <a:pPr lvl="1"/>
            <a:r>
              <a:rPr lang="en-US" altLang="zh-TW" sz="2800" dirty="0" err="1"/>
              <a:t>apePl</a:t>
            </a:r>
            <a:endParaRPr lang="en-US" altLang="zh-TW" sz="2800" dirty="0"/>
          </a:p>
          <a:p>
            <a:pPr lvl="1"/>
            <a:r>
              <a:rPr lang="en-US" altLang="zh-TW" sz="2800" dirty="0"/>
              <a:t>sample</a:t>
            </a:r>
          </a:p>
          <a:p>
            <a:pPr lvl="1"/>
            <a:r>
              <a:rPr lang="en-US" altLang="zh-TW" sz="2800" dirty="0"/>
              <a:t>anagram</a:t>
            </a:r>
          </a:p>
          <a:p>
            <a:pPr lvl="1"/>
            <a:r>
              <a:rPr lang="en-US" altLang="zh-TW" sz="2800" dirty="0" err="1"/>
              <a:t>gramana</a:t>
            </a:r>
            <a:endParaRPr lang="en-US" altLang="zh-TW" sz="2800" dirty="0"/>
          </a:p>
          <a:p>
            <a:pPr lvl="1"/>
            <a:r>
              <a:rPr lang="en-US" altLang="zh-TW" sz="2800" dirty="0"/>
              <a:t>unique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AB91047-3113-4E22-A1E0-08C9269500CE}"/>
              </a:ext>
            </a:extLst>
          </p:cNvPr>
          <p:cNvSpPr txBox="1"/>
          <p:nvPr/>
        </p:nvSpPr>
        <p:spPr>
          <a:xfrm>
            <a:off x="5392783" y="3215039"/>
            <a:ext cx="4349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(sorted) =&gt; </a:t>
            </a:r>
            <a:r>
              <a:rPr lang="en-US" altLang="zh-TW" sz="4400" dirty="0" err="1"/>
              <a:t>aelpp</a:t>
            </a:r>
            <a:r>
              <a:rPr lang="en-US" altLang="zh-TW" sz="4400" dirty="0"/>
              <a:t> </a:t>
            </a:r>
            <a:endParaRPr lang="zh-TW" altLang="en-US" sz="4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9968091-258F-4795-A11C-316F6AFA2844}"/>
              </a:ext>
            </a:extLst>
          </p:cNvPr>
          <p:cNvCxnSpPr>
            <a:cxnSpLocks/>
          </p:cNvCxnSpPr>
          <p:nvPr/>
        </p:nvCxnSpPr>
        <p:spPr>
          <a:xfrm flipH="1">
            <a:off x="8051620" y="1084217"/>
            <a:ext cx="1876151" cy="1462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8C00E5F3-5C77-4EAC-AF38-71EF026279F7}"/>
              </a:ext>
            </a:extLst>
          </p:cNvPr>
          <p:cNvGrpSpPr/>
          <p:nvPr/>
        </p:nvGrpSpPr>
        <p:grpSpPr>
          <a:xfrm>
            <a:off x="5392783" y="4376057"/>
            <a:ext cx="2558141" cy="2116818"/>
            <a:chOff x="5392783" y="4376057"/>
            <a:chExt cx="2558141" cy="2116818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1046FB49-8E1D-4431-8420-55C849656F42}"/>
                </a:ext>
              </a:extLst>
            </p:cNvPr>
            <p:cNvSpPr/>
            <p:nvPr/>
          </p:nvSpPr>
          <p:spPr>
            <a:xfrm>
              <a:off x="5392783" y="4376057"/>
              <a:ext cx="2536371" cy="2116818"/>
            </a:xfrm>
            <a:prstGeom prst="roundRect">
              <a:avLst>
                <a:gd name="adj" fmla="val 1111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628D3486-4ACF-41FF-8D0B-488CB69608C0}"/>
                </a:ext>
              </a:extLst>
            </p:cNvPr>
            <p:cNvCxnSpPr/>
            <p:nvPr/>
          </p:nvCxnSpPr>
          <p:spPr>
            <a:xfrm>
              <a:off x="5414553" y="4899277"/>
              <a:ext cx="2536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EE96FC0-4694-4540-99ED-19CD13FE66DF}"/>
                </a:ext>
              </a:extLst>
            </p:cNvPr>
            <p:cNvSpPr txBox="1"/>
            <p:nvPr/>
          </p:nvSpPr>
          <p:spPr>
            <a:xfrm>
              <a:off x="6096000" y="4376057"/>
              <a:ext cx="1440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unique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94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E185F61C-7994-4D68-B406-2ADD534F6FB9}"/>
              </a:ext>
            </a:extLst>
          </p:cNvPr>
          <p:cNvGrpSpPr/>
          <p:nvPr/>
        </p:nvGrpSpPr>
        <p:grpSpPr>
          <a:xfrm>
            <a:off x="1371600" y="673963"/>
            <a:ext cx="3487783" cy="5818912"/>
            <a:chOff x="953589" y="673963"/>
            <a:chExt cx="3487783" cy="581891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693EA44-36A1-4700-BEE4-44A7CCE8CCBD}"/>
                </a:ext>
              </a:extLst>
            </p:cNvPr>
            <p:cNvSpPr/>
            <p:nvPr/>
          </p:nvSpPr>
          <p:spPr>
            <a:xfrm>
              <a:off x="953589" y="1449977"/>
              <a:ext cx="3487783" cy="5042898"/>
            </a:xfrm>
            <a:prstGeom prst="roundRect">
              <a:avLst>
                <a:gd name="adj" fmla="val 805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189666-27C7-495A-9851-B2FE69FEE4D6}"/>
                </a:ext>
              </a:extLst>
            </p:cNvPr>
            <p:cNvSpPr txBox="1"/>
            <p:nvPr/>
          </p:nvSpPr>
          <p:spPr>
            <a:xfrm>
              <a:off x="2024743" y="673963"/>
              <a:ext cx="19333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map</a:t>
              </a:r>
              <a:endParaRPr lang="zh-TW" altLang="en-US" sz="4000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85D0F27-60D0-4F57-8B37-F39ACB02DF19}"/>
                </a:ext>
              </a:extLst>
            </p:cNvPr>
            <p:cNvCxnSpPr/>
            <p:nvPr/>
          </p:nvCxnSpPr>
          <p:spPr>
            <a:xfrm>
              <a:off x="953589" y="2155371"/>
              <a:ext cx="34877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1D14B6A-9071-4E55-91BA-A5FE9BCD7BAD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2697481" y="1449977"/>
              <a:ext cx="0" cy="5042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C98E2A1-839B-47A2-B03E-0555502172CB}"/>
                </a:ext>
              </a:extLst>
            </p:cNvPr>
            <p:cNvSpPr txBox="1"/>
            <p:nvPr/>
          </p:nvSpPr>
          <p:spPr>
            <a:xfrm>
              <a:off x="1464133" y="1465769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key</a:t>
              </a:r>
              <a:endParaRPr lang="zh-TW" altLang="en-US" sz="32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824DE4B-EC9C-4B88-B061-54044C0FD93F}"/>
                </a:ext>
              </a:extLst>
            </p:cNvPr>
            <p:cNvSpPr txBox="1"/>
            <p:nvPr/>
          </p:nvSpPr>
          <p:spPr>
            <a:xfrm>
              <a:off x="3043646" y="1461785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value</a:t>
              </a:r>
              <a:endParaRPr lang="zh-TW" altLang="en-US" sz="3200"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213764-3F91-4FB2-9A12-1B3E54E72847}"/>
              </a:ext>
            </a:extLst>
          </p:cNvPr>
          <p:cNvSpPr txBox="1"/>
          <p:nvPr/>
        </p:nvSpPr>
        <p:spPr>
          <a:xfrm>
            <a:off x="6682739" y="2546697"/>
            <a:ext cx="193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apple</a:t>
            </a:r>
            <a:endParaRPr lang="zh-TW" altLang="en-US" sz="4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4CFB2F-3930-40C2-8E53-29FBE012B171}"/>
              </a:ext>
            </a:extLst>
          </p:cNvPr>
          <p:cNvSpPr txBox="1"/>
          <p:nvPr/>
        </p:nvSpPr>
        <p:spPr>
          <a:xfrm>
            <a:off x="9599023" y="276845"/>
            <a:ext cx="2188028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Testcase:</a:t>
            </a:r>
          </a:p>
          <a:p>
            <a:pPr lvl="1"/>
            <a:r>
              <a:rPr lang="en-US" altLang="zh-TW" sz="2800" dirty="0"/>
              <a:t>apple</a:t>
            </a:r>
          </a:p>
          <a:p>
            <a:pPr lvl="1"/>
            <a:r>
              <a:rPr lang="en-US" altLang="zh-TW" sz="2800" dirty="0" err="1"/>
              <a:t>Eppla</a:t>
            </a:r>
            <a:endParaRPr lang="en-US" altLang="zh-TW" sz="2800" dirty="0"/>
          </a:p>
          <a:p>
            <a:pPr lvl="1"/>
            <a:r>
              <a:rPr lang="en-US" altLang="zh-TW" sz="2800" dirty="0" err="1"/>
              <a:t>apePl</a:t>
            </a:r>
            <a:endParaRPr lang="en-US" altLang="zh-TW" sz="2800" dirty="0"/>
          </a:p>
          <a:p>
            <a:pPr lvl="1"/>
            <a:r>
              <a:rPr lang="en-US" altLang="zh-TW" sz="2800" dirty="0"/>
              <a:t>sample</a:t>
            </a:r>
          </a:p>
          <a:p>
            <a:pPr lvl="1"/>
            <a:r>
              <a:rPr lang="en-US" altLang="zh-TW" sz="2800" dirty="0"/>
              <a:t>anagram</a:t>
            </a:r>
          </a:p>
          <a:p>
            <a:pPr lvl="1"/>
            <a:r>
              <a:rPr lang="en-US" altLang="zh-TW" sz="2800" dirty="0" err="1"/>
              <a:t>gramana</a:t>
            </a:r>
            <a:endParaRPr lang="en-US" altLang="zh-TW" sz="2800" dirty="0"/>
          </a:p>
          <a:p>
            <a:pPr lvl="1"/>
            <a:r>
              <a:rPr lang="en-US" altLang="zh-TW" sz="2800" dirty="0"/>
              <a:t>unique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AB91047-3113-4E22-A1E0-08C9269500CE}"/>
              </a:ext>
            </a:extLst>
          </p:cNvPr>
          <p:cNvSpPr txBox="1"/>
          <p:nvPr/>
        </p:nvSpPr>
        <p:spPr>
          <a:xfrm>
            <a:off x="5392783" y="3215039"/>
            <a:ext cx="4349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(sorted) =&gt; </a:t>
            </a:r>
            <a:r>
              <a:rPr lang="en-US" altLang="zh-TW" sz="4400" dirty="0" err="1"/>
              <a:t>aelpp</a:t>
            </a:r>
            <a:r>
              <a:rPr lang="en-US" altLang="zh-TW" sz="4400" dirty="0"/>
              <a:t> </a:t>
            </a:r>
            <a:endParaRPr lang="zh-TW" altLang="en-US" sz="4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2605C4D-2170-408B-ABA0-E010FCECB4E0}"/>
              </a:ext>
            </a:extLst>
          </p:cNvPr>
          <p:cNvCxnSpPr>
            <a:cxnSpLocks/>
          </p:cNvCxnSpPr>
          <p:nvPr/>
        </p:nvCxnSpPr>
        <p:spPr>
          <a:xfrm flipH="1" flipV="1">
            <a:off x="4909254" y="2546697"/>
            <a:ext cx="441482" cy="10530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A32D2B6-1F21-4D6A-97FD-A6661BEDCB9B}"/>
              </a:ext>
            </a:extLst>
          </p:cNvPr>
          <p:cNvSpPr txBox="1"/>
          <p:nvPr/>
        </p:nvSpPr>
        <p:spPr>
          <a:xfrm>
            <a:off x="5255627" y="1754172"/>
            <a:ext cx="4121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Find ‘</a:t>
            </a:r>
            <a:r>
              <a:rPr lang="en-US" altLang="zh-TW" sz="3200" dirty="0" err="1">
                <a:solidFill>
                  <a:srgbClr val="FF0000"/>
                </a:solidFill>
              </a:rPr>
              <a:t>aelpp</a:t>
            </a:r>
            <a:r>
              <a:rPr lang="en-US" altLang="zh-TW" sz="3200" dirty="0">
                <a:solidFill>
                  <a:srgbClr val="FF0000"/>
                </a:solidFill>
              </a:rPr>
              <a:t>’ in the map 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no match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BC4EF5C-143F-4E34-BABE-D7E279F6CA0E}"/>
              </a:ext>
            </a:extLst>
          </p:cNvPr>
          <p:cNvGrpSpPr/>
          <p:nvPr/>
        </p:nvGrpSpPr>
        <p:grpSpPr>
          <a:xfrm>
            <a:off x="5392783" y="4376057"/>
            <a:ext cx="2558141" cy="2116818"/>
            <a:chOff x="5392783" y="4376057"/>
            <a:chExt cx="2558141" cy="2116818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92AA0243-69FD-4DBB-812C-D25933755F2D}"/>
                </a:ext>
              </a:extLst>
            </p:cNvPr>
            <p:cNvSpPr/>
            <p:nvPr/>
          </p:nvSpPr>
          <p:spPr>
            <a:xfrm>
              <a:off x="5392783" y="4376057"/>
              <a:ext cx="2536371" cy="2116818"/>
            </a:xfrm>
            <a:prstGeom prst="roundRect">
              <a:avLst>
                <a:gd name="adj" fmla="val 1111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8FBE7CA0-6190-4724-9B14-7ECB0A95F739}"/>
                </a:ext>
              </a:extLst>
            </p:cNvPr>
            <p:cNvCxnSpPr/>
            <p:nvPr/>
          </p:nvCxnSpPr>
          <p:spPr>
            <a:xfrm>
              <a:off x="5414553" y="4899277"/>
              <a:ext cx="2536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CAF9A07-BCDC-45CC-B907-68D0C1A21C9B}"/>
                </a:ext>
              </a:extLst>
            </p:cNvPr>
            <p:cNvSpPr txBox="1"/>
            <p:nvPr/>
          </p:nvSpPr>
          <p:spPr>
            <a:xfrm>
              <a:off x="6096000" y="4376057"/>
              <a:ext cx="1440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unique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89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E185F61C-7994-4D68-B406-2ADD534F6FB9}"/>
              </a:ext>
            </a:extLst>
          </p:cNvPr>
          <p:cNvGrpSpPr/>
          <p:nvPr/>
        </p:nvGrpSpPr>
        <p:grpSpPr>
          <a:xfrm>
            <a:off x="1371600" y="673963"/>
            <a:ext cx="3487783" cy="5818912"/>
            <a:chOff x="953589" y="673963"/>
            <a:chExt cx="3487783" cy="581891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693EA44-36A1-4700-BEE4-44A7CCE8CCBD}"/>
                </a:ext>
              </a:extLst>
            </p:cNvPr>
            <p:cNvSpPr/>
            <p:nvPr/>
          </p:nvSpPr>
          <p:spPr>
            <a:xfrm>
              <a:off x="953589" y="1449977"/>
              <a:ext cx="3487783" cy="5042898"/>
            </a:xfrm>
            <a:prstGeom prst="roundRect">
              <a:avLst>
                <a:gd name="adj" fmla="val 805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189666-27C7-495A-9851-B2FE69FEE4D6}"/>
                </a:ext>
              </a:extLst>
            </p:cNvPr>
            <p:cNvSpPr txBox="1"/>
            <p:nvPr/>
          </p:nvSpPr>
          <p:spPr>
            <a:xfrm>
              <a:off x="2024743" y="673963"/>
              <a:ext cx="19333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map</a:t>
              </a:r>
              <a:endParaRPr lang="zh-TW" altLang="en-US" sz="4000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85D0F27-60D0-4F57-8B37-F39ACB02DF19}"/>
                </a:ext>
              </a:extLst>
            </p:cNvPr>
            <p:cNvCxnSpPr/>
            <p:nvPr/>
          </p:nvCxnSpPr>
          <p:spPr>
            <a:xfrm>
              <a:off x="953589" y="2155371"/>
              <a:ext cx="34877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1D14B6A-9071-4E55-91BA-A5FE9BCD7BAD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2697481" y="1449977"/>
              <a:ext cx="0" cy="5042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C98E2A1-839B-47A2-B03E-0555502172CB}"/>
                </a:ext>
              </a:extLst>
            </p:cNvPr>
            <p:cNvSpPr txBox="1"/>
            <p:nvPr/>
          </p:nvSpPr>
          <p:spPr>
            <a:xfrm>
              <a:off x="1464133" y="1465769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key</a:t>
              </a:r>
              <a:endParaRPr lang="zh-TW" altLang="en-US" sz="32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824DE4B-EC9C-4B88-B061-54044C0FD93F}"/>
                </a:ext>
              </a:extLst>
            </p:cNvPr>
            <p:cNvSpPr txBox="1"/>
            <p:nvPr/>
          </p:nvSpPr>
          <p:spPr>
            <a:xfrm>
              <a:off x="3043646" y="1461785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value</a:t>
              </a:r>
              <a:endParaRPr lang="zh-TW" altLang="en-US" sz="3200"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213764-3F91-4FB2-9A12-1B3E54E72847}"/>
              </a:ext>
            </a:extLst>
          </p:cNvPr>
          <p:cNvSpPr txBox="1"/>
          <p:nvPr/>
        </p:nvSpPr>
        <p:spPr>
          <a:xfrm>
            <a:off x="6682739" y="2546697"/>
            <a:ext cx="193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apple</a:t>
            </a:r>
            <a:endParaRPr lang="zh-TW" altLang="en-US" sz="4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4CFB2F-3930-40C2-8E53-29FBE012B171}"/>
              </a:ext>
            </a:extLst>
          </p:cNvPr>
          <p:cNvSpPr txBox="1"/>
          <p:nvPr/>
        </p:nvSpPr>
        <p:spPr>
          <a:xfrm>
            <a:off x="9599023" y="276845"/>
            <a:ext cx="2188028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Testcase:</a:t>
            </a:r>
          </a:p>
          <a:p>
            <a:pPr lvl="1"/>
            <a:r>
              <a:rPr lang="en-US" altLang="zh-TW" sz="2800" dirty="0"/>
              <a:t>apple</a:t>
            </a:r>
          </a:p>
          <a:p>
            <a:pPr lvl="1"/>
            <a:r>
              <a:rPr lang="en-US" altLang="zh-TW" sz="2800" dirty="0" err="1"/>
              <a:t>Eppla</a:t>
            </a:r>
            <a:endParaRPr lang="en-US" altLang="zh-TW" sz="2800" dirty="0"/>
          </a:p>
          <a:p>
            <a:pPr lvl="1"/>
            <a:r>
              <a:rPr lang="en-US" altLang="zh-TW" sz="2800" dirty="0" err="1"/>
              <a:t>apePl</a:t>
            </a:r>
            <a:endParaRPr lang="en-US" altLang="zh-TW" sz="2800" dirty="0"/>
          </a:p>
          <a:p>
            <a:pPr lvl="1"/>
            <a:r>
              <a:rPr lang="en-US" altLang="zh-TW" sz="2800" dirty="0"/>
              <a:t>sample</a:t>
            </a:r>
          </a:p>
          <a:p>
            <a:pPr lvl="1"/>
            <a:r>
              <a:rPr lang="en-US" altLang="zh-TW" sz="2800" dirty="0"/>
              <a:t>anagram</a:t>
            </a:r>
          </a:p>
          <a:p>
            <a:pPr lvl="1"/>
            <a:r>
              <a:rPr lang="en-US" altLang="zh-TW" sz="2800" dirty="0" err="1"/>
              <a:t>gramana</a:t>
            </a:r>
            <a:endParaRPr lang="en-US" altLang="zh-TW" sz="2800" dirty="0"/>
          </a:p>
          <a:p>
            <a:pPr lvl="1"/>
            <a:r>
              <a:rPr lang="en-US" altLang="zh-TW" sz="2800" dirty="0"/>
              <a:t>unique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AB91047-3113-4E22-A1E0-08C9269500CE}"/>
              </a:ext>
            </a:extLst>
          </p:cNvPr>
          <p:cNvSpPr txBox="1"/>
          <p:nvPr/>
        </p:nvSpPr>
        <p:spPr>
          <a:xfrm>
            <a:off x="5392783" y="3215039"/>
            <a:ext cx="4349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(sorted) =&gt; </a:t>
            </a:r>
            <a:r>
              <a:rPr lang="en-US" altLang="zh-TW" sz="4400" dirty="0" err="1"/>
              <a:t>aelpp</a:t>
            </a:r>
            <a:r>
              <a:rPr lang="en-US" altLang="zh-TW" sz="4400" dirty="0"/>
              <a:t> </a:t>
            </a:r>
            <a:endParaRPr lang="zh-TW" altLang="en-US" sz="44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BFE60A5-BE42-47F2-876F-3D8E50B5EEA7}"/>
              </a:ext>
            </a:extLst>
          </p:cNvPr>
          <p:cNvCxnSpPr>
            <a:cxnSpLocks/>
          </p:cNvCxnSpPr>
          <p:nvPr/>
        </p:nvCxnSpPr>
        <p:spPr>
          <a:xfrm flipH="1">
            <a:off x="4752982" y="2249309"/>
            <a:ext cx="1037133" cy="2796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FFF39F9-5AAE-4B73-A452-652E50727487}"/>
              </a:ext>
            </a:extLst>
          </p:cNvPr>
          <p:cNvSpPr txBox="1"/>
          <p:nvPr/>
        </p:nvSpPr>
        <p:spPr>
          <a:xfrm>
            <a:off x="1639396" y="2237498"/>
            <a:ext cx="3148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solidFill>
                  <a:srgbClr val="FF0000"/>
                </a:solidFill>
              </a:rPr>
              <a:t>aelpp</a:t>
            </a:r>
            <a:r>
              <a:rPr lang="en-US" altLang="zh-TW" sz="3200" dirty="0">
                <a:solidFill>
                  <a:srgbClr val="FF0000"/>
                </a:solidFill>
              </a:rPr>
              <a:t>         apple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76ED7B5-09FB-47EE-A679-5E16C6F5B2B7}"/>
              </a:ext>
            </a:extLst>
          </p:cNvPr>
          <p:cNvSpPr txBox="1"/>
          <p:nvPr/>
        </p:nvSpPr>
        <p:spPr>
          <a:xfrm>
            <a:off x="5902988" y="1825625"/>
            <a:ext cx="3942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insert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88A0E5A-E066-41ED-ACD6-DC22AFF40528}"/>
              </a:ext>
            </a:extLst>
          </p:cNvPr>
          <p:cNvGrpSpPr/>
          <p:nvPr/>
        </p:nvGrpSpPr>
        <p:grpSpPr>
          <a:xfrm>
            <a:off x="5392783" y="4376057"/>
            <a:ext cx="2558141" cy="2116818"/>
            <a:chOff x="5392783" y="4376057"/>
            <a:chExt cx="2558141" cy="2116818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E6B217A0-935C-4108-A034-3B5EF04AD033}"/>
                </a:ext>
              </a:extLst>
            </p:cNvPr>
            <p:cNvSpPr/>
            <p:nvPr/>
          </p:nvSpPr>
          <p:spPr>
            <a:xfrm>
              <a:off x="5392783" y="4376057"/>
              <a:ext cx="2536371" cy="2116818"/>
            </a:xfrm>
            <a:prstGeom prst="roundRect">
              <a:avLst>
                <a:gd name="adj" fmla="val 1111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5D67FC84-FDD5-47B0-8BA6-5353772538E3}"/>
                </a:ext>
              </a:extLst>
            </p:cNvPr>
            <p:cNvCxnSpPr/>
            <p:nvPr/>
          </p:nvCxnSpPr>
          <p:spPr>
            <a:xfrm>
              <a:off x="5414553" y="4899277"/>
              <a:ext cx="2536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1CB7446-C498-43A8-8B55-1FC208C4113F}"/>
                </a:ext>
              </a:extLst>
            </p:cNvPr>
            <p:cNvSpPr txBox="1"/>
            <p:nvPr/>
          </p:nvSpPr>
          <p:spPr>
            <a:xfrm>
              <a:off x="6096000" y="4376057"/>
              <a:ext cx="1440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unique</a:t>
              </a:r>
              <a:endParaRPr lang="zh-TW" altLang="en-US" sz="2800" dirty="0"/>
            </a:p>
          </p:txBody>
        </p:sp>
      </p:grp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503FCB5-8592-4F21-83A6-5AF26E6AF035}"/>
              </a:ext>
            </a:extLst>
          </p:cNvPr>
          <p:cNvCxnSpPr>
            <a:cxnSpLocks/>
          </p:cNvCxnSpPr>
          <p:nvPr/>
        </p:nvCxnSpPr>
        <p:spPr>
          <a:xfrm flipH="1">
            <a:off x="5790116" y="2410400"/>
            <a:ext cx="611771" cy="24888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A8DA475-27E5-4AE5-8134-A392A527539C}"/>
              </a:ext>
            </a:extLst>
          </p:cNvPr>
          <p:cNvSpPr txBox="1"/>
          <p:nvPr/>
        </p:nvSpPr>
        <p:spPr>
          <a:xfrm>
            <a:off x="6189284" y="4911245"/>
            <a:ext cx="163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apple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8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E185F61C-7994-4D68-B406-2ADD534F6FB9}"/>
              </a:ext>
            </a:extLst>
          </p:cNvPr>
          <p:cNvGrpSpPr/>
          <p:nvPr/>
        </p:nvGrpSpPr>
        <p:grpSpPr>
          <a:xfrm>
            <a:off x="1371600" y="673963"/>
            <a:ext cx="3487783" cy="5818912"/>
            <a:chOff x="953589" y="673963"/>
            <a:chExt cx="3487783" cy="581891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693EA44-36A1-4700-BEE4-44A7CCE8CCBD}"/>
                </a:ext>
              </a:extLst>
            </p:cNvPr>
            <p:cNvSpPr/>
            <p:nvPr/>
          </p:nvSpPr>
          <p:spPr>
            <a:xfrm>
              <a:off x="953589" y="1449977"/>
              <a:ext cx="3487783" cy="5042898"/>
            </a:xfrm>
            <a:prstGeom prst="roundRect">
              <a:avLst>
                <a:gd name="adj" fmla="val 805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189666-27C7-495A-9851-B2FE69FEE4D6}"/>
                </a:ext>
              </a:extLst>
            </p:cNvPr>
            <p:cNvSpPr txBox="1"/>
            <p:nvPr/>
          </p:nvSpPr>
          <p:spPr>
            <a:xfrm>
              <a:off x="2024743" y="673963"/>
              <a:ext cx="19333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map</a:t>
              </a:r>
              <a:endParaRPr lang="zh-TW" altLang="en-US" sz="4000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85D0F27-60D0-4F57-8B37-F39ACB02DF19}"/>
                </a:ext>
              </a:extLst>
            </p:cNvPr>
            <p:cNvCxnSpPr/>
            <p:nvPr/>
          </p:nvCxnSpPr>
          <p:spPr>
            <a:xfrm>
              <a:off x="953589" y="2155371"/>
              <a:ext cx="34877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1D14B6A-9071-4E55-91BA-A5FE9BCD7BAD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2697481" y="1449977"/>
              <a:ext cx="0" cy="5042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C98E2A1-839B-47A2-B03E-0555502172CB}"/>
                </a:ext>
              </a:extLst>
            </p:cNvPr>
            <p:cNvSpPr txBox="1"/>
            <p:nvPr/>
          </p:nvSpPr>
          <p:spPr>
            <a:xfrm>
              <a:off x="1464133" y="1465769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key</a:t>
              </a:r>
              <a:endParaRPr lang="zh-TW" altLang="en-US" sz="32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824DE4B-EC9C-4B88-B061-54044C0FD93F}"/>
                </a:ext>
              </a:extLst>
            </p:cNvPr>
            <p:cNvSpPr txBox="1"/>
            <p:nvPr/>
          </p:nvSpPr>
          <p:spPr>
            <a:xfrm>
              <a:off x="3043646" y="1461785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value</a:t>
              </a:r>
              <a:endParaRPr lang="zh-TW" altLang="en-US" sz="3200"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213764-3F91-4FB2-9A12-1B3E54E72847}"/>
              </a:ext>
            </a:extLst>
          </p:cNvPr>
          <p:cNvSpPr txBox="1"/>
          <p:nvPr/>
        </p:nvSpPr>
        <p:spPr>
          <a:xfrm>
            <a:off x="6682739" y="2546697"/>
            <a:ext cx="193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/>
              <a:t>Eppla</a:t>
            </a:r>
            <a:endParaRPr lang="zh-TW" altLang="en-US" sz="4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4CFB2F-3930-40C2-8E53-29FBE012B171}"/>
              </a:ext>
            </a:extLst>
          </p:cNvPr>
          <p:cNvSpPr txBox="1"/>
          <p:nvPr/>
        </p:nvSpPr>
        <p:spPr>
          <a:xfrm>
            <a:off x="9599023" y="276845"/>
            <a:ext cx="2188028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Testcase:</a:t>
            </a:r>
          </a:p>
          <a:p>
            <a:pPr lvl="1"/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apple</a:t>
            </a:r>
          </a:p>
          <a:p>
            <a:pPr lvl="1"/>
            <a:r>
              <a:rPr lang="en-US" altLang="zh-TW" sz="2800" dirty="0" err="1"/>
              <a:t>Eppla</a:t>
            </a:r>
            <a:endParaRPr lang="en-US" altLang="zh-TW" sz="2800" dirty="0"/>
          </a:p>
          <a:p>
            <a:pPr lvl="1"/>
            <a:r>
              <a:rPr lang="en-US" altLang="zh-TW" sz="2800" dirty="0" err="1"/>
              <a:t>apePl</a:t>
            </a:r>
            <a:endParaRPr lang="en-US" altLang="zh-TW" sz="2800" dirty="0"/>
          </a:p>
          <a:p>
            <a:pPr lvl="1"/>
            <a:r>
              <a:rPr lang="en-US" altLang="zh-TW" sz="2800" dirty="0"/>
              <a:t>sample</a:t>
            </a:r>
          </a:p>
          <a:p>
            <a:pPr lvl="1"/>
            <a:r>
              <a:rPr lang="en-US" altLang="zh-TW" sz="2800" dirty="0"/>
              <a:t>anagram</a:t>
            </a:r>
          </a:p>
          <a:p>
            <a:pPr lvl="1"/>
            <a:r>
              <a:rPr lang="en-US" altLang="zh-TW" sz="2800" dirty="0" err="1"/>
              <a:t>gramana</a:t>
            </a:r>
            <a:endParaRPr lang="en-US" altLang="zh-TW" sz="2800" dirty="0"/>
          </a:p>
          <a:p>
            <a:pPr lvl="1"/>
            <a:r>
              <a:rPr lang="en-US" altLang="zh-TW" sz="2800" dirty="0"/>
              <a:t>unique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AB91047-3113-4E22-A1E0-08C9269500CE}"/>
              </a:ext>
            </a:extLst>
          </p:cNvPr>
          <p:cNvSpPr txBox="1"/>
          <p:nvPr/>
        </p:nvSpPr>
        <p:spPr>
          <a:xfrm>
            <a:off x="5392783" y="3215039"/>
            <a:ext cx="4349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(sorted) =&gt; </a:t>
            </a:r>
            <a:r>
              <a:rPr lang="en-US" altLang="zh-TW" sz="4400" dirty="0" err="1"/>
              <a:t>aelpp</a:t>
            </a:r>
            <a:r>
              <a:rPr lang="en-US" altLang="zh-TW" sz="4400" dirty="0"/>
              <a:t> </a:t>
            </a:r>
            <a:endParaRPr lang="zh-TW" altLang="en-US" sz="4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9968091-258F-4795-A11C-316F6AFA2844}"/>
              </a:ext>
            </a:extLst>
          </p:cNvPr>
          <p:cNvCxnSpPr>
            <a:cxnSpLocks/>
          </p:cNvCxnSpPr>
          <p:nvPr/>
        </p:nvCxnSpPr>
        <p:spPr>
          <a:xfrm flipH="1">
            <a:off x="8051621" y="1461785"/>
            <a:ext cx="1941465" cy="10849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F62DFF0-3418-469D-A40D-6769034844AD}"/>
              </a:ext>
            </a:extLst>
          </p:cNvPr>
          <p:cNvSpPr txBox="1"/>
          <p:nvPr/>
        </p:nvSpPr>
        <p:spPr>
          <a:xfrm>
            <a:off x="1639396" y="2237498"/>
            <a:ext cx="3148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aelpp</a:t>
            </a:r>
            <a:r>
              <a:rPr lang="en-US" altLang="zh-TW" sz="3200" dirty="0"/>
              <a:t>         apple</a:t>
            </a:r>
            <a:endParaRPr lang="zh-TW" altLang="en-US" sz="32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B999A89-659E-4EA6-8FCD-77D9D9056596}"/>
              </a:ext>
            </a:extLst>
          </p:cNvPr>
          <p:cNvGrpSpPr/>
          <p:nvPr/>
        </p:nvGrpSpPr>
        <p:grpSpPr>
          <a:xfrm>
            <a:off x="5392783" y="4376057"/>
            <a:ext cx="2558141" cy="2116818"/>
            <a:chOff x="5392783" y="4376057"/>
            <a:chExt cx="2558141" cy="2116818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BC857CDA-97E8-4050-99CF-D2DCAFA1B4D8}"/>
                </a:ext>
              </a:extLst>
            </p:cNvPr>
            <p:cNvSpPr/>
            <p:nvPr/>
          </p:nvSpPr>
          <p:spPr>
            <a:xfrm>
              <a:off x="5392783" y="4376057"/>
              <a:ext cx="2536371" cy="2116818"/>
            </a:xfrm>
            <a:prstGeom prst="roundRect">
              <a:avLst>
                <a:gd name="adj" fmla="val 1111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C2791A64-C1AD-4945-8C86-91D1BD4FB58B}"/>
                </a:ext>
              </a:extLst>
            </p:cNvPr>
            <p:cNvCxnSpPr/>
            <p:nvPr/>
          </p:nvCxnSpPr>
          <p:spPr>
            <a:xfrm>
              <a:off x="5414553" y="4899277"/>
              <a:ext cx="2536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D7339B09-52CE-438A-AEF6-E77C8A90DCB0}"/>
                </a:ext>
              </a:extLst>
            </p:cNvPr>
            <p:cNvSpPr txBox="1"/>
            <p:nvPr/>
          </p:nvSpPr>
          <p:spPr>
            <a:xfrm>
              <a:off x="6096000" y="4376057"/>
              <a:ext cx="1440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unique</a:t>
              </a:r>
              <a:endParaRPr lang="zh-TW" altLang="en-US" sz="2800" dirty="0"/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70A7A8D-1794-4E1B-B3AC-1A83B18D4E65}"/>
              </a:ext>
            </a:extLst>
          </p:cNvPr>
          <p:cNvSpPr txBox="1"/>
          <p:nvPr/>
        </p:nvSpPr>
        <p:spPr>
          <a:xfrm>
            <a:off x="6189284" y="4911245"/>
            <a:ext cx="163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apple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8866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E185F61C-7994-4D68-B406-2ADD534F6FB9}"/>
              </a:ext>
            </a:extLst>
          </p:cNvPr>
          <p:cNvGrpSpPr/>
          <p:nvPr/>
        </p:nvGrpSpPr>
        <p:grpSpPr>
          <a:xfrm>
            <a:off x="1371600" y="673963"/>
            <a:ext cx="3487783" cy="5818912"/>
            <a:chOff x="953589" y="673963"/>
            <a:chExt cx="3487783" cy="581891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693EA44-36A1-4700-BEE4-44A7CCE8CCBD}"/>
                </a:ext>
              </a:extLst>
            </p:cNvPr>
            <p:cNvSpPr/>
            <p:nvPr/>
          </p:nvSpPr>
          <p:spPr>
            <a:xfrm>
              <a:off x="953589" y="1449977"/>
              <a:ext cx="3487783" cy="5042898"/>
            </a:xfrm>
            <a:prstGeom prst="roundRect">
              <a:avLst>
                <a:gd name="adj" fmla="val 805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189666-27C7-495A-9851-B2FE69FEE4D6}"/>
                </a:ext>
              </a:extLst>
            </p:cNvPr>
            <p:cNvSpPr txBox="1"/>
            <p:nvPr/>
          </p:nvSpPr>
          <p:spPr>
            <a:xfrm>
              <a:off x="2024743" y="673963"/>
              <a:ext cx="19333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map</a:t>
              </a:r>
              <a:endParaRPr lang="zh-TW" altLang="en-US" sz="4000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85D0F27-60D0-4F57-8B37-F39ACB02DF19}"/>
                </a:ext>
              </a:extLst>
            </p:cNvPr>
            <p:cNvCxnSpPr/>
            <p:nvPr/>
          </p:nvCxnSpPr>
          <p:spPr>
            <a:xfrm>
              <a:off x="953589" y="2155371"/>
              <a:ext cx="34877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1D14B6A-9071-4E55-91BA-A5FE9BCD7BAD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2697481" y="1449977"/>
              <a:ext cx="0" cy="5042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C98E2A1-839B-47A2-B03E-0555502172CB}"/>
                </a:ext>
              </a:extLst>
            </p:cNvPr>
            <p:cNvSpPr txBox="1"/>
            <p:nvPr/>
          </p:nvSpPr>
          <p:spPr>
            <a:xfrm>
              <a:off x="1464133" y="1465769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key</a:t>
              </a:r>
              <a:endParaRPr lang="zh-TW" altLang="en-US" sz="32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824DE4B-EC9C-4B88-B061-54044C0FD93F}"/>
                </a:ext>
              </a:extLst>
            </p:cNvPr>
            <p:cNvSpPr txBox="1"/>
            <p:nvPr/>
          </p:nvSpPr>
          <p:spPr>
            <a:xfrm>
              <a:off x="3043646" y="1461785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value</a:t>
              </a:r>
              <a:endParaRPr lang="zh-TW" altLang="en-US" sz="3200"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213764-3F91-4FB2-9A12-1B3E54E72847}"/>
              </a:ext>
            </a:extLst>
          </p:cNvPr>
          <p:cNvSpPr txBox="1"/>
          <p:nvPr/>
        </p:nvSpPr>
        <p:spPr>
          <a:xfrm>
            <a:off x="6682739" y="2546697"/>
            <a:ext cx="193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/>
              <a:t>Eppla</a:t>
            </a:r>
            <a:endParaRPr lang="zh-TW" altLang="en-US" sz="4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4CFB2F-3930-40C2-8E53-29FBE012B171}"/>
              </a:ext>
            </a:extLst>
          </p:cNvPr>
          <p:cNvSpPr txBox="1"/>
          <p:nvPr/>
        </p:nvSpPr>
        <p:spPr>
          <a:xfrm>
            <a:off x="9599023" y="276845"/>
            <a:ext cx="2188028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Testcase:</a:t>
            </a:r>
          </a:p>
          <a:p>
            <a:pPr lvl="1"/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apple</a:t>
            </a:r>
          </a:p>
          <a:p>
            <a:pPr lvl="1"/>
            <a:r>
              <a:rPr lang="en-US" altLang="zh-TW" sz="2800" dirty="0" err="1"/>
              <a:t>Eppla</a:t>
            </a:r>
            <a:endParaRPr lang="en-US" altLang="zh-TW" sz="2800" dirty="0"/>
          </a:p>
          <a:p>
            <a:pPr lvl="1"/>
            <a:r>
              <a:rPr lang="en-US" altLang="zh-TW" sz="2800" dirty="0" err="1"/>
              <a:t>apePl</a:t>
            </a:r>
            <a:endParaRPr lang="en-US" altLang="zh-TW" sz="2800" dirty="0"/>
          </a:p>
          <a:p>
            <a:pPr lvl="1"/>
            <a:r>
              <a:rPr lang="en-US" altLang="zh-TW" sz="2800" dirty="0"/>
              <a:t>sample</a:t>
            </a:r>
          </a:p>
          <a:p>
            <a:pPr lvl="1"/>
            <a:r>
              <a:rPr lang="en-US" altLang="zh-TW" sz="2800" dirty="0"/>
              <a:t>anagram</a:t>
            </a:r>
          </a:p>
          <a:p>
            <a:pPr lvl="1"/>
            <a:r>
              <a:rPr lang="en-US" altLang="zh-TW" sz="2800" dirty="0" err="1"/>
              <a:t>gramana</a:t>
            </a:r>
            <a:endParaRPr lang="en-US" altLang="zh-TW" sz="2800" dirty="0"/>
          </a:p>
          <a:p>
            <a:pPr lvl="1"/>
            <a:r>
              <a:rPr lang="en-US" altLang="zh-TW" sz="2800" dirty="0"/>
              <a:t>unique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AB91047-3113-4E22-A1E0-08C9269500CE}"/>
              </a:ext>
            </a:extLst>
          </p:cNvPr>
          <p:cNvSpPr txBox="1"/>
          <p:nvPr/>
        </p:nvSpPr>
        <p:spPr>
          <a:xfrm>
            <a:off x="5392783" y="3215039"/>
            <a:ext cx="4349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(sorted) =&gt; </a:t>
            </a:r>
            <a:r>
              <a:rPr lang="en-US" altLang="zh-TW" sz="4400" dirty="0" err="1"/>
              <a:t>aelpp</a:t>
            </a:r>
            <a:r>
              <a:rPr lang="en-US" altLang="zh-TW" sz="4400" dirty="0"/>
              <a:t> </a:t>
            </a:r>
            <a:endParaRPr lang="zh-TW" altLang="en-US" sz="4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2605C4D-2170-408B-ABA0-E010FCECB4E0}"/>
              </a:ext>
            </a:extLst>
          </p:cNvPr>
          <p:cNvCxnSpPr>
            <a:cxnSpLocks/>
          </p:cNvCxnSpPr>
          <p:nvPr/>
        </p:nvCxnSpPr>
        <p:spPr>
          <a:xfrm flipH="1" flipV="1">
            <a:off x="4909254" y="2546697"/>
            <a:ext cx="441482" cy="10530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A32D2B6-1F21-4D6A-97FD-A6661BEDCB9B}"/>
              </a:ext>
            </a:extLst>
          </p:cNvPr>
          <p:cNvSpPr txBox="1"/>
          <p:nvPr/>
        </p:nvSpPr>
        <p:spPr>
          <a:xfrm>
            <a:off x="5255627" y="1754172"/>
            <a:ext cx="4121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Find ‘</a:t>
            </a:r>
            <a:r>
              <a:rPr lang="en-US" altLang="zh-TW" sz="3200" dirty="0" err="1">
                <a:solidFill>
                  <a:srgbClr val="FF0000"/>
                </a:solidFill>
              </a:rPr>
              <a:t>aelpp</a:t>
            </a:r>
            <a:r>
              <a:rPr lang="en-US" altLang="zh-TW" sz="3200" dirty="0">
                <a:solidFill>
                  <a:srgbClr val="FF0000"/>
                </a:solidFill>
              </a:rPr>
              <a:t>’ in the map 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Already </a:t>
            </a:r>
            <a:r>
              <a:rPr lang="en-US" altLang="zh-TW" sz="3200" dirty="0" smtClean="0">
                <a:solidFill>
                  <a:srgbClr val="FF0000"/>
                </a:solidFill>
              </a:rPr>
              <a:t>existed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BC4EF5C-143F-4E34-BABE-D7E279F6CA0E}"/>
              </a:ext>
            </a:extLst>
          </p:cNvPr>
          <p:cNvGrpSpPr/>
          <p:nvPr/>
        </p:nvGrpSpPr>
        <p:grpSpPr>
          <a:xfrm>
            <a:off x="5392783" y="4376057"/>
            <a:ext cx="2558141" cy="2116818"/>
            <a:chOff x="5392783" y="4376057"/>
            <a:chExt cx="2558141" cy="2116818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92AA0243-69FD-4DBB-812C-D25933755F2D}"/>
                </a:ext>
              </a:extLst>
            </p:cNvPr>
            <p:cNvSpPr/>
            <p:nvPr/>
          </p:nvSpPr>
          <p:spPr>
            <a:xfrm>
              <a:off x="5392783" y="4376057"/>
              <a:ext cx="2536371" cy="2116818"/>
            </a:xfrm>
            <a:prstGeom prst="roundRect">
              <a:avLst>
                <a:gd name="adj" fmla="val 1111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8FBE7CA0-6190-4724-9B14-7ECB0A95F739}"/>
                </a:ext>
              </a:extLst>
            </p:cNvPr>
            <p:cNvCxnSpPr/>
            <p:nvPr/>
          </p:nvCxnSpPr>
          <p:spPr>
            <a:xfrm>
              <a:off x="5414553" y="4899277"/>
              <a:ext cx="2536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CAF9A07-BCDC-45CC-B907-68D0C1A21C9B}"/>
                </a:ext>
              </a:extLst>
            </p:cNvPr>
            <p:cNvSpPr txBox="1"/>
            <p:nvPr/>
          </p:nvSpPr>
          <p:spPr>
            <a:xfrm>
              <a:off x="6096000" y="4376057"/>
              <a:ext cx="1440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unique</a:t>
              </a:r>
              <a:endParaRPr lang="zh-TW" altLang="en-US" sz="2800" dirty="0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3AB8402-8F1C-45E3-95C3-B0251F5F40DE}"/>
              </a:ext>
            </a:extLst>
          </p:cNvPr>
          <p:cNvSpPr txBox="1"/>
          <p:nvPr/>
        </p:nvSpPr>
        <p:spPr>
          <a:xfrm>
            <a:off x="1639396" y="2237498"/>
            <a:ext cx="3148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aelpp</a:t>
            </a:r>
            <a:r>
              <a:rPr lang="en-US" altLang="zh-TW" sz="3200" dirty="0"/>
              <a:t>         apple</a:t>
            </a:r>
            <a:endParaRPr lang="zh-TW" altLang="en-US" sz="3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E462EC6-878E-4572-8158-3D7B5ACABCE3}"/>
              </a:ext>
            </a:extLst>
          </p:cNvPr>
          <p:cNvSpPr txBox="1"/>
          <p:nvPr/>
        </p:nvSpPr>
        <p:spPr>
          <a:xfrm>
            <a:off x="6189284" y="4911245"/>
            <a:ext cx="163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apple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53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2BAF-77E4-4867-B7C7-B1BEFC9F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Description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B96766-FEDA-485C-9A51-85D29823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Given a list of strings, find unique strings that </a:t>
            </a:r>
            <a:r>
              <a:rPr lang="en-US" altLang="zh-TW" sz="3600" dirty="0" smtClean="0"/>
              <a:t>do not </a:t>
            </a:r>
            <a:r>
              <a:rPr lang="en-US" altLang="zh-TW" sz="3600" dirty="0"/>
              <a:t>have any </a:t>
            </a:r>
            <a:r>
              <a:rPr lang="en-US" altLang="zh-TW" sz="3600" dirty="0" smtClean="0"/>
              <a:t>anagram.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[Definition] Anagram:</a:t>
            </a:r>
          </a:p>
          <a:p>
            <a:pPr lvl="1"/>
            <a:r>
              <a:rPr lang="en-US" altLang="zh-TW" sz="3200" dirty="0"/>
              <a:t>If one string s1 can be </a:t>
            </a:r>
            <a:r>
              <a:rPr lang="en-US" altLang="zh-TW" sz="3200" dirty="0" smtClean="0"/>
              <a:t>transformed </a:t>
            </a:r>
            <a:r>
              <a:rPr lang="en-US" altLang="zh-TW" sz="3200" dirty="0"/>
              <a:t>to another string s2 by </a:t>
            </a:r>
            <a:r>
              <a:rPr lang="en-US" altLang="zh-TW" sz="3200" dirty="0" smtClean="0"/>
              <a:t>rearranging </a:t>
            </a:r>
            <a:r>
              <a:rPr lang="en-US" altLang="zh-TW" sz="3200" dirty="0"/>
              <a:t>letters, s1 and s2 are anagrams of each other.</a:t>
            </a:r>
          </a:p>
          <a:p>
            <a:pPr lvl="1"/>
            <a:r>
              <a:rPr lang="en-US" altLang="zh-TW" sz="3200" dirty="0"/>
              <a:t>E.g. apple and </a:t>
            </a:r>
            <a:r>
              <a:rPr lang="en-US" altLang="zh-TW" sz="3200" dirty="0" err="1"/>
              <a:t>eppla</a:t>
            </a:r>
            <a:r>
              <a:rPr lang="en-US" altLang="zh-TW" sz="3200" dirty="0"/>
              <a:t> are anagrams of each other.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322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E185F61C-7994-4D68-B406-2ADD534F6FB9}"/>
              </a:ext>
            </a:extLst>
          </p:cNvPr>
          <p:cNvGrpSpPr/>
          <p:nvPr/>
        </p:nvGrpSpPr>
        <p:grpSpPr>
          <a:xfrm>
            <a:off x="1371600" y="673963"/>
            <a:ext cx="3487783" cy="5818912"/>
            <a:chOff x="953589" y="673963"/>
            <a:chExt cx="3487783" cy="581891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693EA44-36A1-4700-BEE4-44A7CCE8CCBD}"/>
                </a:ext>
              </a:extLst>
            </p:cNvPr>
            <p:cNvSpPr/>
            <p:nvPr/>
          </p:nvSpPr>
          <p:spPr>
            <a:xfrm>
              <a:off x="953589" y="1449977"/>
              <a:ext cx="3487783" cy="5042898"/>
            </a:xfrm>
            <a:prstGeom prst="roundRect">
              <a:avLst>
                <a:gd name="adj" fmla="val 805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189666-27C7-495A-9851-B2FE69FEE4D6}"/>
                </a:ext>
              </a:extLst>
            </p:cNvPr>
            <p:cNvSpPr txBox="1"/>
            <p:nvPr/>
          </p:nvSpPr>
          <p:spPr>
            <a:xfrm>
              <a:off x="2024743" y="673963"/>
              <a:ext cx="19333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map</a:t>
              </a:r>
              <a:endParaRPr lang="zh-TW" altLang="en-US" sz="4000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85D0F27-60D0-4F57-8B37-F39ACB02DF19}"/>
                </a:ext>
              </a:extLst>
            </p:cNvPr>
            <p:cNvCxnSpPr/>
            <p:nvPr/>
          </p:nvCxnSpPr>
          <p:spPr>
            <a:xfrm>
              <a:off x="953589" y="2155371"/>
              <a:ext cx="34877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1D14B6A-9071-4E55-91BA-A5FE9BCD7BAD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2697481" y="1449977"/>
              <a:ext cx="0" cy="5042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C98E2A1-839B-47A2-B03E-0555502172CB}"/>
                </a:ext>
              </a:extLst>
            </p:cNvPr>
            <p:cNvSpPr txBox="1"/>
            <p:nvPr/>
          </p:nvSpPr>
          <p:spPr>
            <a:xfrm>
              <a:off x="1464133" y="1465769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key</a:t>
              </a:r>
              <a:endParaRPr lang="zh-TW" altLang="en-US" sz="32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824DE4B-EC9C-4B88-B061-54044C0FD93F}"/>
                </a:ext>
              </a:extLst>
            </p:cNvPr>
            <p:cNvSpPr txBox="1"/>
            <p:nvPr/>
          </p:nvSpPr>
          <p:spPr>
            <a:xfrm>
              <a:off x="3043646" y="1461785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value</a:t>
              </a:r>
              <a:endParaRPr lang="zh-TW" altLang="en-US" sz="3200"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213764-3F91-4FB2-9A12-1B3E54E72847}"/>
              </a:ext>
            </a:extLst>
          </p:cNvPr>
          <p:cNvSpPr txBox="1"/>
          <p:nvPr/>
        </p:nvSpPr>
        <p:spPr>
          <a:xfrm>
            <a:off x="6682739" y="2546697"/>
            <a:ext cx="193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/>
              <a:t>Eppla</a:t>
            </a:r>
            <a:endParaRPr lang="zh-TW" altLang="en-US" sz="4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4CFB2F-3930-40C2-8E53-29FBE012B171}"/>
              </a:ext>
            </a:extLst>
          </p:cNvPr>
          <p:cNvSpPr txBox="1"/>
          <p:nvPr/>
        </p:nvSpPr>
        <p:spPr>
          <a:xfrm>
            <a:off x="9599023" y="276845"/>
            <a:ext cx="2188028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Testcase:</a:t>
            </a:r>
          </a:p>
          <a:p>
            <a:pPr lvl="1"/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apple</a:t>
            </a:r>
          </a:p>
          <a:p>
            <a:pPr lvl="1"/>
            <a:r>
              <a:rPr lang="en-US" altLang="zh-TW" sz="2800" dirty="0" err="1"/>
              <a:t>Eppla</a:t>
            </a:r>
            <a:endParaRPr lang="en-US" altLang="zh-TW" sz="2800" dirty="0"/>
          </a:p>
          <a:p>
            <a:pPr lvl="1"/>
            <a:r>
              <a:rPr lang="en-US" altLang="zh-TW" sz="2800" dirty="0" err="1"/>
              <a:t>apePl</a:t>
            </a:r>
            <a:endParaRPr lang="en-US" altLang="zh-TW" sz="2800" dirty="0"/>
          </a:p>
          <a:p>
            <a:pPr lvl="1"/>
            <a:r>
              <a:rPr lang="en-US" altLang="zh-TW" sz="2800" dirty="0"/>
              <a:t>sample</a:t>
            </a:r>
          </a:p>
          <a:p>
            <a:pPr lvl="1"/>
            <a:r>
              <a:rPr lang="en-US" altLang="zh-TW" sz="2800" dirty="0"/>
              <a:t>anagram</a:t>
            </a:r>
          </a:p>
          <a:p>
            <a:pPr lvl="1"/>
            <a:r>
              <a:rPr lang="en-US" altLang="zh-TW" sz="2800" dirty="0" err="1"/>
              <a:t>gramana</a:t>
            </a:r>
            <a:endParaRPr lang="en-US" altLang="zh-TW" sz="2800" dirty="0"/>
          </a:p>
          <a:p>
            <a:pPr lvl="1"/>
            <a:r>
              <a:rPr lang="en-US" altLang="zh-TW" sz="2800" dirty="0"/>
              <a:t>unique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AB91047-3113-4E22-A1E0-08C9269500CE}"/>
              </a:ext>
            </a:extLst>
          </p:cNvPr>
          <p:cNvSpPr txBox="1"/>
          <p:nvPr/>
        </p:nvSpPr>
        <p:spPr>
          <a:xfrm>
            <a:off x="5392783" y="3215039"/>
            <a:ext cx="4349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(sorted) =&gt; </a:t>
            </a:r>
            <a:r>
              <a:rPr lang="en-US" altLang="zh-TW" sz="4400" dirty="0" err="1"/>
              <a:t>aelpp</a:t>
            </a:r>
            <a:r>
              <a:rPr lang="en-US" altLang="zh-TW" sz="4400" dirty="0"/>
              <a:t> </a:t>
            </a:r>
            <a:endParaRPr lang="zh-TW" altLang="en-US" sz="4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A32D2B6-1F21-4D6A-97FD-A6661BEDCB9B}"/>
              </a:ext>
            </a:extLst>
          </p:cNvPr>
          <p:cNvSpPr txBox="1"/>
          <p:nvPr/>
        </p:nvSpPr>
        <p:spPr>
          <a:xfrm>
            <a:off x="5001987" y="2067901"/>
            <a:ext cx="434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Remove from unique list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BC4EF5C-143F-4E34-BABE-D7E279F6CA0E}"/>
              </a:ext>
            </a:extLst>
          </p:cNvPr>
          <p:cNvGrpSpPr/>
          <p:nvPr/>
        </p:nvGrpSpPr>
        <p:grpSpPr>
          <a:xfrm>
            <a:off x="5392783" y="4376057"/>
            <a:ext cx="2558141" cy="2116818"/>
            <a:chOff x="5392783" y="4376057"/>
            <a:chExt cx="2558141" cy="2116818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92AA0243-69FD-4DBB-812C-D25933755F2D}"/>
                </a:ext>
              </a:extLst>
            </p:cNvPr>
            <p:cNvSpPr/>
            <p:nvPr/>
          </p:nvSpPr>
          <p:spPr>
            <a:xfrm>
              <a:off x="5392783" y="4376057"/>
              <a:ext cx="2536371" cy="2116818"/>
            </a:xfrm>
            <a:prstGeom prst="roundRect">
              <a:avLst>
                <a:gd name="adj" fmla="val 1111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8FBE7CA0-6190-4724-9B14-7ECB0A95F739}"/>
                </a:ext>
              </a:extLst>
            </p:cNvPr>
            <p:cNvCxnSpPr/>
            <p:nvPr/>
          </p:nvCxnSpPr>
          <p:spPr>
            <a:xfrm>
              <a:off x="5414553" y="4899277"/>
              <a:ext cx="2536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CAF9A07-BCDC-45CC-B907-68D0C1A21C9B}"/>
                </a:ext>
              </a:extLst>
            </p:cNvPr>
            <p:cNvSpPr txBox="1"/>
            <p:nvPr/>
          </p:nvSpPr>
          <p:spPr>
            <a:xfrm>
              <a:off x="6096000" y="4376057"/>
              <a:ext cx="1440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unique</a:t>
              </a:r>
              <a:endParaRPr lang="zh-TW" altLang="en-US" sz="2800" dirty="0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3AB8402-8F1C-45E3-95C3-B0251F5F40DE}"/>
              </a:ext>
            </a:extLst>
          </p:cNvPr>
          <p:cNvSpPr txBox="1"/>
          <p:nvPr/>
        </p:nvSpPr>
        <p:spPr>
          <a:xfrm>
            <a:off x="1639396" y="2237498"/>
            <a:ext cx="3148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aelpp</a:t>
            </a:r>
            <a:r>
              <a:rPr lang="en-US" altLang="zh-TW" sz="3200" dirty="0"/>
              <a:t>         apple</a:t>
            </a:r>
            <a:endParaRPr lang="zh-TW" altLang="en-US" sz="3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E462EC6-878E-4572-8158-3D7B5ACABCE3}"/>
              </a:ext>
            </a:extLst>
          </p:cNvPr>
          <p:cNvSpPr txBox="1"/>
          <p:nvPr/>
        </p:nvSpPr>
        <p:spPr>
          <a:xfrm>
            <a:off x="6189284" y="4911245"/>
            <a:ext cx="163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strike="sngStrike" dirty="0">
                <a:solidFill>
                  <a:srgbClr val="FF0000"/>
                </a:solidFill>
              </a:rPr>
              <a:t>apple</a:t>
            </a:r>
            <a:endParaRPr lang="zh-TW" altLang="en-US" sz="2800" strike="sngStrike" dirty="0">
              <a:solidFill>
                <a:srgbClr val="FF0000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2605C4D-2170-408B-ABA0-E010FCECB4E0}"/>
              </a:ext>
            </a:extLst>
          </p:cNvPr>
          <p:cNvCxnSpPr>
            <a:cxnSpLocks/>
          </p:cNvCxnSpPr>
          <p:nvPr/>
        </p:nvCxnSpPr>
        <p:spPr>
          <a:xfrm>
            <a:off x="4623330" y="2613452"/>
            <a:ext cx="1565954" cy="25071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E185F61C-7994-4D68-B406-2ADD534F6FB9}"/>
              </a:ext>
            </a:extLst>
          </p:cNvPr>
          <p:cNvGrpSpPr/>
          <p:nvPr/>
        </p:nvGrpSpPr>
        <p:grpSpPr>
          <a:xfrm>
            <a:off x="1371600" y="673963"/>
            <a:ext cx="3487783" cy="5818912"/>
            <a:chOff x="953589" y="673963"/>
            <a:chExt cx="3487783" cy="581891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693EA44-36A1-4700-BEE4-44A7CCE8CCBD}"/>
                </a:ext>
              </a:extLst>
            </p:cNvPr>
            <p:cNvSpPr/>
            <p:nvPr/>
          </p:nvSpPr>
          <p:spPr>
            <a:xfrm>
              <a:off x="953589" y="1449977"/>
              <a:ext cx="3487783" cy="5042898"/>
            </a:xfrm>
            <a:prstGeom prst="roundRect">
              <a:avLst>
                <a:gd name="adj" fmla="val 805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189666-27C7-495A-9851-B2FE69FEE4D6}"/>
                </a:ext>
              </a:extLst>
            </p:cNvPr>
            <p:cNvSpPr txBox="1"/>
            <p:nvPr/>
          </p:nvSpPr>
          <p:spPr>
            <a:xfrm>
              <a:off x="2024743" y="673963"/>
              <a:ext cx="19333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map</a:t>
              </a:r>
              <a:endParaRPr lang="zh-TW" altLang="en-US" sz="4000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85D0F27-60D0-4F57-8B37-F39ACB02DF19}"/>
                </a:ext>
              </a:extLst>
            </p:cNvPr>
            <p:cNvCxnSpPr/>
            <p:nvPr/>
          </p:nvCxnSpPr>
          <p:spPr>
            <a:xfrm>
              <a:off x="953589" y="2155371"/>
              <a:ext cx="34877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1D14B6A-9071-4E55-91BA-A5FE9BCD7BAD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2697481" y="1449977"/>
              <a:ext cx="0" cy="5042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C98E2A1-839B-47A2-B03E-0555502172CB}"/>
                </a:ext>
              </a:extLst>
            </p:cNvPr>
            <p:cNvSpPr txBox="1"/>
            <p:nvPr/>
          </p:nvSpPr>
          <p:spPr>
            <a:xfrm>
              <a:off x="1464133" y="1465769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key</a:t>
              </a:r>
              <a:endParaRPr lang="zh-TW" altLang="en-US" sz="32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824DE4B-EC9C-4B88-B061-54044C0FD93F}"/>
                </a:ext>
              </a:extLst>
            </p:cNvPr>
            <p:cNvSpPr txBox="1"/>
            <p:nvPr/>
          </p:nvSpPr>
          <p:spPr>
            <a:xfrm>
              <a:off x="3043646" y="1461785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value</a:t>
              </a:r>
              <a:endParaRPr lang="zh-TW" altLang="en-US" sz="3200"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213764-3F91-4FB2-9A12-1B3E54E72847}"/>
              </a:ext>
            </a:extLst>
          </p:cNvPr>
          <p:cNvSpPr txBox="1"/>
          <p:nvPr/>
        </p:nvSpPr>
        <p:spPr>
          <a:xfrm>
            <a:off x="6682739" y="2546697"/>
            <a:ext cx="193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/>
              <a:t>apePl</a:t>
            </a:r>
            <a:endParaRPr lang="en-US" altLang="zh-TW" sz="4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4CFB2F-3930-40C2-8E53-29FBE012B171}"/>
              </a:ext>
            </a:extLst>
          </p:cNvPr>
          <p:cNvSpPr txBox="1"/>
          <p:nvPr/>
        </p:nvSpPr>
        <p:spPr>
          <a:xfrm>
            <a:off x="9599023" y="276845"/>
            <a:ext cx="2188028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Testcase:</a:t>
            </a:r>
          </a:p>
          <a:p>
            <a:pPr lvl="1"/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apple</a:t>
            </a:r>
          </a:p>
          <a:p>
            <a:pPr lvl="1"/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</a:rPr>
              <a:t>Eppla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sz="2800" dirty="0" err="1"/>
              <a:t>apePl</a:t>
            </a:r>
            <a:endParaRPr lang="en-US" altLang="zh-TW" sz="2800" dirty="0"/>
          </a:p>
          <a:p>
            <a:pPr lvl="1"/>
            <a:r>
              <a:rPr lang="en-US" altLang="zh-TW" sz="2800" dirty="0"/>
              <a:t>sample</a:t>
            </a:r>
          </a:p>
          <a:p>
            <a:pPr lvl="1"/>
            <a:r>
              <a:rPr lang="en-US" altLang="zh-TW" sz="2800" dirty="0"/>
              <a:t>anagram</a:t>
            </a:r>
          </a:p>
          <a:p>
            <a:pPr lvl="1"/>
            <a:r>
              <a:rPr lang="en-US" altLang="zh-TW" sz="2800" dirty="0" err="1"/>
              <a:t>gramana</a:t>
            </a:r>
            <a:endParaRPr lang="en-US" altLang="zh-TW" sz="2800" dirty="0"/>
          </a:p>
          <a:p>
            <a:pPr lvl="1"/>
            <a:r>
              <a:rPr lang="en-US" altLang="zh-TW" sz="2800" dirty="0"/>
              <a:t>unique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AB91047-3113-4E22-A1E0-08C9269500CE}"/>
              </a:ext>
            </a:extLst>
          </p:cNvPr>
          <p:cNvSpPr txBox="1"/>
          <p:nvPr/>
        </p:nvSpPr>
        <p:spPr>
          <a:xfrm>
            <a:off x="5392783" y="3215039"/>
            <a:ext cx="4349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(sorted) =&gt; </a:t>
            </a:r>
            <a:r>
              <a:rPr lang="en-US" altLang="zh-TW" sz="4400" dirty="0" err="1"/>
              <a:t>aelpp</a:t>
            </a:r>
            <a:r>
              <a:rPr lang="en-US" altLang="zh-TW" sz="4400" dirty="0"/>
              <a:t> </a:t>
            </a:r>
            <a:endParaRPr lang="zh-TW" altLang="en-US" sz="4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9968091-258F-4795-A11C-316F6AFA2844}"/>
              </a:ext>
            </a:extLst>
          </p:cNvPr>
          <p:cNvCxnSpPr>
            <a:cxnSpLocks/>
          </p:cNvCxnSpPr>
          <p:nvPr/>
        </p:nvCxnSpPr>
        <p:spPr>
          <a:xfrm flipH="1">
            <a:off x="8051621" y="1867989"/>
            <a:ext cx="1941465" cy="6787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8C00E5F3-5C77-4EAC-AF38-71EF026279F7}"/>
              </a:ext>
            </a:extLst>
          </p:cNvPr>
          <p:cNvGrpSpPr/>
          <p:nvPr/>
        </p:nvGrpSpPr>
        <p:grpSpPr>
          <a:xfrm>
            <a:off x="5392783" y="4376057"/>
            <a:ext cx="2558141" cy="2116818"/>
            <a:chOff x="5392783" y="4376057"/>
            <a:chExt cx="2558141" cy="2116818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1046FB49-8E1D-4431-8420-55C849656F42}"/>
                </a:ext>
              </a:extLst>
            </p:cNvPr>
            <p:cNvSpPr/>
            <p:nvPr/>
          </p:nvSpPr>
          <p:spPr>
            <a:xfrm>
              <a:off x="5392783" y="4376057"/>
              <a:ext cx="2536371" cy="2116818"/>
            </a:xfrm>
            <a:prstGeom prst="roundRect">
              <a:avLst>
                <a:gd name="adj" fmla="val 1111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628D3486-4ACF-41FF-8D0B-488CB69608C0}"/>
                </a:ext>
              </a:extLst>
            </p:cNvPr>
            <p:cNvCxnSpPr/>
            <p:nvPr/>
          </p:nvCxnSpPr>
          <p:spPr>
            <a:xfrm>
              <a:off x="5414553" y="4899277"/>
              <a:ext cx="2536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EE96FC0-4694-4540-99ED-19CD13FE66DF}"/>
                </a:ext>
              </a:extLst>
            </p:cNvPr>
            <p:cNvSpPr txBox="1"/>
            <p:nvPr/>
          </p:nvSpPr>
          <p:spPr>
            <a:xfrm>
              <a:off x="6096000" y="4376057"/>
              <a:ext cx="1440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unique</a:t>
              </a:r>
              <a:endParaRPr lang="zh-TW" altLang="en-US" sz="2800" dirty="0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9012ADE-FB17-4AF4-B27C-D3C67DBBCD73}"/>
              </a:ext>
            </a:extLst>
          </p:cNvPr>
          <p:cNvSpPr txBox="1"/>
          <p:nvPr/>
        </p:nvSpPr>
        <p:spPr>
          <a:xfrm>
            <a:off x="1639396" y="2237498"/>
            <a:ext cx="3148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aelpp</a:t>
            </a:r>
            <a:r>
              <a:rPr lang="en-US" altLang="zh-TW" sz="3200" dirty="0"/>
              <a:t>         apple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958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E185F61C-7994-4D68-B406-2ADD534F6FB9}"/>
              </a:ext>
            </a:extLst>
          </p:cNvPr>
          <p:cNvGrpSpPr/>
          <p:nvPr/>
        </p:nvGrpSpPr>
        <p:grpSpPr>
          <a:xfrm>
            <a:off x="1371600" y="673963"/>
            <a:ext cx="3487783" cy="5818912"/>
            <a:chOff x="953589" y="673963"/>
            <a:chExt cx="3487783" cy="581891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693EA44-36A1-4700-BEE4-44A7CCE8CCBD}"/>
                </a:ext>
              </a:extLst>
            </p:cNvPr>
            <p:cNvSpPr/>
            <p:nvPr/>
          </p:nvSpPr>
          <p:spPr>
            <a:xfrm>
              <a:off x="953589" y="1449977"/>
              <a:ext cx="3487783" cy="5042898"/>
            </a:xfrm>
            <a:prstGeom prst="roundRect">
              <a:avLst>
                <a:gd name="adj" fmla="val 805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189666-27C7-495A-9851-B2FE69FEE4D6}"/>
                </a:ext>
              </a:extLst>
            </p:cNvPr>
            <p:cNvSpPr txBox="1"/>
            <p:nvPr/>
          </p:nvSpPr>
          <p:spPr>
            <a:xfrm>
              <a:off x="2024743" y="673963"/>
              <a:ext cx="19333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map</a:t>
              </a:r>
              <a:endParaRPr lang="zh-TW" altLang="en-US" sz="4000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85D0F27-60D0-4F57-8B37-F39ACB02DF19}"/>
                </a:ext>
              </a:extLst>
            </p:cNvPr>
            <p:cNvCxnSpPr/>
            <p:nvPr/>
          </p:nvCxnSpPr>
          <p:spPr>
            <a:xfrm>
              <a:off x="953589" y="2155371"/>
              <a:ext cx="34877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1D14B6A-9071-4E55-91BA-A5FE9BCD7BAD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2697481" y="1449977"/>
              <a:ext cx="0" cy="5042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C98E2A1-839B-47A2-B03E-0555502172CB}"/>
                </a:ext>
              </a:extLst>
            </p:cNvPr>
            <p:cNvSpPr txBox="1"/>
            <p:nvPr/>
          </p:nvSpPr>
          <p:spPr>
            <a:xfrm>
              <a:off x="1464133" y="1465769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key</a:t>
              </a:r>
              <a:endParaRPr lang="zh-TW" altLang="en-US" sz="32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824DE4B-EC9C-4B88-B061-54044C0FD93F}"/>
                </a:ext>
              </a:extLst>
            </p:cNvPr>
            <p:cNvSpPr txBox="1"/>
            <p:nvPr/>
          </p:nvSpPr>
          <p:spPr>
            <a:xfrm>
              <a:off x="3043646" y="1461785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value</a:t>
              </a:r>
              <a:endParaRPr lang="zh-TW" altLang="en-US" sz="3200"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213764-3F91-4FB2-9A12-1B3E54E72847}"/>
              </a:ext>
            </a:extLst>
          </p:cNvPr>
          <p:cNvSpPr txBox="1"/>
          <p:nvPr/>
        </p:nvSpPr>
        <p:spPr>
          <a:xfrm>
            <a:off x="6682739" y="2546697"/>
            <a:ext cx="193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/>
              <a:t>apePl</a:t>
            </a:r>
            <a:endParaRPr lang="en-US" altLang="zh-TW" sz="4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4CFB2F-3930-40C2-8E53-29FBE012B171}"/>
              </a:ext>
            </a:extLst>
          </p:cNvPr>
          <p:cNvSpPr txBox="1"/>
          <p:nvPr/>
        </p:nvSpPr>
        <p:spPr>
          <a:xfrm>
            <a:off x="9599023" y="276845"/>
            <a:ext cx="2188028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Testcase:</a:t>
            </a:r>
          </a:p>
          <a:p>
            <a:pPr lvl="1"/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apple</a:t>
            </a:r>
          </a:p>
          <a:p>
            <a:pPr lvl="1"/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</a:rPr>
              <a:t>Eppla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sz="2800" dirty="0" err="1"/>
              <a:t>apePl</a:t>
            </a:r>
            <a:endParaRPr lang="en-US" altLang="zh-TW" sz="2800" dirty="0"/>
          </a:p>
          <a:p>
            <a:pPr lvl="1"/>
            <a:r>
              <a:rPr lang="en-US" altLang="zh-TW" sz="2800" dirty="0"/>
              <a:t>sample</a:t>
            </a:r>
          </a:p>
          <a:p>
            <a:pPr lvl="1"/>
            <a:r>
              <a:rPr lang="en-US" altLang="zh-TW" sz="2800" dirty="0"/>
              <a:t>anagram</a:t>
            </a:r>
          </a:p>
          <a:p>
            <a:pPr lvl="1"/>
            <a:r>
              <a:rPr lang="en-US" altLang="zh-TW" sz="2800" dirty="0" err="1"/>
              <a:t>gramana</a:t>
            </a:r>
            <a:endParaRPr lang="en-US" altLang="zh-TW" sz="2800" dirty="0"/>
          </a:p>
          <a:p>
            <a:pPr lvl="1"/>
            <a:r>
              <a:rPr lang="en-US" altLang="zh-TW" sz="2800" dirty="0"/>
              <a:t>unique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AB91047-3113-4E22-A1E0-08C9269500CE}"/>
              </a:ext>
            </a:extLst>
          </p:cNvPr>
          <p:cNvSpPr txBox="1"/>
          <p:nvPr/>
        </p:nvSpPr>
        <p:spPr>
          <a:xfrm>
            <a:off x="5392783" y="3215039"/>
            <a:ext cx="4349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(sorted) =&gt; </a:t>
            </a:r>
            <a:r>
              <a:rPr lang="en-US" altLang="zh-TW" sz="4400" dirty="0" err="1"/>
              <a:t>aelpp</a:t>
            </a:r>
            <a:r>
              <a:rPr lang="en-US" altLang="zh-TW" sz="4400" dirty="0"/>
              <a:t> </a:t>
            </a:r>
            <a:endParaRPr lang="zh-TW" altLang="en-US" sz="4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2605C4D-2170-408B-ABA0-E010FCECB4E0}"/>
              </a:ext>
            </a:extLst>
          </p:cNvPr>
          <p:cNvCxnSpPr>
            <a:cxnSpLocks/>
          </p:cNvCxnSpPr>
          <p:nvPr/>
        </p:nvCxnSpPr>
        <p:spPr>
          <a:xfrm flipH="1" flipV="1">
            <a:off x="4909254" y="2546697"/>
            <a:ext cx="441482" cy="10530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A32D2B6-1F21-4D6A-97FD-A6661BEDCB9B}"/>
              </a:ext>
            </a:extLst>
          </p:cNvPr>
          <p:cNvSpPr txBox="1"/>
          <p:nvPr/>
        </p:nvSpPr>
        <p:spPr>
          <a:xfrm>
            <a:off x="5255627" y="1754172"/>
            <a:ext cx="4121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Find ‘</a:t>
            </a:r>
            <a:r>
              <a:rPr lang="en-US" altLang="zh-TW" sz="3200" dirty="0" err="1">
                <a:solidFill>
                  <a:srgbClr val="FF0000"/>
                </a:solidFill>
              </a:rPr>
              <a:t>aelpp</a:t>
            </a:r>
            <a:r>
              <a:rPr lang="en-US" altLang="zh-TW" sz="3200" dirty="0">
                <a:solidFill>
                  <a:srgbClr val="FF0000"/>
                </a:solidFill>
              </a:rPr>
              <a:t>’ in the map 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Already </a:t>
            </a:r>
            <a:r>
              <a:rPr lang="en-US" altLang="zh-TW" sz="3200" dirty="0" smtClean="0">
                <a:solidFill>
                  <a:srgbClr val="FF0000"/>
                </a:solidFill>
              </a:rPr>
              <a:t>existed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BC4EF5C-143F-4E34-BABE-D7E279F6CA0E}"/>
              </a:ext>
            </a:extLst>
          </p:cNvPr>
          <p:cNvGrpSpPr/>
          <p:nvPr/>
        </p:nvGrpSpPr>
        <p:grpSpPr>
          <a:xfrm>
            <a:off x="5392783" y="4376057"/>
            <a:ext cx="2558141" cy="2116818"/>
            <a:chOff x="5392783" y="4376057"/>
            <a:chExt cx="2558141" cy="2116818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92AA0243-69FD-4DBB-812C-D25933755F2D}"/>
                </a:ext>
              </a:extLst>
            </p:cNvPr>
            <p:cNvSpPr/>
            <p:nvPr/>
          </p:nvSpPr>
          <p:spPr>
            <a:xfrm>
              <a:off x="5392783" y="4376057"/>
              <a:ext cx="2536371" cy="2116818"/>
            </a:xfrm>
            <a:prstGeom prst="roundRect">
              <a:avLst>
                <a:gd name="adj" fmla="val 1111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8FBE7CA0-6190-4724-9B14-7ECB0A95F739}"/>
                </a:ext>
              </a:extLst>
            </p:cNvPr>
            <p:cNvCxnSpPr/>
            <p:nvPr/>
          </p:nvCxnSpPr>
          <p:spPr>
            <a:xfrm>
              <a:off x="5414553" y="4899277"/>
              <a:ext cx="2536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CAF9A07-BCDC-45CC-B907-68D0C1A21C9B}"/>
                </a:ext>
              </a:extLst>
            </p:cNvPr>
            <p:cNvSpPr txBox="1"/>
            <p:nvPr/>
          </p:nvSpPr>
          <p:spPr>
            <a:xfrm>
              <a:off x="6096000" y="4376057"/>
              <a:ext cx="1440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unique</a:t>
              </a:r>
              <a:endParaRPr lang="zh-TW" altLang="en-US" sz="2800" dirty="0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3AB8402-8F1C-45E3-95C3-B0251F5F40DE}"/>
              </a:ext>
            </a:extLst>
          </p:cNvPr>
          <p:cNvSpPr txBox="1"/>
          <p:nvPr/>
        </p:nvSpPr>
        <p:spPr>
          <a:xfrm>
            <a:off x="1639396" y="2237498"/>
            <a:ext cx="3148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aelpp</a:t>
            </a:r>
            <a:r>
              <a:rPr lang="en-US" altLang="zh-TW" sz="3200" dirty="0"/>
              <a:t>         apple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092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E185F61C-7994-4D68-B406-2ADD534F6FB9}"/>
              </a:ext>
            </a:extLst>
          </p:cNvPr>
          <p:cNvGrpSpPr/>
          <p:nvPr/>
        </p:nvGrpSpPr>
        <p:grpSpPr>
          <a:xfrm>
            <a:off x="1371600" y="673963"/>
            <a:ext cx="3487783" cy="5818912"/>
            <a:chOff x="953589" y="673963"/>
            <a:chExt cx="3487783" cy="581891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693EA44-36A1-4700-BEE4-44A7CCE8CCBD}"/>
                </a:ext>
              </a:extLst>
            </p:cNvPr>
            <p:cNvSpPr/>
            <p:nvPr/>
          </p:nvSpPr>
          <p:spPr>
            <a:xfrm>
              <a:off x="953589" y="1449977"/>
              <a:ext cx="3487783" cy="5042898"/>
            </a:xfrm>
            <a:prstGeom prst="roundRect">
              <a:avLst>
                <a:gd name="adj" fmla="val 805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189666-27C7-495A-9851-B2FE69FEE4D6}"/>
                </a:ext>
              </a:extLst>
            </p:cNvPr>
            <p:cNvSpPr txBox="1"/>
            <p:nvPr/>
          </p:nvSpPr>
          <p:spPr>
            <a:xfrm>
              <a:off x="2024743" y="673963"/>
              <a:ext cx="19333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map</a:t>
              </a:r>
              <a:endParaRPr lang="zh-TW" altLang="en-US" sz="4000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85D0F27-60D0-4F57-8B37-F39ACB02DF19}"/>
                </a:ext>
              </a:extLst>
            </p:cNvPr>
            <p:cNvCxnSpPr/>
            <p:nvPr/>
          </p:nvCxnSpPr>
          <p:spPr>
            <a:xfrm>
              <a:off x="953589" y="2155371"/>
              <a:ext cx="34877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1D14B6A-9071-4E55-91BA-A5FE9BCD7BAD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2697481" y="1449977"/>
              <a:ext cx="0" cy="5042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C98E2A1-839B-47A2-B03E-0555502172CB}"/>
                </a:ext>
              </a:extLst>
            </p:cNvPr>
            <p:cNvSpPr txBox="1"/>
            <p:nvPr/>
          </p:nvSpPr>
          <p:spPr>
            <a:xfrm>
              <a:off x="1464133" y="1465769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key</a:t>
              </a:r>
              <a:endParaRPr lang="zh-TW" altLang="en-US" sz="32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824DE4B-EC9C-4B88-B061-54044C0FD93F}"/>
                </a:ext>
              </a:extLst>
            </p:cNvPr>
            <p:cNvSpPr txBox="1"/>
            <p:nvPr/>
          </p:nvSpPr>
          <p:spPr>
            <a:xfrm>
              <a:off x="3043646" y="1461785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value</a:t>
              </a:r>
              <a:endParaRPr lang="zh-TW" altLang="en-US" sz="3200"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213764-3F91-4FB2-9A12-1B3E54E72847}"/>
              </a:ext>
            </a:extLst>
          </p:cNvPr>
          <p:cNvSpPr txBox="1"/>
          <p:nvPr/>
        </p:nvSpPr>
        <p:spPr>
          <a:xfrm>
            <a:off x="6682739" y="2546697"/>
            <a:ext cx="193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/>
              <a:t>apePl</a:t>
            </a:r>
            <a:endParaRPr lang="en-US" altLang="zh-TW" sz="4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4CFB2F-3930-40C2-8E53-29FBE012B171}"/>
              </a:ext>
            </a:extLst>
          </p:cNvPr>
          <p:cNvSpPr txBox="1"/>
          <p:nvPr/>
        </p:nvSpPr>
        <p:spPr>
          <a:xfrm>
            <a:off x="9599023" y="276845"/>
            <a:ext cx="2188028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Testcase:</a:t>
            </a:r>
          </a:p>
          <a:p>
            <a:pPr lvl="1"/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apple</a:t>
            </a:r>
          </a:p>
          <a:p>
            <a:pPr lvl="1"/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</a:rPr>
              <a:t>Eppla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sz="2800" dirty="0" err="1"/>
              <a:t>apePl</a:t>
            </a:r>
            <a:endParaRPr lang="en-US" altLang="zh-TW" sz="2800" dirty="0"/>
          </a:p>
          <a:p>
            <a:pPr lvl="1"/>
            <a:r>
              <a:rPr lang="en-US" altLang="zh-TW" sz="2800" dirty="0"/>
              <a:t>sample</a:t>
            </a:r>
          </a:p>
          <a:p>
            <a:pPr lvl="1"/>
            <a:r>
              <a:rPr lang="en-US" altLang="zh-TW" sz="2800" dirty="0"/>
              <a:t>anagram</a:t>
            </a:r>
          </a:p>
          <a:p>
            <a:pPr lvl="1"/>
            <a:r>
              <a:rPr lang="en-US" altLang="zh-TW" sz="2800" dirty="0" err="1"/>
              <a:t>gramana</a:t>
            </a:r>
            <a:endParaRPr lang="en-US" altLang="zh-TW" sz="2800" dirty="0"/>
          </a:p>
          <a:p>
            <a:pPr lvl="1"/>
            <a:r>
              <a:rPr lang="en-US" altLang="zh-TW" sz="2800" dirty="0"/>
              <a:t>unique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AB91047-3113-4E22-A1E0-08C9269500CE}"/>
              </a:ext>
            </a:extLst>
          </p:cNvPr>
          <p:cNvSpPr txBox="1"/>
          <p:nvPr/>
        </p:nvSpPr>
        <p:spPr>
          <a:xfrm>
            <a:off x="5392783" y="3215039"/>
            <a:ext cx="4349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(sorted) =&gt; </a:t>
            </a:r>
            <a:r>
              <a:rPr lang="en-US" altLang="zh-TW" sz="4400" dirty="0" err="1"/>
              <a:t>aelpp</a:t>
            </a:r>
            <a:r>
              <a:rPr lang="en-US" altLang="zh-TW" sz="4400" dirty="0"/>
              <a:t> </a:t>
            </a:r>
            <a:endParaRPr lang="zh-TW" altLang="en-US" sz="4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A32D2B6-1F21-4D6A-97FD-A6661BEDCB9B}"/>
              </a:ext>
            </a:extLst>
          </p:cNvPr>
          <p:cNvSpPr txBox="1"/>
          <p:nvPr/>
        </p:nvSpPr>
        <p:spPr>
          <a:xfrm>
            <a:off x="4917077" y="2038586"/>
            <a:ext cx="434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Remove from unique list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BC4EF5C-143F-4E34-BABE-D7E279F6CA0E}"/>
              </a:ext>
            </a:extLst>
          </p:cNvPr>
          <p:cNvGrpSpPr/>
          <p:nvPr/>
        </p:nvGrpSpPr>
        <p:grpSpPr>
          <a:xfrm>
            <a:off x="5392783" y="4376057"/>
            <a:ext cx="2558141" cy="2116818"/>
            <a:chOff x="5392783" y="4376057"/>
            <a:chExt cx="2558141" cy="2116818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92AA0243-69FD-4DBB-812C-D25933755F2D}"/>
                </a:ext>
              </a:extLst>
            </p:cNvPr>
            <p:cNvSpPr/>
            <p:nvPr/>
          </p:nvSpPr>
          <p:spPr>
            <a:xfrm>
              <a:off x="5392783" y="4376057"/>
              <a:ext cx="2536371" cy="2116818"/>
            </a:xfrm>
            <a:prstGeom prst="roundRect">
              <a:avLst>
                <a:gd name="adj" fmla="val 1111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8FBE7CA0-6190-4724-9B14-7ECB0A95F739}"/>
                </a:ext>
              </a:extLst>
            </p:cNvPr>
            <p:cNvCxnSpPr/>
            <p:nvPr/>
          </p:nvCxnSpPr>
          <p:spPr>
            <a:xfrm>
              <a:off x="5414553" y="4899277"/>
              <a:ext cx="2536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CAF9A07-BCDC-45CC-B907-68D0C1A21C9B}"/>
                </a:ext>
              </a:extLst>
            </p:cNvPr>
            <p:cNvSpPr txBox="1"/>
            <p:nvPr/>
          </p:nvSpPr>
          <p:spPr>
            <a:xfrm>
              <a:off x="6096000" y="4376057"/>
              <a:ext cx="1440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unique</a:t>
              </a:r>
              <a:endParaRPr lang="zh-TW" altLang="en-US" sz="2800" dirty="0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3AB8402-8F1C-45E3-95C3-B0251F5F40DE}"/>
              </a:ext>
            </a:extLst>
          </p:cNvPr>
          <p:cNvSpPr txBox="1"/>
          <p:nvPr/>
        </p:nvSpPr>
        <p:spPr>
          <a:xfrm>
            <a:off x="1639396" y="2237498"/>
            <a:ext cx="3148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aelpp</a:t>
            </a:r>
            <a:r>
              <a:rPr lang="en-US" altLang="zh-TW" sz="3200" dirty="0"/>
              <a:t>         apple</a:t>
            </a:r>
            <a:endParaRPr lang="zh-TW" altLang="en-US" sz="32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2605C4D-2170-408B-ABA0-E010FCECB4E0}"/>
              </a:ext>
            </a:extLst>
          </p:cNvPr>
          <p:cNvCxnSpPr>
            <a:cxnSpLocks/>
          </p:cNvCxnSpPr>
          <p:nvPr/>
        </p:nvCxnSpPr>
        <p:spPr>
          <a:xfrm>
            <a:off x="4623330" y="2613452"/>
            <a:ext cx="885932" cy="17626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7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E185F61C-7994-4D68-B406-2ADD534F6FB9}"/>
              </a:ext>
            </a:extLst>
          </p:cNvPr>
          <p:cNvGrpSpPr/>
          <p:nvPr/>
        </p:nvGrpSpPr>
        <p:grpSpPr>
          <a:xfrm>
            <a:off x="1371600" y="673963"/>
            <a:ext cx="3487783" cy="5818912"/>
            <a:chOff x="953589" y="673963"/>
            <a:chExt cx="3487783" cy="581891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693EA44-36A1-4700-BEE4-44A7CCE8CCBD}"/>
                </a:ext>
              </a:extLst>
            </p:cNvPr>
            <p:cNvSpPr/>
            <p:nvPr/>
          </p:nvSpPr>
          <p:spPr>
            <a:xfrm>
              <a:off x="953589" y="1449977"/>
              <a:ext cx="3487783" cy="5042898"/>
            </a:xfrm>
            <a:prstGeom prst="roundRect">
              <a:avLst>
                <a:gd name="adj" fmla="val 805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189666-27C7-495A-9851-B2FE69FEE4D6}"/>
                </a:ext>
              </a:extLst>
            </p:cNvPr>
            <p:cNvSpPr txBox="1"/>
            <p:nvPr/>
          </p:nvSpPr>
          <p:spPr>
            <a:xfrm>
              <a:off x="2024743" y="673963"/>
              <a:ext cx="19333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map</a:t>
              </a:r>
              <a:endParaRPr lang="zh-TW" altLang="en-US" sz="4000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85D0F27-60D0-4F57-8B37-F39ACB02DF19}"/>
                </a:ext>
              </a:extLst>
            </p:cNvPr>
            <p:cNvCxnSpPr/>
            <p:nvPr/>
          </p:nvCxnSpPr>
          <p:spPr>
            <a:xfrm>
              <a:off x="953589" y="2155371"/>
              <a:ext cx="34877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1D14B6A-9071-4E55-91BA-A5FE9BCD7BAD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2697481" y="1449977"/>
              <a:ext cx="0" cy="5042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C98E2A1-839B-47A2-B03E-0555502172CB}"/>
                </a:ext>
              </a:extLst>
            </p:cNvPr>
            <p:cNvSpPr txBox="1"/>
            <p:nvPr/>
          </p:nvSpPr>
          <p:spPr>
            <a:xfrm>
              <a:off x="1464133" y="1465769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key</a:t>
              </a:r>
              <a:endParaRPr lang="zh-TW" altLang="en-US" sz="32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824DE4B-EC9C-4B88-B061-54044C0FD93F}"/>
                </a:ext>
              </a:extLst>
            </p:cNvPr>
            <p:cNvSpPr txBox="1"/>
            <p:nvPr/>
          </p:nvSpPr>
          <p:spPr>
            <a:xfrm>
              <a:off x="3043646" y="1461785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value</a:t>
              </a:r>
              <a:endParaRPr lang="zh-TW" altLang="en-US" sz="3200"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213764-3F91-4FB2-9A12-1B3E54E72847}"/>
              </a:ext>
            </a:extLst>
          </p:cNvPr>
          <p:cNvSpPr txBox="1"/>
          <p:nvPr/>
        </p:nvSpPr>
        <p:spPr>
          <a:xfrm>
            <a:off x="6682739" y="2546697"/>
            <a:ext cx="193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sample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4CFB2F-3930-40C2-8E53-29FBE012B171}"/>
              </a:ext>
            </a:extLst>
          </p:cNvPr>
          <p:cNvSpPr txBox="1"/>
          <p:nvPr/>
        </p:nvSpPr>
        <p:spPr>
          <a:xfrm>
            <a:off x="9599023" y="276845"/>
            <a:ext cx="2188028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Testcase:</a:t>
            </a:r>
          </a:p>
          <a:p>
            <a:pPr lvl="1"/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apple</a:t>
            </a:r>
          </a:p>
          <a:p>
            <a:pPr lvl="1"/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</a:rPr>
              <a:t>Eppla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</a:rPr>
              <a:t>apePl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sz="2800" dirty="0"/>
              <a:t>sample</a:t>
            </a:r>
          </a:p>
          <a:p>
            <a:pPr lvl="1"/>
            <a:r>
              <a:rPr lang="en-US" altLang="zh-TW" sz="2800" dirty="0"/>
              <a:t>anagram</a:t>
            </a:r>
          </a:p>
          <a:p>
            <a:pPr lvl="1"/>
            <a:r>
              <a:rPr lang="en-US" altLang="zh-TW" sz="2800" dirty="0" err="1"/>
              <a:t>gramana</a:t>
            </a:r>
            <a:endParaRPr lang="en-US" altLang="zh-TW" sz="2800" dirty="0"/>
          </a:p>
          <a:p>
            <a:pPr lvl="1"/>
            <a:r>
              <a:rPr lang="en-US" altLang="zh-TW" sz="2800" dirty="0"/>
              <a:t>unique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AB91047-3113-4E22-A1E0-08C9269500CE}"/>
              </a:ext>
            </a:extLst>
          </p:cNvPr>
          <p:cNvSpPr txBox="1"/>
          <p:nvPr/>
        </p:nvSpPr>
        <p:spPr>
          <a:xfrm>
            <a:off x="5199017" y="3215039"/>
            <a:ext cx="4543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(sorted) =&gt; </a:t>
            </a:r>
            <a:r>
              <a:rPr lang="en-US" altLang="zh-TW" sz="4400" dirty="0" err="1"/>
              <a:t>aelmps</a:t>
            </a:r>
            <a:r>
              <a:rPr lang="en-US" altLang="zh-TW" sz="4400" dirty="0"/>
              <a:t> </a:t>
            </a:r>
            <a:endParaRPr lang="zh-TW" altLang="en-US" sz="4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9968091-258F-4795-A11C-316F6AFA2844}"/>
              </a:ext>
            </a:extLst>
          </p:cNvPr>
          <p:cNvCxnSpPr>
            <a:cxnSpLocks/>
          </p:cNvCxnSpPr>
          <p:nvPr/>
        </p:nvCxnSpPr>
        <p:spPr>
          <a:xfrm flipH="1">
            <a:off x="8516983" y="2351314"/>
            <a:ext cx="1423851" cy="4709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8C00E5F3-5C77-4EAC-AF38-71EF026279F7}"/>
              </a:ext>
            </a:extLst>
          </p:cNvPr>
          <p:cNvGrpSpPr/>
          <p:nvPr/>
        </p:nvGrpSpPr>
        <p:grpSpPr>
          <a:xfrm>
            <a:off x="5392783" y="4376057"/>
            <a:ext cx="2558141" cy="2116818"/>
            <a:chOff x="5392783" y="4376057"/>
            <a:chExt cx="2558141" cy="2116818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1046FB49-8E1D-4431-8420-55C849656F42}"/>
                </a:ext>
              </a:extLst>
            </p:cNvPr>
            <p:cNvSpPr/>
            <p:nvPr/>
          </p:nvSpPr>
          <p:spPr>
            <a:xfrm>
              <a:off x="5392783" y="4376057"/>
              <a:ext cx="2536371" cy="2116818"/>
            </a:xfrm>
            <a:prstGeom prst="roundRect">
              <a:avLst>
                <a:gd name="adj" fmla="val 1111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628D3486-4ACF-41FF-8D0B-488CB69608C0}"/>
                </a:ext>
              </a:extLst>
            </p:cNvPr>
            <p:cNvCxnSpPr/>
            <p:nvPr/>
          </p:nvCxnSpPr>
          <p:spPr>
            <a:xfrm>
              <a:off x="5414553" y="4899277"/>
              <a:ext cx="2536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EE96FC0-4694-4540-99ED-19CD13FE66DF}"/>
                </a:ext>
              </a:extLst>
            </p:cNvPr>
            <p:cNvSpPr txBox="1"/>
            <p:nvPr/>
          </p:nvSpPr>
          <p:spPr>
            <a:xfrm>
              <a:off x="6096000" y="4376057"/>
              <a:ext cx="1440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unique</a:t>
              </a:r>
              <a:endParaRPr lang="zh-TW" altLang="en-US" sz="2800" dirty="0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9012ADE-FB17-4AF4-B27C-D3C67DBBCD73}"/>
              </a:ext>
            </a:extLst>
          </p:cNvPr>
          <p:cNvSpPr txBox="1"/>
          <p:nvPr/>
        </p:nvSpPr>
        <p:spPr>
          <a:xfrm>
            <a:off x="1639396" y="2237498"/>
            <a:ext cx="3148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aelpp</a:t>
            </a:r>
            <a:r>
              <a:rPr lang="en-US" altLang="zh-TW" sz="3200" dirty="0"/>
              <a:t>         apple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18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E185F61C-7994-4D68-B406-2ADD534F6FB9}"/>
              </a:ext>
            </a:extLst>
          </p:cNvPr>
          <p:cNvGrpSpPr/>
          <p:nvPr/>
        </p:nvGrpSpPr>
        <p:grpSpPr>
          <a:xfrm>
            <a:off x="1371600" y="673963"/>
            <a:ext cx="3487783" cy="5818912"/>
            <a:chOff x="953589" y="673963"/>
            <a:chExt cx="3487783" cy="581891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693EA44-36A1-4700-BEE4-44A7CCE8CCBD}"/>
                </a:ext>
              </a:extLst>
            </p:cNvPr>
            <p:cNvSpPr/>
            <p:nvPr/>
          </p:nvSpPr>
          <p:spPr>
            <a:xfrm>
              <a:off x="953589" y="1449977"/>
              <a:ext cx="3487783" cy="5042898"/>
            </a:xfrm>
            <a:prstGeom prst="roundRect">
              <a:avLst>
                <a:gd name="adj" fmla="val 805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189666-27C7-495A-9851-B2FE69FEE4D6}"/>
                </a:ext>
              </a:extLst>
            </p:cNvPr>
            <p:cNvSpPr txBox="1"/>
            <p:nvPr/>
          </p:nvSpPr>
          <p:spPr>
            <a:xfrm>
              <a:off x="2024743" y="673963"/>
              <a:ext cx="19333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map</a:t>
              </a:r>
              <a:endParaRPr lang="zh-TW" altLang="en-US" sz="4000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85D0F27-60D0-4F57-8B37-F39ACB02DF19}"/>
                </a:ext>
              </a:extLst>
            </p:cNvPr>
            <p:cNvCxnSpPr/>
            <p:nvPr/>
          </p:nvCxnSpPr>
          <p:spPr>
            <a:xfrm>
              <a:off x="953589" y="2155371"/>
              <a:ext cx="34877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1D14B6A-9071-4E55-91BA-A5FE9BCD7BAD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2697481" y="1449977"/>
              <a:ext cx="0" cy="5042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C98E2A1-839B-47A2-B03E-0555502172CB}"/>
                </a:ext>
              </a:extLst>
            </p:cNvPr>
            <p:cNvSpPr txBox="1"/>
            <p:nvPr/>
          </p:nvSpPr>
          <p:spPr>
            <a:xfrm>
              <a:off x="1464133" y="1465769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key</a:t>
              </a:r>
              <a:endParaRPr lang="zh-TW" altLang="en-US" sz="32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824DE4B-EC9C-4B88-B061-54044C0FD93F}"/>
                </a:ext>
              </a:extLst>
            </p:cNvPr>
            <p:cNvSpPr txBox="1"/>
            <p:nvPr/>
          </p:nvSpPr>
          <p:spPr>
            <a:xfrm>
              <a:off x="3043646" y="1461785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value</a:t>
              </a:r>
              <a:endParaRPr lang="zh-TW" altLang="en-US" sz="3200" dirty="0"/>
            </a:p>
          </p:txBody>
        </p: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2605C4D-2170-408B-ABA0-E010FCECB4E0}"/>
              </a:ext>
            </a:extLst>
          </p:cNvPr>
          <p:cNvCxnSpPr>
            <a:cxnSpLocks/>
          </p:cNvCxnSpPr>
          <p:nvPr/>
        </p:nvCxnSpPr>
        <p:spPr>
          <a:xfrm flipH="1" flipV="1">
            <a:off x="4909254" y="2546698"/>
            <a:ext cx="600008" cy="8823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A32D2B6-1F21-4D6A-97FD-A6661BEDCB9B}"/>
              </a:ext>
            </a:extLst>
          </p:cNvPr>
          <p:cNvSpPr txBox="1"/>
          <p:nvPr/>
        </p:nvSpPr>
        <p:spPr>
          <a:xfrm>
            <a:off x="5255626" y="1754172"/>
            <a:ext cx="4487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Find ‘</a:t>
            </a:r>
            <a:r>
              <a:rPr lang="en-US" altLang="zh-TW" sz="3200" dirty="0" err="1">
                <a:solidFill>
                  <a:srgbClr val="FF0000"/>
                </a:solidFill>
              </a:rPr>
              <a:t>aelmps</a:t>
            </a:r>
            <a:r>
              <a:rPr lang="en-US" altLang="zh-TW" sz="3200" dirty="0">
                <a:solidFill>
                  <a:srgbClr val="FF0000"/>
                </a:solidFill>
              </a:rPr>
              <a:t>’ in the map 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No match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BC4EF5C-143F-4E34-BABE-D7E279F6CA0E}"/>
              </a:ext>
            </a:extLst>
          </p:cNvPr>
          <p:cNvGrpSpPr/>
          <p:nvPr/>
        </p:nvGrpSpPr>
        <p:grpSpPr>
          <a:xfrm>
            <a:off x="5392783" y="4376057"/>
            <a:ext cx="2558141" cy="2116818"/>
            <a:chOff x="5392783" y="4376057"/>
            <a:chExt cx="2558141" cy="2116818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92AA0243-69FD-4DBB-812C-D25933755F2D}"/>
                </a:ext>
              </a:extLst>
            </p:cNvPr>
            <p:cNvSpPr/>
            <p:nvPr/>
          </p:nvSpPr>
          <p:spPr>
            <a:xfrm>
              <a:off x="5392783" y="4376057"/>
              <a:ext cx="2536371" cy="2116818"/>
            </a:xfrm>
            <a:prstGeom prst="roundRect">
              <a:avLst>
                <a:gd name="adj" fmla="val 1111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8FBE7CA0-6190-4724-9B14-7ECB0A95F739}"/>
                </a:ext>
              </a:extLst>
            </p:cNvPr>
            <p:cNvCxnSpPr/>
            <p:nvPr/>
          </p:nvCxnSpPr>
          <p:spPr>
            <a:xfrm>
              <a:off x="5414553" y="4899277"/>
              <a:ext cx="2536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CAF9A07-BCDC-45CC-B907-68D0C1A21C9B}"/>
                </a:ext>
              </a:extLst>
            </p:cNvPr>
            <p:cNvSpPr txBox="1"/>
            <p:nvPr/>
          </p:nvSpPr>
          <p:spPr>
            <a:xfrm>
              <a:off x="6096000" y="4376057"/>
              <a:ext cx="1440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unique</a:t>
              </a:r>
              <a:endParaRPr lang="zh-TW" altLang="en-US" sz="2800" dirty="0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3AB8402-8F1C-45E3-95C3-B0251F5F40DE}"/>
              </a:ext>
            </a:extLst>
          </p:cNvPr>
          <p:cNvSpPr txBox="1"/>
          <p:nvPr/>
        </p:nvSpPr>
        <p:spPr>
          <a:xfrm>
            <a:off x="1639396" y="2237498"/>
            <a:ext cx="3148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aelpp</a:t>
            </a:r>
            <a:r>
              <a:rPr lang="en-US" altLang="zh-TW" sz="3200" dirty="0"/>
              <a:t>         apple</a:t>
            </a:r>
            <a:endParaRPr lang="zh-TW" altLang="en-US" sz="3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AF1F67B-9D3A-4165-9683-C13083C55358}"/>
              </a:ext>
            </a:extLst>
          </p:cNvPr>
          <p:cNvSpPr txBox="1"/>
          <p:nvPr/>
        </p:nvSpPr>
        <p:spPr>
          <a:xfrm>
            <a:off x="6682739" y="2546697"/>
            <a:ext cx="193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sample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D5369D6-0FAE-4A43-85D7-F41EC3096512}"/>
              </a:ext>
            </a:extLst>
          </p:cNvPr>
          <p:cNvSpPr txBox="1"/>
          <p:nvPr/>
        </p:nvSpPr>
        <p:spPr>
          <a:xfrm>
            <a:off x="5199017" y="3215039"/>
            <a:ext cx="4543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(sorted) =&gt; </a:t>
            </a:r>
            <a:r>
              <a:rPr lang="en-US" altLang="zh-TW" sz="4400" dirty="0" err="1"/>
              <a:t>aelmps</a:t>
            </a:r>
            <a:r>
              <a:rPr lang="en-US" altLang="zh-TW" sz="4400" dirty="0"/>
              <a:t> </a:t>
            </a:r>
            <a:endParaRPr lang="zh-TW" altLang="en-US" sz="4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155EF6B-50AB-4741-82DF-703E882074C8}"/>
              </a:ext>
            </a:extLst>
          </p:cNvPr>
          <p:cNvSpPr txBox="1"/>
          <p:nvPr/>
        </p:nvSpPr>
        <p:spPr>
          <a:xfrm>
            <a:off x="9599023" y="276845"/>
            <a:ext cx="2188028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Testcase:</a:t>
            </a:r>
          </a:p>
          <a:p>
            <a:pPr lvl="1"/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apple</a:t>
            </a:r>
          </a:p>
          <a:p>
            <a:pPr lvl="1"/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</a:rPr>
              <a:t>Eppla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</a:rPr>
              <a:t>apePl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sz="2800" dirty="0"/>
              <a:t>sample</a:t>
            </a:r>
          </a:p>
          <a:p>
            <a:pPr lvl="1"/>
            <a:r>
              <a:rPr lang="en-US" altLang="zh-TW" sz="2800" dirty="0"/>
              <a:t>anagram</a:t>
            </a:r>
          </a:p>
          <a:p>
            <a:pPr lvl="1"/>
            <a:r>
              <a:rPr lang="en-US" altLang="zh-TW" sz="2800" dirty="0" err="1"/>
              <a:t>gramana</a:t>
            </a:r>
            <a:endParaRPr lang="en-US" altLang="zh-TW" sz="2800" dirty="0"/>
          </a:p>
          <a:p>
            <a:pPr lvl="1"/>
            <a:r>
              <a:rPr lang="en-US" altLang="zh-TW" sz="2800" dirty="0"/>
              <a:t>unique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21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E185F61C-7994-4D68-B406-2ADD534F6FB9}"/>
              </a:ext>
            </a:extLst>
          </p:cNvPr>
          <p:cNvGrpSpPr/>
          <p:nvPr/>
        </p:nvGrpSpPr>
        <p:grpSpPr>
          <a:xfrm>
            <a:off x="1371600" y="673963"/>
            <a:ext cx="3487783" cy="5818912"/>
            <a:chOff x="953589" y="673963"/>
            <a:chExt cx="3487783" cy="581891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693EA44-36A1-4700-BEE4-44A7CCE8CCBD}"/>
                </a:ext>
              </a:extLst>
            </p:cNvPr>
            <p:cNvSpPr/>
            <p:nvPr/>
          </p:nvSpPr>
          <p:spPr>
            <a:xfrm>
              <a:off x="953589" y="1449977"/>
              <a:ext cx="3487783" cy="5042898"/>
            </a:xfrm>
            <a:prstGeom prst="roundRect">
              <a:avLst>
                <a:gd name="adj" fmla="val 805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189666-27C7-495A-9851-B2FE69FEE4D6}"/>
                </a:ext>
              </a:extLst>
            </p:cNvPr>
            <p:cNvSpPr txBox="1"/>
            <p:nvPr/>
          </p:nvSpPr>
          <p:spPr>
            <a:xfrm>
              <a:off x="2024743" y="673963"/>
              <a:ext cx="19333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map</a:t>
              </a:r>
              <a:endParaRPr lang="zh-TW" altLang="en-US" sz="4000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85D0F27-60D0-4F57-8B37-F39ACB02DF19}"/>
                </a:ext>
              </a:extLst>
            </p:cNvPr>
            <p:cNvCxnSpPr/>
            <p:nvPr/>
          </p:nvCxnSpPr>
          <p:spPr>
            <a:xfrm>
              <a:off x="953589" y="2155371"/>
              <a:ext cx="34877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1D14B6A-9071-4E55-91BA-A5FE9BCD7BAD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2697481" y="1449977"/>
              <a:ext cx="0" cy="5042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C98E2A1-839B-47A2-B03E-0555502172CB}"/>
                </a:ext>
              </a:extLst>
            </p:cNvPr>
            <p:cNvSpPr txBox="1"/>
            <p:nvPr/>
          </p:nvSpPr>
          <p:spPr>
            <a:xfrm>
              <a:off x="1464133" y="1465769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key</a:t>
              </a:r>
              <a:endParaRPr lang="zh-TW" altLang="en-US" sz="32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824DE4B-EC9C-4B88-B061-54044C0FD93F}"/>
                </a:ext>
              </a:extLst>
            </p:cNvPr>
            <p:cNvSpPr txBox="1"/>
            <p:nvPr/>
          </p:nvSpPr>
          <p:spPr>
            <a:xfrm>
              <a:off x="3043646" y="1461785"/>
              <a:ext cx="1175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value</a:t>
              </a:r>
              <a:endParaRPr lang="zh-TW" altLang="en-US" sz="3200" dirty="0"/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BFE60A5-BE42-47F2-876F-3D8E50B5EEA7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4769791" y="2319059"/>
            <a:ext cx="1133197" cy="8074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FFF39F9-5AAE-4B73-A452-652E50727487}"/>
              </a:ext>
            </a:extLst>
          </p:cNvPr>
          <p:cNvSpPr txBox="1"/>
          <p:nvPr/>
        </p:nvSpPr>
        <p:spPr>
          <a:xfrm>
            <a:off x="1639396" y="2237498"/>
            <a:ext cx="3148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aelpp</a:t>
            </a:r>
            <a:r>
              <a:rPr lang="en-US" altLang="zh-TW" sz="3200" dirty="0"/>
              <a:t>         apple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76ED7B5-09FB-47EE-A679-5E16C6F5B2B7}"/>
              </a:ext>
            </a:extLst>
          </p:cNvPr>
          <p:cNvSpPr txBox="1"/>
          <p:nvPr/>
        </p:nvSpPr>
        <p:spPr>
          <a:xfrm>
            <a:off x="5902988" y="1825625"/>
            <a:ext cx="3942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insert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88A0E5A-E066-41ED-ACD6-DC22AFF40528}"/>
              </a:ext>
            </a:extLst>
          </p:cNvPr>
          <p:cNvGrpSpPr/>
          <p:nvPr/>
        </p:nvGrpSpPr>
        <p:grpSpPr>
          <a:xfrm>
            <a:off x="5392783" y="4376057"/>
            <a:ext cx="2558141" cy="2116818"/>
            <a:chOff x="5392783" y="4376057"/>
            <a:chExt cx="2558141" cy="2116818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E6B217A0-935C-4108-A034-3B5EF04AD033}"/>
                </a:ext>
              </a:extLst>
            </p:cNvPr>
            <p:cNvSpPr/>
            <p:nvPr/>
          </p:nvSpPr>
          <p:spPr>
            <a:xfrm>
              <a:off x="5392783" y="4376057"/>
              <a:ext cx="2536371" cy="2116818"/>
            </a:xfrm>
            <a:prstGeom prst="roundRect">
              <a:avLst>
                <a:gd name="adj" fmla="val 11113"/>
              </a:avLst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5D67FC84-FDD5-47B0-8BA6-5353772538E3}"/>
                </a:ext>
              </a:extLst>
            </p:cNvPr>
            <p:cNvCxnSpPr/>
            <p:nvPr/>
          </p:nvCxnSpPr>
          <p:spPr>
            <a:xfrm>
              <a:off x="5414553" y="4899277"/>
              <a:ext cx="2536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1CB7446-C498-43A8-8B55-1FC208C4113F}"/>
                </a:ext>
              </a:extLst>
            </p:cNvPr>
            <p:cNvSpPr txBox="1"/>
            <p:nvPr/>
          </p:nvSpPr>
          <p:spPr>
            <a:xfrm>
              <a:off x="6096000" y="4376057"/>
              <a:ext cx="1440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unique</a:t>
              </a:r>
              <a:endParaRPr lang="zh-TW" altLang="en-US" sz="2800" dirty="0"/>
            </a:p>
          </p:txBody>
        </p:sp>
      </p:grp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503FCB5-8592-4F21-83A6-5AF26E6AF035}"/>
              </a:ext>
            </a:extLst>
          </p:cNvPr>
          <p:cNvCxnSpPr>
            <a:cxnSpLocks/>
          </p:cNvCxnSpPr>
          <p:nvPr/>
        </p:nvCxnSpPr>
        <p:spPr>
          <a:xfrm flipH="1">
            <a:off x="5790116" y="2410400"/>
            <a:ext cx="611771" cy="24888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A8DA475-27E5-4AE5-8134-A392A527539C}"/>
              </a:ext>
            </a:extLst>
          </p:cNvPr>
          <p:cNvSpPr txBox="1"/>
          <p:nvPr/>
        </p:nvSpPr>
        <p:spPr>
          <a:xfrm>
            <a:off x="6096000" y="4911951"/>
            <a:ext cx="163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sample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0C6CB7A-74CA-4870-BC94-A46912A63973}"/>
              </a:ext>
            </a:extLst>
          </p:cNvPr>
          <p:cNvSpPr txBox="1"/>
          <p:nvPr/>
        </p:nvSpPr>
        <p:spPr>
          <a:xfrm>
            <a:off x="6682739" y="2546697"/>
            <a:ext cx="193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sample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1DF4B57-F39D-466B-AB90-5BA3335B8750}"/>
              </a:ext>
            </a:extLst>
          </p:cNvPr>
          <p:cNvSpPr txBox="1"/>
          <p:nvPr/>
        </p:nvSpPr>
        <p:spPr>
          <a:xfrm>
            <a:off x="5199017" y="3215039"/>
            <a:ext cx="4543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(sorted) =&gt; </a:t>
            </a:r>
            <a:r>
              <a:rPr lang="en-US" altLang="zh-TW" sz="4400" dirty="0" err="1"/>
              <a:t>aelmps</a:t>
            </a:r>
            <a:r>
              <a:rPr lang="en-US" altLang="zh-TW" sz="4400" dirty="0"/>
              <a:t> </a:t>
            </a:r>
            <a:endParaRPr lang="zh-TW" altLang="en-US" sz="4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EFE6FD4-6EB9-469E-B64A-FA40B51BB7F5}"/>
              </a:ext>
            </a:extLst>
          </p:cNvPr>
          <p:cNvSpPr txBox="1"/>
          <p:nvPr/>
        </p:nvSpPr>
        <p:spPr>
          <a:xfrm>
            <a:off x="9599023" y="276845"/>
            <a:ext cx="2188028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Testcase:</a:t>
            </a:r>
          </a:p>
          <a:p>
            <a:pPr lvl="1"/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apple</a:t>
            </a:r>
          </a:p>
          <a:p>
            <a:pPr lvl="1"/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</a:rPr>
              <a:t>Eppla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</a:rPr>
              <a:t>apePl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sz="2800" dirty="0"/>
              <a:t>sample</a:t>
            </a:r>
          </a:p>
          <a:p>
            <a:pPr lvl="1"/>
            <a:r>
              <a:rPr lang="en-US" altLang="zh-TW" sz="2800" dirty="0"/>
              <a:t>anagram</a:t>
            </a:r>
          </a:p>
          <a:p>
            <a:pPr lvl="1"/>
            <a:r>
              <a:rPr lang="en-US" altLang="zh-TW" sz="2800" dirty="0" err="1"/>
              <a:t>gramana</a:t>
            </a:r>
            <a:endParaRPr lang="en-US" altLang="zh-TW" sz="2800" dirty="0"/>
          </a:p>
          <a:p>
            <a:pPr lvl="1"/>
            <a:r>
              <a:rPr lang="en-US" altLang="zh-TW" sz="2800" dirty="0"/>
              <a:t>unique</a:t>
            </a:r>
            <a:endParaRPr lang="zh-TW" altLang="en-US" sz="28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96836CB-0538-415A-819D-1627862481A3}"/>
              </a:ext>
            </a:extLst>
          </p:cNvPr>
          <p:cNvSpPr txBox="1"/>
          <p:nvPr/>
        </p:nvSpPr>
        <p:spPr>
          <a:xfrm>
            <a:off x="1621646" y="2834084"/>
            <a:ext cx="3148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aelmps</a:t>
            </a:r>
            <a:r>
              <a:rPr lang="en-US" altLang="zh-TW" sz="3200" dirty="0"/>
              <a:t>     sample</a:t>
            </a:r>
          </a:p>
        </p:txBody>
      </p:sp>
    </p:spTree>
    <p:extLst>
      <p:ext uri="{BB962C8B-B14F-4D97-AF65-F5344CB8AC3E}">
        <p14:creationId xmlns:p14="http://schemas.microsoft.com/office/powerpoint/2010/main" val="165918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2BAF-77E4-4867-B7C7-B1BEFC9F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Analyze</a:t>
            </a:r>
            <a:endParaRPr lang="zh-TW" altLang="en-US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4B96766-FEDA-485C-9A51-85D29823C9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600" dirty="0"/>
                  <a:t>Time complexity of naïve method:</a:t>
                </a:r>
              </a:p>
              <a:p>
                <a:pPr lvl="1"/>
                <a:r>
                  <a:rPr lang="en-US" altLang="zh-TW" sz="3200" dirty="0"/>
                  <a:t>Two layer for-loop over every string</a:t>
                </a:r>
                <a:endParaRPr lang="en-US" altLang="zh-TW" sz="3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3200" dirty="0"/>
                  <a:t> or even higher (to calculate anagram).</a:t>
                </a:r>
              </a:p>
              <a:p>
                <a:pPr lvl="1"/>
                <a:endParaRPr lang="en-US" altLang="zh-TW" sz="3200" dirty="0"/>
              </a:p>
              <a:p>
                <a:r>
                  <a:rPr lang="en-US" altLang="zh-TW" sz="3600" dirty="0"/>
                  <a:t>Time complexity of </a:t>
                </a:r>
                <a:r>
                  <a:rPr lang="en-US" altLang="zh-TW" sz="3600" dirty="0" smtClean="0"/>
                  <a:t>the new </a:t>
                </a:r>
                <a:r>
                  <a:rPr lang="en-US" altLang="zh-TW" sz="3600" dirty="0"/>
                  <a:t>method:</a:t>
                </a:r>
              </a:p>
              <a:p>
                <a:pPr lvl="1"/>
                <a:r>
                  <a:rPr lang="en-US" altLang="zh-TW" sz="3200" dirty="0"/>
                  <a:t>One loop for input. every input do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32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3200" dirty="0"/>
                  <a:t> for searching.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3200" dirty="0"/>
              </a:p>
              <a:p>
                <a:endParaRPr lang="en-US" altLang="zh-TW" sz="36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4B96766-FEDA-485C-9A51-85D29823C9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 r="-2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9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2BAF-77E4-4867-B7C7-B1BEFC9F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Implement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B96766-FEDA-485C-9A51-85D29823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String Transform</a:t>
            </a:r>
          </a:p>
          <a:p>
            <a:r>
              <a:rPr lang="en-US" altLang="zh-TW" sz="3600" dirty="0"/>
              <a:t>Anagram </a:t>
            </a:r>
            <a:r>
              <a:rPr lang="en-US" altLang="zh-TW" sz="3600" dirty="0" smtClean="0"/>
              <a:t>searching</a:t>
            </a:r>
            <a:endParaRPr lang="en-US" altLang="zh-TW" sz="3600" dirty="0"/>
          </a:p>
          <a:p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0916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D184790E-F8CC-449E-9931-C0BF5C02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main()</a:t>
            </a:r>
            <a:endParaRPr lang="zh-TW" altLang="en-US" sz="5400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C977E87-5D5F-452A-9854-B46A3A370597}"/>
              </a:ext>
            </a:extLst>
          </p:cNvPr>
          <p:cNvSpPr/>
          <p:nvPr/>
        </p:nvSpPr>
        <p:spPr>
          <a:xfrm>
            <a:off x="3214295" y="80683"/>
            <a:ext cx="7564484" cy="6683188"/>
          </a:xfrm>
          <a:prstGeom prst="roundRect">
            <a:avLst>
              <a:gd name="adj" fmla="val 44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::map&lt;</a:t>
            </a:r>
            <a:r>
              <a:rPr lang="en-US" altLang="zh-TW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altLang="zh-TW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::string&gt; </a:t>
            </a:r>
            <a:r>
              <a:rPr lang="en-US" altLang="zh-TW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strMap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::set&lt;</a:t>
            </a:r>
            <a:r>
              <a:rPr lang="en-US" altLang="zh-TW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::string&gt; </a:t>
            </a:r>
            <a:r>
              <a:rPr lang="en-US" altLang="zh-TW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uniSet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while(n--){</a:t>
            </a:r>
          </a:p>
          <a:p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input strings</a:t>
            </a:r>
          </a:p>
          <a:p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 s, ls;</a:t>
            </a:r>
          </a:p>
          <a:p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s;</a:t>
            </a:r>
          </a:p>
          <a:p>
            <a:endParaRPr lang="en-US" altLang="zh-TW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ls = Transform(s);</a:t>
            </a:r>
          </a:p>
          <a:p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findAnagram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 ls);</a:t>
            </a:r>
          </a:p>
          <a:p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TW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output </a:t>
            </a:r>
            <a:r>
              <a:rPr lang="en-US" altLang="zh-TW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uniSet</a:t>
            </a:r>
            <a:r>
              <a:rPr lang="en-US" altLang="zh-TW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strings</a:t>
            </a:r>
            <a:endParaRPr lang="en-US" altLang="zh-TW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for(auto s : </a:t>
            </a:r>
            <a:r>
              <a:rPr lang="en-US" altLang="zh-TW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uniSet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s &lt;&lt; </a:t>
            </a:r>
            <a:r>
              <a:rPr lang="en-US" altLang="zh-TW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44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2BAF-77E4-4867-B7C7-B1BEFC9F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Naïve method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B96766-FEDA-485C-9A51-85D29823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3" y="1825625"/>
            <a:ext cx="5107579" cy="4351338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Read all strings</a:t>
            </a:r>
          </a:p>
          <a:p>
            <a:r>
              <a:rPr lang="en-US" altLang="zh-TW" sz="3600" dirty="0"/>
              <a:t>For </a:t>
            </a:r>
            <a:r>
              <a:rPr lang="en-US" altLang="zh-TW" sz="3600" dirty="0" smtClean="0"/>
              <a:t>each string</a:t>
            </a:r>
            <a:endParaRPr lang="en-US" altLang="zh-TW" sz="3600" dirty="0"/>
          </a:p>
          <a:p>
            <a:pPr lvl="1"/>
            <a:r>
              <a:rPr lang="en-US" altLang="zh-TW" sz="3200" dirty="0"/>
              <a:t>Traverse every other </a:t>
            </a:r>
            <a:r>
              <a:rPr lang="en-US" altLang="zh-TW" sz="3200" dirty="0" smtClean="0"/>
              <a:t>string </a:t>
            </a:r>
            <a:r>
              <a:rPr lang="en-US" altLang="zh-TW" sz="3200" dirty="0"/>
              <a:t>to check if anagram exists</a:t>
            </a:r>
          </a:p>
          <a:p>
            <a:pPr lvl="1"/>
            <a:r>
              <a:rPr lang="en-US" altLang="zh-TW" sz="3200" dirty="0"/>
              <a:t>If no, add the string to </a:t>
            </a:r>
            <a:r>
              <a:rPr lang="en-US" altLang="zh-TW" sz="3200" dirty="0" smtClean="0"/>
              <a:t>the answer </a:t>
            </a:r>
            <a:r>
              <a:rPr lang="en-US" altLang="zh-TW" sz="3200" dirty="0"/>
              <a:t>set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F5F9DE7-C2C4-4192-B06E-217D8CCC388C}"/>
              </a:ext>
            </a:extLst>
          </p:cNvPr>
          <p:cNvSpPr/>
          <p:nvPr/>
        </p:nvSpPr>
        <p:spPr>
          <a:xfrm>
            <a:off x="5446059" y="1844142"/>
            <a:ext cx="6176681" cy="3654811"/>
          </a:xfrm>
          <a:prstGeom prst="roundRect">
            <a:avLst>
              <a:gd name="adj" fmla="val 84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every string s1: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has_anagram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other strings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s2: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s1 is anagram of s2: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has_anagram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has_anagram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answer.add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(s1)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145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2084ABFF-7FB8-4913-90C4-AD5C182A8242}"/>
              </a:ext>
            </a:extLst>
          </p:cNvPr>
          <p:cNvSpPr/>
          <p:nvPr/>
        </p:nvSpPr>
        <p:spPr>
          <a:xfrm>
            <a:off x="2375547" y="2691465"/>
            <a:ext cx="7440905" cy="3645512"/>
          </a:xfrm>
          <a:prstGeom prst="roundRect">
            <a:avLst>
              <a:gd name="adj" fmla="val 84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Transform(</a:t>
            </a:r>
            <a:r>
              <a:rPr lang="en-US" altLang="zh-TW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str)</a:t>
            </a:r>
          </a:p>
          <a:p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ls;</a:t>
            </a:r>
          </a:p>
          <a:p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: str)</a:t>
            </a:r>
          </a:p>
          <a:p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</a:t>
            </a:r>
            <a:r>
              <a:rPr lang="en-US" altLang="zh-TW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(c));</a:t>
            </a:r>
          </a:p>
          <a:p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</a:t>
            </a:r>
            <a:r>
              <a:rPr lang="en-US" altLang="zh-TW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altLang="zh-TW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</a:t>
            </a:r>
            <a:r>
              <a:rPr lang="en-US" altLang="zh-TW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zh-TW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ls;</a:t>
            </a:r>
          </a:p>
          <a:p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E5873C01-D276-4D04-8C6C-EA3FB0C3998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/>
              <a:t>String Transform</a:t>
            </a:r>
            <a:endParaRPr lang="en-US" altLang="zh-TW" sz="540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226758D-86CA-4B07-A3A5-8F9A8DAB1BF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 smtClean="0"/>
              <a:t>change </a:t>
            </a:r>
            <a:r>
              <a:rPr lang="en-US" altLang="zh-TW" sz="3600" dirty="0"/>
              <a:t>string into charset</a:t>
            </a:r>
          </a:p>
        </p:txBody>
      </p:sp>
    </p:spTree>
    <p:extLst>
      <p:ext uri="{BB962C8B-B14F-4D97-AF65-F5344CB8AC3E}">
        <p14:creationId xmlns:p14="http://schemas.microsoft.com/office/powerpoint/2010/main" val="39180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2BAF-77E4-4867-B7C7-B1BEFC9F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findAnagram</a:t>
            </a:r>
            <a:r>
              <a:rPr lang="en-US" altLang="zh-TW" sz="5400" dirty="0"/>
              <a:t>(string, string</a:t>
            </a:r>
            <a:r>
              <a:rPr lang="en-US" altLang="zh-TW" sz="5400" dirty="0" smtClean="0"/>
              <a:t>);</a:t>
            </a:r>
            <a:endParaRPr lang="zh-TW" altLang="en-US" sz="54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8776A65-BC92-49C5-8C91-9280999BA9FD}"/>
              </a:ext>
            </a:extLst>
          </p:cNvPr>
          <p:cNvSpPr/>
          <p:nvPr/>
        </p:nvSpPr>
        <p:spPr>
          <a:xfrm>
            <a:off x="1604391" y="1824699"/>
            <a:ext cx="9076509" cy="4526156"/>
          </a:xfrm>
          <a:prstGeom prst="roundRect">
            <a:avLst>
              <a:gd name="adj" fmla="val 84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findAnagram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&amp;s, </a:t>
            </a:r>
            <a:r>
              <a:rPr lang="en-US" altLang="zh-TW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&amp;ls)</a:t>
            </a:r>
          </a:p>
          <a:p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strMap.</a:t>
            </a:r>
            <a:r>
              <a:rPr lang="en-US" altLang="zh-TW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(ls);</a:t>
            </a:r>
          </a:p>
          <a:p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strMap.</a:t>
            </a:r>
            <a:r>
              <a:rPr lang="en-US" altLang="zh-TW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uniSet.</a:t>
            </a:r>
            <a:r>
              <a:rPr lang="en-US" altLang="zh-TW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erase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((*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zh-TW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altLang="zh-TW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uniSet.</a:t>
            </a:r>
            <a:r>
              <a:rPr lang="en-US" altLang="zh-TW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strMap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[ls] = s;</a:t>
            </a:r>
          </a:p>
          <a:p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12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2BAF-77E4-4867-B7C7-B1BEFC9F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Naïve method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B96766-FEDA-485C-9A51-85D29823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Problem:</a:t>
            </a:r>
          </a:p>
          <a:p>
            <a:pPr lvl="1"/>
            <a:r>
              <a:rPr lang="en-US" altLang="zh-TW" sz="3200" dirty="0"/>
              <a:t>Many redundant </a:t>
            </a:r>
            <a:r>
              <a:rPr lang="en-US" altLang="zh-TW" sz="3200" dirty="0" err="1" smtClean="0"/>
              <a:t>checkings</a:t>
            </a:r>
            <a:r>
              <a:rPr lang="en-US" altLang="zh-TW" sz="3200" dirty="0" smtClean="0"/>
              <a:t> are </a:t>
            </a:r>
            <a:r>
              <a:rPr lang="en-US" altLang="zh-TW" sz="3200" dirty="0"/>
              <a:t>done.</a:t>
            </a:r>
          </a:p>
          <a:p>
            <a:pPr lvl="1"/>
            <a:endParaRPr lang="en-US" altLang="zh-TW" sz="3200" dirty="0"/>
          </a:p>
          <a:p>
            <a:r>
              <a:rPr lang="en-US" altLang="zh-TW" sz="3600" dirty="0" smtClean="0"/>
              <a:t>That is, if </a:t>
            </a:r>
            <a:r>
              <a:rPr lang="en-US" altLang="zh-TW" sz="3600" dirty="0"/>
              <a:t>A is anagram of B, then B must be anagram of A, too!</a:t>
            </a:r>
          </a:p>
          <a:p>
            <a:pPr lvl="1"/>
            <a:r>
              <a:rPr lang="en-US" altLang="zh-TW" sz="3200" dirty="0"/>
              <a:t>No need to check B again</a:t>
            </a:r>
            <a:endParaRPr lang="en-US" altLang="zh-TW" sz="3600" dirty="0"/>
          </a:p>
          <a:p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845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2BAF-77E4-4867-B7C7-B1BEFC9F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Idea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B96766-FEDA-485C-9A51-85D29823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27209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Analyze every string and create a charset for it.</a:t>
            </a:r>
          </a:p>
          <a:p>
            <a:pPr lvl="1"/>
            <a:r>
              <a:rPr lang="en-US" altLang="zh-TW" sz="3200" dirty="0"/>
              <a:t>By comparing charsets of two strings, we can quickly check if they are anagrams of each other.</a:t>
            </a:r>
          </a:p>
          <a:p>
            <a:pPr lvl="1"/>
            <a:r>
              <a:rPr lang="en-US" altLang="zh-TW" sz="3200" dirty="0"/>
              <a:t>E.g.</a:t>
            </a:r>
          </a:p>
          <a:p>
            <a:endParaRPr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B92855A-06D6-4126-A450-03841803C3C3}"/>
              </a:ext>
            </a:extLst>
          </p:cNvPr>
          <p:cNvSpPr txBox="1"/>
          <p:nvPr/>
        </p:nvSpPr>
        <p:spPr>
          <a:xfrm>
            <a:off x="3067594" y="4406974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Apple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897F1F-50C2-4CCC-8E09-EF95E7084712}"/>
              </a:ext>
            </a:extLst>
          </p:cNvPr>
          <p:cNvSpPr txBox="1"/>
          <p:nvPr/>
        </p:nvSpPr>
        <p:spPr>
          <a:xfrm>
            <a:off x="3163389" y="3625706"/>
            <a:ext cx="2325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string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F1EC16B-C1E1-4A8E-A82E-614BE936F5E5}"/>
              </a:ext>
            </a:extLst>
          </p:cNvPr>
          <p:cNvSpPr txBox="1"/>
          <p:nvPr/>
        </p:nvSpPr>
        <p:spPr>
          <a:xfrm>
            <a:off x="6448697" y="3625706"/>
            <a:ext cx="2325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charset</a:t>
            </a:r>
            <a:endParaRPr lang="zh-TW" altLang="en-US" sz="36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73FBE18-24D4-4FC6-B986-5C1669B2930F}"/>
              </a:ext>
            </a:extLst>
          </p:cNvPr>
          <p:cNvCxnSpPr/>
          <p:nvPr/>
        </p:nvCxnSpPr>
        <p:spPr>
          <a:xfrm>
            <a:off x="2429690" y="4272037"/>
            <a:ext cx="64008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6D720858-5BF1-4BD9-85CF-C0E6C3B65769}"/>
              </a:ext>
            </a:extLst>
          </p:cNvPr>
          <p:cNvSpPr txBox="1"/>
          <p:nvPr/>
        </p:nvSpPr>
        <p:spPr>
          <a:xfrm>
            <a:off x="3067594" y="5057319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/>
              <a:t>eppla</a:t>
            </a:r>
            <a:endParaRPr lang="zh-TW" altLang="en-US" sz="4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5A0C8E-E881-49F6-8087-9D14A2EC762B}"/>
              </a:ext>
            </a:extLst>
          </p:cNvPr>
          <p:cNvSpPr txBox="1"/>
          <p:nvPr/>
        </p:nvSpPr>
        <p:spPr>
          <a:xfrm>
            <a:off x="3067594" y="5769690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/>
              <a:t>appla</a:t>
            </a:r>
            <a:endParaRPr lang="zh-TW" altLang="en-US" sz="4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C0737A-4BC7-4F58-B84A-DA149722130C}"/>
              </a:ext>
            </a:extLst>
          </p:cNvPr>
          <p:cNvSpPr txBox="1"/>
          <p:nvPr/>
        </p:nvSpPr>
        <p:spPr>
          <a:xfrm>
            <a:off x="6564086" y="4406974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/>
              <a:t>aelpp</a:t>
            </a:r>
            <a:endParaRPr lang="zh-TW" altLang="en-US" sz="4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07D743-D3D1-4753-A899-E1FF7092D244}"/>
              </a:ext>
            </a:extLst>
          </p:cNvPr>
          <p:cNvSpPr txBox="1"/>
          <p:nvPr/>
        </p:nvSpPr>
        <p:spPr>
          <a:xfrm>
            <a:off x="6564086" y="5057319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/>
              <a:t>aelpp</a:t>
            </a:r>
            <a:endParaRPr lang="zh-TW" altLang="en-US" sz="4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46105E4-7172-4A66-83F2-2FB4E18AA11F}"/>
              </a:ext>
            </a:extLst>
          </p:cNvPr>
          <p:cNvSpPr txBox="1"/>
          <p:nvPr/>
        </p:nvSpPr>
        <p:spPr>
          <a:xfrm>
            <a:off x="6564086" y="5765205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/>
              <a:t>a</a:t>
            </a:r>
            <a:r>
              <a:rPr lang="en-US" altLang="zh-TW" sz="4000" dirty="0" err="1">
                <a:solidFill>
                  <a:srgbClr val="FF0000"/>
                </a:solidFill>
              </a:rPr>
              <a:t>a</a:t>
            </a:r>
            <a:r>
              <a:rPr lang="en-US" altLang="zh-TW" sz="4000" dirty="0" err="1"/>
              <a:t>lpp</a:t>
            </a:r>
            <a:endParaRPr lang="zh-TW" altLang="en-US" sz="4000" dirty="0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D850F262-E823-4DD3-9849-F73B8EA45DCA}"/>
              </a:ext>
            </a:extLst>
          </p:cNvPr>
          <p:cNvSpPr/>
          <p:nvPr/>
        </p:nvSpPr>
        <p:spPr>
          <a:xfrm>
            <a:off x="8112034" y="4728755"/>
            <a:ext cx="238397" cy="89126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9163B68-7239-4D22-B97C-E298A67CD9D6}"/>
              </a:ext>
            </a:extLst>
          </p:cNvPr>
          <p:cNvSpPr txBox="1"/>
          <p:nvPr/>
        </p:nvSpPr>
        <p:spPr>
          <a:xfrm>
            <a:off x="8512629" y="4889278"/>
            <a:ext cx="175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anagram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E4DA3EA1-BECE-430D-97C9-FB92D1E64B25}"/>
              </a:ext>
            </a:extLst>
          </p:cNvPr>
          <p:cNvSpPr/>
          <p:nvPr/>
        </p:nvSpPr>
        <p:spPr>
          <a:xfrm>
            <a:off x="8393430" y="5447475"/>
            <a:ext cx="238397" cy="891268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8312D11-1AC7-4F90-BD60-36450C6E646D}"/>
              </a:ext>
            </a:extLst>
          </p:cNvPr>
          <p:cNvSpPr txBox="1"/>
          <p:nvPr/>
        </p:nvSpPr>
        <p:spPr>
          <a:xfrm>
            <a:off x="8880565" y="5595928"/>
            <a:ext cx="218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6"/>
                </a:solidFill>
              </a:rPr>
              <a:t>Not anagram</a:t>
            </a:r>
            <a:endParaRPr lang="zh-TW" alt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6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2BAF-77E4-4867-B7C7-B1BEFC9F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Idea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B96766-FEDA-485C-9A51-85D29823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Checking anagram by searching in </a:t>
            </a:r>
            <a:r>
              <a:rPr lang="en-US" altLang="zh-TW" sz="3600" dirty="0" smtClean="0"/>
              <a:t>the charset </a:t>
            </a:r>
            <a:r>
              <a:rPr lang="en-US" altLang="zh-TW" sz="3600" dirty="0"/>
              <a:t>pool, rather than in the set of all strings.</a:t>
            </a:r>
          </a:p>
          <a:p>
            <a:pPr lvl="1"/>
            <a:r>
              <a:rPr lang="en-US" altLang="zh-TW" sz="3200" dirty="0"/>
              <a:t>Since #</a:t>
            </a:r>
            <a:r>
              <a:rPr lang="en-US" altLang="zh-TW" sz="3200" dirty="0" smtClean="0"/>
              <a:t>charsets </a:t>
            </a:r>
            <a:r>
              <a:rPr lang="en-US" altLang="zh-TW" sz="3200" dirty="0"/>
              <a:t>&lt;= #</a:t>
            </a:r>
            <a:r>
              <a:rPr lang="en-US" altLang="zh-TW" sz="3200" dirty="0" smtClean="0"/>
              <a:t>strings</a:t>
            </a:r>
            <a:endParaRPr lang="en-US" altLang="zh-TW" sz="3200" dirty="0"/>
          </a:p>
          <a:p>
            <a:r>
              <a:rPr lang="en-US" altLang="zh-TW" sz="3600" dirty="0"/>
              <a:t>Use </a:t>
            </a:r>
            <a:r>
              <a:rPr lang="en-US" altLang="zh-TW" sz="3600" dirty="0">
                <a:solidFill>
                  <a:srgbClr val="00B050"/>
                </a:solidFill>
              </a:rPr>
              <a:t>only one for loop </a:t>
            </a:r>
            <a:r>
              <a:rPr lang="en-US" altLang="zh-TW" sz="3600" dirty="0"/>
              <a:t>to do checking</a:t>
            </a:r>
          </a:p>
          <a:p>
            <a:pPr lvl="1"/>
            <a:r>
              <a:rPr lang="en-US" altLang="zh-TW" sz="3200" dirty="0"/>
              <a:t>Simply do input and checking at the same time</a:t>
            </a:r>
          </a:p>
          <a:p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5752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2BAF-77E4-4867-B7C7-B1BEFC9F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Something like this</a:t>
            </a:r>
            <a:endParaRPr lang="zh-TW" altLang="en-US" sz="54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AEEC34C-C952-49B0-AD53-B81E3B8B2DB0}"/>
              </a:ext>
            </a:extLst>
          </p:cNvPr>
          <p:cNvGrpSpPr/>
          <p:nvPr/>
        </p:nvGrpSpPr>
        <p:grpSpPr>
          <a:xfrm>
            <a:off x="8229601" y="583530"/>
            <a:ext cx="2011679" cy="2815101"/>
            <a:chOff x="7380515" y="613899"/>
            <a:chExt cx="2011679" cy="28151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E4B179BE-A289-4A00-A0C5-03BF94554FA3}"/>
                </a:ext>
              </a:extLst>
            </p:cNvPr>
            <p:cNvGrpSpPr/>
            <p:nvPr/>
          </p:nvGrpSpPr>
          <p:grpSpPr>
            <a:xfrm>
              <a:off x="7380515" y="613899"/>
              <a:ext cx="2011679" cy="2815101"/>
              <a:chOff x="1541418" y="1482578"/>
              <a:chExt cx="2011679" cy="2815101"/>
            </a:xfrm>
          </p:grpSpPr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245D6C5B-27C7-45E3-908A-4FD0A85E320B}"/>
                  </a:ext>
                </a:extLst>
              </p:cNvPr>
              <p:cNvSpPr/>
              <p:nvPr/>
            </p:nvSpPr>
            <p:spPr>
              <a:xfrm>
                <a:off x="1541418" y="2116182"/>
                <a:ext cx="2011679" cy="2181497"/>
              </a:xfrm>
              <a:prstGeom prst="roundRect">
                <a:avLst>
                  <a:gd name="adj" fmla="val 915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5055643-7B95-4F9B-A1AE-C0E55C819B69}"/>
                  </a:ext>
                </a:extLst>
              </p:cNvPr>
              <p:cNvSpPr txBox="1"/>
              <p:nvPr/>
            </p:nvSpPr>
            <p:spPr>
              <a:xfrm>
                <a:off x="1952896" y="1482578"/>
                <a:ext cx="12605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/>
                  <a:t>pool</a:t>
                </a:r>
                <a:endParaRPr lang="zh-TW" altLang="en-US" sz="3600" dirty="0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4AB81FB-5CE6-486F-8B8E-00FF96745C10}"/>
                </a:ext>
              </a:extLst>
            </p:cNvPr>
            <p:cNvSpPr txBox="1"/>
            <p:nvPr/>
          </p:nvSpPr>
          <p:spPr>
            <a:xfrm>
              <a:off x="7445828" y="1616037"/>
              <a:ext cx="188105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All charsets that </a:t>
              </a:r>
              <a:r>
                <a:rPr lang="en-US" altLang="zh-TW" sz="2800" dirty="0" smtClean="0"/>
                <a:t>have </a:t>
              </a:r>
              <a:r>
                <a:rPr lang="en-US" altLang="zh-TW" sz="2800" dirty="0"/>
                <a:t>appeared</a:t>
              </a:r>
              <a:endParaRPr lang="zh-TW" altLang="en-US" sz="2800" dirty="0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A668B4E-A8BB-4144-9B4F-3436F7699F99}"/>
              </a:ext>
            </a:extLst>
          </p:cNvPr>
          <p:cNvGrpSpPr/>
          <p:nvPr/>
        </p:nvGrpSpPr>
        <p:grpSpPr>
          <a:xfrm>
            <a:off x="9392194" y="3677774"/>
            <a:ext cx="2011679" cy="2815101"/>
            <a:chOff x="9392194" y="3677774"/>
            <a:chExt cx="2011679" cy="281510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B60E6EC-4E57-4391-A961-9D760930EC94}"/>
                </a:ext>
              </a:extLst>
            </p:cNvPr>
            <p:cNvGrpSpPr/>
            <p:nvPr/>
          </p:nvGrpSpPr>
          <p:grpSpPr>
            <a:xfrm>
              <a:off x="9392194" y="3677774"/>
              <a:ext cx="2011679" cy="2815101"/>
              <a:chOff x="1541418" y="1482578"/>
              <a:chExt cx="2011679" cy="2815101"/>
            </a:xfrm>
          </p:grpSpPr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6EC053D5-159E-456A-9E84-CF205057404A}"/>
                  </a:ext>
                </a:extLst>
              </p:cNvPr>
              <p:cNvSpPr/>
              <p:nvPr/>
            </p:nvSpPr>
            <p:spPr>
              <a:xfrm>
                <a:off x="1541418" y="2116182"/>
                <a:ext cx="2011679" cy="2181497"/>
              </a:xfrm>
              <a:prstGeom prst="roundRect">
                <a:avLst>
                  <a:gd name="adj" fmla="val 9151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8C2DF0E-4223-41E8-9BA4-D779A253AEEA}"/>
                  </a:ext>
                </a:extLst>
              </p:cNvPr>
              <p:cNvSpPr txBox="1"/>
              <p:nvPr/>
            </p:nvSpPr>
            <p:spPr>
              <a:xfrm>
                <a:off x="1788522" y="1482578"/>
                <a:ext cx="1682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/>
                  <a:t>unique</a:t>
                </a:r>
                <a:endParaRPr lang="zh-TW" altLang="en-US" sz="3600" dirty="0"/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DD2E796-8AA8-47DE-ABA4-C5B7FA4A8D71}"/>
                </a:ext>
              </a:extLst>
            </p:cNvPr>
            <p:cNvSpPr txBox="1"/>
            <p:nvPr/>
          </p:nvSpPr>
          <p:spPr>
            <a:xfrm>
              <a:off x="9718764" y="4494185"/>
              <a:ext cx="168510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Strings without anagram so far</a:t>
              </a:r>
              <a:endParaRPr lang="zh-TW" altLang="en-US" sz="2800" dirty="0"/>
            </a:p>
          </p:txBody>
        </p:sp>
      </p:grpSp>
      <p:sp>
        <p:nvSpPr>
          <p:cNvPr id="18" name="橢圓 17">
            <a:extLst>
              <a:ext uri="{FF2B5EF4-FFF2-40B4-BE49-F238E27FC236}">
                <a16:creationId xmlns:a16="http://schemas.microsoft.com/office/drawing/2014/main" id="{207046F1-FA3A-4A6A-ACF3-5A0391405CFC}"/>
              </a:ext>
            </a:extLst>
          </p:cNvPr>
          <p:cNvSpPr/>
          <p:nvPr/>
        </p:nvSpPr>
        <p:spPr>
          <a:xfrm>
            <a:off x="-2014945" y="1690688"/>
            <a:ext cx="3540035" cy="43238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D1684C3-2F7F-443D-8FEA-5EE1AFF11DA9}"/>
              </a:ext>
            </a:extLst>
          </p:cNvPr>
          <p:cNvSpPr txBox="1"/>
          <p:nvPr/>
        </p:nvSpPr>
        <p:spPr>
          <a:xfrm>
            <a:off x="-40257" y="3394836"/>
            <a:ext cx="1639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input</a:t>
            </a:r>
            <a:endParaRPr lang="zh-TW" altLang="en-US" sz="48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F04CA84-EE84-4FCE-9F0F-0FCC6659D68E}"/>
              </a:ext>
            </a:extLst>
          </p:cNvPr>
          <p:cNvCxnSpPr>
            <a:stCxn id="19" idx="3"/>
          </p:cNvCxnSpPr>
          <p:nvPr/>
        </p:nvCxnSpPr>
        <p:spPr>
          <a:xfrm flipV="1">
            <a:off x="1599131" y="3793253"/>
            <a:ext cx="825136" cy="170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3FD3FDE-87B9-4CF8-A5D6-60408C3D5181}"/>
              </a:ext>
            </a:extLst>
          </p:cNvPr>
          <p:cNvSpPr/>
          <p:nvPr/>
        </p:nvSpPr>
        <p:spPr>
          <a:xfrm>
            <a:off x="2516237" y="3267615"/>
            <a:ext cx="1639388" cy="1042884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accent2"/>
                </a:solidFill>
              </a:rPr>
              <a:t>Original </a:t>
            </a:r>
          </a:p>
          <a:p>
            <a:pPr algn="ctr"/>
            <a:r>
              <a:rPr lang="en-US" altLang="zh-TW" sz="2800" dirty="0">
                <a:solidFill>
                  <a:schemeClr val="accent2"/>
                </a:solidFill>
              </a:rPr>
              <a:t>string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6BDE2CB-EC36-443F-8E3F-4962DE6F56FC}"/>
              </a:ext>
            </a:extLst>
          </p:cNvPr>
          <p:cNvCxnSpPr/>
          <p:nvPr/>
        </p:nvCxnSpPr>
        <p:spPr>
          <a:xfrm flipV="1">
            <a:off x="4324353" y="3754894"/>
            <a:ext cx="825136" cy="170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85DCC96C-8ACF-4968-A973-BA5FDD9B8A06}"/>
              </a:ext>
            </a:extLst>
          </p:cNvPr>
          <p:cNvSpPr/>
          <p:nvPr/>
        </p:nvSpPr>
        <p:spPr>
          <a:xfrm>
            <a:off x="5318217" y="3126276"/>
            <a:ext cx="1639388" cy="1325563"/>
          </a:xfrm>
          <a:prstGeom prst="ellipse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330423D-2348-46D6-BCCC-6B10E46DA461}"/>
              </a:ext>
            </a:extLst>
          </p:cNvPr>
          <p:cNvSpPr txBox="1"/>
          <p:nvPr/>
        </p:nvSpPr>
        <p:spPr>
          <a:xfrm>
            <a:off x="5539471" y="3493284"/>
            <a:ext cx="1383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charset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636FF2F-C745-4967-83D0-2541A45473B5}"/>
              </a:ext>
            </a:extLst>
          </p:cNvPr>
          <p:cNvSpPr txBox="1"/>
          <p:nvPr/>
        </p:nvSpPr>
        <p:spPr>
          <a:xfrm>
            <a:off x="4155625" y="2905780"/>
            <a:ext cx="2312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Analyze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84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2BAF-77E4-4867-B7C7-B1BEFC9F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Something like this</a:t>
            </a:r>
            <a:endParaRPr lang="zh-TW" altLang="en-US" sz="54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AEEC34C-C952-49B0-AD53-B81E3B8B2DB0}"/>
              </a:ext>
            </a:extLst>
          </p:cNvPr>
          <p:cNvGrpSpPr/>
          <p:nvPr/>
        </p:nvGrpSpPr>
        <p:grpSpPr>
          <a:xfrm>
            <a:off x="8229601" y="583530"/>
            <a:ext cx="2011679" cy="2815101"/>
            <a:chOff x="7380515" y="613899"/>
            <a:chExt cx="2011679" cy="28151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E4B179BE-A289-4A00-A0C5-03BF94554FA3}"/>
                </a:ext>
              </a:extLst>
            </p:cNvPr>
            <p:cNvGrpSpPr/>
            <p:nvPr/>
          </p:nvGrpSpPr>
          <p:grpSpPr>
            <a:xfrm>
              <a:off x="7380515" y="613899"/>
              <a:ext cx="2011679" cy="2815101"/>
              <a:chOff x="1541418" y="1482578"/>
              <a:chExt cx="2011679" cy="2815101"/>
            </a:xfrm>
          </p:grpSpPr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245D6C5B-27C7-45E3-908A-4FD0A85E320B}"/>
                  </a:ext>
                </a:extLst>
              </p:cNvPr>
              <p:cNvSpPr/>
              <p:nvPr/>
            </p:nvSpPr>
            <p:spPr>
              <a:xfrm>
                <a:off x="1541418" y="2116182"/>
                <a:ext cx="2011679" cy="2181497"/>
              </a:xfrm>
              <a:prstGeom prst="roundRect">
                <a:avLst>
                  <a:gd name="adj" fmla="val 915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5055643-7B95-4F9B-A1AE-C0E55C819B69}"/>
                  </a:ext>
                </a:extLst>
              </p:cNvPr>
              <p:cNvSpPr txBox="1"/>
              <p:nvPr/>
            </p:nvSpPr>
            <p:spPr>
              <a:xfrm>
                <a:off x="1952896" y="1482578"/>
                <a:ext cx="12605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/>
                  <a:t>pool</a:t>
                </a:r>
                <a:endParaRPr lang="zh-TW" altLang="en-US" sz="3600" dirty="0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4AB81FB-5CE6-486F-8B8E-00FF96745C10}"/>
                </a:ext>
              </a:extLst>
            </p:cNvPr>
            <p:cNvSpPr txBox="1"/>
            <p:nvPr/>
          </p:nvSpPr>
          <p:spPr>
            <a:xfrm>
              <a:off x="7445828" y="1616037"/>
              <a:ext cx="188105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All charsets that </a:t>
              </a:r>
              <a:r>
                <a:rPr lang="en-US" altLang="zh-TW" sz="2800" dirty="0" smtClean="0"/>
                <a:t>have </a:t>
              </a:r>
              <a:r>
                <a:rPr lang="en-US" altLang="zh-TW" sz="2800" dirty="0"/>
                <a:t>appeared</a:t>
              </a:r>
              <a:endParaRPr lang="zh-TW" altLang="en-US" sz="2800" dirty="0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A668B4E-A8BB-4144-9B4F-3436F7699F99}"/>
              </a:ext>
            </a:extLst>
          </p:cNvPr>
          <p:cNvGrpSpPr/>
          <p:nvPr/>
        </p:nvGrpSpPr>
        <p:grpSpPr>
          <a:xfrm>
            <a:off x="9392194" y="3677774"/>
            <a:ext cx="2011679" cy="2815101"/>
            <a:chOff x="9392194" y="3677774"/>
            <a:chExt cx="2011679" cy="281510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B60E6EC-4E57-4391-A961-9D760930EC94}"/>
                </a:ext>
              </a:extLst>
            </p:cNvPr>
            <p:cNvGrpSpPr/>
            <p:nvPr/>
          </p:nvGrpSpPr>
          <p:grpSpPr>
            <a:xfrm>
              <a:off x="9392194" y="3677774"/>
              <a:ext cx="2011679" cy="2815101"/>
              <a:chOff x="1541418" y="1482578"/>
              <a:chExt cx="2011679" cy="2815101"/>
            </a:xfrm>
          </p:grpSpPr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6EC053D5-159E-456A-9E84-CF205057404A}"/>
                  </a:ext>
                </a:extLst>
              </p:cNvPr>
              <p:cNvSpPr/>
              <p:nvPr/>
            </p:nvSpPr>
            <p:spPr>
              <a:xfrm>
                <a:off x="1541418" y="2116182"/>
                <a:ext cx="2011679" cy="2181497"/>
              </a:xfrm>
              <a:prstGeom prst="roundRect">
                <a:avLst>
                  <a:gd name="adj" fmla="val 9151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8C2DF0E-4223-41E8-9BA4-D779A253AEEA}"/>
                  </a:ext>
                </a:extLst>
              </p:cNvPr>
              <p:cNvSpPr txBox="1"/>
              <p:nvPr/>
            </p:nvSpPr>
            <p:spPr>
              <a:xfrm>
                <a:off x="1788522" y="1482578"/>
                <a:ext cx="1682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/>
                  <a:t>unique</a:t>
                </a:r>
                <a:endParaRPr lang="zh-TW" altLang="en-US" sz="3600" dirty="0"/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DD2E796-8AA8-47DE-ABA4-C5B7FA4A8D71}"/>
                </a:ext>
              </a:extLst>
            </p:cNvPr>
            <p:cNvSpPr txBox="1"/>
            <p:nvPr/>
          </p:nvSpPr>
          <p:spPr>
            <a:xfrm>
              <a:off x="9718764" y="4494185"/>
              <a:ext cx="168510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Strings without anagram so far</a:t>
              </a:r>
              <a:endParaRPr lang="zh-TW" altLang="en-US" sz="2800" dirty="0"/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330423D-2348-46D6-BCCC-6B10E46DA461}"/>
              </a:ext>
            </a:extLst>
          </p:cNvPr>
          <p:cNvSpPr txBox="1"/>
          <p:nvPr/>
        </p:nvSpPr>
        <p:spPr>
          <a:xfrm>
            <a:off x="5811068" y="3548725"/>
            <a:ext cx="1383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charset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20993BA-8ECE-4B9D-A43C-0913CFEF880D}"/>
              </a:ext>
            </a:extLst>
          </p:cNvPr>
          <p:cNvCxnSpPr>
            <a:cxnSpLocks/>
          </p:cNvCxnSpPr>
          <p:nvPr/>
        </p:nvCxnSpPr>
        <p:spPr>
          <a:xfrm flipV="1">
            <a:off x="6922499" y="2307883"/>
            <a:ext cx="1241787" cy="81839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F35AB2-DC6E-4E69-9059-ECA6270C4524}"/>
              </a:ext>
            </a:extLst>
          </p:cNvPr>
          <p:cNvSpPr txBox="1"/>
          <p:nvPr/>
        </p:nvSpPr>
        <p:spPr>
          <a:xfrm>
            <a:off x="5811068" y="1839036"/>
            <a:ext cx="1791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b="1" dirty="0">
                <a:solidFill>
                  <a:schemeClr val="accent1"/>
                </a:solidFill>
              </a:rPr>
              <a:t>Find </a:t>
            </a:r>
          </a:p>
          <a:p>
            <a:pPr algn="r"/>
            <a:r>
              <a:rPr lang="en-US" altLang="zh-TW" sz="2800" b="1" dirty="0">
                <a:solidFill>
                  <a:schemeClr val="accent1"/>
                </a:solidFill>
              </a:rPr>
              <a:t>anagram</a:t>
            </a:r>
            <a:endParaRPr lang="zh-TW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A4332DA9-C075-4D17-950C-A0CD03220628}"/>
              </a:ext>
            </a:extLst>
          </p:cNvPr>
          <p:cNvSpPr/>
          <p:nvPr/>
        </p:nvSpPr>
        <p:spPr>
          <a:xfrm>
            <a:off x="-2014945" y="1690688"/>
            <a:ext cx="3540035" cy="43238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D851E47-C5EA-4CD1-96F8-08B60EB1FD99}"/>
              </a:ext>
            </a:extLst>
          </p:cNvPr>
          <p:cNvSpPr txBox="1"/>
          <p:nvPr/>
        </p:nvSpPr>
        <p:spPr>
          <a:xfrm>
            <a:off x="-40257" y="3394836"/>
            <a:ext cx="1639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input</a:t>
            </a:r>
            <a:endParaRPr lang="zh-TW" altLang="en-US" sz="4800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435D9FD-C330-4B2A-83B7-2479DDF5E9C7}"/>
              </a:ext>
            </a:extLst>
          </p:cNvPr>
          <p:cNvCxnSpPr>
            <a:stCxn id="29" idx="3"/>
          </p:cNvCxnSpPr>
          <p:nvPr/>
        </p:nvCxnSpPr>
        <p:spPr>
          <a:xfrm flipV="1">
            <a:off x="1599131" y="3793253"/>
            <a:ext cx="825136" cy="170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0E40036B-8F1D-40B4-B1AB-D9D446C45057}"/>
              </a:ext>
            </a:extLst>
          </p:cNvPr>
          <p:cNvSpPr/>
          <p:nvPr/>
        </p:nvSpPr>
        <p:spPr>
          <a:xfrm>
            <a:off x="2516237" y="3267615"/>
            <a:ext cx="1639388" cy="1042884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accent2"/>
                </a:solidFill>
              </a:rPr>
              <a:t>Original </a:t>
            </a:r>
          </a:p>
          <a:p>
            <a:pPr algn="ctr"/>
            <a:r>
              <a:rPr lang="en-US" altLang="zh-TW" sz="2800" dirty="0">
                <a:solidFill>
                  <a:schemeClr val="accent2"/>
                </a:solidFill>
              </a:rPr>
              <a:t>string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AA659F-6BA7-4DD6-B65F-623304D9B96E}"/>
              </a:ext>
            </a:extLst>
          </p:cNvPr>
          <p:cNvCxnSpPr/>
          <p:nvPr/>
        </p:nvCxnSpPr>
        <p:spPr>
          <a:xfrm flipV="1">
            <a:off x="4324353" y="3754894"/>
            <a:ext cx="825136" cy="170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A4A8AF07-77ED-43F0-B2D5-F9E769B299C9}"/>
              </a:ext>
            </a:extLst>
          </p:cNvPr>
          <p:cNvSpPr/>
          <p:nvPr/>
        </p:nvSpPr>
        <p:spPr>
          <a:xfrm>
            <a:off x="5318217" y="3126276"/>
            <a:ext cx="1639388" cy="1325563"/>
          </a:xfrm>
          <a:prstGeom prst="ellipse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A543A6F-AF38-4523-81B9-4236F634731A}"/>
              </a:ext>
            </a:extLst>
          </p:cNvPr>
          <p:cNvSpPr txBox="1"/>
          <p:nvPr/>
        </p:nvSpPr>
        <p:spPr>
          <a:xfrm>
            <a:off x="5539471" y="3493284"/>
            <a:ext cx="1383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charset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2BAF-77E4-4867-B7C7-B1BEFC9F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Something like this</a:t>
            </a:r>
            <a:endParaRPr lang="zh-TW" altLang="en-US" sz="54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AEEC34C-C952-49B0-AD53-B81E3B8B2DB0}"/>
              </a:ext>
            </a:extLst>
          </p:cNvPr>
          <p:cNvGrpSpPr/>
          <p:nvPr/>
        </p:nvGrpSpPr>
        <p:grpSpPr>
          <a:xfrm>
            <a:off x="8229601" y="583530"/>
            <a:ext cx="2011679" cy="2815101"/>
            <a:chOff x="7380515" y="613899"/>
            <a:chExt cx="2011679" cy="28151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E4B179BE-A289-4A00-A0C5-03BF94554FA3}"/>
                </a:ext>
              </a:extLst>
            </p:cNvPr>
            <p:cNvGrpSpPr/>
            <p:nvPr/>
          </p:nvGrpSpPr>
          <p:grpSpPr>
            <a:xfrm>
              <a:off x="7380515" y="613899"/>
              <a:ext cx="2011679" cy="2815101"/>
              <a:chOff x="1541418" y="1482578"/>
              <a:chExt cx="2011679" cy="2815101"/>
            </a:xfrm>
          </p:grpSpPr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245D6C5B-27C7-45E3-908A-4FD0A85E320B}"/>
                  </a:ext>
                </a:extLst>
              </p:cNvPr>
              <p:cNvSpPr/>
              <p:nvPr/>
            </p:nvSpPr>
            <p:spPr>
              <a:xfrm>
                <a:off x="1541418" y="2116182"/>
                <a:ext cx="2011679" cy="2181497"/>
              </a:xfrm>
              <a:prstGeom prst="roundRect">
                <a:avLst>
                  <a:gd name="adj" fmla="val 915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5055643-7B95-4F9B-A1AE-C0E55C819B69}"/>
                  </a:ext>
                </a:extLst>
              </p:cNvPr>
              <p:cNvSpPr txBox="1"/>
              <p:nvPr/>
            </p:nvSpPr>
            <p:spPr>
              <a:xfrm>
                <a:off x="1952896" y="1482578"/>
                <a:ext cx="12605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/>
                  <a:t>pool</a:t>
                </a:r>
                <a:endParaRPr lang="zh-TW" altLang="en-US" sz="3600" dirty="0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4AB81FB-5CE6-486F-8B8E-00FF96745C10}"/>
                </a:ext>
              </a:extLst>
            </p:cNvPr>
            <p:cNvSpPr txBox="1"/>
            <p:nvPr/>
          </p:nvSpPr>
          <p:spPr>
            <a:xfrm>
              <a:off x="7445828" y="1616037"/>
              <a:ext cx="188105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All charsets that </a:t>
              </a:r>
              <a:r>
                <a:rPr lang="en-US" altLang="zh-TW" sz="2800" dirty="0" smtClean="0"/>
                <a:t>have </a:t>
              </a:r>
              <a:r>
                <a:rPr lang="en-US" altLang="zh-TW" sz="2800" dirty="0"/>
                <a:t>appeared</a:t>
              </a:r>
              <a:endParaRPr lang="zh-TW" altLang="en-US" sz="2800" dirty="0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A668B4E-A8BB-4144-9B4F-3436F7699F99}"/>
              </a:ext>
            </a:extLst>
          </p:cNvPr>
          <p:cNvGrpSpPr/>
          <p:nvPr/>
        </p:nvGrpSpPr>
        <p:grpSpPr>
          <a:xfrm>
            <a:off x="9392194" y="3677774"/>
            <a:ext cx="2011679" cy="2815101"/>
            <a:chOff x="9392194" y="3677774"/>
            <a:chExt cx="2011679" cy="281510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B60E6EC-4E57-4391-A961-9D760930EC94}"/>
                </a:ext>
              </a:extLst>
            </p:cNvPr>
            <p:cNvGrpSpPr/>
            <p:nvPr/>
          </p:nvGrpSpPr>
          <p:grpSpPr>
            <a:xfrm>
              <a:off x="9392194" y="3677774"/>
              <a:ext cx="2011679" cy="2815101"/>
              <a:chOff x="1541418" y="1482578"/>
              <a:chExt cx="2011679" cy="2815101"/>
            </a:xfrm>
          </p:grpSpPr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6EC053D5-159E-456A-9E84-CF205057404A}"/>
                  </a:ext>
                </a:extLst>
              </p:cNvPr>
              <p:cNvSpPr/>
              <p:nvPr/>
            </p:nvSpPr>
            <p:spPr>
              <a:xfrm>
                <a:off x="1541418" y="2116182"/>
                <a:ext cx="2011679" cy="2181497"/>
              </a:xfrm>
              <a:prstGeom prst="roundRect">
                <a:avLst>
                  <a:gd name="adj" fmla="val 9151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8C2DF0E-4223-41E8-9BA4-D779A253AEEA}"/>
                  </a:ext>
                </a:extLst>
              </p:cNvPr>
              <p:cNvSpPr txBox="1"/>
              <p:nvPr/>
            </p:nvSpPr>
            <p:spPr>
              <a:xfrm>
                <a:off x="1788522" y="1482578"/>
                <a:ext cx="1682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/>
                  <a:t>unique</a:t>
                </a:r>
                <a:endParaRPr lang="zh-TW" altLang="en-US" sz="3600" dirty="0"/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DD2E796-8AA8-47DE-ABA4-C5B7FA4A8D71}"/>
                </a:ext>
              </a:extLst>
            </p:cNvPr>
            <p:cNvSpPr txBox="1"/>
            <p:nvPr/>
          </p:nvSpPr>
          <p:spPr>
            <a:xfrm>
              <a:off x="9718764" y="4494185"/>
              <a:ext cx="168510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Strings without anagram so far</a:t>
              </a:r>
              <a:endParaRPr lang="zh-TW" altLang="en-US" sz="2800" dirty="0"/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330423D-2348-46D6-BCCC-6B10E46DA461}"/>
              </a:ext>
            </a:extLst>
          </p:cNvPr>
          <p:cNvSpPr txBox="1"/>
          <p:nvPr/>
        </p:nvSpPr>
        <p:spPr>
          <a:xfrm>
            <a:off x="5811068" y="3548725"/>
            <a:ext cx="1383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charset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20993BA-8ECE-4B9D-A43C-0913CFEF880D}"/>
              </a:ext>
            </a:extLst>
          </p:cNvPr>
          <p:cNvCxnSpPr>
            <a:cxnSpLocks/>
          </p:cNvCxnSpPr>
          <p:nvPr/>
        </p:nvCxnSpPr>
        <p:spPr>
          <a:xfrm flipV="1">
            <a:off x="6922499" y="2307883"/>
            <a:ext cx="1241787" cy="81839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F35AB2-DC6E-4E69-9059-ECA6270C4524}"/>
              </a:ext>
            </a:extLst>
          </p:cNvPr>
          <p:cNvSpPr txBox="1"/>
          <p:nvPr/>
        </p:nvSpPr>
        <p:spPr>
          <a:xfrm>
            <a:off x="5811068" y="1839036"/>
            <a:ext cx="1791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b="1" dirty="0">
                <a:solidFill>
                  <a:schemeClr val="accent1"/>
                </a:solidFill>
              </a:rPr>
              <a:t>Find </a:t>
            </a:r>
          </a:p>
          <a:p>
            <a:pPr algn="r"/>
            <a:r>
              <a:rPr lang="en-US" altLang="zh-TW" sz="2800" b="1" dirty="0">
                <a:solidFill>
                  <a:schemeClr val="accent1"/>
                </a:solidFill>
              </a:rPr>
              <a:t>anagram</a:t>
            </a:r>
            <a:endParaRPr lang="zh-TW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A4332DA9-C075-4D17-950C-A0CD03220628}"/>
              </a:ext>
            </a:extLst>
          </p:cNvPr>
          <p:cNvSpPr/>
          <p:nvPr/>
        </p:nvSpPr>
        <p:spPr>
          <a:xfrm>
            <a:off x="-2014945" y="1690688"/>
            <a:ext cx="3540035" cy="43238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D851E47-C5EA-4CD1-96F8-08B60EB1FD99}"/>
              </a:ext>
            </a:extLst>
          </p:cNvPr>
          <p:cNvSpPr txBox="1"/>
          <p:nvPr/>
        </p:nvSpPr>
        <p:spPr>
          <a:xfrm>
            <a:off x="-40257" y="3394836"/>
            <a:ext cx="1639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input</a:t>
            </a:r>
            <a:endParaRPr lang="zh-TW" altLang="en-US" sz="4800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435D9FD-C330-4B2A-83B7-2479DDF5E9C7}"/>
              </a:ext>
            </a:extLst>
          </p:cNvPr>
          <p:cNvCxnSpPr>
            <a:stCxn id="29" idx="3"/>
          </p:cNvCxnSpPr>
          <p:nvPr/>
        </p:nvCxnSpPr>
        <p:spPr>
          <a:xfrm flipV="1">
            <a:off x="1599131" y="3793253"/>
            <a:ext cx="825136" cy="170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0E40036B-8F1D-40B4-B1AB-D9D446C45057}"/>
              </a:ext>
            </a:extLst>
          </p:cNvPr>
          <p:cNvSpPr/>
          <p:nvPr/>
        </p:nvSpPr>
        <p:spPr>
          <a:xfrm>
            <a:off x="2516237" y="3267615"/>
            <a:ext cx="1639388" cy="1042884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accent2"/>
                </a:solidFill>
              </a:rPr>
              <a:t>Original </a:t>
            </a:r>
          </a:p>
          <a:p>
            <a:pPr algn="ctr"/>
            <a:r>
              <a:rPr lang="en-US" altLang="zh-TW" sz="2800" dirty="0">
                <a:solidFill>
                  <a:schemeClr val="accent2"/>
                </a:solidFill>
              </a:rPr>
              <a:t>string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AA659F-6BA7-4DD6-B65F-623304D9B96E}"/>
              </a:ext>
            </a:extLst>
          </p:cNvPr>
          <p:cNvCxnSpPr/>
          <p:nvPr/>
        </p:nvCxnSpPr>
        <p:spPr>
          <a:xfrm flipV="1">
            <a:off x="4324353" y="3754894"/>
            <a:ext cx="825136" cy="170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A4A8AF07-77ED-43F0-B2D5-F9E769B299C9}"/>
              </a:ext>
            </a:extLst>
          </p:cNvPr>
          <p:cNvSpPr/>
          <p:nvPr/>
        </p:nvSpPr>
        <p:spPr>
          <a:xfrm>
            <a:off x="5318217" y="3126276"/>
            <a:ext cx="1639388" cy="1325563"/>
          </a:xfrm>
          <a:prstGeom prst="ellipse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A543A6F-AF38-4523-81B9-4236F634731A}"/>
              </a:ext>
            </a:extLst>
          </p:cNvPr>
          <p:cNvSpPr txBox="1"/>
          <p:nvPr/>
        </p:nvSpPr>
        <p:spPr>
          <a:xfrm>
            <a:off x="5539471" y="3493284"/>
            <a:ext cx="1383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charset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CBA6447-1121-4D56-90F1-02C2F81BE0B0}"/>
              </a:ext>
            </a:extLst>
          </p:cNvPr>
          <p:cNvSpPr txBox="1"/>
          <p:nvPr/>
        </p:nvSpPr>
        <p:spPr>
          <a:xfrm>
            <a:off x="5499176" y="4672088"/>
            <a:ext cx="3893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/>
                </a:solidFill>
              </a:rPr>
              <a:t>If hit: anagram exists</a:t>
            </a:r>
          </a:p>
          <a:p>
            <a:r>
              <a:rPr lang="zh-TW" altLang="en-US" sz="2800" dirty="0">
                <a:solidFill>
                  <a:schemeClr val="accent6"/>
                </a:solidFill>
              </a:rPr>
              <a:t> </a:t>
            </a:r>
            <a:r>
              <a:rPr lang="en-US" altLang="zh-TW" sz="2800" dirty="0">
                <a:solidFill>
                  <a:schemeClr val="accent6"/>
                </a:solidFill>
              </a:rPr>
              <a:t>&gt; remove previous anagram from unique set</a:t>
            </a:r>
            <a:endParaRPr lang="zh-TW" altLang="en-US" sz="2800" dirty="0">
              <a:solidFill>
                <a:schemeClr val="accent6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D603CEE-6B5A-405E-922C-731713E30C6A}"/>
              </a:ext>
            </a:extLst>
          </p:cNvPr>
          <p:cNvCxnSpPr>
            <a:cxnSpLocks/>
          </p:cNvCxnSpPr>
          <p:nvPr/>
        </p:nvCxnSpPr>
        <p:spPr>
          <a:xfrm flipH="1">
            <a:off x="8390965" y="5794156"/>
            <a:ext cx="1164515" cy="78630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89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993</Words>
  <Application>Microsoft Office PowerPoint</Application>
  <PresentationFormat>寬螢幕</PresentationFormat>
  <Paragraphs>387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Cambria Math</vt:lpstr>
      <vt:lpstr>Courier New</vt:lpstr>
      <vt:lpstr>Office 佈景主題</vt:lpstr>
      <vt:lpstr>12307 - anagram</vt:lpstr>
      <vt:lpstr>Description</vt:lpstr>
      <vt:lpstr>Naïve method</vt:lpstr>
      <vt:lpstr>Naïve method</vt:lpstr>
      <vt:lpstr>Idea</vt:lpstr>
      <vt:lpstr>Idea</vt:lpstr>
      <vt:lpstr>Something like this</vt:lpstr>
      <vt:lpstr>Something like this</vt:lpstr>
      <vt:lpstr>Something like this</vt:lpstr>
      <vt:lpstr>Something like this</vt:lpstr>
      <vt:lpstr>charset</vt:lpstr>
      <vt:lpstr>Pool</vt:lpstr>
      <vt:lpstr>Unique set</vt:lpstr>
      <vt:lpstr>Algorithm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Analyze</vt:lpstr>
      <vt:lpstr>Implement</vt:lpstr>
      <vt:lpstr>main()</vt:lpstr>
      <vt:lpstr>PowerPoint 簡報</vt:lpstr>
      <vt:lpstr>findAnagram(string, string);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12307 - anagram</dc:title>
  <dc:creator>Joanna Wu</dc:creator>
  <cp:lastModifiedBy>springping65@gmail.com</cp:lastModifiedBy>
  <cp:revision>75</cp:revision>
  <dcterms:created xsi:type="dcterms:W3CDTF">2019-06-01T07:36:53Z</dcterms:created>
  <dcterms:modified xsi:type="dcterms:W3CDTF">2019-06-05T15:06:11Z</dcterms:modified>
</cp:coreProperties>
</file>