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2" r:id="rId3"/>
    <p:sldId id="263" r:id="rId4"/>
    <p:sldId id="257" r:id="rId5"/>
    <p:sldId id="265" r:id="rId6"/>
    <p:sldId id="258" r:id="rId7"/>
    <p:sldId id="259" r:id="rId8"/>
    <p:sldId id="260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768325"/>
    <a:srgbClr val="A88000"/>
    <a:srgbClr val="3333CC"/>
    <a:srgbClr val="3333FF"/>
    <a:srgbClr val="756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37FF2-7C3F-4DDD-B101-259CA538C3EE}" type="datetimeFigureOut">
              <a:rPr lang="zh-TW" altLang="en-US" smtClean="0"/>
              <a:t>2018/4/10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45F267-3966-498E-A562-86B8089049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7417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5F267-3966-498E-A562-86B8089049E5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9378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2237-AB68-4544-8279-CD1B0906E241}" type="datetimeFigureOut">
              <a:rPr lang="zh-TW" altLang="en-US" smtClean="0"/>
              <a:t>2018/4/10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690B-A314-4319-9AD7-55A34F460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5307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2237-AB68-4544-8279-CD1B0906E241}" type="datetimeFigureOut">
              <a:rPr lang="zh-TW" altLang="en-US" smtClean="0"/>
              <a:t>2018/4/10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690B-A314-4319-9AD7-55A34F460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2576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2237-AB68-4544-8279-CD1B0906E241}" type="datetimeFigureOut">
              <a:rPr lang="zh-TW" altLang="en-US" smtClean="0"/>
              <a:t>2018/4/10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690B-A314-4319-9AD7-55A34F460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6736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2237-AB68-4544-8279-CD1B0906E241}" type="datetimeFigureOut">
              <a:rPr lang="zh-TW" altLang="en-US" smtClean="0"/>
              <a:t>2018/4/10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690B-A314-4319-9AD7-55A34F460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2170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2237-AB68-4544-8279-CD1B0906E241}" type="datetimeFigureOut">
              <a:rPr lang="zh-TW" altLang="en-US" smtClean="0"/>
              <a:t>2018/4/10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690B-A314-4319-9AD7-55A34F460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7224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2237-AB68-4544-8279-CD1B0906E241}" type="datetimeFigureOut">
              <a:rPr lang="zh-TW" altLang="en-US" smtClean="0"/>
              <a:t>2018/4/10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690B-A314-4319-9AD7-55A34F460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6850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2237-AB68-4544-8279-CD1B0906E241}" type="datetimeFigureOut">
              <a:rPr lang="zh-TW" altLang="en-US" smtClean="0"/>
              <a:t>2018/4/10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690B-A314-4319-9AD7-55A34F460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2470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2237-AB68-4544-8279-CD1B0906E241}" type="datetimeFigureOut">
              <a:rPr lang="zh-TW" altLang="en-US" smtClean="0"/>
              <a:t>2018/4/10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690B-A314-4319-9AD7-55A34F460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996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2237-AB68-4544-8279-CD1B0906E241}" type="datetimeFigureOut">
              <a:rPr lang="zh-TW" altLang="en-US" smtClean="0"/>
              <a:t>2018/4/10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690B-A314-4319-9AD7-55A34F460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8302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2237-AB68-4544-8279-CD1B0906E241}" type="datetimeFigureOut">
              <a:rPr lang="zh-TW" altLang="en-US" smtClean="0"/>
              <a:t>2018/4/10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690B-A314-4319-9AD7-55A34F460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8017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2237-AB68-4544-8279-CD1B0906E241}" type="datetimeFigureOut">
              <a:rPr lang="zh-TW" altLang="en-US" smtClean="0"/>
              <a:t>2018/4/10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690B-A314-4319-9AD7-55A34F460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4725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C2237-AB68-4544-8279-CD1B0906E241}" type="datetimeFigureOut">
              <a:rPr lang="zh-TW" altLang="en-US" smtClean="0"/>
              <a:t>2018/4/10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1690B-A314-4319-9AD7-55A34F460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1998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n-US" altLang="zh-TW" dirty="0" smtClean="0"/>
              <a:t>It’s Magic</a:t>
            </a:r>
            <a:br>
              <a:rPr lang="en-US" altLang="zh-TW" dirty="0" smtClean="0"/>
            </a:br>
            <a:r>
              <a:rPr lang="en-US" altLang="zh-TW" dirty="0" smtClean="0"/>
              <a:t>(easy version)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333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lt"/>
              </a:rPr>
              <a:t>Basic Testcase</a:t>
            </a:r>
            <a:endParaRPr lang="zh-TW" altLang="en-US" dirty="0">
              <a:latin typeface="+mn-lt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395665" y="2282483"/>
            <a:ext cx="3453063" cy="360098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altLang="zh-TW" sz="1000" b="1" dirty="0" smtClean="0"/>
          </a:p>
          <a:p>
            <a:r>
              <a:rPr lang="en-US" altLang="zh-TW" sz="2500" b="1" dirty="0" smtClean="0"/>
              <a:t>Sample Input: </a:t>
            </a:r>
          </a:p>
          <a:p>
            <a:r>
              <a:rPr lang="en-US" altLang="zh-TW" sz="2500" b="1" dirty="0" smtClean="0"/>
              <a:t>  3 3</a:t>
            </a:r>
          </a:p>
          <a:p>
            <a:r>
              <a:rPr lang="en-US" altLang="zh-TW" sz="2500" b="1" dirty="0" smtClean="0"/>
              <a:t>  1 2 0 -1</a:t>
            </a:r>
          </a:p>
          <a:p>
            <a:r>
              <a:rPr lang="en-US" altLang="zh-TW" sz="2500" b="1" dirty="0" smtClean="0"/>
              <a:t>  1 2 3 -1</a:t>
            </a:r>
          </a:p>
          <a:p>
            <a:r>
              <a:rPr lang="en-US" altLang="zh-TW" sz="2500" b="1" dirty="0" smtClean="0"/>
              <a:t>  1 0 1 -1</a:t>
            </a:r>
          </a:p>
          <a:p>
            <a:r>
              <a:rPr lang="en-US" altLang="zh-TW" sz="2500" b="1" dirty="0" smtClean="0"/>
              <a:t>  1 2 1 2 1 2 1 -1</a:t>
            </a:r>
          </a:p>
          <a:p>
            <a:r>
              <a:rPr lang="en-US" altLang="zh-TW" sz="2500" b="1" dirty="0" smtClean="0"/>
              <a:t>  1 2 3 -1</a:t>
            </a:r>
          </a:p>
          <a:p>
            <a:r>
              <a:rPr lang="en-US" altLang="zh-TW" sz="2500" b="1" dirty="0" smtClean="0"/>
              <a:t>  1 1 1 1 2 1 2 3 1 1 1  -1</a:t>
            </a:r>
          </a:p>
          <a:p>
            <a:endParaRPr lang="en-US" altLang="zh-TW" b="1" dirty="0"/>
          </a:p>
        </p:txBody>
      </p:sp>
      <p:sp>
        <p:nvSpPr>
          <p:cNvPr id="5" name="文字方塊 4"/>
          <p:cNvSpPr txBox="1"/>
          <p:nvPr/>
        </p:nvSpPr>
        <p:spPr>
          <a:xfrm>
            <a:off x="7194884" y="2283469"/>
            <a:ext cx="3453063" cy="360000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altLang="zh-TW" sz="1000" b="1" dirty="0" smtClean="0"/>
          </a:p>
          <a:p>
            <a:r>
              <a:rPr lang="en-US" altLang="zh-TW" sz="2500" b="1" dirty="0" smtClean="0"/>
              <a:t>Sample Output: </a:t>
            </a:r>
          </a:p>
          <a:p>
            <a:r>
              <a:rPr lang="en-US" altLang="zh-TW" sz="2500" b="1" dirty="0" smtClean="0"/>
              <a:t>  False</a:t>
            </a:r>
          </a:p>
          <a:p>
            <a:r>
              <a:rPr lang="en-US" altLang="zh-TW" sz="2500" b="1" dirty="0"/>
              <a:t> </a:t>
            </a:r>
            <a:r>
              <a:rPr lang="en-US" altLang="zh-TW" sz="2500" b="1" dirty="0" smtClean="0"/>
              <a:t> True</a:t>
            </a:r>
          </a:p>
          <a:p>
            <a:r>
              <a:rPr lang="en-US" altLang="zh-TW" sz="2500" b="1" dirty="0"/>
              <a:t> </a:t>
            </a:r>
            <a:r>
              <a:rPr lang="en-US" altLang="zh-TW" sz="2500" b="1" dirty="0" smtClean="0"/>
              <a:t> True</a:t>
            </a:r>
          </a:p>
          <a:p>
            <a:endParaRPr lang="en-US" altLang="zh-TW" b="1" dirty="0"/>
          </a:p>
          <a:p>
            <a:endParaRPr lang="en-US" altLang="zh-TW" b="1" dirty="0" smtClean="0"/>
          </a:p>
          <a:p>
            <a:endParaRPr lang="en-US" altLang="zh-TW" b="1" dirty="0"/>
          </a:p>
          <a:p>
            <a:endParaRPr lang="en-US" altLang="zh-TW" b="1" dirty="0"/>
          </a:p>
          <a:p>
            <a:endParaRPr lang="en-US" altLang="zh-TW" b="1" dirty="0" smtClean="0"/>
          </a:p>
          <a:p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251085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lt"/>
              </a:rPr>
              <a:t>Basic Testcase (cont’d)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Take the third sentence for example:</a:t>
            </a:r>
          </a:p>
          <a:p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8614613" y="2323912"/>
            <a:ext cx="2739187" cy="167738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US" altLang="zh-TW" sz="1000" b="1" dirty="0" smtClean="0"/>
          </a:p>
          <a:p>
            <a:r>
              <a:rPr lang="en-US" altLang="zh-TW" sz="2500" b="1" dirty="0" smtClean="0"/>
              <a:t>Rule 1: 1 2 0 -1 </a:t>
            </a:r>
          </a:p>
          <a:p>
            <a:r>
              <a:rPr lang="en-US" altLang="zh-TW" sz="2500" b="1" dirty="0" smtClean="0"/>
              <a:t>Rule 2: 1 2 3 -1</a:t>
            </a:r>
          </a:p>
          <a:p>
            <a:r>
              <a:rPr lang="en-US" altLang="zh-TW" sz="2500" b="1" dirty="0" smtClean="0"/>
              <a:t>Rule 3: 1 0 1 -1</a:t>
            </a:r>
          </a:p>
          <a:p>
            <a:endParaRPr lang="en-US" altLang="zh-TW" b="1" dirty="0"/>
          </a:p>
        </p:txBody>
      </p:sp>
      <p:sp>
        <p:nvSpPr>
          <p:cNvPr id="5" name="向上箭號 4"/>
          <p:cNvSpPr/>
          <p:nvPr/>
        </p:nvSpPr>
        <p:spPr>
          <a:xfrm>
            <a:off x="1142999" y="3322306"/>
            <a:ext cx="204538" cy="794085"/>
          </a:xfrm>
          <a:prstGeom prst="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 	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92025" y="4379473"/>
            <a:ext cx="1740569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Apply Rule 1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8" name="直線接點 7"/>
          <p:cNvCxnSpPr/>
          <p:nvPr/>
        </p:nvCxnSpPr>
        <p:spPr>
          <a:xfrm>
            <a:off x="1155031" y="3274178"/>
            <a:ext cx="4692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383633" y="2863514"/>
            <a:ext cx="240631" cy="3745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943477" y="2389300"/>
            <a:ext cx="1361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Not match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92024" y="4379473"/>
            <a:ext cx="1740569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Apply Rule 2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1155031" y="2774720"/>
            <a:ext cx="3364051" cy="547586"/>
            <a:chOff x="2440906" y="5451030"/>
            <a:chExt cx="3364051" cy="547586"/>
          </a:xfrm>
        </p:grpSpPr>
        <p:sp>
          <p:nvSpPr>
            <p:cNvPr id="7" name="文字方塊 6"/>
            <p:cNvSpPr txBox="1"/>
            <p:nvPr/>
          </p:nvSpPr>
          <p:spPr>
            <a:xfrm>
              <a:off x="2440906" y="5475396"/>
              <a:ext cx="171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 smtClean="0"/>
                <a:t>1</a:t>
              </a:r>
              <a:endParaRPr lang="zh-TW" altLang="en-US" sz="2800" dirty="0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2709889" y="5474089"/>
              <a:ext cx="171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 smtClean="0"/>
                <a:t>1</a:t>
              </a:r>
              <a:endParaRPr lang="zh-TW" altLang="en-US" sz="2800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2971156" y="5472501"/>
              <a:ext cx="171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 smtClean="0"/>
                <a:t>1</a:t>
              </a:r>
              <a:endParaRPr lang="zh-TW" altLang="en-US" sz="2800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3235365" y="5467739"/>
              <a:ext cx="171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 smtClean="0"/>
                <a:t>1</a:t>
              </a:r>
              <a:endParaRPr lang="zh-TW" altLang="en-US" sz="2800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3494712" y="5467739"/>
              <a:ext cx="171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2</a:t>
              </a:r>
              <a:endParaRPr lang="zh-TW" altLang="en-US" sz="2800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3766365" y="5467739"/>
              <a:ext cx="171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 smtClean="0"/>
                <a:t>1</a:t>
              </a:r>
              <a:endParaRPr lang="zh-TW" altLang="en-US" sz="2800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4014292" y="5467739"/>
              <a:ext cx="171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2</a:t>
              </a:r>
              <a:endParaRPr lang="zh-TW" altLang="en-US" sz="2800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4282255" y="5469326"/>
              <a:ext cx="171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 smtClean="0"/>
                <a:t>3</a:t>
              </a:r>
              <a:endParaRPr lang="zh-TW" altLang="en-US" sz="2800" dirty="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4550218" y="5467739"/>
              <a:ext cx="171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 smtClean="0"/>
                <a:t>1</a:t>
              </a:r>
              <a:endParaRPr lang="zh-TW" altLang="en-US" sz="2800" dirty="0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5086144" y="5467739"/>
              <a:ext cx="171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 smtClean="0"/>
                <a:t>1</a:t>
              </a:r>
              <a:endParaRPr lang="zh-TW" altLang="en-US" sz="2800" dirty="0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4818987" y="5467739"/>
              <a:ext cx="171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 smtClean="0"/>
                <a:t>1</a:t>
              </a:r>
              <a:endParaRPr lang="zh-TW" altLang="en-US" sz="2800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5325391" y="5451030"/>
              <a:ext cx="4795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 smtClean="0"/>
                <a:t>-1</a:t>
              </a:r>
              <a:endParaRPr lang="zh-TW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3632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9" grpId="0" animBg="1"/>
      <p:bldP spid="9" grpId="1" animBg="1"/>
      <p:bldP spid="9" grpId="2" animBg="1"/>
      <p:bldP spid="9" grpId="3" animBg="1"/>
      <p:bldP spid="10" grpId="0"/>
      <p:bldP spid="10" grpId="1"/>
      <p:bldP spid="10" grpId="2"/>
      <p:bldP spid="10" grpId="3"/>
      <p:bldP spid="13" grpId="0" animBg="1"/>
      <p:bldP spid="13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lt"/>
              </a:rPr>
              <a:t>Basic Testcase (cont’d)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Take the third sentence for example:</a:t>
            </a:r>
          </a:p>
          <a:p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8614613" y="2323912"/>
            <a:ext cx="2739187" cy="167738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US" altLang="zh-TW" sz="1000" b="1" dirty="0" smtClean="0"/>
          </a:p>
          <a:p>
            <a:r>
              <a:rPr lang="en-US" altLang="zh-TW" sz="2500" b="1" dirty="0" smtClean="0"/>
              <a:t>Rule 1: 1 2 0 -1 </a:t>
            </a:r>
          </a:p>
          <a:p>
            <a:r>
              <a:rPr lang="en-US" altLang="zh-TW" sz="2500" b="1" dirty="0" smtClean="0"/>
              <a:t>Rule 2: 1 2 3 -1</a:t>
            </a:r>
          </a:p>
          <a:p>
            <a:r>
              <a:rPr lang="en-US" altLang="zh-TW" sz="2500" b="1" dirty="0" smtClean="0"/>
              <a:t>Rule 3: 1 0 1 -1</a:t>
            </a:r>
          </a:p>
          <a:p>
            <a:endParaRPr lang="en-US" altLang="zh-TW" b="1" dirty="0"/>
          </a:p>
        </p:txBody>
      </p:sp>
      <p:sp>
        <p:nvSpPr>
          <p:cNvPr id="5" name="向上箭號 4"/>
          <p:cNvSpPr/>
          <p:nvPr/>
        </p:nvSpPr>
        <p:spPr>
          <a:xfrm>
            <a:off x="1142999" y="3322306"/>
            <a:ext cx="204538" cy="794085"/>
          </a:xfrm>
          <a:prstGeom prst="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 	</a:t>
            </a:r>
            <a:endParaRPr lang="zh-TW" altLang="en-US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1155031" y="3274178"/>
            <a:ext cx="19250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387015" y="4380303"/>
            <a:ext cx="1740569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Apply Rule 3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3770697" y="3279376"/>
            <a:ext cx="19250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左中括弧 20"/>
          <p:cNvSpPr/>
          <p:nvPr/>
        </p:nvSpPr>
        <p:spPr>
          <a:xfrm rot="5400000">
            <a:off x="2480446" y="1748926"/>
            <a:ext cx="136888" cy="2125980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1619851" y="2323912"/>
            <a:ext cx="1858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a</a:t>
            </a:r>
            <a:r>
              <a:rPr lang="en-US" altLang="zh-TW" b="1" dirty="0" smtClean="0"/>
              <a:t>nother spell</a:t>
            </a:r>
            <a:endParaRPr lang="zh-TW" altLang="en-US" b="1" dirty="0"/>
          </a:p>
        </p:txBody>
      </p:sp>
      <p:cxnSp>
        <p:nvCxnSpPr>
          <p:cNvPr id="23" name="直線接點 22"/>
          <p:cNvCxnSpPr/>
          <p:nvPr/>
        </p:nvCxnSpPr>
        <p:spPr>
          <a:xfrm>
            <a:off x="1420995" y="3274178"/>
            <a:ext cx="19250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3515627" y="3279734"/>
            <a:ext cx="19250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左中括弧 24"/>
          <p:cNvSpPr/>
          <p:nvPr/>
        </p:nvSpPr>
        <p:spPr>
          <a:xfrm rot="5400000">
            <a:off x="2467274" y="2052683"/>
            <a:ext cx="170852" cy="1584960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接點 25"/>
          <p:cNvCxnSpPr/>
          <p:nvPr/>
        </p:nvCxnSpPr>
        <p:spPr>
          <a:xfrm>
            <a:off x="1663967" y="3274178"/>
            <a:ext cx="19250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3248927" y="3281321"/>
            <a:ext cx="19250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左中括弧 27"/>
          <p:cNvSpPr/>
          <p:nvPr/>
        </p:nvSpPr>
        <p:spPr>
          <a:xfrm rot="5400000">
            <a:off x="2463463" y="2279092"/>
            <a:ext cx="170852" cy="1109980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1155031" y="2799086"/>
            <a:ext cx="171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1</a:t>
            </a:r>
            <a:endParaRPr lang="zh-TW" altLang="en-US" sz="28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1424014" y="2797779"/>
            <a:ext cx="171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1</a:t>
            </a:r>
            <a:endParaRPr lang="zh-TW" altLang="en-US" sz="28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1685281" y="2796191"/>
            <a:ext cx="171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1</a:t>
            </a:r>
            <a:endParaRPr lang="zh-TW" altLang="en-US" sz="28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949490" y="2791429"/>
            <a:ext cx="171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1</a:t>
            </a:r>
            <a:endParaRPr lang="zh-TW" altLang="en-US" sz="28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2208837" y="2791429"/>
            <a:ext cx="171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2480490" y="2791429"/>
            <a:ext cx="171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1</a:t>
            </a:r>
            <a:endParaRPr lang="zh-TW" altLang="en-US" sz="28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2728417" y="2791429"/>
            <a:ext cx="171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2996380" y="2793016"/>
            <a:ext cx="171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3</a:t>
            </a:r>
            <a:endParaRPr lang="zh-TW" altLang="en-US" sz="28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3264343" y="2791429"/>
            <a:ext cx="171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1</a:t>
            </a:r>
            <a:endParaRPr lang="zh-TW" altLang="en-US" sz="28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3800269" y="2791429"/>
            <a:ext cx="171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1</a:t>
            </a:r>
            <a:endParaRPr lang="zh-TW" altLang="en-US" sz="28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3533112" y="2791429"/>
            <a:ext cx="171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1</a:t>
            </a:r>
            <a:endParaRPr lang="zh-TW" altLang="en-US" sz="28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4039516" y="2774720"/>
            <a:ext cx="479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-1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57546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0.02227 0.0007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7" y="23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227 0.0007 L 0.04232 0.0007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" y="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4" grpId="0" animBg="1"/>
      <p:bldP spid="21" grpId="0" animBg="1"/>
      <p:bldP spid="21" grpId="1" animBg="1"/>
      <p:bldP spid="22" grpId="0"/>
      <p:bldP spid="22" grpId="1"/>
      <p:bldP spid="22" grpId="2"/>
      <p:bldP spid="22" grpId="3"/>
      <p:bldP spid="22" grpId="4"/>
      <p:bldP spid="25" grpId="0" animBg="1"/>
      <p:bldP spid="25" grpId="1" animBg="1"/>
      <p:bldP spid="28" grpId="0" animBg="1"/>
      <p:bldP spid="18" grpId="0"/>
      <p:bldP spid="19" grpId="0"/>
      <p:bldP spid="35" grpId="0"/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lt"/>
              </a:rPr>
              <a:t>Basic Testcase (cont’d)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Take the third sentence for example:</a:t>
            </a:r>
          </a:p>
          <a:p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8614613" y="2323912"/>
            <a:ext cx="2739187" cy="167738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US" altLang="zh-TW" sz="1000" b="1" dirty="0" smtClean="0"/>
          </a:p>
          <a:p>
            <a:r>
              <a:rPr lang="en-US" altLang="zh-TW" sz="2500" b="1" dirty="0" smtClean="0"/>
              <a:t>Rule 1: 1 2 0 -1 </a:t>
            </a:r>
          </a:p>
          <a:p>
            <a:r>
              <a:rPr lang="en-US" altLang="zh-TW" sz="2500" b="1" dirty="0" smtClean="0"/>
              <a:t>Rule 2: 1 2 3 -1</a:t>
            </a:r>
          </a:p>
          <a:p>
            <a:r>
              <a:rPr lang="en-US" altLang="zh-TW" sz="2500" b="1" dirty="0" smtClean="0"/>
              <a:t>Rule 3: 1 0 1 -1</a:t>
            </a:r>
          </a:p>
          <a:p>
            <a:endParaRPr lang="en-US" altLang="zh-TW" b="1" dirty="0"/>
          </a:p>
        </p:txBody>
      </p:sp>
      <p:sp>
        <p:nvSpPr>
          <p:cNvPr id="5" name="向上箭號 4"/>
          <p:cNvSpPr/>
          <p:nvPr/>
        </p:nvSpPr>
        <p:spPr>
          <a:xfrm>
            <a:off x="1659204" y="3322305"/>
            <a:ext cx="204538" cy="794085"/>
          </a:xfrm>
          <a:prstGeom prst="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 	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89935" y="4251327"/>
            <a:ext cx="1740569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Apply Rule 3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26" name="直線接點 25"/>
          <p:cNvCxnSpPr/>
          <p:nvPr/>
        </p:nvCxnSpPr>
        <p:spPr>
          <a:xfrm>
            <a:off x="1663967" y="3274178"/>
            <a:ext cx="19250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3248927" y="3281321"/>
            <a:ext cx="19250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1143935" y="4251327"/>
            <a:ext cx="1740569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Apply Rule 1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18" name="直線接點 17"/>
          <p:cNvCxnSpPr/>
          <p:nvPr/>
        </p:nvCxnSpPr>
        <p:spPr>
          <a:xfrm>
            <a:off x="1953527" y="3274178"/>
            <a:ext cx="44201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左中括弧 6"/>
          <p:cNvSpPr/>
          <p:nvPr/>
        </p:nvSpPr>
        <p:spPr>
          <a:xfrm rot="5400000">
            <a:off x="2788445" y="2581277"/>
            <a:ext cx="78579" cy="573882"/>
          </a:xfrm>
          <a:prstGeom prst="lef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2077640" y="2424746"/>
            <a:ext cx="150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a</a:t>
            </a:r>
            <a:r>
              <a:rPr lang="en-US" altLang="zh-TW" dirty="0" smtClean="0"/>
              <a:t>nother spell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700864" y="4251327"/>
            <a:ext cx="1740569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Apply Rule </a:t>
            </a:r>
            <a:r>
              <a:rPr lang="en-US" altLang="zh-TW" dirty="0">
                <a:solidFill>
                  <a:schemeClr val="bg1"/>
                </a:solidFill>
              </a:rPr>
              <a:t>2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456423" y="2977937"/>
            <a:ext cx="101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# Done!!</a:t>
            </a:r>
            <a:endParaRPr lang="zh-TW" altLang="en-US" dirty="0"/>
          </a:p>
        </p:txBody>
      </p:sp>
      <p:cxnSp>
        <p:nvCxnSpPr>
          <p:cNvPr id="30" name="直線接點 29"/>
          <p:cNvCxnSpPr/>
          <p:nvPr/>
        </p:nvCxnSpPr>
        <p:spPr>
          <a:xfrm>
            <a:off x="2490788" y="3281321"/>
            <a:ext cx="66675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1155031" y="2799086"/>
            <a:ext cx="171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solidFill>
                  <a:schemeClr val="bg2"/>
                </a:solidFill>
              </a:rPr>
              <a:t>1</a:t>
            </a:r>
            <a:endParaRPr lang="zh-TW" altLang="en-US" sz="2800" dirty="0">
              <a:solidFill>
                <a:schemeClr val="bg2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1424014" y="2797779"/>
            <a:ext cx="171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solidFill>
                  <a:schemeClr val="bg2"/>
                </a:solidFill>
              </a:rPr>
              <a:t>1</a:t>
            </a:r>
            <a:endParaRPr lang="zh-TW" altLang="en-US" sz="2800" dirty="0">
              <a:solidFill>
                <a:schemeClr val="bg2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1685281" y="2796191"/>
            <a:ext cx="171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1</a:t>
            </a:r>
            <a:endParaRPr lang="zh-TW" altLang="en-US" sz="28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1949490" y="2791429"/>
            <a:ext cx="171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1</a:t>
            </a:r>
            <a:endParaRPr lang="zh-TW" altLang="en-US" sz="28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2208837" y="2791429"/>
            <a:ext cx="171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480490" y="2791429"/>
            <a:ext cx="171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1</a:t>
            </a:r>
            <a:endParaRPr lang="zh-TW" altLang="en-US" sz="28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728417" y="2791429"/>
            <a:ext cx="171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2996380" y="2793016"/>
            <a:ext cx="171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3</a:t>
            </a:r>
            <a:endParaRPr lang="zh-TW" altLang="en-US" sz="28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3264343" y="2791429"/>
            <a:ext cx="171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1</a:t>
            </a:r>
            <a:endParaRPr lang="zh-TW" altLang="en-US" sz="28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3800269" y="2791429"/>
            <a:ext cx="171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solidFill>
                  <a:schemeClr val="bg2"/>
                </a:solidFill>
              </a:rPr>
              <a:t>1</a:t>
            </a:r>
            <a:endParaRPr lang="zh-TW" altLang="en-US" sz="2800" dirty="0">
              <a:solidFill>
                <a:schemeClr val="bg2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3533112" y="2791429"/>
            <a:ext cx="171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solidFill>
                  <a:schemeClr val="bg2"/>
                </a:solidFill>
              </a:rPr>
              <a:t>1</a:t>
            </a:r>
            <a:endParaRPr lang="zh-TW" altLang="en-US" sz="2800" dirty="0">
              <a:solidFill>
                <a:schemeClr val="bg2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4039516" y="2774720"/>
            <a:ext cx="479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-1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4755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1.11111E-6 L 0.02279 0.0002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279 0.00023 L 0.06537 0.00023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2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537 0.00023 L 0.20755 0.00023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09" y="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14" grpId="0" animBg="1"/>
      <p:bldP spid="17" grpId="1" animBg="1"/>
      <p:bldP spid="17" grpId="2" animBg="1"/>
      <p:bldP spid="7" grpId="0" animBg="1"/>
      <p:bldP spid="7" grpId="1" animBg="1"/>
      <p:bldP spid="9" grpId="0"/>
      <p:bldP spid="9" grpId="1"/>
      <p:bldP spid="29" grpId="0" animBg="1"/>
      <p:bldP spid="29" grpId="1" animBg="1"/>
      <p:bldP spid="10" grpId="0"/>
      <p:bldP spid="34" grpId="0"/>
      <p:bldP spid="35" grpId="0"/>
      <p:bldP spid="36" grpId="0"/>
      <p:bldP spid="37" grpId="0"/>
      <p:bldP spid="38" grpId="0"/>
      <p:bldP spid="39" grpId="0"/>
      <p:bldP spid="4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88958"/>
            <a:ext cx="10515600" cy="3717757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bg2"/>
                </a:solidFill>
              </a:rPr>
              <a:t>Description &amp; Goal</a:t>
            </a:r>
          </a:p>
          <a:p>
            <a:endParaRPr lang="en-US" altLang="zh-TW" sz="1000" dirty="0">
              <a:solidFill>
                <a:schemeClr val="bg2"/>
              </a:solidFill>
            </a:endParaRPr>
          </a:p>
          <a:p>
            <a:r>
              <a:rPr lang="en-US" altLang="zh-TW" dirty="0" smtClean="0">
                <a:solidFill>
                  <a:schemeClr val="bg2"/>
                </a:solidFill>
              </a:rPr>
              <a:t>Input &amp; Output</a:t>
            </a:r>
          </a:p>
          <a:p>
            <a:endParaRPr lang="en-US" altLang="zh-TW" sz="1000" dirty="0">
              <a:solidFill>
                <a:schemeClr val="bg2"/>
              </a:solidFill>
            </a:endParaRPr>
          </a:p>
          <a:p>
            <a:r>
              <a:rPr lang="en-US" altLang="zh-TW" dirty="0" smtClean="0">
                <a:solidFill>
                  <a:schemeClr val="bg2"/>
                </a:solidFill>
              </a:rPr>
              <a:t>Run basic </a:t>
            </a:r>
            <a:r>
              <a:rPr lang="en-US" altLang="zh-TW" dirty="0" err="1" smtClean="0">
                <a:solidFill>
                  <a:schemeClr val="bg2"/>
                </a:solidFill>
              </a:rPr>
              <a:t>testcase</a:t>
            </a:r>
            <a:endParaRPr lang="en-US" altLang="zh-TW" dirty="0" smtClean="0">
              <a:solidFill>
                <a:schemeClr val="bg2"/>
              </a:solidFill>
            </a:endParaRPr>
          </a:p>
          <a:p>
            <a:endParaRPr lang="en-US" altLang="zh-TW" sz="1000" dirty="0"/>
          </a:p>
          <a:p>
            <a:r>
              <a:rPr lang="en-US" altLang="zh-TW" dirty="0" smtClean="0"/>
              <a:t>Concept &amp; Code</a:t>
            </a:r>
            <a:endParaRPr lang="zh-TW" altLang="en-US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b="1" dirty="0" smtClean="0">
                <a:latin typeface="Calibri" panose="020F0502020204030204" pitchFamily="34" charset="0"/>
              </a:rPr>
              <a:t>Contents</a:t>
            </a:r>
            <a:endParaRPr lang="zh-TW" altLang="en-US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28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lt"/>
              </a:rPr>
              <a:t>Concept – Recursive Call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1061700" cy="4351338"/>
          </a:xfrm>
        </p:spPr>
        <p:txBody>
          <a:bodyPr>
            <a:normAutofit/>
          </a:bodyPr>
          <a:lstStyle/>
          <a:p>
            <a:r>
              <a:rPr lang="en-US" altLang="zh-TW" sz="3200" dirty="0" smtClean="0"/>
              <a:t>Compare with each grammar: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800" dirty="0" smtClean="0"/>
              <a:t>Check each corresponding character one by one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800" dirty="0" smtClean="0"/>
              <a:t>If not matching, compare with the next grammar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800" dirty="0" smtClean="0"/>
              <a:t>If a ‘0’ is found in the grammar,</a:t>
            </a:r>
            <a:endParaRPr lang="en-US" altLang="zh-TW" sz="2800" dirty="0"/>
          </a:p>
          <a:p>
            <a:pPr lvl="2"/>
            <a:r>
              <a:rPr lang="en-US" altLang="zh-TW" sz="2400" dirty="0" smtClean="0"/>
              <a:t>recursively </a:t>
            </a:r>
            <a:r>
              <a:rPr lang="en-US" altLang="zh-TW" sz="2400" dirty="0" smtClean="0"/>
              <a:t>solve the </a:t>
            </a:r>
            <a:r>
              <a:rPr lang="en-US" altLang="zh-TW" sz="2400" dirty="0" smtClean="0">
                <a:solidFill>
                  <a:srgbClr val="FF0000"/>
                </a:solidFill>
              </a:rPr>
              <a:t>substring</a:t>
            </a:r>
            <a:r>
              <a:rPr lang="en-US" altLang="zh-TW" sz="2400" dirty="0" smtClean="0"/>
              <a:t>;</a:t>
            </a:r>
            <a:r>
              <a:rPr lang="en-US" altLang="zh-TW" sz="2400" dirty="0" smtClean="0"/>
              <a:t> </a:t>
            </a:r>
          </a:p>
          <a:p>
            <a:pPr lvl="2"/>
            <a:r>
              <a:rPr lang="en-US" altLang="zh-TW" sz="2400" dirty="0" smtClean="0"/>
              <a:t>If the recursive call returns and the </a:t>
            </a:r>
            <a:r>
              <a:rPr lang="en-US" altLang="zh-TW" sz="2400" dirty="0" smtClean="0">
                <a:solidFill>
                  <a:srgbClr val="FF0000"/>
                </a:solidFill>
              </a:rPr>
              <a:t>substring</a:t>
            </a:r>
            <a:r>
              <a:rPr lang="en-US" altLang="zh-TW" sz="2400" dirty="0" smtClean="0"/>
              <a:t> can be spelled, continue comparing </a:t>
            </a:r>
            <a:r>
              <a:rPr lang="en-US" altLang="zh-TW" sz="2400" dirty="0" smtClean="0"/>
              <a:t>the rest words, likewise.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306666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lt"/>
              </a:rPr>
              <a:t>Code – Function Prototype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 </a:t>
            </a:r>
            <a:r>
              <a:rPr lang="en-US" altLang="zh-TW" b="1" dirty="0" smtClean="0">
                <a:solidFill>
                  <a:srgbClr val="3333CC"/>
                </a:solidFill>
              </a:rPr>
              <a:t>bool </a:t>
            </a:r>
            <a:r>
              <a:rPr lang="en-US" altLang="zh-TW" b="1" dirty="0" smtClean="0"/>
              <a:t>solve(int  rightBound);</a:t>
            </a:r>
          </a:p>
          <a:p>
            <a:endParaRPr lang="en-US" altLang="zh-TW" b="1" dirty="0"/>
          </a:p>
          <a:p>
            <a:pPr marL="0" indent="0">
              <a:buNone/>
            </a:pPr>
            <a:r>
              <a:rPr lang="en-US" altLang="zh-TW" b="1" dirty="0"/>
              <a:t> </a:t>
            </a:r>
            <a:r>
              <a:rPr lang="en-US" altLang="zh-TW" b="1" dirty="0" smtClean="0"/>
              <a:t>  We need one parameter:</a:t>
            </a:r>
          </a:p>
          <a:p>
            <a:pPr marL="457200" lvl="1" indent="0">
              <a:buNone/>
            </a:pPr>
            <a:endParaRPr lang="en-US" altLang="zh-TW" b="1" dirty="0"/>
          </a:p>
          <a:p>
            <a:pPr lvl="1"/>
            <a:r>
              <a:rPr lang="en-US" altLang="zh-TW" b="1" dirty="0" smtClean="0"/>
              <a:t>  rightBound:  the right-side bound of sub-string of tested sentence.</a:t>
            </a:r>
          </a:p>
        </p:txBody>
      </p:sp>
    </p:spTree>
    <p:extLst>
      <p:ext uri="{BB962C8B-B14F-4D97-AF65-F5344CB8AC3E}">
        <p14:creationId xmlns:p14="http://schemas.microsoft.com/office/powerpoint/2010/main" val="389735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596900" y="1225689"/>
            <a:ext cx="11404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bool</a:t>
            </a:r>
            <a:r>
              <a:rPr lang="en-US" altLang="zh-TW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solve</a:t>
            </a:r>
            <a:r>
              <a:rPr lang="en-US" altLang="zh-TW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200" b="1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rightBound</a:t>
            </a:r>
            <a:r>
              <a:rPr lang="en-US" altLang="zh-TW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altLang="zh-TW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zh-TW" sz="1200" b="1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2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TW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j</a:t>
            </a:r>
            <a:r>
              <a:rPr lang="en-US" altLang="zh-TW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altLang="zh-TW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200" b="1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2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s_pos</a:t>
            </a:r>
            <a:r>
              <a:rPr lang="en-US" altLang="zh-TW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2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pos</a:t>
            </a:r>
            <a:r>
              <a:rPr lang="en-US" altLang="zh-TW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altLang="zh-TW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for</a:t>
            </a:r>
            <a:r>
              <a:rPr lang="en-US" altLang="zh-TW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2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TW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200" b="1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altLang="zh-TW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2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TW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TW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N</a:t>
            </a:r>
            <a:r>
              <a:rPr lang="en-US" altLang="zh-TW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altLang="zh-TW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2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TW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++)</a:t>
            </a:r>
            <a:r>
              <a:rPr lang="en-US" altLang="zh-TW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TW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altLang="zh-TW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TW" sz="12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pos</a:t>
            </a:r>
            <a:r>
              <a:rPr lang="en-US" altLang="zh-TW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2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s_pos</a:t>
            </a:r>
            <a:r>
              <a:rPr lang="en-US" altLang="zh-TW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altLang="zh-TW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TW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zh-TW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j </a:t>
            </a:r>
            <a:r>
              <a:rPr lang="en-US" altLang="zh-TW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200" b="1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altLang="zh-TW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grammar[</a:t>
            </a:r>
            <a:r>
              <a:rPr lang="en-US" altLang="zh-TW" sz="12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i</a:t>
            </a:r>
            <a:r>
              <a:rPr lang="en-US" altLang="zh-TW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][</a:t>
            </a:r>
            <a:r>
              <a:rPr lang="en-US" altLang="zh-TW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j</a:t>
            </a:r>
            <a:r>
              <a:rPr lang="en-US" altLang="zh-TW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altLang="zh-TW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!=</a:t>
            </a:r>
            <a:r>
              <a:rPr lang="en-US" altLang="zh-TW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altLang="zh-TW" sz="1200" b="1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altLang="zh-TW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&amp;&amp;</a:t>
            </a:r>
            <a:r>
              <a:rPr lang="en-US" altLang="zh-TW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2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pos</a:t>
            </a:r>
            <a:r>
              <a:rPr lang="en-US" altLang="zh-TW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&lt;=</a:t>
            </a:r>
            <a:r>
              <a:rPr lang="en-US" altLang="zh-TW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rightBound</a:t>
            </a:r>
            <a:r>
              <a:rPr lang="en-US" altLang="zh-TW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altLang="zh-TW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j</a:t>
            </a:r>
            <a:r>
              <a:rPr lang="en-US" altLang="zh-TW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++)</a:t>
            </a:r>
            <a:r>
              <a:rPr lang="en-US" altLang="zh-TW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TW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altLang="zh-TW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zh-TW" sz="12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construct another spell </a:t>
            </a:r>
          </a:p>
          <a:p>
            <a:r>
              <a:rPr lang="en-US" altLang="zh-TW" sz="12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zh-TW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altLang="zh-TW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grammar</a:t>
            </a:r>
            <a:r>
              <a:rPr lang="en-US" altLang="zh-TW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altLang="zh-TW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TW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][</a:t>
            </a:r>
            <a:r>
              <a:rPr lang="en-US" altLang="zh-TW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j</a:t>
            </a:r>
            <a:r>
              <a:rPr lang="en-US" altLang="zh-TW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altLang="zh-TW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altLang="zh-TW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200" b="1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sz="12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altLang="zh-TW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altLang="zh-TW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</a:t>
            </a:r>
          </a:p>
          <a:p>
            <a:r>
              <a:rPr lang="en-US" altLang="zh-TW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</a:t>
            </a:r>
            <a:r>
              <a:rPr lang="en-US" altLang="zh-TW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altLang="zh-TW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(!</a:t>
            </a:r>
            <a:r>
              <a:rPr lang="en-US" altLang="zh-TW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solve</a:t>
            </a:r>
            <a:r>
              <a:rPr lang="en-US" altLang="zh-TW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rightBound </a:t>
            </a:r>
            <a:r>
              <a:rPr lang="en-US" altLang="zh-TW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altLang="zh-TW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grammar_size</a:t>
            </a:r>
            <a:r>
              <a:rPr lang="en-US" altLang="zh-TW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altLang="zh-TW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TW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altLang="zh-TW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altLang="zh-TW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j</a:t>
            </a:r>
            <a:r>
              <a:rPr lang="en-US" altLang="zh-TW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altLang="zh-TW" sz="1200" b="1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altLang="zh-TW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))))</a:t>
            </a:r>
            <a:r>
              <a:rPr lang="en-US" altLang="zh-TW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sz="12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</a:t>
            </a:r>
            <a:r>
              <a:rPr lang="en-US" altLang="zh-TW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break</a:t>
            </a:r>
            <a:r>
              <a:rPr lang="en-US" altLang="zh-TW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altLang="zh-TW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sz="12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altLang="zh-TW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altLang="zh-TW" sz="1200" b="1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altLang="zh-TW" sz="1200" b="1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2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  // not match -&gt; turn to test next grammar </a:t>
            </a:r>
          </a:p>
          <a:p>
            <a:r>
              <a:rPr lang="en-US" altLang="zh-TW" sz="12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zh-TW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altLang="zh-TW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altLang="zh-TW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sentence</a:t>
            </a:r>
            <a:r>
              <a:rPr lang="en-US" altLang="zh-TW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altLang="zh-TW" sz="12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pos</a:t>
            </a:r>
            <a:r>
              <a:rPr lang="en-US" altLang="zh-TW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altLang="zh-TW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!=</a:t>
            </a:r>
            <a:r>
              <a:rPr lang="en-US" altLang="zh-TW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grammar</a:t>
            </a:r>
            <a:r>
              <a:rPr lang="en-US" altLang="zh-TW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altLang="zh-TW" sz="12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TW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][</a:t>
            </a:r>
            <a:r>
              <a:rPr lang="en-US" altLang="zh-TW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j</a:t>
            </a:r>
            <a:r>
              <a:rPr lang="en-US" altLang="zh-TW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])</a:t>
            </a:r>
            <a:r>
              <a:rPr lang="en-US" altLang="zh-TW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altLang="zh-TW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break</a:t>
            </a:r>
            <a:r>
              <a:rPr lang="en-US" altLang="zh-TW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altLang="zh-TW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zh-TW" sz="12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if match, increase position index by 1 </a:t>
            </a:r>
          </a:p>
          <a:p>
            <a:r>
              <a:rPr lang="en-US" altLang="zh-TW" sz="12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zh-TW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altLang="zh-TW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2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pos</a:t>
            </a:r>
            <a:r>
              <a:rPr lang="en-US" altLang="zh-TW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++;</a:t>
            </a:r>
            <a:r>
              <a:rPr lang="en-US" altLang="zh-TW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</a:t>
            </a:r>
            <a:r>
              <a:rPr lang="en-US" altLang="zh-TW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altLang="zh-TW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altLang="zh-TW" sz="12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if whole grammar match spell, return true </a:t>
            </a:r>
          </a:p>
          <a:p>
            <a:r>
              <a:rPr lang="en-US" altLang="zh-TW" sz="12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      </a:t>
            </a:r>
            <a:r>
              <a:rPr lang="en-US" altLang="zh-TW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altLang="zh-TW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grammar</a:t>
            </a:r>
            <a:r>
              <a:rPr lang="en-US" altLang="zh-TW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altLang="zh-TW" sz="12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TW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][</a:t>
            </a:r>
            <a:r>
              <a:rPr lang="en-US" altLang="zh-TW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j</a:t>
            </a:r>
            <a:r>
              <a:rPr lang="en-US" altLang="zh-TW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altLang="zh-TW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altLang="zh-TW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altLang="zh-TW" sz="1200" b="1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altLang="zh-TW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&amp;&amp;</a:t>
            </a:r>
            <a:r>
              <a:rPr lang="en-US" altLang="zh-TW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2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pos</a:t>
            </a:r>
            <a:r>
              <a:rPr lang="en-US" altLang="zh-TW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altLang="zh-TW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rightBound</a:t>
            </a:r>
            <a:r>
              <a:rPr lang="en-US" altLang="zh-TW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altLang="zh-TW" sz="1200" b="1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altLang="zh-TW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altLang="zh-TW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TW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true</a:t>
            </a:r>
            <a:r>
              <a:rPr lang="en-US" altLang="zh-TW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altLang="zh-TW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TW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altLang="zh-TW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TW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TW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false</a:t>
            </a:r>
            <a:r>
              <a:rPr lang="en-US" altLang="zh-TW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altLang="zh-TW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altLang="zh-TW" sz="1200" b="1" dirty="0">
              <a:effectLst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2538830" y="3657726"/>
            <a:ext cx="404495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6900" y="0"/>
            <a:ext cx="10515600" cy="1325563"/>
          </a:xfrm>
        </p:spPr>
        <p:txBody>
          <a:bodyPr/>
          <a:lstStyle/>
          <a:p>
            <a:r>
              <a:rPr lang="en-US" altLang="zh-TW" dirty="0" smtClean="0">
                <a:latin typeface="+mn-lt"/>
              </a:rPr>
              <a:t>Code – Screenshot</a:t>
            </a:r>
            <a:endParaRPr lang="zh-TW" altLang="en-US" dirty="0">
              <a:latin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34111" y="3094247"/>
            <a:ext cx="4917506" cy="9353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 flipH="1">
            <a:off x="8012429" y="4805034"/>
            <a:ext cx="226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 flipH="1">
            <a:off x="8343899" y="4805034"/>
            <a:ext cx="226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 flipH="1">
            <a:off x="8675369" y="4805034"/>
            <a:ext cx="226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 flipH="1">
            <a:off x="9006839" y="4805034"/>
            <a:ext cx="226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 flipH="1">
            <a:off x="9338309" y="4805034"/>
            <a:ext cx="226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grpSp>
        <p:nvGrpSpPr>
          <p:cNvPr id="21" name="群組 20"/>
          <p:cNvGrpSpPr/>
          <p:nvPr/>
        </p:nvGrpSpPr>
        <p:grpSpPr>
          <a:xfrm>
            <a:off x="9338309" y="4334618"/>
            <a:ext cx="1360171" cy="921781"/>
            <a:chOff x="9119234" y="4330183"/>
            <a:chExt cx="1360171" cy="921781"/>
          </a:xfrm>
        </p:grpSpPr>
        <p:cxnSp>
          <p:nvCxnSpPr>
            <p:cNvPr id="19" name="直線接點 18"/>
            <p:cNvCxnSpPr/>
            <p:nvPr/>
          </p:nvCxnSpPr>
          <p:spPr>
            <a:xfrm>
              <a:off x="9396410" y="4718565"/>
              <a:ext cx="0" cy="533399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字方塊 19"/>
            <p:cNvSpPr txBox="1"/>
            <p:nvPr/>
          </p:nvSpPr>
          <p:spPr>
            <a:xfrm>
              <a:off x="9119234" y="4330183"/>
              <a:ext cx="1360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 smtClean="0">
                  <a:solidFill>
                    <a:schemeClr val="accent6"/>
                  </a:solidFill>
                </a:rPr>
                <a:t>rightBound</a:t>
              </a:r>
              <a:endParaRPr lang="zh-TW" altLang="en-US" b="1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2" name="文字方塊 21"/>
          <p:cNvSpPr txBox="1"/>
          <p:nvPr/>
        </p:nvSpPr>
        <p:spPr>
          <a:xfrm>
            <a:off x="7906701" y="2830381"/>
            <a:ext cx="2000251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Grammar:</a:t>
            </a:r>
          </a:p>
          <a:p>
            <a:endParaRPr lang="en-US" altLang="zh-TW" dirty="0"/>
          </a:p>
          <a:p>
            <a:r>
              <a:rPr lang="en-US" altLang="zh-TW" dirty="0" smtClean="0"/>
              <a:t>Rule 1:  </a:t>
            </a:r>
            <a:r>
              <a:rPr lang="en-US" altLang="zh-TW" b="1" dirty="0" smtClean="0"/>
              <a:t>1 0 1 </a:t>
            </a:r>
            <a:r>
              <a:rPr lang="en-US" altLang="zh-TW" b="1" dirty="0" smtClean="0">
                <a:solidFill>
                  <a:srgbClr val="FF0000"/>
                </a:solidFill>
              </a:rPr>
              <a:t>-1</a:t>
            </a:r>
          </a:p>
          <a:p>
            <a:r>
              <a:rPr lang="en-US" altLang="zh-TW" dirty="0" smtClean="0"/>
              <a:t>Rule 2:  </a:t>
            </a:r>
            <a:r>
              <a:rPr lang="en-US" altLang="zh-TW" b="1" dirty="0" smtClean="0"/>
              <a:t>1 2 3 </a:t>
            </a:r>
            <a:r>
              <a:rPr lang="en-US" altLang="zh-TW" b="1" dirty="0" smtClean="0">
                <a:solidFill>
                  <a:srgbClr val="FF0000"/>
                </a:solidFill>
              </a:rPr>
              <a:t>-1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3" name="向下箭號 22"/>
          <p:cNvSpPr/>
          <p:nvPr/>
        </p:nvSpPr>
        <p:spPr>
          <a:xfrm flipV="1">
            <a:off x="8031001" y="5256399"/>
            <a:ext cx="189549" cy="540000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圓角矩形 23"/>
          <p:cNvSpPr/>
          <p:nvPr/>
        </p:nvSpPr>
        <p:spPr>
          <a:xfrm>
            <a:off x="7325674" y="6038105"/>
            <a:ext cx="1600201" cy="36195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Apply Rule 1</a:t>
            </a:r>
            <a:endParaRPr lang="zh-TW" altLang="en-US" dirty="0"/>
          </a:p>
        </p:txBody>
      </p:sp>
      <p:cxnSp>
        <p:nvCxnSpPr>
          <p:cNvPr id="28" name="直線接點 27"/>
          <p:cNvCxnSpPr/>
          <p:nvPr/>
        </p:nvCxnSpPr>
        <p:spPr>
          <a:xfrm>
            <a:off x="8021954" y="5164841"/>
            <a:ext cx="2266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7428544" y="4519284"/>
            <a:ext cx="1394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 smtClean="0">
                <a:solidFill>
                  <a:srgbClr val="FF0000"/>
                </a:solidFill>
              </a:rPr>
              <a:t>First match Rule 1</a:t>
            </a:r>
            <a:endParaRPr lang="zh-TW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30" name="直線接點 29"/>
          <p:cNvCxnSpPr/>
          <p:nvPr/>
        </p:nvCxnSpPr>
        <p:spPr>
          <a:xfrm>
            <a:off x="8343899" y="5164751"/>
            <a:ext cx="8896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圓角矩形 31"/>
          <p:cNvSpPr/>
          <p:nvPr/>
        </p:nvSpPr>
        <p:spPr>
          <a:xfrm>
            <a:off x="7988615" y="6038105"/>
            <a:ext cx="1600201" cy="36195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Apply Rule 2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8099105" y="4524433"/>
            <a:ext cx="13525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 smtClean="0">
                <a:solidFill>
                  <a:srgbClr val="FF0000"/>
                </a:solidFill>
              </a:rPr>
              <a:t>Sub-spell match!!</a:t>
            </a:r>
            <a:endParaRPr lang="zh-TW" altLang="en-US" sz="1200" b="1" dirty="0">
              <a:solidFill>
                <a:srgbClr val="FF0000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9427525" y="5290690"/>
            <a:ext cx="1834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rgbClr val="FF0000"/>
                </a:solidFill>
              </a:rPr>
              <a:t>m</a:t>
            </a:r>
            <a:r>
              <a:rPr lang="en-US" altLang="zh-TW" sz="1200" b="1" dirty="0" smtClean="0">
                <a:solidFill>
                  <a:srgbClr val="FF0000"/>
                </a:solidFill>
              </a:rPr>
              <a:t>atch whole sentence !!</a:t>
            </a:r>
            <a:endParaRPr lang="zh-TW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35" name="直線接點 34"/>
          <p:cNvCxnSpPr/>
          <p:nvPr/>
        </p:nvCxnSpPr>
        <p:spPr>
          <a:xfrm>
            <a:off x="9335134" y="5164841"/>
            <a:ext cx="2266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1327089" y="5290690"/>
            <a:ext cx="4236811" cy="380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4357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2.96296E-6 L 0.02721 2.96296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4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4.07407E-6 L -0.02708 -4.07407E-6 " pathEditMode="relative" rAng="0" ptsTypes="AA">
                                      <p:cBhvr>
                                        <p:cTn id="36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4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0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721 2.96296E-6 L 0.10885 2.96296E-6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6" y="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708 -4.07407E-6 L 5E-6 -4.07407E-6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/>
      <p:bldP spid="15" grpId="0"/>
      <p:bldP spid="16" grpId="0"/>
      <p:bldP spid="17" grpId="0"/>
      <p:bldP spid="23" grpId="0" animBg="1"/>
      <p:bldP spid="23" grpId="1" animBg="1"/>
      <p:bldP spid="23" grpId="2" animBg="1"/>
      <p:bldP spid="24" grpId="0" animBg="1"/>
      <p:bldP spid="24" grpId="1" animBg="1"/>
      <p:bldP spid="29" grpId="0"/>
      <p:bldP spid="29" grpId="1"/>
      <p:bldP spid="32" grpId="0" animBg="1"/>
      <p:bldP spid="32" grpId="1" animBg="1"/>
      <p:bldP spid="33" grpId="0"/>
      <p:bldP spid="33" grpId="1"/>
      <p:bldP spid="34" grpId="0"/>
      <p:bldP spid="3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lt"/>
              </a:rPr>
              <a:t>To avoid </a:t>
            </a:r>
            <a:r>
              <a:rPr lang="en-US" altLang="zh-TW" dirty="0" smtClean="0">
                <a:solidFill>
                  <a:srgbClr val="FF0000"/>
                </a:solidFill>
                <a:latin typeface="+mn-lt"/>
              </a:rPr>
              <a:t>Stack Overflow</a:t>
            </a:r>
            <a:endParaRPr lang="zh-TW" alt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90586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Input:</a:t>
            </a:r>
          </a:p>
          <a:p>
            <a:pPr marL="457200" lvl="1" indent="0">
              <a:buNone/>
            </a:pPr>
            <a:r>
              <a:rPr lang="en-US" altLang="zh-TW" dirty="0"/>
              <a:t>3 3</a:t>
            </a:r>
          </a:p>
          <a:p>
            <a:pPr marL="457200" lvl="1" indent="0">
              <a:buNone/>
            </a:pPr>
            <a:r>
              <a:rPr lang="en-US" altLang="zh-TW" dirty="0"/>
              <a:t>0 -1  // this grammar will cause infinite recursive call</a:t>
            </a:r>
          </a:p>
          <a:p>
            <a:pPr marL="457200" lvl="1" indent="0">
              <a:buNone/>
            </a:pPr>
            <a:r>
              <a:rPr lang="en-US" altLang="zh-TW" dirty="0"/>
              <a:t>1 2 3 -1</a:t>
            </a:r>
          </a:p>
          <a:p>
            <a:pPr marL="457200" lvl="1" indent="0">
              <a:buNone/>
            </a:pPr>
            <a:r>
              <a:rPr lang="en-US" altLang="zh-TW" dirty="0"/>
              <a:t>1 2 0 -1</a:t>
            </a:r>
          </a:p>
          <a:p>
            <a:pPr marL="457200" lvl="1" indent="0">
              <a:buNone/>
            </a:pPr>
            <a:r>
              <a:rPr lang="en-US" altLang="zh-TW" dirty="0" smtClean="0"/>
              <a:t>…</a:t>
            </a:r>
          </a:p>
          <a:p>
            <a:pPr marL="457200" lvl="1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Solution:</a:t>
            </a:r>
          </a:p>
          <a:p>
            <a:pPr marL="457200" lvl="1" indent="0">
              <a:buNone/>
            </a:pPr>
            <a:r>
              <a:rPr lang="en-US" altLang="zh-TW" dirty="0" smtClean="0"/>
              <a:t>Do not use this grammar to test inputted sentences.</a:t>
            </a:r>
          </a:p>
          <a:p>
            <a:pPr marL="457200" lvl="1" indent="0">
              <a:buNone/>
            </a:pPr>
            <a:r>
              <a:rPr lang="en-US" altLang="zh-TW" dirty="0" smtClean="0"/>
              <a:t>When we get each grammar, must check if this kind of grammar exists or not.</a:t>
            </a:r>
          </a:p>
          <a:p>
            <a:pPr marL="457200" lvl="1" indent="0">
              <a:buNone/>
            </a:pP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 smtClean="0"/>
              <a:t>➔ Length of grammar = 1, and the only word is “0”</a:t>
            </a:r>
            <a:r>
              <a:rPr lang="en-US" altLang="zh-TW" dirty="0"/>
              <a:t> </a:t>
            </a:r>
            <a:r>
              <a:rPr lang="en-US" altLang="zh-TW" dirty="0" smtClean="0"/>
              <a:t> ➔ </a:t>
            </a:r>
            <a:r>
              <a:rPr lang="en-US" altLang="zh-TW" b="1" dirty="0" smtClean="0">
                <a:solidFill>
                  <a:srgbClr val="FF0000"/>
                </a:solidFill>
              </a:rPr>
              <a:t>Abandon it!!!</a:t>
            </a:r>
          </a:p>
          <a:p>
            <a:pPr marL="457200" lvl="1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433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zh-TW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TW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5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altLang="zh-TW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TW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TW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N</a:t>
            </a:r>
            <a:r>
              <a:rPr lang="en-US" altLang="zh-TW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altLang="zh-TW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TW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++)</a:t>
            </a:r>
            <a:r>
              <a:rPr lang="en-US" altLang="zh-TW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altLang="zh-TW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TW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    int</a:t>
            </a:r>
            <a:r>
              <a:rPr lang="en-US" altLang="zh-TW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en-US" altLang="zh-TW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5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tmp</a:t>
            </a:r>
            <a:r>
              <a:rPr lang="en-US" altLang="zh-TW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altLang="zh-TW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while</a:t>
            </a:r>
            <a:r>
              <a:rPr lang="en-US" altLang="zh-TW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scanf</a:t>
            </a:r>
            <a:r>
              <a:rPr lang="en-US" altLang="zh-TW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500" dirty="0">
                <a:solidFill>
                  <a:srgbClr val="808080"/>
                </a:solidFill>
                <a:latin typeface="Courier New" panose="02070309020205020404" pitchFamily="49" charset="0"/>
              </a:rPr>
              <a:t>"%d"</a:t>
            </a:r>
            <a:r>
              <a:rPr lang="en-US" altLang="zh-TW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&amp;</a:t>
            </a:r>
            <a:r>
              <a:rPr lang="en-US" altLang="zh-TW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tmp</a:t>
            </a:r>
            <a:r>
              <a:rPr lang="en-US" altLang="zh-TW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&amp;&amp;</a:t>
            </a:r>
            <a:r>
              <a:rPr lang="en-US" altLang="zh-TW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tmp</a:t>
            </a:r>
            <a:r>
              <a:rPr lang="en-US" altLang="zh-TW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!=</a:t>
            </a:r>
            <a:r>
              <a:rPr lang="en-US" altLang="zh-TW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altLang="zh-TW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altLang="zh-TW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grammar</a:t>
            </a:r>
            <a:r>
              <a:rPr lang="en-US" altLang="zh-TW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altLang="zh-TW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TW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][</a:t>
            </a:r>
            <a:r>
              <a:rPr lang="en-US" altLang="zh-TW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altLang="zh-TW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++]</a:t>
            </a:r>
            <a:r>
              <a:rPr lang="en-US" altLang="zh-TW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tmp</a:t>
            </a:r>
            <a:r>
              <a:rPr lang="en-US" altLang="zh-TW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altLang="zh-TW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zh-TW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altLang="zh-TW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500" dirty="0">
                <a:solidFill>
                  <a:srgbClr val="000000"/>
                </a:solidFill>
                <a:latin typeface="Courier New" panose="02070309020205020404" pitchFamily="49" charset="0"/>
              </a:rPr>
              <a:t>grammar</a:t>
            </a:r>
            <a:r>
              <a:rPr lang="en-US" altLang="zh-TW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altLang="zh-TW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TW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][</a:t>
            </a:r>
            <a:r>
              <a:rPr lang="en-US" altLang="zh-TW" sz="15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altLang="zh-TW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altLang="zh-TW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5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&amp;&amp;</a:t>
            </a:r>
            <a:r>
              <a:rPr lang="en-US" altLang="zh-TW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x </a:t>
            </a:r>
            <a:r>
              <a:rPr lang="en-US" altLang="zh-TW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altLang="zh-TW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altLang="zh-TW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zh-TW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altLang="zh-TW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TW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N</a:t>
            </a:r>
            <a:r>
              <a:rPr lang="en-US" altLang="zh-TW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altLang="zh-TW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-;</a:t>
            </a:r>
            <a:r>
              <a:rPr lang="en-US" altLang="zh-TW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TW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TW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altLang="zh-TW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-;</a:t>
            </a:r>
            <a:r>
              <a:rPr lang="en-US" altLang="zh-TW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altLang="zh-TW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continue</a:t>
            </a:r>
            <a:r>
              <a:rPr lang="en-US" altLang="zh-TW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altLang="zh-TW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zh-TW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altLang="zh-TW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TW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grammar</a:t>
            </a:r>
            <a:r>
              <a:rPr lang="en-US" altLang="zh-TW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altLang="zh-TW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TW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][</a:t>
            </a:r>
            <a:r>
              <a:rPr lang="en-US" altLang="zh-TW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altLang="zh-TW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altLang="zh-TW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altLang="zh-TW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altLang="zh-TW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altLang="zh-TW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grammar_size</a:t>
            </a:r>
            <a:r>
              <a:rPr lang="en-US" altLang="zh-TW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altLang="zh-TW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TW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altLang="zh-TW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x</a:t>
            </a:r>
            <a:r>
              <a:rPr lang="en-US" altLang="zh-TW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altLang="zh-TW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altLang="zh-TW" sz="1500" dirty="0"/>
          </a:p>
          <a:p>
            <a:endParaRPr lang="zh-TW" altLang="en-US" sz="1500" dirty="0"/>
          </a:p>
        </p:txBody>
      </p:sp>
      <p:sp>
        <p:nvSpPr>
          <p:cNvPr id="4" name="矩形 3"/>
          <p:cNvSpPr/>
          <p:nvPr/>
        </p:nvSpPr>
        <p:spPr>
          <a:xfrm>
            <a:off x="1696452" y="4042611"/>
            <a:ext cx="3128211" cy="1046747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424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88958"/>
            <a:ext cx="10515600" cy="3717757"/>
          </a:xfrm>
        </p:spPr>
        <p:txBody>
          <a:bodyPr/>
          <a:lstStyle/>
          <a:p>
            <a:r>
              <a:rPr lang="en-US" altLang="zh-TW" dirty="0" smtClean="0"/>
              <a:t>Description &amp; Goal</a:t>
            </a:r>
          </a:p>
          <a:p>
            <a:endParaRPr lang="en-US" altLang="zh-TW" sz="1000" dirty="0"/>
          </a:p>
          <a:p>
            <a:r>
              <a:rPr lang="en-US" altLang="zh-TW" dirty="0" smtClean="0"/>
              <a:t>Input &amp; Output</a:t>
            </a:r>
          </a:p>
          <a:p>
            <a:endParaRPr lang="en-US" altLang="zh-TW" sz="1000" dirty="0"/>
          </a:p>
          <a:p>
            <a:r>
              <a:rPr lang="en-US" altLang="zh-TW" dirty="0" smtClean="0"/>
              <a:t>Run basic </a:t>
            </a:r>
            <a:r>
              <a:rPr lang="en-US" altLang="zh-TW" dirty="0" err="1" smtClean="0"/>
              <a:t>testcase</a:t>
            </a:r>
            <a:endParaRPr lang="en-US" altLang="zh-TW" dirty="0" smtClean="0"/>
          </a:p>
          <a:p>
            <a:endParaRPr lang="en-US" altLang="zh-TW" sz="1000" dirty="0"/>
          </a:p>
          <a:p>
            <a:r>
              <a:rPr lang="en-US" altLang="zh-TW" dirty="0" smtClean="0"/>
              <a:t>Concept &amp; Code</a:t>
            </a:r>
            <a:endParaRPr lang="zh-TW" altLang="en-US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b="1" dirty="0" smtClean="0">
                <a:latin typeface="Calibri" panose="020F0502020204030204" pitchFamily="34" charset="0"/>
              </a:rPr>
              <a:t>Contents</a:t>
            </a:r>
            <a:endParaRPr lang="zh-TW" altLang="en-US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21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838200" y="1888958"/>
            <a:ext cx="10515600" cy="3717757"/>
          </a:xfrm>
        </p:spPr>
        <p:txBody>
          <a:bodyPr/>
          <a:lstStyle/>
          <a:p>
            <a:r>
              <a:rPr lang="en-US" altLang="zh-TW" dirty="0" smtClean="0"/>
              <a:t>Description &amp; Goal</a:t>
            </a:r>
          </a:p>
          <a:p>
            <a:endParaRPr lang="en-US" altLang="zh-TW" sz="1000" dirty="0"/>
          </a:p>
          <a:p>
            <a:r>
              <a:rPr lang="en-US" altLang="zh-TW" dirty="0" smtClean="0">
                <a:solidFill>
                  <a:schemeClr val="bg2"/>
                </a:solidFill>
              </a:rPr>
              <a:t>Input &amp; Output</a:t>
            </a:r>
          </a:p>
          <a:p>
            <a:endParaRPr lang="en-US" altLang="zh-TW" sz="1000" dirty="0">
              <a:solidFill>
                <a:schemeClr val="bg2"/>
              </a:solidFill>
            </a:endParaRPr>
          </a:p>
          <a:p>
            <a:r>
              <a:rPr lang="en-US" altLang="zh-TW" dirty="0" smtClean="0">
                <a:solidFill>
                  <a:schemeClr val="bg2"/>
                </a:solidFill>
              </a:rPr>
              <a:t>Run basic </a:t>
            </a:r>
            <a:r>
              <a:rPr lang="en-US" altLang="zh-TW" dirty="0" err="1" smtClean="0">
                <a:solidFill>
                  <a:schemeClr val="bg2"/>
                </a:solidFill>
              </a:rPr>
              <a:t>testcase</a:t>
            </a:r>
            <a:endParaRPr lang="en-US" altLang="zh-TW" dirty="0" smtClean="0">
              <a:solidFill>
                <a:schemeClr val="bg2"/>
              </a:solidFill>
            </a:endParaRPr>
          </a:p>
          <a:p>
            <a:endParaRPr lang="en-US" altLang="zh-TW" sz="1000" dirty="0">
              <a:solidFill>
                <a:schemeClr val="bg2"/>
              </a:solidFill>
            </a:endParaRPr>
          </a:p>
          <a:p>
            <a:r>
              <a:rPr lang="en-US" altLang="zh-TW" dirty="0" smtClean="0">
                <a:solidFill>
                  <a:schemeClr val="bg2"/>
                </a:solidFill>
              </a:rPr>
              <a:t>Concept &amp; Code</a:t>
            </a:r>
            <a:endParaRPr lang="zh-TW" altLang="en-US" dirty="0">
              <a:solidFill>
                <a:schemeClr val="bg2"/>
              </a:solidFill>
            </a:endParaRPr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b="1" dirty="0" smtClean="0">
                <a:latin typeface="Calibri" panose="020F0502020204030204" pitchFamily="34" charset="0"/>
              </a:rPr>
              <a:t>Contents</a:t>
            </a:r>
            <a:endParaRPr lang="zh-TW" altLang="en-US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29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Calibri" panose="020F0502020204030204" pitchFamily="34" charset="0"/>
              </a:rPr>
              <a:t>11836 – It’s Magic</a:t>
            </a:r>
            <a:endParaRPr lang="zh-TW" altLang="en-US" b="1" dirty="0">
              <a:latin typeface="Calibri" panose="020F050202020403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4347" y="1690688"/>
            <a:ext cx="10820400" cy="4351338"/>
          </a:xfrm>
        </p:spPr>
        <p:txBody>
          <a:bodyPr>
            <a:normAutofit/>
          </a:bodyPr>
          <a:lstStyle/>
          <a:p>
            <a:r>
              <a:rPr lang="en-US" altLang="zh-TW" sz="3500" b="1" dirty="0" smtClean="0"/>
              <a:t>Description</a:t>
            </a:r>
          </a:p>
          <a:p>
            <a:pPr marL="0" indent="0">
              <a:buNone/>
            </a:pPr>
            <a:r>
              <a:rPr lang="en-US" altLang="zh-TW" sz="3600" dirty="0" smtClean="0"/>
              <a:t>   </a:t>
            </a:r>
            <a:r>
              <a:rPr lang="en-US" altLang="zh-TW" dirty="0" smtClean="0"/>
              <a:t>- Given  a number of grammars</a:t>
            </a:r>
          </a:p>
          <a:p>
            <a:pPr marL="0" indent="0">
              <a:buNone/>
            </a:pPr>
            <a:r>
              <a:rPr lang="en-US" altLang="zh-TW" dirty="0" smtClean="0"/>
              <a:t>    - Use 1, 2, 3, 4 to represent four different parts to construct a </a:t>
            </a:r>
            <a:r>
              <a:rPr lang="en-US" altLang="zh-TW" dirty="0" smtClean="0"/>
              <a:t>sentence, i.e., a spell.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b="1" dirty="0" smtClean="0"/>
          </a:p>
          <a:p>
            <a:r>
              <a:rPr lang="en-US" altLang="zh-TW" sz="3500" b="1" dirty="0" smtClean="0"/>
              <a:t>Goal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   - Determine whether the inputted sentence is effective spell or not.</a:t>
            </a:r>
          </a:p>
        </p:txBody>
      </p:sp>
    </p:spTree>
    <p:extLst>
      <p:ext uri="{BB962C8B-B14F-4D97-AF65-F5344CB8AC3E}">
        <p14:creationId xmlns:p14="http://schemas.microsoft.com/office/powerpoint/2010/main" val="307579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838200" y="1888958"/>
            <a:ext cx="10515600" cy="3717757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bg2"/>
                </a:solidFill>
              </a:rPr>
              <a:t>Description &amp; Goal</a:t>
            </a:r>
          </a:p>
          <a:p>
            <a:endParaRPr lang="en-US" altLang="zh-TW" sz="1000" dirty="0">
              <a:solidFill>
                <a:schemeClr val="bg2"/>
              </a:solidFill>
            </a:endParaRPr>
          </a:p>
          <a:p>
            <a:r>
              <a:rPr lang="en-US" altLang="zh-TW" dirty="0" smtClean="0"/>
              <a:t>Input &amp; Output</a:t>
            </a:r>
          </a:p>
          <a:p>
            <a:endParaRPr lang="en-US" altLang="zh-TW" sz="1000" dirty="0">
              <a:solidFill>
                <a:schemeClr val="bg2"/>
              </a:solidFill>
            </a:endParaRPr>
          </a:p>
          <a:p>
            <a:r>
              <a:rPr lang="en-US" altLang="zh-TW" dirty="0" smtClean="0">
                <a:solidFill>
                  <a:schemeClr val="bg2"/>
                </a:solidFill>
              </a:rPr>
              <a:t>Run basic </a:t>
            </a:r>
            <a:r>
              <a:rPr lang="en-US" altLang="zh-TW" dirty="0" err="1" smtClean="0">
                <a:solidFill>
                  <a:schemeClr val="bg2"/>
                </a:solidFill>
              </a:rPr>
              <a:t>testcase</a:t>
            </a:r>
            <a:endParaRPr lang="en-US" altLang="zh-TW" dirty="0" smtClean="0">
              <a:solidFill>
                <a:schemeClr val="bg2"/>
              </a:solidFill>
            </a:endParaRPr>
          </a:p>
          <a:p>
            <a:endParaRPr lang="en-US" altLang="zh-TW" sz="1000" dirty="0">
              <a:solidFill>
                <a:schemeClr val="bg2"/>
              </a:solidFill>
            </a:endParaRPr>
          </a:p>
          <a:p>
            <a:r>
              <a:rPr lang="en-US" altLang="zh-TW" dirty="0" smtClean="0">
                <a:solidFill>
                  <a:schemeClr val="bg2"/>
                </a:solidFill>
              </a:rPr>
              <a:t>Concept &amp; Code</a:t>
            </a:r>
            <a:endParaRPr lang="zh-TW" altLang="en-US" dirty="0">
              <a:solidFill>
                <a:schemeClr val="bg2"/>
              </a:solidFill>
            </a:endParaRPr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b="1" dirty="0" smtClean="0">
                <a:latin typeface="Calibri" panose="020F0502020204030204" pitchFamily="34" charset="0"/>
              </a:rPr>
              <a:t>Contents</a:t>
            </a:r>
            <a:endParaRPr lang="zh-TW" altLang="en-US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48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820400" cy="4351338"/>
          </a:xfrm>
        </p:spPr>
        <p:txBody>
          <a:bodyPr/>
          <a:lstStyle/>
          <a:p>
            <a:r>
              <a:rPr lang="en-US" altLang="zh-TW" sz="3500" b="1" dirty="0" smtClean="0"/>
              <a:t>Input</a:t>
            </a:r>
          </a:p>
          <a:p>
            <a:pPr marL="0" indent="0">
              <a:buNone/>
            </a:pPr>
            <a:endParaRPr lang="en-US" altLang="zh-TW" sz="1400" dirty="0"/>
          </a:p>
          <a:p>
            <a:pPr lvl="1">
              <a:buFontTx/>
              <a:buChar char="-"/>
            </a:pPr>
            <a:r>
              <a:rPr lang="en-US" altLang="zh-TW" sz="2800" dirty="0" smtClean="0"/>
              <a:t>First line contains two integers 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N</a:t>
            </a:r>
            <a:r>
              <a:rPr lang="en-US" altLang="zh-TW" sz="2800" b="1" dirty="0" smtClean="0"/>
              <a:t>,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M</a:t>
            </a:r>
            <a:r>
              <a:rPr lang="en-US" altLang="zh-TW" sz="2800" dirty="0" smtClean="0"/>
              <a:t>, representing </a:t>
            </a:r>
            <a:r>
              <a:rPr lang="en-US" altLang="zh-TW" sz="2800" b="1" dirty="0" smtClean="0"/>
              <a:t># of grammars</a:t>
            </a:r>
            <a:r>
              <a:rPr lang="en-US" altLang="zh-TW" sz="2800" dirty="0" smtClean="0"/>
              <a:t> and </a:t>
            </a:r>
            <a:r>
              <a:rPr lang="en-US" altLang="zh-TW" sz="2800" b="1" dirty="0" smtClean="0"/>
              <a:t># of sentences</a:t>
            </a:r>
            <a:r>
              <a:rPr lang="en-US" altLang="zh-TW" sz="2800" dirty="0" smtClean="0"/>
              <a:t>.</a:t>
            </a:r>
          </a:p>
          <a:p>
            <a:pPr marL="457200" lvl="1" indent="0">
              <a:buNone/>
            </a:pPr>
            <a:endParaRPr lang="en-US" altLang="zh-TW" sz="1000" dirty="0" smtClean="0"/>
          </a:p>
          <a:p>
            <a:pPr lvl="1">
              <a:buFontTx/>
              <a:buChar char="-"/>
            </a:pPr>
            <a:r>
              <a:rPr lang="en-US" altLang="zh-TW" sz="2800" dirty="0" smtClean="0"/>
              <a:t>The next N lines give the </a:t>
            </a:r>
            <a:r>
              <a:rPr lang="en-US" altLang="zh-TW" sz="2800" dirty="0" smtClean="0"/>
              <a:t>grammars. </a:t>
            </a:r>
            <a:r>
              <a:rPr lang="en-US" altLang="zh-TW" sz="2800" dirty="0" smtClean="0"/>
              <a:t>Each line contains a grammar.</a:t>
            </a:r>
          </a:p>
          <a:p>
            <a:pPr lvl="1">
              <a:buFontTx/>
              <a:buChar char="-"/>
            </a:pPr>
            <a:endParaRPr lang="en-US" altLang="zh-TW" sz="1000" dirty="0" smtClean="0"/>
          </a:p>
          <a:p>
            <a:pPr lvl="1">
              <a:buFontTx/>
              <a:buChar char="-"/>
            </a:pPr>
            <a:r>
              <a:rPr lang="en-US" altLang="zh-TW" sz="2800" dirty="0" smtClean="0"/>
              <a:t>The </a:t>
            </a:r>
            <a:r>
              <a:rPr lang="en-US" altLang="zh-TW" sz="2800" dirty="0"/>
              <a:t>next M lines give the </a:t>
            </a:r>
            <a:r>
              <a:rPr lang="en-US" altLang="zh-TW" sz="2800" dirty="0" smtClean="0"/>
              <a:t>sentences. </a:t>
            </a:r>
            <a:r>
              <a:rPr lang="en-US" altLang="zh-TW" sz="2800" dirty="0"/>
              <a:t>Each line contains a </a:t>
            </a:r>
            <a:r>
              <a:rPr lang="en-US" altLang="zh-TW" sz="2800" dirty="0" smtClean="0"/>
              <a:t>sentence.</a:t>
            </a:r>
          </a:p>
          <a:p>
            <a:pPr lvl="1">
              <a:buFontTx/>
              <a:buChar char="-"/>
            </a:pPr>
            <a:endParaRPr lang="en-US" altLang="zh-TW" sz="1000" dirty="0" smtClean="0"/>
          </a:p>
          <a:p>
            <a:pPr lvl="1">
              <a:buFontTx/>
              <a:buChar char="-"/>
            </a:pPr>
            <a:r>
              <a:rPr lang="en-US" altLang="zh-TW" sz="2800" dirty="0" smtClean="0"/>
              <a:t>1, 2, 3, 4 stand for words, 0 means “spell”, and -1 means end.</a:t>
            </a:r>
            <a:endParaRPr lang="en-US" altLang="zh-TW" sz="2800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b="1" dirty="0" smtClean="0">
                <a:latin typeface="Calibri" panose="020F0502020204030204" pitchFamily="34" charset="0"/>
              </a:rPr>
              <a:t>11836 – It’s Magic</a:t>
            </a:r>
            <a:endParaRPr lang="zh-TW" altLang="en-US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500" b="1" dirty="0" smtClean="0"/>
              <a:t>Input</a:t>
            </a:r>
          </a:p>
          <a:p>
            <a:pPr marL="457200" lvl="1" indent="0">
              <a:buNone/>
            </a:pPr>
            <a:endParaRPr lang="en-US" altLang="zh-TW" sz="3100" b="1" dirty="0" smtClean="0"/>
          </a:p>
          <a:p>
            <a:pPr marL="914400" lvl="2" indent="0">
              <a:buNone/>
            </a:pPr>
            <a:r>
              <a:rPr lang="en-US" altLang="zh-TW" sz="2800" dirty="0" smtClean="0"/>
              <a:t>It </a:t>
            </a:r>
            <a:r>
              <a:rPr lang="en-US" altLang="zh-TW" sz="2800" dirty="0"/>
              <a:t>is guaranteed that:</a:t>
            </a:r>
          </a:p>
          <a:p>
            <a:pPr lvl="3"/>
            <a:r>
              <a:rPr lang="en-US" altLang="zh-TW" sz="2400" dirty="0"/>
              <a:t>1 ≤ N, M ≤ </a:t>
            </a:r>
            <a:r>
              <a:rPr lang="en-US" altLang="zh-TW" sz="2400" b="1" dirty="0"/>
              <a:t>100</a:t>
            </a:r>
            <a:endParaRPr lang="en-US" altLang="zh-TW" sz="2400" dirty="0"/>
          </a:p>
          <a:p>
            <a:pPr lvl="3"/>
            <a:r>
              <a:rPr lang="en-US" altLang="zh-TW" sz="2400" dirty="0"/>
              <a:t>The length of each sentence is ≤ </a:t>
            </a:r>
            <a:r>
              <a:rPr lang="en-US" altLang="zh-TW" sz="2400" b="1" dirty="0"/>
              <a:t>100</a:t>
            </a:r>
            <a:r>
              <a:rPr lang="en-US" altLang="zh-TW" sz="2400" dirty="0"/>
              <a:t>.</a:t>
            </a:r>
          </a:p>
          <a:p>
            <a:pPr lvl="3"/>
            <a:r>
              <a:rPr lang="en-US" altLang="zh-TW" sz="2400" dirty="0"/>
              <a:t>There will be </a:t>
            </a:r>
            <a:r>
              <a:rPr lang="en-US" altLang="zh-TW" sz="2400" b="1" dirty="0"/>
              <a:t>at most one "0" in each grammar</a:t>
            </a:r>
            <a:r>
              <a:rPr lang="en-US" altLang="zh-TW" sz="2400" dirty="0"/>
              <a:t>. (For easy version)</a:t>
            </a:r>
          </a:p>
          <a:p>
            <a:pPr lvl="3"/>
            <a:r>
              <a:rPr lang="en-US" altLang="zh-TW" sz="2400" dirty="0"/>
              <a:t>"0" won't appear in sentences.</a:t>
            </a:r>
          </a:p>
          <a:p>
            <a:pPr marL="457200" lvl="1" indent="0">
              <a:buNone/>
            </a:pPr>
            <a:endParaRPr lang="zh-TW" altLang="en-US" sz="3100" b="1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b="1" dirty="0" smtClean="0">
                <a:latin typeface="Calibri" panose="020F0502020204030204" pitchFamily="34" charset="0"/>
              </a:rPr>
              <a:t>11836 – It’s Magic</a:t>
            </a:r>
            <a:endParaRPr lang="zh-TW" altLang="en-US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53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500" b="1" dirty="0" smtClean="0"/>
              <a:t>Output</a:t>
            </a:r>
          </a:p>
          <a:p>
            <a:pPr marL="457200" lvl="1" indent="0">
              <a:buNone/>
            </a:pPr>
            <a:r>
              <a:rPr lang="en-US" altLang="zh-TW" sz="3200" dirty="0" smtClean="0"/>
              <a:t>- For </a:t>
            </a:r>
            <a:r>
              <a:rPr lang="en-US" altLang="zh-TW" sz="3200" dirty="0"/>
              <a:t>each sentence output one line.</a:t>
            </a:r>
          </a:p>
          <a:p>
            <a:pPr marL="457200" lvl="1" indent="0">
              <a:buNone/>
            </a:pPr>
            <a:r>
              <a:rPr lang="en-US" altLang="zh-TW" sz="3200" dirty="0" smtClean="0"/>
              <a:t>- If </a:t>
            </a:r>
            <a:r>
              <a:rPr lang="en-US" altLang="zh-TW" sz="3200" dirty="0"/>
              <a:t>the sentence is legal, output "True"; otherwise output "False</a:t>
            </a:r>
            <a:r>
              <a:rPr lang="en-US" altLang="zh-TW" sz="3200" dirty="0" smtClean="0"/>
              <a:t>".</a:t>
            </a:r>
          </a:p>
          <a:p>
            <a:pPr marL="457200" lvl="1" indent="0">
              <a:buNone/>
            </a:pPr>
            <a:endParaRPr lang="en-US" altLang="zh-TW" sz="3200" dirty="0"/>
          </a:p>
          <a:p>
            <a:r>
              <a:rPr lang="en-US" altLang="zh-TW" sz="3500" dirty="0" smtClean="0"/>
              <a:t>P.S. Remember to print a ‘\n’ at the end of the output</a:t>
            </a:r>
            <a:endParaRPr lang="zh-TW" altLang="en-US" sz="3500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b="1" dirty="0" smtClean="0">
                <a:latin typeface="Calibri" panose="020F0502020204030204" pitchFamily="34" charset="0"/>
              </a:rPr>
              <a:t>11836 – It’s Magic</a:t>
            </a:r>
            <a:endParaRPr lang="zh-TW" altLang="en-US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70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838200" y="1888958"/>
            <a:ext cx="10515600" cy="3717757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bg2"/>
                </a:solidFill>
              </a:rPr>
              <a:t>Description &amp; Goal</a:t>
            </a:r>
          </a:p>
          <a:p>
            <a:endParaRPr lang="en-US" altLang="zh-TW" sz="1000" dirty="0">
              <a:solidFill>
                <a:schemeClr val="bg2"/>
              </a:solidFill>
            </a:endParaRPr>
          </a:p>
          <a:p>
            <a:r>
              <a:rPr lang="en-US" altLang="zh-TW" dirty="0" smtClean="0">
                <a:solidFill>
                  <a:schemeClr val="bg2"/>
                </a:solidFill>
              </a:rPr>
              <a:t>Input &amp; Output</a:t>
            </a:r>
          </a:p>
          <a:p>
            <a:endParaRPr lang="en-US" altLang="zh-TW" sz="1000" dirty="0">
              <a:solidFill>
                <a:schemeClr val="bg2"/>
              </a:solidFill>
            </a:endParaRPr>
          </a:p>
          <a:p>
            <a:r>
              <a:rPr lang="en-US" altLang="zh-TW" dirty="0" smtClean="0"/>
              <a:t>Run basic </a:t>
            </a:r>
            <a:r>
              <a:rPr lang="en-US" altLang="zh-TW" dirty="0" err="1" smtClean="0"/>
              <a:t>testcase</a:t>
            </a:r>
            <a:endParaRPr lang="en-US" altLang="zh-TW" dirty="0" smtClean="0"/>
          </a:p>
          <a:p>
            <a:endParaRPr lang="en-US" altLang="zh-TW" sz="1000" dirty="0">
              <a:solidFill>
                <a:schemeClr val="bg2"/>
              </a:solidFill>
            </a:endParaRPr>
          </a:p>
          <a:p>
            <a:r>
              <a:rPr lang="en-US" altLang="zh-TW" dirty="0" smtClean="0">
                <a:solidFill>
                  <a:schemeClr val="bg2"/>
                </a:solidFill>
              </a:rPr>
              <a:t>Concept &amp; Code</a:t>
            </a:r>
            <a:endParaRPr lang="zh-TW" altLang="en-US" dirty="0">
              <a:solidFill>
                <a:schemeClr val="bg2"/>
              </a:solidFill>
            </a:endParaRPr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b="1" dirty="0" smtClean="0">
                <a:latin typeface="Calibri" panose="020F0502020204030204" pitchFamily="34" charset="0"/>
              </a:rPr>
              <a:t>Contents</a:t>
            </a:r>
            <a:endParaRPr lang="zh-TW" altLang="en-US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6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788</Words>
  <Application>Microsoft Office PowerPoint</Application>
  <PresentationFormat>寬螢幕</PresentationFormat>
  <Paragraphs>242</Paragraphs>
  <Slides>19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5" baseType="lpstr">
      <vt:lpstr>新細明體</vt:lpstr>
      <vt:lpstr>Arial</vt:lpstr>
      <vt:lpstr>Calibri</vt:lpstr>
      <vt:lpstr>Calibri Light</vt:lpstr>
      <vt:lpstr>Courier New</vt:lpstr>
      <vt:lpstr>Office 佈景主題</vt:lpstr>
      <vt:lpstr>It’s Magic (easy version)</vt:lpstr>
      <vt:lpstr>Contents</vt:lpstr>
      <vt:lpstr>Contents</vt:lpstr>
      <vt:lpstr>11836 – It’s Magic</vt:lpstr>
      <vt:lpstr>Contents</vt:lpstr>
      <vt:lpstr>11836 – It’s Magic</vt:lpstr>
      <vt:lpstr>11836 – It’s Magic</vt:lpstr>
      <vt:lpstr>11836 – It’s Magic</vt:lpstr>
      <vt:lpstr>Contents</vt:lpstr>
      <vt:lpstr>Basic Testcase</vt:lpstr>
      <vt:lpstr>Basic Testcase (cont’d)</vt:lpstr>
      <vt:lpstr>Basic Testcase (cont’d)</vt:lpstr>
      <vt:lpstr>Basic Testcase (cont’d)</vt:lpstr>
      <vt:lpstr>Contents</vt:lpstr>
      <vt:lpstr>Concept – Recursive Call</vt:lpstr>
      <vt:lpstr>Code – Function Prototype</vt:lpstr>
      <vt:lpstr>Code – Screenshot</vt:lpstr>
      <vt:lpstr>To avoid Stack Overflow</vt:lpstr>
      <vt:lpstr>HOW 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It’s Magic (easy version)</dc:title>
  <dc:creator>陳志祥</dc:creator>
  <cp:lastModifiedBy>shunrenyang</cp:lastModifiedBy>
  <cp:revision>94</cp:revision>
  <dcterms:created xsi:type="dcterms:W3CDTF">2018-03-28T16:28:00Z</dcterms:created>
  <dcterms:modified xsi:type="dcterms:W3CDTF">2018-04-10T04:11:58Z</dcterms:modified>
</cp:coreProperties>
</file>