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63" r:id="rId5"/>
    <p:sldId id="265" r:id="rId6"/>
    <p:sldId id="268" r:id="rId7"/>
    <p:sldId id="258" r:id="rId8"/>
    <p:sldId id="269" r:id="rId9"/>
    <p:sldId id="259" r:id="rId10"/>
    <p:sldId id="260" r:id="rId11"/>
    <p:sldId id="264" r:id="rId12"/>
    <p:sldId id="261" r:id="rId13"/>
    <p:sldId id="277" r:id="rId14"/>
    <p:sldId id="271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2019/3/29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Due: 4/19 Friday 13:30-15:00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illegal, such as</a:t>
            </a:r>
          </a:p>
          <a:p>
            <a:pPr marL="0" indent="0">
              <a:buNone/>
            </a:pPr>
            <a:r>
              <a:rPr lang="en-US" altLang="zh-TW" dirty="0"/>
              <a:t>      </a:t>
            </a:r>
            <a:r>
              <a:rPr lang="en-US" altLang="zh-TW"/>
              <a:t> x </a:t>
            </a:r>
            <a:r>
              <a:rPr lang="en-US" altLang="zh-TW" dirty="0"/>
              <a:t>= + 3 % 5</a:t>
            </a:r>
          </a:p>
          <a:p>
            <a:pPr marL="0" indent="0">
              <a:buNone/>
            </a:pPr>
            <a:r>
              <a:rPr lang="en-US" altLang="zh-TW" dirty="0"/>
              <a:t>       y = (x+)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        EXIT 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runtime, which is specified by clock cycles, as shown in the table.  </a:t>
            </a:r>
          </a:p>
          <a:p>
            <a:r>
              <a:rPr lang="en-US" altLang="zh-TW" dirty="0"/>
              <a:t>The runtime of a program is the summation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r0, 3       </a:t>
            </a:r>
            <a:r>
              <a:rPr lang="pt-BR" altLang="zh-TW" sz="2400" b="1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urier New" panose="02070309020205020404" pitchFamily="49" charset="0"/>
              </a:rPr>
              <a:t>MOV r1, 5       </a:t>
            </a:r>
            <a:r>
              <a:rPr lang="pt-BR" altLang="zh-TW" sz="2400" b="1" dirty="0">
                <a:solidFill>
                  <a:srgbClr val="616161"/>
                </a:solidFill>
                <a:latin typeface="Courier New" panose="02070309020205020404" pitchFamily="49" charset="0"/>
              </a:rPr>
              <a:t>10 cc</a:t>
            </a:r>
            <a:endParaRPr lang="pt-BR" altLang="zh-TW" sz="2400" b="1" i="0" dirty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MUL r0, r1      </a:t>
            </a:r>
            <a:r>
              <a:rPr lang="pt-BR" altLang="zh-TW" sz="2400" b="1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30 cc</a:t>
            </a:r>
            <a:endParaRPr lang="pt-BR" altLang="zh-TW" sz="2400" b="1" i="0" dirty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r1, 0       </a:t>
            </a:r>
            <a:r>
              <a:rPr lang="pt-BR" altLang="zh-TW" sz="2400" b="1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10 cc</a:t>
            </a:r>
            <a:endParaRPr lang="pt-BR" altLang="zh-TW" sz="2400" b="1" i="0" dirty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r2, 0       </a:t>
            </a:r>
            <a:r>
              <a:rPr lang="pt-BR" altLang="zh-TW" sz="2400" b="1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10 cc</a:t>
            </a:r>
            <a:endParaRPr lang="pt-BR" altLang="zh-TW" sz="2400" b="1" i="0" dirty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EXIT 0          </a:t>
            </a:r>
            <a:r>
              <a:rPr lang="pt-BR" altLang="zh-TW" sz="2400" b="1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20 cc</a:t>
            </a:r>
            <a:endParaRPr lang="pt-BR" altLang="zh-TW" sz="2400" b="1" i="0" dirty="0">
              <a:solidFill>
                <a:srgbClr val="61616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project has 2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The basic test cases will be provided by TAs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The contest: The code with the less total clock cycles is better.  </a:t>
            </a:r>
            <a:r>
              <a:rPr lang="en-US" altLang="zh-TW" dirty="0">
                <a:solidFill>
                  <a:srgbClr val="FF0000"/>
                </a:solidFill>
              </a:rPr>
              <a:t>30 top winners </a:t>
            </a:r>
            <a:r>
              <a:rPr lang="en-US" altLang="zh-TW" dirty="0"/>
              <a:t>will get extra credits.</a:t>
            </a:r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44F9-F018-4933-A93A-BB3C140E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BE74-4639-4DA7-B85B-43724751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Copying someone else’s work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Including variable renaming!</a:t>
            </a:r>
          </a:p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Perfectly fine to ask questions and discuss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acceptable to copy part or whole work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zero points on the project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Automatic tools will be used to catch cheaters</a:t>
            </a:r>
          </a:p>
          <a:p>
            <a:r>
              <a:rPr lang="en-US" dirty="0">
                <a:solidFill>
                  <a:srgbClr val="FF0000"/>
                </a:solidFill>
              </a:rPr>
              <a:t>TAs of the two classes will work together to eliminate plagiarisms. Do not cheat!!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1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More details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904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Testcase</a:t>
            </a:r>
            <a:r>
              <a:rPr lang="en-US" altLang="zh-TW" dirty="0"/>
              <a:t>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Only specified variables and signs are allowed.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+ - * / ( ) &amp; | ^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-&gt; valid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@#$%  invalid, will not appear in the testcase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x y z 0-9 a-z 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A-Z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-&gt; valid</a:t>
            </a: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x = 2+3*4, x will be 14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x = (2+3)*4, x will be 20</a:t>
            </a: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testcase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may contain multiple expressions separated by “\n”.</a:t>
            </a:r>
          </a:p>
          <a:p>
            <a:pPr marL="342900" lvl="1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155808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Program output restrictions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You should print all the assembly code rather than only print the result.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Ex: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y =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z =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x = y + 5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One of the possible result will be: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EXIT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This is a correct result.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We will create a contest on NTHUOJ, you can send your code repletely within the time limit.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There will be 20 testcases, each valued 5 points, totally 100.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We will use parser to check the correctness of your output.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If you have any question about the project, feel free to ask your question on iLMS.</a:t>
            </a:r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1. Don’t need to strive to optimize some strange expressions, e.g.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x = ((1+1))*((((1+1+1)))) or</a:t>
            </a:r>
            <a:r>
              <a:rPr lang="zh-TW" altLang="en-US" dirty="0">
                <a:solidFill>
                  <a:srgbClr val="FF0000"/>
                </a:solidFill>
              </a:rPr>
              <a:t>  </a:t>
            </a:r>
            <a:r>
              <a:rPr lang="en-US" altLang="zh-TW" dirty="0">
                <a:solidFill>
                  <a:srgbClr val="FF0000"/>
                </a:solidFill>
              </a:rPr>
              <a:t>x = -(-(-1))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We only test basic parenthesis, e.g.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x = 2*(3+4)+5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3.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Must deal with basic errors using EXIT 1, e.g.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3-1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Extra or missing symbols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(ex: x = +-3  or  x =  y 3)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	3-2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Incorrect expression(ex: 1 = 2 + 3 or x + y = 5)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4.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If case is valid: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4-1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Satisfy the four fundamental operations of arithmetic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4-2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Can calculate numbers &gt; 10 (e.g. x = 11)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4-3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Can calculate long expressions (e.g. </a:t>
            </a:r>
            <a:r>
              <a:rPr lang="pl-PL" altLang="zh-TW" dirty="0">
                <a:solidFill>
                  <a:srgbClr val="FF0000"/>
                </a:solidFill>
              </a:rPr>
              <a:t>x = 4 -x / z*33+4+ 20*31+10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5.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Test cases with controversy won’t appear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(e.g. x = +5 or x = (-(-(-3))) 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Please consider how to use registers and memory correctly.</a:t>
            </a:r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24B2434A-96A7-42AF-BB43-176283CCEF86}"/>
              </a:ext>
            </a:extLst>
          </p:cNvPr>
          <p:cNvSpPr txBox="1">
            <a:spLocks/>
          </p:cNvSpPr>
          <p:nvPr/>
        </p:nvSpPr>
        <p:spPr>
          <a:xfrm>
            <a:off x="0" y="1825624"/>
            <a:ext cx="91440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Let’s consider a CPU, which has eight </a:t>
            </a:r>
            <a:r>
              <a:rPr lang="en-US" altLang="zh-TW" dirty="0" smtClean="0"/>
              <a:t>32-bit </a:t>
            </a:r>
            <a:r>
              <a:rPr lang="en-US" altLang="zh-TW" dirty="0"/>
              <a:t>registers r0-r7 and a </a:t>
            </a:r>
            <a:r>
              <a:rPr lang="en-US" altLang="zh-TW" dirty="0" smtClean="0"/>
              <a:t>256-byte </a:t>
            </a:r>
            <a:r>
              <a:rPr lang="en-US" altLang="zh-TW" dirty="0"/>
              <a:t>memory.</a:t>
            </a:r>
          </a:p>
          <a:p>
            <a:r>
              <a:rPr lang="en-US" altLang="zh-TW" dirty="0"/>
              <a:t>In this project, you need to implement a calculator.  The input is a list of expressions consisting of integers, operators(+, -, *, /, =, &amp;, |, ^), and at least three variables x, y, z(x, y, z </a:t>
            </a:r>
            <a:r>
              <a:rPr lang="en-US" altLang="zh-TW" dirty="0" smtClean="0"/>
              <a:t>exist </a:t>
            </a:r>
            <a:r>
              <a:rPr lang="en-US" altLang="zh-TW" dirty="0"/>
              <a:t>in the begin, and some local variables will appear in the input file); and the output is a list of assembly codes.</a:t>
            </a:r>
          </a:p>
          <a:p>
            <a:r>
              <a:rPr lang="en-US" altLang="zh-TW" dirty="0"/>
              <a:t>The instructions of the CPU are listed in the next pages.  The time to execute each instruction (in clock cycles) is also listed.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19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</a:t>
            </a:r>
            <a:r>
              <a:rPr lang="en-US" altLang="zh-TW" dirty="0" smtClean="0"/>
              <a:t>Architecture (</a:t>
            </a:r>
            <a:r>
              <a:rPr lang="en-US" altLang="zh-TW" dirty="0"/>
              <a:t>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37163251"/>
              </p:ext>
            </p:extLst>
          </p:nvPr>
        </p:nvGraphicFramePr>
        <p:xfrm>
          <a:off x="0" y="2060575"/>
          <a:ext cx="9144001" cy="287800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042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2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 rowSpan="4"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MOV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Move data from register2 to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Set the value of register1 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4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[Addr2]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200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4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[Addr1]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200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188815" y="365126"/>
            <a:ext cx="216898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>
                <a:ln>
                  <a:noFill/>
                </a:ln>
                <a:solidFill>
                  <a:srgbClr val="616161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29470"/>
              </p:ext>
            </p:extLst>
          </p:nvPr>
        </p:nvGraphicFramePr>
        <p:xfrm>
          <a:off x="0" y="1580092"/>
          <a:ext cx="9144001" cy="431213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</a:t>
            </a:r>
            <a:r>
              <a:rPr lang="en-US" altLang="zh-TW" dirty="0" smtClean="0"/>
              <a:t>Architecture (</a:t>
            </a:r>
            <a:r>
              <a:rPr lang="en-US" altLang="zh-TW" dirty="0"/>
              <a:t>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19228"/>
              </p:ext>
            </p:extLst>
          </p:nvPr>
        </p:nvGraphicFramePr>
        <p:xfrm>
          <a:off x="0" y="1580092"/>
          <a:ext cx="9144001" cy="217853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Binary </a:t>
                      </a:r>
                      <a:r>
                        <a:rPr lang="en-US" sz="2000" b="1" dirty="0">
                          <a:effectLst/>
                        </a:rPr>
                        <a:t>and</a:t>
                      </a:r>
                      <a:r>
                        <a:rPr lang="en-US" sz="2000" dirty="0"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2000" dirty="0">
                          <a:effectLst/>
                        </a:rPr>
                        <a:t>Binary </a:t>
                      </a:r>
                      <a:r>
                        <a:rPr lang="en-US" altLang="zh-TW" sz="2000" b="1" dirty="0">
                          <a:effectLst/>
                        </a:rPr>
                        <a:t>or</a:t>
                      </a:r>
                      <a:r>
                        <a:rPr lang="en-US" altLang="zh-TW" sz="2000" dirty="0"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effectLst/>
                        </a:rPr>
                        <a:t>Binary </a:t>
                      </a:r>
                      <a:r>
                        <a:rPr lang="en-US" altLang="zh-TW" sz="2000" b="1" dirty="0">
                          <a:effectLst/>
                        </a:rPr>
                        <a:t>exclusive or </a:t>
                      </a:r>
                      <a:r>
                        <a:rPr lang="en-US" altLang="zh-TW" sz="2000" dirty="0">
                          <a:effectLst/>
                        </a:rPr>
                        <a:t>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</a:t>
            </a:r>
            <a:r>
              <a:rPr lang="en-US" altLang="zh-TW" dirty="0" smtClean="0"/>
              <a:t>Architecture (</a:t>
            </a:r>
            <a:r>
              <a:rPr lang="en-US" altLang="zh-TW" dirty="0" smtClean="0"/>
              <a:t>III)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99B496A-8F4A-48A3-8EF2-08CBFF52359E}"/>
              </a:ext>
            </a:extLst>
          </p:cNvPr>
          <p:cNvSpPr txBox="1">
            <a:spLocks/>
          </p:cNvSpPr>
          <p:nvPr/>
        </p:nvSpPr>
        <p:spPr>
          <a:xfrm>
            <a:off x="180109" y="4119154"/>
            <a:ext cx="8853055" cy="10014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</a:rPr>
              <a:t>The priority of AND, OR, XOR are the same as ADD, SUB in this project.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  <a:latin typeface="Calibri"/>
              </a:rPr>
              <a:t>A complete grammar rules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3901A4C-986C-4F8C-9B11-6AD749E76FAB}"/>
              </a:ext>
            </a:extLst>
          </p:cNvPr>
          <p:cNvSpPr txBox="1"/>
          <p:nvPr/>
        </p:nvSpPr>
        <p:spPr>
          <a:xfrm>
            <a:off x="0" y="1953489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The valid way to arrange the token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statement := END | expr END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expr      	:= term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expr_tail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expr_tail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	:= ADD_SUB_AND_OR_XOR term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expr_tail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NiL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term      	:= factor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term_tail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term_tail</a:t>
            </a: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	:= MUL_DIV factor </a:t>
            </a:r>
            <a:r>
              <a:rPr lang="en-US" altLang="zh-TW" sz="2800" dirty="0" err="1">
                <a:solidFill>
                  <a:schemeClr val="accent6">
                    <a:lumMod val="75000"/>
                  </a:schemeClr>
                </a:solidFill>
              </a:rPr>
              <a:t>term_tail|NiL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factor    	:= INT | ADD_SUB INT | </a:t>
            </a:r>
            <a:b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            	    ADD_SUB ID | ID ASSIGN expr| </a:t>
            </a:r>
            <a:b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             	    ID | LPAREN expr RPAREN</a:t>
            </a:r>
          </a:p>
        </p:txBody>
      </p:sp>
    </p:spTree>
    <p:extLst>
      <p:ext uri="{BB962C8B-B14F-4D97-AF65-F5344CB8AC3E}">
        <p14:creationId xmlns:p14="http://schemas.microsoft.com/office/powerpoint/2010/main" val="296060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0109" y="1825624"/>
            <a:ext cx="8853055" cy="476913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initial value of variables, x, y, and z, are stored in memory [0], [4], and [8] respectively.  You need to read those initial values first.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If a variable first </a:t>
            </a:r>
            <a:r>
              <a:rPr lang="en-US" altLang="zh-TW" dirty="0" smtClean="0">
                <a:solidFill>
                  <a:srgbClr val="FF0000"/>
                </a:solidFill>
              </a:rPr>
              <a:t>appears </a:t>
            </a:r>
            <a:r>
              <a:rPr lang="en-US" altLang="zh-TW" dirty="0">
                <a:solidFill>
                  <a:srgbClr val="FF0000"/>
                </a:solidFill>
              </a:rPr>
              <a:t>in the left hand </a:t>
            </a:r>
            <a:r>
              <a:rPr lang="en-US" altLang="zh-TW" dirty="0" smtClean="0">
                <a:solidFill>
                  <a:srgbClr val="FF0000"/>
                </a:solidFill>
              </a:rPr>
              <a:t>side of an assignment operation, </a:t>
            </a:r>
            <a:r>
              <a:rPr lang="en-US" altLang="zh-TW" dirty="0">
                <a:solidFill>
                  <a:srgbClr val="FF0000"/>
                </a:solidFill>
              </a:rPr>
              <a:t>it is valid and can be </a:t>
            </a:r>
            <a:r>
              <a:rPr lang="en-US" altLang="zh-TW" dirty="0" smtClean="0">
                <a:solidFill>
                  <a:srgbClr val="FF0000"/>
                </a:solidFill>
              </a:rPr>
              <a:t>used </a:t>
            </a:r>
            <a:r>
              <a:rPr lang="en-US" altLang="zh-TW" dirty="0">
                <a:solidFill>
                  <a:srgbClr val="FF0000"/>
                </a:solidFill>
              </a:rPr>
              <a:t>in the right hand side in the future; if a variable first </a:t>
            </a:r>
            <a:r>
              <a:rPr lang="en-US" altLang="zh-TW" dirty="0" smtClean="0">
                <a:solidFill>
                  <a:srgbClr val="FF0000"/>
                </a:solidFill>
              </a:rPr>
              <a:t>appears </a:t>
            </a:r>
            <a:r>
              <a:rPr lang="en-US" altLang="zh-TW" dirty="0">
                <a:solidFill>
                  <a:srgbClr val="FF0000"/>
                </a:solidFill>
              </a:rPr>
              <a:t>in the right hand side, it is invalid and the output should print EXIT 1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0109" y="1825624"/>
            <a:ext cx="8853055" cy="476913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condition that a </a:t>
            </a:r>
            <a:r>
              <a:rPr lang="en-US" altLang="zh-TW" dirty="0">
                <a:solidFill>
                  <a:srgbClr val="FF0000"/>
                </a:solidFill>
              </a:rPr>
              <a:t>variable first </a:t>
            </a:r>
            <a:r>
              <a:rPr lang="en-US" altLang="zh-TW" dirty="0" smtClean="0">
                <a:solidFill>
                  <a:srgbClr val="FF0000"/>
                </a:solidFill>
              </a:rPr>
              <a:t>appears </a:t>
            </a:r>
            <a:r>
              <a:rPr lang="en-US" altLang="zh-TW" dirty="0">
                <a:solidFill>
                  <a:srgbClr val="FF0000"/>
                </a:solidFill>
              </a:rPr>
              <a:t>in the left hand side and </a:t>
            </a:r>
            <a:r>
              <a:rPr lang="en-US" altLang="zh-TW" dirty="0" smtClean="0">
                <a:solidFill>
                  <a:srgbClr val="FF0000"/>
                </a:solidFill>
              </a:rPr>
              <a:t>the right </a:t>
            </a:r>
            <a:r>
              <a:rPr lang="en-US" altLang="zh-TW" dirty="0">
                <a:solidFill>
                  <a:srgbClr val="FF0000"/>
                </a:solidFill>
              </a:rPr>
              <a:t>hand side at the same </a:t>
            </a:r>
            <a:r>
              <a:rPr lang="en-US" altLang="zh-TW" dirty="0" smtClean="0">
                <a:solidFill>
                  <a:srgbClr val="FF0000"/>
                </a:solidFill>
              </a:rPr>
              <a:t>time (</a:t>
            </a:r>
            <a:r>
              <a:rPr lang="en-US" altLang="zh-TW" dirty="0">
                <a:solidFill>
                  <a:srgbClr val="FF0000"/>
                </a:solidFill>
              </a:rPr>
              <a:t>e.g</a:t>
            </a:r>
            <a:r>
              <a:rPr lang="en-US" altLang="zh-TW" dirty="0" smtClean="0">
                <a:solidFill>
                  <a:srgbClr val="FF0000"/>
                </a:solidFill>
              </a:rPr>
              <a:t>., </a:t>
            </a:r>
            <a:r>
              <a:rPr lang="en-US" altLang="zh-TW" dirty="0">
                <a:solidFill>
                  <a:srgbClr val="FF0000"/>
                </a:solidFill>
              </a:rPr>
              <a:t>a=a+1) will not appear in the </a:t>
            </a:r>
            <a:r>
              <a:rPr lang="en-US" altLang="zh-TW" dirty="0" err="1" smtClean="0">
                <a:solidFill>
                  <a:srgbClr val="FF0000"/>
                </a:solidFill>
              </a:rPr>
              <a:t>testcase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Variable names </a:t>
            </a:r>
            <a:r>
              <a:rPr lang="en-US" altLang="zh-TW" dirty="0">
                <a:solidFill>
                  <a:srgbClr val="FF0000"/>
                </a:solidFill>
              </a:rPr>
              <a:t>will only contain char a-z and A-Z and may have different </a:t>
            </a:r>
            <a:r>
              <a:rPr lang="en-US" altLang="zh-TW" dirty="0" smtClean="0">
                <a:solidFill>
                  <a:srgbClr val="FF0000"/>
                </a:solidFill>
              </a:rPr>
              <a:t>lengths.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After the evaluation of the assembly code, </a:t>
            </a:r>
            <a:r>
              <a:rPr lang="en-US" altLang="zh-TW">
                <a:solidFill>
                  <a:srgbClr val="FF0000"/>
                </a:solidFill>
              </a:rPr>
              <a:t>the </a:t>
            </a:r>
            <a:r>
              <a:rPr lang="en-US" altLang="zh-TW" smtClean="0">
                <a:solidFill>
                  <a:srgbClr val="FF0000"/>
                </a:solidFill>
              </a:rPr>
              <a:t>answers </a:t>
            </a:r>
            <a:r>
              <a:rPr lang="en-US" altLang="zh-TW" dirty="0">
                <a:solidFill>
                  <a:srgbClr val="FF0000"/>
                </a:solidFill>
              </a:rPr>
              <a:t>of the variables x, y, </a:t>
            </a:r>
            <a:r>
              <a:rPr lang="en-US" altLang="zh-TW">
                <a:solidFill>
                  <a:srgbClr val="FF0000"/>
                </a:solidFill>
              </a:rPr>
              <a:t>z </a:t>
            </a:r>
            <a:r>
              <a:rPr lang="en-US" altLang="zh-TW" smtClean="0">
                <a:solidFill>
                  <a:srgbClr val="FF0000"/>
                </a:solidFill>
              </a:rPr>
              <a:t>need </a:t>
            </a:r>
            <a:r>
              <a:rPr lang="en-US" altLang="zh-TW" dirty="0">
                <a:solidFill>
                  <a:srgbClr val="FF0000"/>
                </a:solidFill>
              </a:rPr>
              <a:t>to be stored in the registers r0, r1, </a:t>
            </a:r>
            <a:r>
              <a:rPr lang="en-US" altLang="zh-TW">
                <a:solidFill>
                  <a:srgbClr val="FF0000"/>
                </a:solidFill>
              </a:rPr>
              <a:t>and </a:t>
            </a:r>
            <a:r>
              <a:rPr lang="en-US" altLang="zh-TW" smtClean="0">
                <a:solidFill>
                  <a:srgbClr val="FF0000"/>
                </a:solidFill>
              </a:rPr>
              <a:t>r2, </a:t>
            </a:r>
            <a:r>
              <a:rPr lang="en-US" altLang="zh-TW" dirty="0">
                <a:solidFill>
                  <a:srgbClr val="FF0000"/>
                </a:solidFill>
              </a:rPr>
              <a:t>respectively.  </a:t>
            </a:r>
          </a:p>
          <a:p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urier New" panose="020703090202050204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ADD r3, r2</a:t>
            </a:r>
            <a:endParaRPr lang="pt-BR" altLang="zh-TW" sz="2800" b="0" i="0" dirty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urier New" panose="020703090202050204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EXIT 0</a:t>
            </a:r>
            <a:endParaRPr lang="pt-BR" altLang="zh-TW" sz="2800" b="0" i="0" dirty="0">
              <a:solidFill>
                <a:srgbClr val="616161"/>
              </a:solidFill>
              <a:effectLst/>
              <a:latin typeface="Open Sans"/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940</Words>
  <Application>Microsoft Office PowerPoint</Application>
  <PresentationFormat>如螢幕大小 (4:3)</PresentationFormat>
  <Paragraphs>194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Open Sans</vt:lpstr>
      <vt:lpstr>新細明體</vt:lpstr>
      <vt:lpstr>Arial</vt:lpstr>
      <vt:lpstr>Calibri</vt:lpstr>
      <vt:lpstr>Calibri Light</vt:lpstr>
      <vt:lpstr>Courier New</vt:lpstr>
      <vt:lpstr>Wingdings</vt:lpstr>
      <vt:lpstr>Office 佈景主題</vt:lpstr>
      <vt:lpstr>Simple calculator</vt:lpstr>
      <vt:lpstr>Small computer </vt:lpstr>
      <vt:lpstr>Instruction Set Architecture (I)</vt:lpstr>
      <vt:lpstr>Instruction Set Architecture (II)</vt:lpstr>
      <vt:lpstr>Instruction Set Architecture (III)</vt:lpstr>
      <vt:lpstr>A complete grammar rules</vt:lpstr>
      <vt:lpstr>Variables</vt:lpstr>
      <vt:lpstr>Variables</vt:lpstr>
      <vt:lpstr>Example: </vt:lpstr>
      <vt:lpstr>Error handler</vt:lpstr>
      <vt:lpstr>Total clock cycles</vt:lpstr>
      <vt:lpstr>Contest</vt:lpstr>
      <vt:lpstr>Plagiarism</vt:lpstr>
      <vt:lpstr>More details</vt:lpstr>
      <vt:lpstr>Testcase restriction</vt:lpstr>
      <vt:lpstr>Program output restrictions </vt:lpstr>
      <vt:lpstr>Demo reminder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shunrenyang</cp:lastModifiedBy>
  <cp:revision>109</cp:revision>
  <dcterms:created xsi:type="dcterms:W3CDTF">2015-03-11T00:55:32Z</dcterms:created>
  <dcterms:modified xsi:type="dcterms:W3CDTF">2019-03-29T02:27:10Z</dcterms:modified>
</cp:coreProperties>
</file>