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31"/>
  </p:notesMasterIdLst>
  <p:sldIdLst>
    <p:sldId id="256" r:id="rId2"/>
    <p:sldId id="264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1" r:id="rId11"/>
    <p:sldId id="280" r:id="rId12"/>
    <p:sldId id="283" r:id="rId13"/>
    <p:sldId id="286" r:id="rId14"/>
    <p:sldId id="287" r:id="rId15"/>
    <p:sldId id="273" r:id="rId16"/>
    <p:sldId id="284" r:id="rId17"/>
    <p:sldId id="292" r:id="rId18"/>
    <p:sldId id="285" r:id="rId19"/>
    <p:sldId id="288" r:id="rId20"/>
    <p:sldId id="290" r:id="rId21"/>
    <p:sldId id="289" r:id="rId22"/>
    <p:sldId id="295" r:id="rId23"/>
    <p:sldId id="293" r:id="rId24"/>
    <p:sldId id="294" r:id="rId25"/>
    <p:sldId id="272" r:id="rId26"/>
    <p:sldId id="296" r:id="rId27"/>
    <p:sldId id="297" r:id="rId28"/>
    <p:sldId id="298" r:id="rId29"/>
    <p:sldId id="29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2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9A142-38D0-C740-BDC9-05A035D97352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6E8099-8825-6C4A-BCBB-DD8C10139742}">
      <dgm:prSet phldrT="[Text]"/>
      <dgm:spPr/>
      <dgm:t>
        <a:bodyPr/>
        <a:lstStyle/>
        <a:p>
          <a:r>
            <a:rPr lang="zh-CN" altLang="en-US" dirty="0" smtClean="0"/>
            <a:t>数据收集</a:t>
          </a:r>
          <a:r>
            <a:rPr lang="en-US" altLang="zh-CN" dirty="0" smtClean="0"/>
            <a:t>/</a:t>
          </a:r>
          <a:r>
            <a:rPr lang="zh-CN" altLang="en-US" dirty="0" smtClean="0"/>
            <a:t>网络爬虫</a:t>
          </a:r>
          <a:endParaRPr lang="en-US" dirty="0"/>
        </a:p>
      </dgm:t>
    </dgm:pt>
    <dgm:pt modelId="{C7B00F06-CC10-DE43-97DD-640D44BD6EE7}" type="parTrans" cxnId="{7FB96EAF-CD1D-5A46-BFED-73ACCFA51C91}">
      <dgm:prSet/>
      <dgm:spPr/>
      <dgm:t>
        <a:bodyPr/>
        <a:lstStyle/>
        <a:p>
          <a:endParaRPr lang="en-US"/>
        </a:p>
      </dgm:t>
    </dgm:pt>
    <dgm:pt modelId="{21289FB1-63E6-074A-83CB-D6401CC35992}" type="sibTrans" cxnId="{7FB96EAF-CD1D-5A46-BFED-73ACCFA51C91}">
      <dgm:prSet/>
      <dgm:spPr/>
      <dgm:t>
        <a:bodyPr/>
        <a:lstStyle/>
        <a:p>
          <a:endParaRPr lang="en-US"/>
        </a:p>
      </dgm:t>
    </dgm:pt>
    <dgm:pt modelId="{304559B8-7BF7-C04F-B6CF-8690AF9FF37B}">
      <dgm:prSet phldrT="[Text]"/>
      <dgm:spPr/>
      <dgm:t>
        <a:bodyPr/>
        <a:lstStyle/>
        <a:p>
          <a:r>
            <a:rPr lang="zh-CN" altLang="en-US" dirty="0" smtClean="0"/>
            <a:t>数据预处理</a:t>
          </a:r>
          <a:endParaRPr lang="en-US" dirty="0"/>
        </a:p>
      </dgm:t>
    </dgm:pt>
    <dgm:pt modelId="{2CB927C9-2063-2D44-910C-4D8C7802C170}" type="parTrans" cxnId="{086C7F37-FCAB-7D41-B7A9-30B4E5EBDB31}">
      <dgm:prSet/>
      <dgm:spPr/>
      <dgm:t>
        <a:bodyPr/>
        <a:lstStyle/>
        <a:p>
          <a:endParaRPr lang="en-US"/>
        </a:p>
      </dgm:t>
    </dgm:pt>
    <dgm:pt modelId="{6262BB87-D704-ED44-8A55-3CB62E76FBA6}" type="sibTrans" cxnId="{086C7F37-FCAB-7D41-B7A9-30B4E5EBDB31}">
      <dgm:prSet/>
      <dgm:spPr/>
      <dgm:t>
        <a:bodyPr/>
        <a:lstStyle/>
        <a:p>
          <a:endParaRPr lang="en-US"/>
        </a:p>
      </dgm:t>
    </dgm:pt>
    <dgm:pt modelId="{D01EA584-1B57-A348-9DEE-FE01765EDE81}">
      <dgm:prSet phldrT="[Text]"/>
      <dgm:spPr/>
      <dgm:t>
        <a:bodyPr/>
        <a:lstStyle/>
        <a:p>
          <a:r>
            <a:rPr lang="zh-CN" altLang="en-US" dirty="0" smtClean="0"/>
            <a:t>建索引，更新索引</a:t>
          </a:r>
          <a:endParaRPr lang="en-US" dirty="0"/>
        </a:p>
      </dgm:t>
    </dgm:pt>
    <dgm:pt modelId="{10E1A843-1A8D-7A46-9435-ED6B9D576F43}" type="parTrans" cxnId="{A162AE12-D725-EA4D-810D-BC3F8D378563}">
      <dgm:prSet/>
      <dgm:spPr/>
      <dgm:t>
        <a:bodyPr/>
        <a:lstStyle/>
        <a:p>
          <a:endParaRPr lang="en-US"/>
        </a:p>
      </dgm:t>
    </dgm:pt>
    <dgm:pt modelId="{B990C3EB-7005-F841-848E-245DE6D21CC8}" type="sibTrans" cxnId="{A162AE12-D725-EA4D-810D-BC3F8D378563}">
      <dgm:prSet/>
      <dgm:spPr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gm:spPr>
      <dgm:t>
        <a:bodyPr/>
        <a:lstStyle/>
        <a:p>
          <a:endParaRPr lang="en-US"/>
        </a:p>
      </dgm:t>
    </dgm:pt>
    <dgm:pt modelId="{C5DB8BAF-E1F9-8C45-B34B-B0437B75B134}">
      <dgm:prSet phldrT="[Text]"/>
      <dgm:spPr/>
      <dgm:t>
        <a:bodyPr/>
        <a:lstStyle/>
        <a:p>
          <a:r>
            <a:rPr lang="zh-CN" altLang="en-US" dirty="0" smtClean="0"/>
            <a:t>搜索算法</a:t>
          </a:r>
          <a:endParaRPr lang="en-US" dirty="0"/>
        </a:p>
      </dgm:t>
    </dgm:pt>
    <dgm:pt modelId="{75FACEF6-7AA4-5347-8E70-8C2217B02019}" type="parTrans" cxnId="{CE20C5BD-76E4-B84C-A74F-82D9B6A8696C}">
      <dgm:prSet/>
      <dgm:spPr/>
      <dgm:t>
        <a:bodyPr/>
        <a:lstStyle/>
        <a:p>
          <a:endParaRPr lang="en-US"/>
        </a:p>
      </dgm:t>
    </dgm:pt>
    <dgm:pt modelId="{FEC531E7-0585-D040-9ED1-A75F708D3ECF}" type="sibTrans" cxnId="{CE20C5BD-76E4-B84C-A74F-82D9B6A8696C}">
      <dgm:prSet/>
      <dgm:spPr>
        <a:scene3d>
          <a:camera prst="orthographicFront">
            <a:rot lat="0" lon="0" rev="10800000"/>
          </a:camera>
          <a:lightRig rig="flat" dir="tl">
            <a:rot lat="0" lon="0" rev="6360000"/>
          </a:lightRig>
        </a:scene3d>
        <a:sp3d prstMaterial="flat">
          <a:bevelT w="12700" h="12700"/>
        </a:sp3d>
      </dgm:spPr>
      <dgm:t>
        <a:bodyPr/>
        <a:lstStyle/>
        <a:p>
          <a:endParaRPr lang="en-US"/>
        </a:p>
      </dgm:t>
    </dgm:pt>
    <dgm:pt modelId="{E18F3EE3-D5F6-A54C-8C29-DDA4E8442BF5}">
      <dgm:prSet phldrT="[Text]"/>
      <dgm:spPr/>
      <dgm:t>
        <a:bodyPr/>
        <a:lstStyle/>
        <a:p>
          <a:r>
            <a:rPr lang="zh-TW" altLang="en-US" dirty="0" smtClean="0">
              <a:latin typeface="Kai"/>
              <a:ea typeface="Kai"/>
              <a:cs typeface="Kai"/>
            </a:rPr>
            <a:t>搜索关键词预处理  </a:t>
          </a:r>
          <a:endParaRPr lang="en-US" dirty="0">
            <a:latin typeface="Kai"/>
            <a:ea typeface="Kai"/>
            <a:cs typeface="Kai"/>
          </a:endParaRPr>
        </a:p>
      </dgm:t>
    </dgm:pt>
    <dgm:pt modelId="{43CF251D-F5BE-9347-8ED6-BA45EC78CFF0}" type="parTrans" cxnId="{6DAD4EC5-1559-4143-87FB-6AC6C4900CD1}">
      <dgm:prSet/>
      <dgm:spPr/>
      <dgm:t>
        <a:bodyPr/>
        <a:lstStyle/>
        <a:p>
          <a:endParaRPr lang="en-US"/>
        </a:p>
      </dgm:t>
    </dgm:pt>
    <dgm:pt modelId="{81C00E5E-D552-4B4C-B7AE-125D5A87D13E}" type="sibTrans" cxnId="{6DAD4EC5-1559-4143-87FB-6AC6C4900CD1}">
      <dgm:prSet/>
      <dgm:spPr>
        <a:noFill/>
      </dgm:spPr>
      <dgm:t>
        <a:bodyPr/>
        <a:lstStyle/>
        <a:p>
          <a:endParaRPr lang="en-US"/>
        </a:p>
      </dgm:t>
    </dgm:pt>
    <dgm:pt modelId="{7B0F04E6-497F-DE4D-8451-556601F583A6}">
      <dgm:prSet phldrT="[Text]"/>
      <dgm:spPr/>
      <dgm:t>
        <a:bodyPr/>
        <a:lstStyle/>
        <a:p>
          <a:r>
            <a:rPr lang="zh-CN" altLang="en-US" dirty="0" smtClean="0"/>
            <a:t>索引</a:t>
          </a:r>
          <a:endParaRPr lang="en-US" dirty="0"/>
        </a:p>
      </dgm:t>
    </dgm:pt>
    <dgm:pt modelId="{E0945BBB-691C-3E40-823C-CB6B1DE28E1F}" type="parTrans" cxnId="{908A9515-0C49-B14D-ABFE-F39A522AB105}">
      <dgm:prSet/>
      <dgm:spPr/>
      <dgm:t>
        <a:bodyPr/>
        <a:lstStyle/>
        <a:p>
          <a:endParaRPr lang="en-US"/>
        </a:p>
      </dgm:t>
    </dgm:pt>
    <dgm:pt modelId="{72294944-94E2-1A41-BA5F-6F2380478C52}" type="sibTrans" cxnId="{908A9515-0C49-B14D-ABFE-F39A522AB105}">
      <dgm:prSet/>
      <dgm:spPr>
        <a:scene3d>
          <a:camera prst="orthographicFront">
            <a:rot lat="0" lon="0" rev="10800000"/>
          </a:camera>
          <a:lightRig rig="flat" dir="tl">
            <a:rot lat="0" lon="0" rev="6360000"/>
          </a:lightRig>
        </a:scene3d>
        <a:sp3d prstMaterial="flat">
          <a:bevelT w="12700" h="12700"/>
        </a:sp3d>
      </dgm:spPr>
      <dgm:t>
        <a:bodyPr/>
        <a:lstStyle/>
        <a:p>
          <a:endParaRPr lang="en-US"/>
        </a:p>
      </dgm:t>
    </dgm:pt>
    <dgm:pt modelId="{FD48B162-5B33-024D-8678-D286C5364908}">
      <dgm:prSet phldrT="[Text]"/>
      <dgm:spPr/>
      <dgm:t>
        <a:bodyPr/>
        <a:lstStyle/>
        <a:p>
          <a:r>
            <a:rPr lang="zh-CN" altLang="en-US" dirty="0" smtClean="0"/>
            <a:t>排序</a:t>
          </a:r>
          <a:endParaRPr lang="en-US" dirty="0"/>
        </a:p>
      </dgm:t>
    </dgm:pt>
    <dgm:pt modelId="{79953F64-FA6D-1041-B827-5D5BBDB57B5F}" type="parTrans" cxnId="{75E72960-E9B4-7942-BB16-3E8B7066B76B}">
      <dgm:prSet/>
      <dgm:spPr/>
      <dgm:t>
        <a:bodyPr/>
        <a:lstStyle/>
        <a:p>
          <a:endParaRPr lang="en-US"/>
        </a:p>
      </dgm:t>
    </dgm:pt>
    <dgm:pt modelId="{B3046245-F81B-E949-BC77-0DDE0D5B7E21}" type="sibTrans" cxnId="{75E72960-E9B4-7942-BB16-3E8B7066B76B}">
      <dgm:prSet/>
      <dgm:spPr/>
      <dgm:t>
        <a:bodyPr/>
        <a:lstStyle/>
        <a:p>
          <a:endParaRPr lang="en-US"/>
        </a:p>
      </dgm:t>
    </dgm:pt>
    <dgm:pt modelId="{C6487ED3-325C-4F49-B0D5-29F19F6FE2AB}" type="pres">
      <dgm:prSet presAssocID="{2C89A142-38D0-C740-BDC9-05A035D973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0D4F24-376F-384C-8591-6175C497F5F6}" type="pres">
      <dgm:prSet presAssocID="{5F6E8099-8825-6C4A-BCBB-DD8C10139742}" presName="node" presStyleLbl="node1" presStyleIdx="0" presStyleCnt="7" custScaleX="69851" custScaleY="61343" custLinFactNeighborX="-37715" custLinFactNeighborY="-298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7B337-958E-CC47-950E-C1557A9735F7}" type="pres">
      <dgm:prSet presAssocID="{21289FB1-63E6-074A-83CB-D6401CC3599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BF94D21A-512A-EF47-B99B-D0490B39DFA1}" type="pres">
      <dgm:prSet presAssocID="{21289FB1-63E6-074A-83CB-D6401CC35992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D734AF6-03C7-2B43-8CC5-CF0862D27CCC}" type="pres">
      <dgm:prSet presAssocID="{304559B8-7BF7-C04F-B6CF-8690AF9FF37B}" presName="node" presStyleLbl="node1" presStyleIdx="1" presStyleCnt="7" custScaleX="74325" custScaleY="45870" custLinFactX="-49542" custLinFactNeighborX="-100000" custLinFactNeighborY="773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5459C-C813-5D41-B6CA-A19683A556E8}" type="pres">
      <dgm:prSet presAssocID="{6262BB87-D704-ED44-8A55-3CB62E76FBA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BBE16E9-8303-A242-B305-4A4C295F4219}" type="pres">
      <dgm:prSet presAssocID="{6262BB87-D704-ED44-8A55-3CB62E76FBA6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0FFEFC8C-637A-6B46-9812-D6F43DC09CCF}" type="pres">
      <dgm:prSet presAssocID="{D01EA584-1B57-A348-9DEE-FE01765EDE81}" presName="node" presStyleLbl="node1" presStyleIdx="2" presStyleCnt="7" custScaleX="79919" custScaleY="68847" custLinFactX="-100000" custLinFactY="90024" custLinFactNeighborX="-167013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8EA3A-27A0-7C49-B66D-9B77EE278DA7}" type="pres">
      <dgm:prSet presAssocID="{B990C3EB-7005-F841-848E-245DE6D21CC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EDB419B-184C-524E-A47C-D8B62BE40976}" type="pres">
      <dgm:prSet presAssocID="{B990C3EB-7005-F841-848E-245DE6D21CC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964EF948-A31C-0C46-A3D3-DBD06CFCE5F8}" type="pres">
      <dgm:prSet presAssocID="{7B0F04E6-497F-DE4D-8451-556601F583A6}" presName="node" presStyleLbl="node1" presStyleIdx="3" presStyleCnt="7" custScaleX="70291" custLinFactX="-27376" custLinFactNeighborX="-100000" custLinFactNeighborY="22768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D1D5100B-3EBC-5645-9AB9-087EB62A8F7B}" type="pres">
      <dgm:prSet presAssocID="{72294944-94E2-1A41-BA5F-6F2380478C52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64138A5-86F7-384C-ADB1-E88BC5A96E3A}" type="pres">
      <dgm:prSet presAssocID="{72294944-94E2-1A41-BA5F-6F2380478C52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A9E35F35-2EDD-0C45-B710-82225D16DF6B}" type="pres">
      <dgm:prSet presAssocID="{C5DB8BAF-E1F9-8C45-B34B-B0437B75B134}" presName="node" presStyleLbl="node1" presStyleIdx="4" presStyleCnt="7" custScaleX="53956" custScaleY="43958" custLinFactNeighborX="-24054" custLinFactNeighborY="-79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06DDC-7825-FE49-B818-35422D0931C7}" type="pres">
      <dgm:prSet presAssocID="{FEC531E7-0585-D040-9ED1-A75F708D3EC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2DCCF1CA-7F21-3746-8610-68813A116AC1}" type="pres">
      <dgm:prSet presAssocID="{FEC531E7-0585-D040-9ED1-A75F708D3ECF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3A18A47-750C-054E-8961-8947EFBC723F}" type="pres">
      <dgm:prSet presAssocID="{E18F3EE3-D5F6-A54C-8C29-DDA4E8442BF5}" presName="node" presStyleLbl="node1" presStyleIdx="5" presStyleCnt="7" custScaleY="61651" custLinFactX="10991" custLinFactY="-62130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7DB5E-9031-3B44-BAC6-4A5A75AA3147}" type="pres">
      <dgm:prSet presAssocID="{81C00E5E-D552-4B4C-B7AE-125D5A87D13E}" presName="sibTrans" presStyleLbl="sibTrans2D1" presStyleIdx="5" presStyleCnt="6" custScaleX="27288"/>
      <dgm:spPr/>
      <dgm:t>
        <a:bodyPr/>
        <a:lstStyle/>
        <a:p>
          <a:endParaRPr lang="en-US"/>
        </a:p>
      </dgm:t>
    </dgm:pt>
    <dgm:pt modelId="{AED382AB-0A73-FB46-9303-8C26674D48BF}" type="pres">
      <dgm:prSet presAssocID="{81C00E5E-D552-4B4C-B7AE-125D5A87D13E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70450959-30F4-2F46-B106-F4F47A1B46AD}" type="pres">
      <dgm:prSet presAssocID="{FD48B162-5B33-024D-8678-D286C5364908}" presName="node" presStyleLbl="node1" presStyleIdx="6" presStyleCnt="7" custScaleX="53956" custScaleY="70524" custLinFactX="132080" custLinFactNeighborX="200000" custLinFactNeighborY="-77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2388D9-2862-B640-8C40-06872184A8AA}" type="presOf" srcId="{2C89A142-38D0-C740-BDC9-05A035D97352}" destId="{C6487ED3-325C-4F49-B0D5-29F19F6FE2AB}" srcOrd="0" destOrd="0" presId="urn:microsoft.com/office/officeart/2005/8/layout/process5"/>
    <dgm:cxn modelId="{75E72960-E9B4-7942-BB16-3E8B7066B76B}" srcId="{2C89A142-38D0-C740-BDC9-05A035D97352}" destId="{FD48B162-5B33-024D-8678-D286C5364908}" srcOrd="6" destOrd="0" parTransId="{79953F64-FA6D-1041-B827-5D5BBDB57B5F}" sibTransId="{B3046245-F81B-E949-BC77-0DDE0D5B7E21}"/>
    <dgm:cxn modelId="{A5FE1733-FA4E-5047-82A4-3B5C1957D9FC}" type="presOf" srcId="{81C00E5E-D552-4B4C-B7AE-125D5A87D13E}" destId="{9187DB5E-9031-3B44-BAC6-4A5A75AA3147}" srcOrd="0" destOrd="0" presId="urn:microsoft.com/office/officeart/2005/8/layout/process5"/>
    <dgm:cxn modelId="{73F09AB9-61D1-7249-A85D-CBBF6931E8E3}" type="presOf" srcId="{FEC531E7-0585-D040-9ED1-A75F708D3ECF}" destId="{2DCCF1CA-7F21-3746-8610-68813A116AC1}" srcOrd="1" destOrd="0" presId="urn:microsoft.com/office/officeart/2005/8/layout/process5"/>
    <dgm:cxn modelId="{37B591E6-131C-2048-94ED-C09AFD50965B}" type="presOf" srcId="{FD48B162-5B33-024D-8678-D286C5364908}" destId="{70450959-30F4-2F46-B106-F4F47A1B46AD}" srcOrd="0" destOrd="0" presId="urn:microsoft.com/office/officeart/2005/8/layout/process5"/>
    <dgm:cxn modelId="{D402F82C-637D-A54E-97A3-220C656380B6}" type="presOf" srcId="{B990C3EB-7005-F841-848E-245DE6D21CC8}" destId="{8EDB419B-184C-524E-A47C-D8B62BE40976}" srcOrd="1" destOrd="0" presId="urn:microsoft.com/office/officeart/2005/8/layout/process5"/>
    <dgm:cxn modelId="{72370979-8077-F749-8B27-362A1B3386B8}" type="presOf" srcId="{304559B8-7BF7-C04F-B6CF-8690AF9FF37B}" destId="{CD734AF6-03C7-2B43-8CC5-CF0862D27CCC}" srcOrd="0" destOrd="0" presId="urn:microsoft.com/office/officeart/2005/8/layout/process5"/>
    <dgm:cxn modelId="{86FE18CB-AD22-4C4F-8FEE-062C16DF4641}" type="presOf" srcId="{6262BB87-D704-ED44-8A55-3CB62E76FBA6}" destId="{8995459C-C813-5D41-B6CA-A19683A556E8}" srcOrd="0" destOrd="0" presId="urn:microsoft.com/office/officeart/2005/8/layout/process5"/>
    <dgm:cxn modelId="{8EC52B67-D9EB-744A-AB35-FD13EC2D6D29}" type="presOf" srcId="{E18F3EE3-D5F6-A54C-8C29-DDA4E8442BF5}" destId="{93A18A47-750C-054E-8961-8947EFBC723F}" srcOrd="0" destOrd="0" presId="urn:microsoft.com/office/officeart/2005/8/layout/process5"/>
    <dgm:cxn modelId="{0187BF4F-DBE9-F94B-B41E-93E5E72FE179}" type="presOf" srcId="{7B0F04E6-497F-DE4D-8451-556601F583A6}" destId="{964EF948-A31C-0C46-A3D3-DBD06CFCE5F8}" srcOrd="0" destOrd="0" presId="urn:microsoft.com/office/officeart/2005/8/layout/process5"/>
    <dgm:cxn modelId="{B990CF56-075E-6E4D-BF7C-90C558C2375A}" type="presOf" srcId="{5F6E8099-8825-6C4A-BCBB-DD8C10139742}" destId="{CC0D4F24-376F-384C-8591-6175C497F5F6}" srcOrd="0" destOrd="0" presId="urn:microsoft.com/office/officeart/2005/8/layout/process5"/>
    <dgm:cxn modelId="{08F23D5E-6406-2F42-A5CD-49F07C2E2A2C}" type="presOf" srcId="{21289FB1-63E6-074A-83CB-D6401CC35992}" destId="{BF94D21A-512A-EF47-B99B-D0490B39DFA1}" srcOrd="1" destOrd="0" presId="urn:microsoft.com/office/officeart/2005/8/layout/process5"/>
    <dgm:cxn modelId="{5CBC0EC9-DD9D-F64A-8BA7-03BFA897AD3D}" type="presOf" srcId="{21289FB1-63E6-074A-83CB-D6401CC35992}" destId="{8B67B337-958E-CC47-950E-C1557A9735F7}" srcOrd="0" destOrd="0" presId="urn:microsoft.com/office/officeart/2005/8/layout/process5"/>
    <dgm:cxn modelId="{73E341A0-085A-4048-9C29-A5336CD6CCDE}" type="presOf" srcId="{6262BB87-D704-ED44-8A55-3CB62E76FBA6}" destId="{8BBE16E9-8303-A242-B305-4A4C295F4219}" srcOrd="1" destOrd="0" presId="urn:microsoft.com/office/officeart/2005/8/layout/process5"/>
    <dgm:cxn modelId="{40B626B4-63A3-8344-88AC-61C4B3A6FB4F}" type="presOf" srcId="{B990C3EB-7005-F841-848E-245DE6D21CC8}" destId="{EE88EA3A-27A0-7C49-B66D-9B77EE278DA7}" srcOrd="0" destOrd="0" presId="urn:microsoft.com/office/officeart/2005/8/layout/process5"/>
    <dgm:cxn modelId="{A162AE12-D725-EA4D-810D-BC3F8D378563}" srcId="{2C89A142-38D0-C740-BDC9-05A035D97352}" destId="{D01EA584-1B57-A348-9DEE-FE01765EDE81}" srcOrd="2" destOrd="0" parTransId="{10E1A843-1A8D-7A46-9435-ED6B9D576F43}" sibTransId="{B990C3EB-7005-F841-848E-245DE6D21CC8}"/>
    <dgm:cxn modelId="{1BBD6471-76AB-6042-AB3D-ACC7C8DE767C}" type="presOf" srcId="{D01EA584-1B57-A348-9DEE-FE01765EDE81}" destId="{0FFEFC8C-637A-6B46-9812-D6F43DC09CCF}" srcOrd="0" destOrd="0" presId="urn:microsoft.com/office/officeart/2005/8/layout/process5"/>
    <dgm:cxn modelId="{7FB96EAF-CD1D-5A46-BFED-73ACCFA51C91}" srcId="{2C89A142-38D0-C740-BDC9-05A035D97352}" destId="{5F6E8099-8825-6C4A-BCBB-DD8C10139742}" srcOrd="0" destOrd="0" parTransId="{C7B00F06-CC10-DE43-97DD-640D44BD6EE7}" sibTransId="{21289FB1-63E6-074A-83CB-D6401CC35992}"/>
    <dgm:cxn modelId="{6733B5BF-AF85-764A-B080-6CD0822A34BB}" type="presOf" srcId="{C5DB8BAF-E1F9-8C45-B34B-B0437B75B134}" destId="{A9E35F35-2EDD-0C45-B710-82225D16DF6B}" srcOrd="0" destOrd="0" presId="urn:microsoft.com/office/officeart/2005/8/layout/process5"/>
    <dgm:cxn modelId="{908A9515-0C49-B14D-ABFE-F39A522AB105}" srcId="{2C89A142-38D0-C740-BDC9-05A035D97352}" destId="{7B0F04E6-497F-DE4D-8451-556601F583A6}" srcOrd="3" destOrd="0" parTransId="{E0945BBB-691C-3E40-823C-CB6B1DE28E1F}" sibTransId="{72294944-94E2-1A41-BA5F-6F2380478C52}"/>
    <dgm:cxn modelId="{B6D20C44-F599-4941-85A5-58556470F51C}" type="presOf" srcId="{81C00E5E-D552-4B4C-B7AE-125D5A87D13E}" destId="{AED382AB-0A73-FB46-9303-8C26674D48BF}" srcOrd="1" destOrd="0" presId="urn:microsoft.com/office/officeart/2005/8/layout/process5"/>
    <dgm:cxn modelId="{F348F36C-1DA2-7F45-9C16-622C337918AF}" type="presOf" srcId="{FEC531E7-0585-D040-9ED1-A75F708D3ECF}" destId="{62706DDC-7825-FE49-B818-35422D0931C7}" srcOrd="0" destOrd="0" presId="urn:microsoft.com/office/officeart/2005/8/layout/process5"/>
    <dgm:cxn modelId="{6DAD4EC5-1559-4143-87FB-6AC6C4900CD1}" srcId="{2C89A142-38D0-C740-BDC9-05A035D97352}" destId="{E18F3EE3-D5F6-A54C-8C29-DDA4E8442BF5}" srcOrd="5" destOrd="0" parTransId="{43CF251D-F5BE-9347-8ED6-BA45EC78CFF0}" sibTransId="{81C00E5E-D552-4B4C-B7AE-125D5A87D13E}"/>
    <dgm:cxn modelId="{CE20C5BD-76E4-B84C-A74F-82D9B6A8696C}" srcId="{2C89A142-38D0-C740-BDC9-05A035D97352}" destId="{C5DB8BAF-E1F9-8C45-B34B-B0437B75B134}" srcOrd="4" destOrd="0" parTransId="{75FACEF6-7AA4-5347-8E70-8C2217B02019}" sibTransId="{FEC531E7-0585-D040-9ED1-A75F708D3ECF}"/>
    <dgm:cxn modelId="{3DE1B0ED-4C97-C64B-9A1F-9736DAB2BF7F}" type="presOf" srcId="{72294944-94E2-1A41-BA5F-6F2380478C52}" destId="{D64138A5-86F7-384C-ADB1-E88BC5A96E3A}" srcOrd="1" destOrd="0" presId="urn:microsoft.com/office/officeart/2005/8/layout/process5"/>
    <dgm:cxn modelId="{086C7F37-FCAB-7D41-B7A9-30B4E5EBDB31}" srcId="{2C89A142-38D0-C740-BDC9-05A035D97352}" destId="{304559B8-7BF7-C04F-B6CF-8690AF9FF37B}" srcOrd="1" destOrd="0" parTransId="{2CB927C9-2063-2D44-910C-4D8C7802C170}" sibTransId="{6262BB87-D704-ED44-8A55-3CB62E76FBA6}"/>
    <dgm:cxn modelId="{C4D6DC76-C22E-FC47-A702-65D76239C9C9}" type="presOf" srcId="{72294944-94E2-1A41-BA5F-6F2380478C52}" destId="{D1D5100B-3EBC-5645-9AB9-087EB62A8F7B}" srcOrd="0" destOrd="0" presId="urn:microsoft.com/office/officeart/2005/8/layout/process5"/>
    <dgm:cxn modelId="{E748A771-F1BF-9B4B-984D-EE057EACBF1D}" type="presParOf" srcId="{C6487ED3-325C-4F49-B0D5-29F19F6FE2AB}" destId="{CC0D4F24-376F-384C-8591-6175C497F5F6}" srcOrd="0" destOrd="0" presId="urn:microsoft.com/office/officeart/2005/8/layout/process5"/>
    <dgm:cxn modelId="{01C1A2FF-F6B3-7844-9506-FD8B48EE3E32}" type="presParOf" srcId="{C6487ED3-325C-4F49-B0D5-29F19F6FE2AB}" destId="{8B67B337-958E-CC47-950E-C1557A9735F7}" srcOrd="1" destOrd="0" presId="urn:microsoft.com/office/officeart/2005/8/layout/process5"/>
    <dgm:cxn modelId="{386D32E8-FDCD-784E-990A-1DE112B5989A}" type="presParOf" srcId="{8B67B337-958E-CC47-950E-C1557A9735F7}" destId="{BF94D21A-512A-EF47-B99B-D0490B39DFA1}" srcOrd="0" destOrd="0" presId="urn:microsoft.com/office/officeart/2005/8/layout/process5"/>
    <dgm:cxn modelId="{0789B5CA-C897-F243-A6BF-B4A69BC60C5B}" type="presParOf" srcId="{C6487ED3-325C-4F49-B0D5-29F19F6FE2AB}" destId="{CD734AF6-03C7-2B43-8CC5-CF0862D27CCC}" srcOrd="2" destOrd="0" presId="urn:microsoft.com/office/officeart/2005/8/layout/process5"/>
    <dgm:cxn modelId="{9C98DD7B-A361-E147-B5E8-0B191B3FEDD1}" type="presParOf" srcId="{C6487ED3-325C-4F49-B0D5-29F19F6FE2AB}" destId="{8995459C-C813-5D41-B6CA-A19683A556E8}" srcOrd="3" destOrd="0" presId="urn:microsoft.com/office/officeart/2005/8/layout/process5"/>
    <dgm:cxn modelId="{7E77A3CB-4079-BA44-96DE-63BE8E48C6CD}" type="presParOf" srcId="{8995459C-C813-5D41-B6CA-A19683A556E8}" destId="{8BBE16E9-8303-A242-B305-4A4C295F4219}" srcOrd="0" destOrd="0" presId="urn:microsoft.com/office/officeart/2005/8/layout/process5"/>
    <dgm:cxn modelId="{59C436A9-4478-774C-A183-A0B9638E482D}" type="presParOf" srcId="{C6487ED3-325C-4F49-B0D5-29F19F6FE2AB}" destId="{0FFEFC8C-637A-6B46-9812-D6F43DC09CCF}" srcOrd="4" destOrd="0" presId="urn:microsoft.com/office/officeart/2005/8/layout/process5"/>
    <dgm:cxn modelId="{2FC78C4D-C49B-6446-8E39-A696E39C91D3}" type="presParOf" srcId="{C6487ED3-325C-4F49-B0D5-29F19F6FE2AB}" destId="{EE88EA3A-27A0-7C49-B66D-9B77EE278DA7}" srcOrd="5" destOrd="0" presId="urn:microsoft.com/office/officeart/2005/8/layout/process5"/>
    <dgm:cxn modelId="{7368BCCA-C023-EC47-9141-B9FDBADBC202}" type="presParOf" srcId="{EE88EA3A-27A0-7C49-B66D-9B77EE278DA7}" destId="{8EDB419B-184C-524E-A47C-D8B62BE40976}" srcOrd="0" destOrd="0" presId="urn:microsoft.com/office/officeart/2005/8/layout/process5"/>
    <dgm:cxn modelId="{5F0C3E59-7B7E-0941-9392-273224137832}" type="presParOf" srcId="{C6487ED3-325C-4F49-B0D5-29F19F6FE2AB}" destId="{964EF948-A31C-0C46-A3D3-DBD06CFCE5F8}" srcOrd="6" destOrd="0" presId="urn:microsoft.com/office/officeart/2005/8/layout/process5"/>
    <dgm:cxn modelId="{0474F0F8-F6D3-D145-BC33-B79158A339CD}" type="presParOf" srcId="{C6487ED3-325C-4F49-B0D5-29F19F6FE2AB}" destId="{D1D5100B-3EBC-5645-9AB9-087EB62A8F7B}" srcOrd="7" destOrd="0" presId="urn:microsoft.com/office/officeart/2005/8/layout/process5"/>
    <dgm:cxn modelId="{AC016B8E-9D65-3E40-A5B2-36B3C9CEA2A5}" type="presParOf" srcId="{D1D5100B-3EBC-5645-9AB9-087EB62A8F7B}" destId="{D64138A5-86F7-384C-ADB1-E88BC5A96E3A}" srcOrd="0" destOrd="0" presId="urn:microsoft.com/office/officeart/2005/8/layout/process5"/>
    <dgm:cxn modelId="{BCA545B8-6413-2049-9B25-963CC1777FFF}" type="presParOf" srcId="{C6487ED3-325C-4F49-B0D5-29F19F6FE2AB}" destId="{A9E35F35-2EDD-0C45-B710-82225D16DF6B}" srcOrd="8" destOrd="0" presId="urn:microsoft.com/office/officeart/2005/8/layout/process5"/>
    <dgm:cxn modelId="{E0517385-C9C8-6D43-9E3D-52BBD3F4AAA0}" type="presParOf" srcId="{C6487ED3-325C-4F49-B0D5-29F19F6FE2AB}" destId="{62706DDC-7825-FE49-B818-35422D0931C7}" srcOrd="9" destOrd="0" presId="urn:microsoft.com/office/officeart/2005/8/layout/process5"/>
    <dgm:cxn modelId="{F1D1C777-1A92-6C40-A7D6-C0AF4E78DA80}" type="presParOf" srcId="{62706DDC-7825-FE49-B818-35422D0931C7}" destId="{2DCCF1CA-7F21-3746-8610-68813A116AC1}" srcOrd="0" destOrd="0" presId="urn:microsoft.com/office/officeart/2005/8/layout/process5"/>
    <dgm:cxn modelId="{9A5BE847-74B3-DE4C-A798-B7322C8EBED3}" type="presParOf" srcId="{C6487ED3-325C-4F49-B0D5-29F19F6FE2AB}" destId="{93A18A47-750C-054E-8961-8947EFBC723F}" srcOrd="10" destOrd="0" presId="urn:microsoft.com/office/officeart/2005/8/layout/process5"/>
    <dgm:cxn modelId="{0FF0F63B-A411-984C-A07C-40B1CF27C911}" type="presParOf" srcId="{C6487ED3-325C-4F49-B0D5-29F19F6FE2AB}" destId="{9187DB5E-9031-3B44-BAC6-4A5A75AA3147}" srcOrd="11" destOrd="0" presId="urn:microsoft.com/office/officeart/2005/8/layout/process5"/>
    <dgm:cxn modelId="{D34C37BE-C5A3-E244-9B60-BF29AC242B93}" type="presParOf" srcId="{9187DB5E-9031-3B44-BAC6-4A5A75AA3147}" destId="{AED382AB-0A73-FB46-9303-8C26674D48BF}" srcOrd="0" destOrd="0" presId="urn:microsoft.com/office/officeart/2005/8/layout/process5"/>
    <dgm:cxn modelId="{6F976A73-F72D-A440-BDCB-497BEE000356}" type="presParOf" srcId="{C6487ED3-325C-4F49-B0D5-29F19F6FE2AB}" destId="{70450959-30F4-2F46-B106-F4F47A1B46AD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D4F24-376F-384C-8591-6175C497F5F6}">
      <dsp:nvSpPr>
        <dsp:cNvPr id="0" name=""/>
        <dsp:cNvSpPr/>
      </dsp:nvSpPr>
      <dsp:spPr>
        <a:xfrm>
          <a:off x="1114908" y="475643"/>
          <a:ext cx="1378038" cy="7261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数据收集</a:t>
          </a:r>
          <a:r>
            <a:rPr lang="en-US" altLang="zh-CN" sz="1700" kern="1200" dirty="0" smtClean="0"/>
            <a:t>/</a:t>
          </a:r>
          <a:r>
            <a:rPr lang="zh-CN" altLang="en-US" sz="1700" kern="1200" dirty="0" smtClean="0"/>
            <a:t>网络爬虫</a:t>
          </a:r>
          <a:endParaRPr lang="en-US" sz="1700" kern="1200" dirty="0"/>
        </a:p>
      </dsp:txBody>
      <dsp:txXfrm>
        <a:off x="1136175" y="496910"/>
        <a:ext cx="1335504" cy="683580"/>
      </dsp:txXfrm>
    </dsp:sp>
    <dsp:sp modelId="{8B67B337-958E-CC47-950E-C1557A9735F7}">
      <dsp:nvSpPr>
        <dsp:cNvPr id="0" name=""/>
        <dsp:cNvSpPr/>
      </dsp:nvSpPr>
      <dsp:spPr>
        <a:xfrm rot="5386050">
          <a:off x="1638549" y="1264780"/>
          <a:ext cx="336201" cy="4892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659667" y="1341309"/>
        <a:ext cx="293556" cy="235341"/>
      </dsp:txXfrm>
    </dsp:sp>
    <dsp:sp modelId="{CD734AF6-03C7-2B43-8CC5-CF0862D27CCC}">
      <dsp:nvSpPr>
        <dsp:cNvPr id="0" name=""/>
        <dsp:cNvSpPr/>
      </dsp:nvSpPr>
      <dsp:spPr>
        <a:xfrm>
          <a:off x="1075925" y="1836094"/>
          <a:ext cx="1466302" cy="5429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数据预处理</a:t>
          </a:r>
          <a:endParaRPr lang="en-US" sz="1700" kern="1200" dirty="0"/>
        </a:p>
      </dsp:txBody>
      <dsp:txXfrm>
        <a:off x="1091828" y="1851997"/>
        <a:ext cx="1434496" cy="511155"/>
      </dsp:txXfrm>
    </dsp:sp>
    <dsp:sp modelId="{8995459C-C813-5D41-B6CA-A19683A556E8}">
      <dsp:nvSpPr>
        <dsp:cNvPr id="0" name=""/>
        <dsp:cNvSpPr/>
      </dsp:nvSpPr>
      <dsp:spPr>
        <a:xfrm rot="5417753">
          <a:off x="1632643" y="2451763"/>
          <a:ext cx="346786" cy="4892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659527" y="2523001"/>
        <a:ext cx="293556" cy="242750"/>
      </dsp:txXfrm>
    </dsp:sp>
    <dsp:sp modelId="{0FFEFC8C-637A-6B46-9812-D6F43DC09CCF}">
      <dsp:nvSpPr>
        <dsp:cNvPr id="0" name=""/>
        <dsp:cNvSpPr/>
      </dsp:nvSpPr>
      <dsp:spPr>
        <a:xfrm>
          <a:off x="1013860" y="3033361"/>
          <a:ext cx="1576662" cy="814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建索引，更新索引</a:t>
          </a:r>
          <a:endParaRPr lang="en-US" sz="1700" kern="1200" dirty="0"/>
        </a:p>
      </dsp:txBody>
      <dsp:txXfrm>
        <a:off x="1037729" y="3057230"/>
        <a:ext cx="1528924" cy="767200"/>
      </dsp:txXfrm>
    </dsp:sp>
    <dsp:sp modelId="{EE88EA3A-27A0-7C49-B66D-9B77EE278DA7}">
      <dsp:nvSpPr>
        <dsp:cNvPr id="0" name=""/>
        <dsp:cNvSpPr/>
      </dsp:nvSpPr>
      <dsp:spPr>
        <a:xfrm rot="21369510">
          <a:off x="2890683" y="3098712"/>
          <a:ext cx="726712" cy="4892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890848" y="3201481"/>
        <a:ext cx="579934" cy="293556"/>
      </dsp:txXfrm>
    </dsp:sp>
    <dsp:sp modelId="{964EF948-A31C-0C46-A3D3-DBD06CFCE5F8}">
      <dsp:nvSpPr>
        <dsp:cNvPr id="0" name=""/>
        <dsp:cNvSpPr/>
      </dsp:nvSpPr>
      <dsp:spPr>
        <a:xfrm>
          <a:off x="3958599" y="2657628"/>
          <a:ext cx="1386719" cy="1183695"/>
        </a:xfrm>
        <a:prstGeom prst="ca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索引</a:t>
          </a:r>
          <a:endParaRPr lang="en-US" sz="1700" kern="1200" dirty="0"/>
        </a:p>
      </dsp:txBody>
      <dsp:txXfrm>
        <a:off x="3958599" y="2953552"/>
        <a:ext cx="1386719" cy="739809"/>
      </dsp:txXfrm>
    </dsp:sp>
    <dsp:sp modelId="{D1D5100B-3EBC-5645-9AB9-087EB62A8F7B}">
      <dsp:nvSpPr>
        <dsp:cNvPr id="0" name=""/>
        <dsp:cNvSpPr/>
      </dsp:nvSpPr>
      <dsp:spPr>
        <a:xfrm rot="16267225">
          <a:off x="4572308" y="2239874"/>
          <a:ext cx="189222" cy="4892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1080000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5400000">
        <a:off x="4519586" y="2446654"/>
        <a:ext cx="293556" cy="132455"/>
      </dsp:txXfrm>
    </dsp:sp>
    <dsp:sp modelId="{A9E35F35-2EDD-0C45-B710-82225D16DF6B}">
      <dsp:nvSpPr>
        <dsp:cNvPr id="0" name=""/>
        <dsp:cNvSpPr/>
      </dsp:nvSpPr>
      <dsp:spPr>
        <a:xfrm>
          <a:off x="4143374" y="1780344"/>
          <a:ext cx="1064457" cy="5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搜索算法</a:t>
          </a:r>
          <a:endParaRPr lang="en-US" sz="1700" kern="1200" dirty="0"/>
        </a:p>
      </dsp:txBody>
      <dsp:txXfrm>
        <a:off x="4158614" y="1795584"/>
        <a:ext cx="1033977" cy="489848"/>
      </dsp:txXfrm>
    </dsp:sp>
    <dsp:sp modelId="{62706DDC-7825-FE49-B818-35422D0931C7}">
      <dsp:nvSpPr>
        <dsp:cNvPr id="0" name=""/>
        <dsp:cNvSpPr/>
      </dsp:nvSpPr>
      <dsp:spPr>
        <a:xfrm rot="17399574">
          <a:off x="4732833" y="1363724"/>
          <a:ext cx="200000" cy="4892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1080000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4675798" y="1566546"/>
        <a:ext cx="293556" cy="140000"/>
      </dsp:txXfrm>
    </dsp:sp>
    <dsp:sp modelId="{93A18A47-750C-054E-8961-8947EFBC723F}">
      <dsp:nvSpPr>
        <dsp:cNvPr id="0" name=""/>
        <dsp:cNvSpPr/>
      </dsp:nvSpPr>
      <dsp:spPr>
        <a:xfrm>
          <a:off x="4045620" y="695966"/>
          <a:ext cx="1972825" cy="729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Kai"/>
              <a:ea typeface="Kai"/>
              <a:cs typeface="Kai"/>
            </a:rPr>
            <a:t>搜索关键词预处理  </a:t>
          </a:r>
          <a:endParaRPr lang="en-US" sz="1700" kern="1200" dirty="0">
            <a:latin typeface="Kai"/>
            <a:ea typeface="Kai"/>
            <a:cs typeface="Kai"/>
          </a:endParaRPr>
        </a:p>
      </dsp:txBody>
      <dsp:txXfrm>
        <a:off x="4066994" y="717340"/>
        <a:ext cx="1930077" cy="687012"/>
      </dsp:txXfrm>
    </dsp:sp>
    <dsp:sp modelId="{9187DB5E-9031-3B44-BAC6-4A5A75AA3147}">
      <dsp:nvSpPr>
        <dsp:cNvPr id="0" name=""/>
        <dsp:cNvSpPr/>
      </dsp:nvSpPr>
      <dsp:spPr>
        <a:xfrm rot="1555523">
          <a:off x="6094613" y="1362899"/>
          <a:ext cx="124001" cy="48926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096485" y="1452619"/>
        <a:ext cx="86801" cy="293556"/>
      </dsp:txXfrm>
    </dsp:sp>
    <dsp:sp modelId="{70450959-30F4-2F46-B106-F4F47A1B46AD}">
      <dsp:nvSpPr>
        <dsp:cNvPr id="0" name=""/>
        <dsp:cNvSpPr/>
      </dsp:nvSpPr>
      <dsp:spPr>
        <a:xfrm>
          <a:off x="6553733" y="1641911"/>
          <a:ext cx="1064457" cy="8347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排序</a:t>
          </a:r>
          <a:endParaRPr lang="en-US" sz="1700" kern="1200" dirty="0"/>
        </a:p>
      </dsp:txBody>
      <dsp:txXfrm>
        <a:off x="6578183" y="1666361"/>
        <a:ext cx="1015557" cy="785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12B0-2DEC-CD4A-8CF7-FDD5DAA4873C}" type="datetimeFigureOut">
              <a:rPr lang="en-US" smtClean="0"/>
              <a:t>5/10/12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A03E7-5367-6446-A68A-11B861A8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+mn-ea"/>
                <a:cs typeface="宋体"/>
              </a:rPr>
              <a:t>排序学习</a:t>
            </a:r>
            <a:r>
              <a:rPr lang="en-US" altLang="zh-CN" dirty="0" smtClean="0">
                <a:latin typeface="宋体"/>
                <a:ea typeface="+mn-ea"/>
                <a:cs typeface="宋体"/>
              </a:rPr>
              <a:t> </a:t>
            </a:r>
            <a:r>
              <a:rPr lang="en-US" altLang="zh-CN" dirty="0" smtClean="0">
                <a:latin typeface="宋体"/>
                <a:ea typeface="+mn-ea"/>
                <a:cs typeface="宋体"/>
              </a:rPr>
              <a:t>MSR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A03E7-5367-6446-A68A-11B861A807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5862-6AE0-5043-90D5-B761D53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5862-6AE0-5043-90D5-B761D5309F3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5862-6AE0-5043-90D5-B761D5309F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5862-6AE0-5043-90D5-B761D53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5862-6AE0-5043-90D5-B761D5309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5862-6AE0-5043-90D5-B761D53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5862-6AE0-5043-90D5-B761D53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5862-6AE0-5043-90D5-B761D5309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5862-6AE0-5043-90D5-B761D5309F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23121E6-5701-3646-926F-637BD60B0161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A565862-6AE0-5043-90D5-B761D5309F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黑体"/>
                <a:ea typeface="华文黑体"/>
                <a:cs typeface="华文黑体"/>
              </a:rPr>
              <a:t>搜索与</a:t>
            </a:r>
            <a:r>
              <a:rPr lang="en-US" dirty="0">
                <a:latin typeface="华文黑体"/>
                <a:ea typeface="华文黑体"/>
                <a:cs typeface="华文黑体"/>
              </a:rPr>
              <a:t>数据挖掘</a:t>
            </a:r>
            <a:r>
              <a:rPr lang="zh-CN" altLang="en-US" dirty="0">
                <a:latin typeface="华文黑体"/>
                <a:ea typeface="华文黑体"/>
                <a:cs typeface="华文黑体"/>
              </a:rPr>
              <a:t>相关技术</a:t>
            </a:r>
            <a:r>
              <a:rPr lang="en-US" dirty="0">
                <a:latin typeface="华文黑体"/>
                <a:ea typeface="华文黑体"/>
                <a:cs typeface="华文黑体"/>
              </a:rPr>
              <a:t>简介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云瞻信息科技有限公司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41762"/>
            <a:ext cx="7408333" cy="4445402"/>
          </a:xfrm>
        </p:spPr>
        <p:txBody>
          <a:bodyPr>
            <a:noAutofit/>
          </a:bodyPr>
          <a:lstStyle/>
          <a:p>
            <a:r>
              <a:rPr lang="zh-CN" altLang="en-US" sz="1800" dirty="0" smtClean="0">
                <a:latin typeface="宋体"/>
                <a:ea typeface="宋体"/>
                <a:cs typeface="宋体"/>
              </a:rPr>
              <a:t>提取词干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(stemming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)</a:t>
            </a:r>
          </a:p>
          <a:p>
            <a:pPr lvl="1"/>
            <a:r>
              <a:rPr lang="zh-CN" altLang="en-US" sz="1600" dirty="0" smtClean="0">
                <a:latin typeface="宋体"/>
                <a:ea typeface="宋体"/>
                <a:cs typeface="宋体"/>
              </a:rPr>
              <a:t>过度提取词干对搜索相关度可能不好。</a:t>
            </a:r>
            <a:r>
              <a:rPr lang="en-US" altLang="zh-CN" sz="1600" dirty="0" smtClean="0">
                <a:latin typeface="宋体"/>
                <a:ea typeface="宋体"/>
                <a:cs typeface="宋体"/>
              </a:rPr>
              <a:t>Google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几乎不作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词干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提取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。电商的搜索往往只有一种有必要，就是单复数的匹配。</a:t>
            </a:r>
            <a:endParaRPr lang="en-US" altLang="zh-TW" sz="1600" dirty="0" smtClean="0">
              <a:latin typeface="宋体"/>
              <a:ea typeface="宋体"/>
              <a:cs typeface="宋体"/>
            </a:endParaRPr>
          </a:p>
          <a:p>
            <a:r>
              <a:rPr lang="zh-TW" altLang="en-US" sz="1800" dirty="0" smtClean="0">
                <a:latin typeface="宋体"/>
                <a:ea typeface="宋体"/>
                <a:cs typeface="宋体"/>
              </a:rPr>
              <a:t>拼写校对</a:t>
            </a:r>
            <a:endParaRPr lang="en-US" altLang="zh-TW" sz="1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1600" dirty="0" smtClean="0">
                <a:latin typeface="宋体"/>
                <a:ea typeface="宋体"/>
                <a:cs typeface="宋体"/>
              </a:rPr>
              <a:t>每个词或词组与常见词的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相似度</a:t>
            </a:r>
            <a:r>
              <a:rPr lang="zh-CN" altLang="zh-CN" sz="1600" dirty="0" smtClean="0">
                <a:latin typeface="宋体"/>
                <a:ea typeface="宋体"/>
                <a:cs typeface="宋体"/>
              </a:rPr>
              <a:t>。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或是看用户得修改习惯。</a:t>
            </a:r>
            <a:endParaRPr lang="en-US" altLang="zh-CN" sz="1600" dirty="0">
              <a:latin typeface="宋体"/>
              <a:ea typeface="宋体"/>
              <a:cs typeface="宋体"/>
            </a:endParaRPr>
          </a:p>
          <a:p>
            <a:r>
              <a:rPr lang="zh-CN" altLang="en-US" sz="1800" dirty="0" smtClean="0">
                <a:latin typeface="宋体"/>
                <a:ea typeface="宋体"/>
                <a:cs typeface="宋体"/>
              </a:rPr>
              <a:t>分词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1800" dirty="0" smtClean="0">
                <a:latin typeface="宋体"/>
                <a:ea typeface="宋体"/>
                <a:cs typeface="宋体"/>
              </a:rPr>
              <a:t>搜索关键词修改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(query expansion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)</a:t>
            </a:r>
          </a:p>
          <a:p>
            <a:pPr lvl="1"/>
            <a:r>
              <a:rPr lang="zh-CN" altLang="en-US" sz="1600" dirty="0" smtClean="0">
                <a:latin typeface="宋体"/>
                <a:ea typeface="宋体"/>
                <a:cs typeface="宋体"/>
              </a:rPr>
              <a:t>可以根据用户输入与修改搜索关键词的序列来发现近意词。例如：</a:t>
            </a:r>
            <a:r>
              <a:rPr lang="en-US" altLang="zh-CN" sz="1600" dirty="0" smtClean="0">
                <a:latin typeface="宋体"/>
                <a:ea typeface="宋体"/>
                <a:cs typeface="宋体"/>
              </a:rPr>
              <a:t>notebook case -&gt; laptop case -&gt; laptop bag</a:t>
            </a:r>
            <a:endParaRPr lang="en-US" altLang="zh-CN" sz="16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1800" dirty="0" smtClean="0">
                <a:latin typeface="宋体"/>
                <a:ea typeface="宋体"/>
                <a:cs typeface="宋体"/>
              </a:rPr>
              <a:t>分类</a:t>
            </a:r>
            <a:endParaRPr lang="en-US" altLang="zh-CN" sz="18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1600" dirty="0" smtClean="0">
                <a:latin typeface="宋体"/>
                <a:ea typeface="宋体"/>
                <a:cs typeface="宋体"/>
              </a:rPr>
              <a:t>搜索关键词类目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1600" dirty="0">
              <a:latin typeface="宋体"/>
              <a:ea typeface="宋体"/>
              <a:cs typeface="宋体"/>
            </a:endParaRPr>
          </a:p>
          <a:p>
            <a:r>
              <a:rPr lang="zh-CN" altLang="en-US" sz="1800" dirty="0" smtClean="0">
                <a:latin typeface="宋体"/>
                <a:ea typeface="宋体"/>
                <a:cs typeface="宋体"/>
              </a:rPr>
              <a:t>属性提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取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  <a:p>
            <a:pPr marL="553720" lvl="2"/>
            <a:r>
              <a:rPr lang="zh-CN" altLang="en-US" sz="1600" dirty="0" smtClean="0">
                <a:latin typeface="宋体"/>
                <a:ea typeface="宋体"/>
                <a:cs typeface="宋体"/>
              </a:rPr>
              <a:t>品牌，颜色，地点</a:t>
            </a:r>
            <a:r>
              <a:rPr lang="zh-CN" altLang="zh-CN" sz="1600" dirty="0" smtClean="0">
                <a:latin typeface="宋体"/>
                <a:ea typeface="宋体"/>
                <a:cs typeface="宋体"/>
              </a:rPr>
              <a:t>，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等等。</a:t>
            </a:r>
            <a:endParaRPr lang="en-US" altLang="zh-CN" sz="1600" dirty="0" smtClean="0">
              <a:latin typeface="宋体"/>
              <a:ea typeface="宋体"/>
              <a:cs typeface="宋体"/>
            </a:endParaRPr>
          </a:p>
          <a:p>
            <a:pPr marL="553720" lvl="2"/>
            <a:r>
              <a:rPr lang="zh-CN" altLang="en-US" sz="1600" dirty="0" smtClean="0">
                <a:latin typeface="宋体"/>
                <a:ea typeface="宋体"/>
                <a:cs typeface="宋体"/>
              </a:rPr>
              <a:t>例子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：</a:t>
            </a:r>
            <a:r>
              <a:rPr lang="en-US" sz="1600" dirty="0">
                <a:latin typeface="宋体"/>
                <a:ea typeface="宋体"/>
                <a:cs typeface="宋体"/>
              </a:rPr>
              <a:t>New York Avenue, </a:t>
            </a:r>
            <a:r>
              <a:rPr lang="en-US" sz="1600" dirty="0" smtClean="0">
                <a:latin typeface="宋体"/>
                <a:ea typeface="宋体"/>
                <a:cs typeface="宋体"/>
              </a:rPr>
              <a:t>Washington</a:t>
            </a:r>
            <a:endParaRPr lang="en-US" altLang="zh-CN" sz="16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搜索技术－搜索关键词预处理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184256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79119"/>
            <a:ext cx="7408333" cy="39594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排序一般为两步：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找出相关的文档，一般使用线性的打分方法，对匹配的词加上其权重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词的权重并非简单地来自于</a:t>
            </a:r>
            <a:r>
              <a:rPr lang="en-US" altLang="zh-CN" dirty="0" err="1" smtClean="0">
                <a:latin typeface="宋体"/>
                <a:ea typeface="宋体"/>
                <a:cs typeface="宋体"/>
              </a:rPr>
              <a:t>tfidf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，可以来自于人工词库，常见的搜索，点击和购买。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同一个词在不同的地方出现，权重可能不同。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根据对搜索结果排序好坏的衡量标准，进行文档的再排序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考虑的要素：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3"/>
            <a:r>
              <a:rPr lang="zh-CN" altLang="en-US" dirty="0" smtClean="0">
                <a:latin typeface="宋体"/>
                <a:ea typeface="宋体"/>
                <a:cs typeface="宋体"/>
              </a:rPr>
              <a:t>热门程度／质量／历史点击量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3"/>
            <a:r>
              <a:rPr lang="zh-CN" altLang="en-US" dirty="0" smtClean="0">
                <a:latin typeface="宋体"/>
                <a:ea typeface="宋体"/>
                <a:cs typeface="宋体"/>
              </a:rPr>
              <a:t>关键词相关性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3"/>
            <a:r>
              <a:rPr lang="zh-CN" altLang="en-US" dirty="0">
                <a:latin typeface="宋体"/>
                <a:ea typeface="宋体"/>
                <a:cs typeface="宋体"/>
              </a:rPr>
              <a:t>其他要素，产品价格，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竞价</a:t>
            </a:r>
            <a:r>
              <a:rPr lang="zh-CN" altLang="zh-CN" dirty="0" smtClean="0">
                <a:latin typeface="宋体"/>
                <a:ea typeface="宋体"/>
                <a:cs typeface="宋体"/>
              </a:rPr>
              <a:t>，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词的位置关系，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spam</a:t>
            </a: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排序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学习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3"/>
            <a:r>
              <a:rPr lang="zh-CN" altLang="en-US" dirty="0" smtClean="0">
                <a:latin typeface="宋体"/>
                <a:ea typeface="宋体"/>
                <a:cs typeface="宋体"/>
              </a:rPr>
              <a:t>根据</a:t>
            </a:r>
            <a:r>
              <a:rPr lang="zh-CN" altLang="en-US" dirty="0">
                <a:latin typeface="宋体"/>
                <a:ea typeface="宋体"/>
                <a:cs typeface="宋体"/>
              </a:rPr>
              <a:t>对搜索结果排序好坏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的衡量标准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，训练一个排序模型函数，去近似好的排序结果。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搜索技术－排序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334829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42529"/>
            <a:ext cx="7408333" cy="41960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搜索相关应用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广告：搜索广告与显示广告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推荐：推荐相似产品或者相关产品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个性化：个性化不是应用，而是数据＋方法，可以用在搜索，广告，推荐，分类，等等之中。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个性化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根据历史数据发现用户的爱好。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根据用户最近的行为发现用户最近感兴趣的东西或者类目。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例如用在搜索关键词分类上：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marL="301943" lvl="1" indent="0">
              <a:buNone/>
            </a:pPr>
            <a:r>
              <a:rPr lang="zh-CN" altLang="en-US" dirty="0" smtClean="0">
                <a:latin typeface="宋体"/>
                <a:ea typeface="宋体"/>
                <a:cs typeface="宋体"/>
              </a:rPr>
              <a:t>用户搜索</a:t>
            </a:r>
            <a:r>
              <a:rPr lang="zh-CN" altLang="zh-CN" dirty="0" smtClean="0">
                <a:latin typeface="宋体"/>
                <a:ea typeface="宋体"/>
                <a:cs typeface="宋体"/>
              </a:rPr>
              <a:t>“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mac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”，分类发现可能为化妆品或是电脑。但如果用户为女性，更可能为化妆品，男性则时电脑。而用户刚</a:t>
            </a:r>
            <a:r>
              <a:rPr lang="zh-CN" altLang="en-US" dirty="0">
                <a:latin typeface="宋体"/>
                <a:ea typeface="宋体"/>
                <a:cs typeface="宋体"/>
              </a:rPr>
              <a:t>刚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搜索或浏览了和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化妆品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相关的类目，则更可能为化妆品。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</a:t>
            </a:r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－</a:t>
            </a:r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搜索相关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202064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42529"/>
            <a:ext cx="7408333" cy="419608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自己的流量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如何在同样的流量下最大化收益。和普通搜索比主要的问题在于竞价与相关性／质量的折中优化。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竞价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高但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相关性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／质量差的不一定带来最大营收。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根据商业需要，可以在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最大化收益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和用户体验之间找平衡点。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买来的流量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如果对广告显示做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segmentation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，发现并提高其点击率与利润。并动态调整相应</a:t>
            </a:r>
            <a:r>
              <a:rPr lang="zh-CN" altLang="en-US" dirty="0">
                <a:latin typeface="宋体"/>
                <a:ea typeface="宋体"/>
                <a:cs typeface="宋体"/>
              </a:rPr>
              <a:t>竞价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的价格，以保证利润为正，并同时优化利润。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en-US" altLang="zh-CN" dirty="0" smtClean="0">
                <a:latin typeface="宋体"/>
                <a:ea typeface="宋体"/>
                <a:cs typeface="宋体"/>
              </a:rPr>
              <a:t>Segmentation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已经不是简单的用户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segmentation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，包括：用户的各种信息包括历史行为，显示网页的信息，显现广告的信息，</a:t>
            </a:r>
            <a:r>
              <a:rPr lang="zh-CN" altLang="en-US" dirty="0">
                <a:latin typeface="宋体"/>
                <a:ea typeface="宋体"/>
                <a:cs typeface="宋体"/>
              </a:rPr>
              <a:t>竞价的价格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。可以用这些信息来预测点击率和利润。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提高点击率的办法就是在哪种情况下打哪个广告的问题，以及怎么打。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如何利用已知的数据对未知的数据来提高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其点击率与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利润。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</a:t>
            </a:r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－</a:t>
            </a:r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广告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380281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42529"/>
            <a:ext cx="7408333" cy="419608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和显示广告技术类似，但更容易，因为相当于在自己网页上做广告，更多的数据＋免费的流量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不同的情况下推荐不同的产品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不同的情况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什么样的卖家，最近做了什么，在什么地方推荐（搜索页面，产品页面，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email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，等等）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不</a:t>
            </a:r>
            <a:r>
              <a:rPr lang="zh-CN" altLang="en-US" dirty="0">
                <a:latin typeface="宋体"/>
                <a:ea typeface="宋体"/>
                <a:cs typeface="宋体"/>
              </a:rPr>
              <a:t>同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的产品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相似的产品：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dell laptop 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与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dirty="0" err="1" smtClean="0">
                <a:latin typeface="宋体"/>
                <a:ea typeface="宋体"/>
                <a:cs typeface="宋体"/>
              </a:rPr>
              <a:t>macbook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相关的产品：例如，手机与配件，上衣与裤子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相似的产品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与</a:t>
            </a:r>
            <a:r>
              <a:rPr lang="zh-CN" altLang="en-US" dirty="0">
                <a:latin typeface="宋体"/>
                <a:ea typeface="宋体"/>
                <a:cs typeface="宋体"/>
              </a:rPr>
              <a:t>相关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的产品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的组合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方法：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根据用户历史行为去预测用户目前的行为下面最可能做什么，包括，类目，关键词，产品，等不同的级别。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简单方法：只看当前页面，来预测用户下面的行为。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个性化：看用户的信息与历史行为，包括</a:t>
            </a:r>
            <a:r>
              <a:rPr lang="zh-CN" altLang="en-US" dirty="0">
                <a:latin typeface="宋体"/>
                <a:ea typeface="宋体"/>
                <a:cs typeface="宋体"/>
              </a:rPr>
              <a:t>当前页面，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来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预测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用户下</a:t>
            </a:r>
            <a:r>
              <a:rPr lang="zh-CN" altLang="en-US" dirty="0">
                <a:latin typeface="宋体"/>
                <a:ea typeface="宋体"/>
                <a:cs typeface="宋体"/>
              </a:rPr>
              <a:t>面的行为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</a:t>
            </a:r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－</a:t>
            </a:r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推荐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385223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53449"/>
            <a:ext cx="7408333" cy="3772714"/>
          </a:xfrm>
        </p:spPr>
        <p:txBody>
          <a:bodyPr/>
          <a:lstStyle/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方法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分类</a:t>
            </a:r>
            <a:endParaRPr lang="en-US" sz="12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无监督学习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监督学习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半监督学习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主动学习</a:t>
            </a:r>
            <a:endParaRPr lang="en-US" sz="28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数据挖掘与机器学习技术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355343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473" y="2079502"/>
            <a:ext cx="7869288" cy="4657090"/>
          </a:xfrm>
        </p:spPr>
        <p:txBody>
          <a:bodyPr>
            <a:normAutofit lnSpcReduction="10000"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基本统计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(statistics)</a:t>
            </a:r>
          </a:p>
          <a:p>
            <a:pPr lvl="1"/>
            <a:r>
              <a:rPr lang="zh-CN" altLang="en-US" sz="2600" dirty="0" smtClean="0">
                <a:latin typeface="宋体"/>
                <a:ea typeface="宋体"/>
                <a:cs typeface="宋体"/>
              </a:rPr>
              <a:t>均值</a:t>
            </a:r>
            <a:r>
              <a:rPr lang="zh-CN" altLang="en-US" sz="2600" dirty="0">
                <a:latin typeface="宋体"/>
                <a:ea typeface="宋体"/>
                <a:cs typeface="宋体"/>
              </a:rPr>
              <a:t>，方差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，分布与概率密度估计，显著性检验。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>
                <a:latin typeface="宋体"/>
                <a:ea typeface="宋体"/>
                <a:cs typeface="宋体"/>
              </a:rPr>
              <a:t>无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监督学习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(unsupervised learning)</a:t>
            </a:r>
          </a:p>
          <a:p>
            <a:pPr lvl="1"/>
            <a:r>
              <a:rPr lang="zh-CN" altLang="en-US" sz="2600" dirty="0" smtClean="0">
                <a:latin typeface="宋体"/>
                <a:ea typeface="宋体"/>
                <a:cs typeface="宋体"/>
              </a:rPr>
              <a:t>处理无标签的数据，例如，聚类，减维。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600" dirty="0" smtClean="0">
                <a:latin typeface="宋体"/>
                <a:ea typeface="宋体"/>
                <a:cs typeface="宋体"/>
              </a:rPr>
              <a:t>对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无标签的数据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假设统计分布，用最大似然法或是最大后验概率法来估计分布参数。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监督学习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(supervised </a:t>
            </a:r>
            <a:r>
              <a:rPr lang="en-US" altLang="zh-CN" sz="3000" dirty="0">
                <a:latin typeface="宋体"/>
                <a:ea typeface="宋体"/>
                <a:cs typeface="宋体"/>
              </a:rPr>
              <a:t>learning)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600" dirty="0" smtClean="0">
                <a:latin typeface="宋体"/>
                <a:ea typeface="宋体"/>
                <a:cs typeface="宋体"/>
              </a:rPr>
              <a:t>让机器通过一系列观察</a:t>
            </a:r>
            <a:r>
              <a:rPr lang="zh-CN" altLang="en-US" sz="2600" dirty="0">
                <a:latin typeface="宋体"/>
                <a:ea typeface="宋体"/>
                <a:cs typeface="宋体"/>
              </a:rPr>
              <a:t>到的有标签的数据来近似出其背后产生出这些数据的函数，并用这个近似的函数来预测未来新出现的数据的标签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黑体"/>
                <a:ea typeface="华文黑体"/>
                <a:cs typeface="华文黑体"/>
              </a:rPr>
              <a:t>数据挖掘与机器学习技术</a:t>
            </a:r>
            <a:r>
              <a:rPr lang="zh-CN" altLang="zh-CN" sz="3600" dirty="0" smtClean="0">
                <a:latin typeface="华文黑体"/>
                <a:ea typeface="华文黑体"/>
                <a:cs typeface="华文黑体"/>
              </a:rPr>
              <a:t>－</a:t>
            </a:r>
            <a:r>
              <a:rPr lang="zh-CN" altLang="en-US" sz="3600" dirty="0" smtClean="0">
                <a:latin typeface="华文黑体"/>
                <a:ea typeface="华文黑体"/>
                <a:cs typeface="华文黑体"/>
              </a:rPr>
              <a:t>方法分类</a:t>
            </a:r>
            <a:endParaRPr lang="en-US" sz="3600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224135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473" y="2054598"/>
            <a:ext cx="7869288" cy="438314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半监督学习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(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semi-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supervised </a:t>
            </a:r>
            <a:r>
              <a:rPr lang="en-US" altLang="zh-CN" sz="3000" dirty="0">
                <a:latin typeface="宋体"/>
                <a:ea typeface="宋体"/>
                <a:cs typeface="宋体"/>
              </a:rPr>
              <a:t>learning)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600" dirty="0" smtClean="0">
                <a:latin typeface="宋体"/>
                <a:ea typeface="宋体"/>
                <a:cs typeface="宋体"/>
              </a:rPr>
              <a:t>由于</a:t>
            </a:r>
            <a:r>
              <a:rPr lang="zh-CN" altLang="en-US" sz="2600" dirty="0">
                <a:latin typeface="宋体"/>
                <a:ea typeface="宋体"/>
                <a:cs typeface="宋体"/>
              </a:rPr>
              <a:t>有标签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的数据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往往难以得到，可以使用大量</a:t>
            </a:r>
            <a:r>
              <a:rPr lang="zh-CN" altLang="en-US" sz="2600" dirty="0">
                <a:latin typeface="宋体"/>
                <a:ea typeface="宋体"/>
                <a:cs typeface="宋体"/>
              </a:rPr>
              <a:t>无标签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的数据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来提高监督学习得预测准确率。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主动学习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(active learning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)</a:t>
            </a:r>
          </a:p>
          <a:p>
            <a:pPr lvl="1"/>
            <a:r>
              <a:rPr lang="zh-CN" altLang="en-US" sz="2600" dirty="0" smtClean="0">
                <a:latin typeface="宋体"/>
                <a:ea typeface="宋体"/>
                <a:cs typeface="宋体"/>
              </a:rPr>
              <a:t>在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数据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得到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标签的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代价很大的情况下，逐步选择最有代表性的数据来得到标签。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强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化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学习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(reinforcement learning)</a:t>
            </a: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在一定时间段内，如何去利用有限的机会去不断地学习来提高准确率，让总的积累的收入最大化。根本问题是在利用已知和探索未知之间找最佳点。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更复杂的情况：每一个预测与相应的动作会影响以后碰见的情况（需要做预测的数据改变了）。</a:t>
            </a:r>
            <a:endParaRPr lang="en-US" altLang="zh-CN" sz="14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多代理强化学习／博弈论：互相学习，学习的对象函数为动态变化的。</a:t>
            </a:r>
            <a:endParaRPr lang="en-US" altLang="zh-CN" sz="28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黑体"/>
                <a:ea typeface="华文黑体"/>
                <a:cs typeface="华文黑体"/>
              </a:rPr>
              <a:t>数据挖掘与机器学习技术</a:t>
            </a:r>
            <a:r>
              <a:rPr lang="zh-CN" altLang="zh-CN" sz="3600" dirty="0" smtClean="0">
                <a:latin typeface="华文黑体"/>
                <a:ea typeface="华文黑体"/>
                <a:cs typeface="华文黑体"/>
              </a:rPr>
              <a:t>－</a:t>
            </a:r>
            <a:r>
              <a:rPr lang="zh-CN" altLang="en-US" sz="3600" dirty="0" smtClean="0">
                <a:latin typeface="华文黑体"/>
                <a:ea typeface="华文黑体"/>
                <a:cs typeface="华文黑体"/>
              </a:rPr>
              <a:t>方法分类</a:t>
            </a:r>
            <a:endParaRPr lang="en-US" sz="3600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334256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67050"/>
            <a:ext cx="7408333" cy="430843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聚类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(clustering</a:t>
            </a:r>
            <a:r>
              <a:rPr lang="en-US" altLang="zh-CN" sz="3000" dirty="0">
                <a:latin typeface="宋体"/>
                <a:ea typeface="宋体"/>
                <a:cs typeface="宋体"/>
              </a:rPr>
              <a:t>)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：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总结减少数据</a:t>
            </a:r>
            <a:r>
              <a:rPr lang="zh-CN" altLang="zh-CN" sz="3000" smtClean="0">
                <a:latin typeface="宋体"/>
                <a:ea typeface="宋体"/>
                <a:cs typeface="宋体"/>
              </a:rPr>
              <a:t>，</a:t>
            </a:r>
            <a:r>
              <a:rPr lang="zh-CN" altLang="en-US" sz="3000" smtClean="0">
                <a:latin typeface="宋体"/>
                <a:ea typeface="宋体"/>
                <a:cs typeface="宋体"/>
              </a:rPr>
              <a:t>往往可以帮助监督学习提高准确率。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减维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(dimension reduction)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：总结减少维度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线性无新特征生成</a:t>
            </a:r>
            <a:r>
              <a:rPr lang="zh-CN" altLang="zh-CN" sz="2800" dirty="0" smtClean="0">
                <a:latin typeface="宋体"/>
                <a:ea typeface="宋体"/>
                <a:cs typeface="宋体"/>
              </a:rPr>
              <a:t>：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特征选择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(feature selection)</a:t>
            </a:r>
          </a:p>
          <a:p>
            <a:pPr lvl="1"/>
            <a:r>
              <a:rPr lang="zh-CN" altLang="en-US" sz="2800" dirty="0">
                <a:latin typeface="宋体"/>
                <a:ea typeface="宋体"/>
                <a:cs typeface="宋体"/>
              </a:rPr>
              <a:t>线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性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有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新特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征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生成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：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principle component analysis</a:t>
            </a: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非线性：发现空间曲面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,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并找出数据在这个新的面上的坐标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,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使得数据更好地被表达。</a:t>
            </a:r>
            <a:endParaRPr lang="en-US" sz="14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聚类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＋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减维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共同进行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(co-clustering</a:t>
            </a:r>
            <a:r>
              <a:rPr lang="en-US" altLang="zh-CN" sz="3000" dirty="0">
                <a:latin typeface="宋体"/>
                <a:ea typeface="宋体"/>
                <a:cs typeface="宋体"/>
              </a:rPr>
              <a:t>)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: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往往可以有更好的聚类效果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marL="553720" lvl="2"/>
            <a:r>
              <a:rPr lang="en-US" sz="2600" dirty="0">
                <a:latin typeface="宋体"/>
                <a:ea typeface="宋体"/>
                <a:cs typeface="宋体"/>
              </a:rPr>
              <a:t>spectral </a:t>
            </a:r>
            <a:r>
              <a:rPr lang="en-US" sz="2600" dirty="0" smtClean="0">
                <a:latin typeface="宋体"/>
                <a:ea typeface="宋体"/>
                <a:cs typeface="宋体"/>
              </a:rPr>
              <a:t>clustering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200" dirty="0">
                <a:latin typeface="宋体"/>
                <a:ea typeface="宋体"/>
                <a:cs typeface="宋体"/>
              </a:rPr>
              <a:t>对无标签的数据假设一定的统计分布，用最大似然法或是最大后验概率法来估计分布参数，以达到类似监督学习的方法</a:t>
            </a:r>
            <a:r>
              <a:rPr lang="zh-CN" altLang="en-US" sz="32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32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效果比监督学习差。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endParaRPr lang="en-US" dirty="0">
              <a:latin typeface="宋体"/>
              <a:ea typeface="宋体"/>
              <a:cs typeface="宋体"/>
            </a:endParaRPr>
          </a:p>
          <a:p>
            <a:pPr lvl="1"/>
            <a:endParaRPr lang="en-US" altLang="zh-CN" dirty="0">
              <a:latin typeface="宋体"/>
              <a:cs typeface="宋体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黑体"/>
                <a:ea typeface="华文黑体"/>
                <a:cs typeface="华文黑体"/>
              </a:rPr>
              <a:t>无监督学习</a:t>
            </a:r>
            <a:endParaRPr lang="en-US" sz="3600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384695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78734"/>
            <a:ext cx="7408333" cy="403448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数据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：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训练数据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：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大量有标签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（类目或数值）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的数据。可以有少量错误标签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测试数据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：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少量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有标签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的数据，但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不同于训练数据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。最好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不要有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错误标签。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在线预测数据：在线的无标签新数据，需要用模型来预测其标签。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监督学习过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程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：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训练模型：通过训练数据来找到近似的函数。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测试模型：通过测试数据来测试其预测准确率。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在线预测：预测准确率达到要求后，在线对新出现的数据进行预测。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数据取样：无论训练数据或是测试数据都要尽量随机从真实数据中抽取。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数量一般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越大约好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方法：分类，回归</a:t>
            </a:r>
            <a:endParaRPr lang="en-US" sz="16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监督学习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41960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78353"/>
            <a:ext cx="7408333" cy="374781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搜索系统的构成</a:t>
            </a:r>
            <a:endParaRPr lang="en-US" sz="12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数据收集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/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网络爬虫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数据预处理</a:t>
            </a:r>
            <a:endParaRPr lang="en-US" sz="14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索引</a:t>
            </a:r>
            <a:endParaRPr lang="en-US" sz="14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搜索算法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>
                <a:latin typeface="宋体"/>
                <a:ea typeface="宋体"/>
                <a:cs typeface="宋体"/>
              </a:rPr>
              <a:t>搜索关键词预处理</a:t>
            </a:r>
            <a:endParaRPr lang="en-US" altLang="zh-CN" sz="28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排序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其他搜索相关的问题</a:t>
            </a:r>
            <a:endParaRPr lang="en-US" sz="2800" dirty="0" smtClean="0">
              <a:latin typeface="宋体"/>
              <a:ea typeface="宋体"/>
              <a:cs typeface="宋体"/>
            </a:endParaRPr>
          </a:p>
          <a:p>
            <a:pPr lvl="1"/>
            <a:endParaRPr lang="en-US" dirty="0">
              <a:latin typeface="宋体"/>
              <a:ea typeface="宋体"/>
              <a:cs typeface="宋体"/>
            </a:endParaRPr>
          </a:p>
          <a:p>
            <a:pPr lvl="1"/>
            <a:endParaRPr lang="en-US" altLang="zh-CN" dirty="0">
              <a:latin typeface="宋体"/>
              <a:cs typeface="宋体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6597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4254"/>
            <a:ext cx="8229600" cy="286897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过度拟合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，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不足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拟合，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与模型复杂性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：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训练错误率：模型对训练数据集的预测错误率。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测试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错误率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：模型对测试数据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集的预测错误率。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在线错误率：和测试错误率近似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模型复杂度：当模型函数将空间分得越细，复杂度越高。通常参数越多，复杂度越高。数据量越大，模型复杂度可以越高。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当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近似的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函数的训练错误率很小，而测试错误率缺偏大时，模型函数出现了过度拟合。其在线预测错误率也会变高。这说明模型函数的复杂度太高，变量太多。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避免：数据量小的时候用交叉验证（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cross validation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）来做模型选择。数据量大的时候用第二个测试数据集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来做模型选择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。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监督学习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97700" y="4308429"/>
            <a:ext cx="5784816" cy="2397939"/>
            <a:chOff x="1897700" y="3810347"/>
            <a:chExt cx="5859525" cy="2896022"/>
          </a:xfrm>
        </p:grpSpPr>
        <p:pic>
          <p:nvPicPr>
            <p:cNvPr id="5" name="Picture 4" descr="Overfitti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253" y="3810347"/>
              <a:ext cx="3567186" cy="263153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23518" y="4087070"/>
              <a:ext cx="894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最佳点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97700" y="4627005"/>
              <a:ext cx="894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错误率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5151" y="6337037"/>
              <a:ext cx="148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模型复杂性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55303" y="4627005"/>
              <a:ext cx="1401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测试错误率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30400" y="5812930"/>
              <a:ext cx="1401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训练</a:t>
              </a:r>
              <a:r>
                <a:rPr lang="zh-CN" alt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错误率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7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67434"/>
            <a:ext cx="7408333" cy="4358238"/>
          </a:xfrm>
        </p:spPr>
        <p:txBody>
          <a:bodyPr>
            <a:normAutofit/>
          </a:bodyPr>
          <a:lstStyle/>
          <a:p>
            <a:pPr lvl="1"/>
            <a:r>
              <a:rPr lang="zh-CN" altLang="en-US" sz="2000" dirty="0" smtClean="0">
                <a:latin typeface="宋体"/>
                <a:ea typeface="宋体"/>
                <a:cs typeface="宋体"/>
              </a:rPr>
              <a:t>分类为监督学习的一种，就是数据的标签为类目的特殊情况。</a:t>
            </a:r>
            <a:endParaRPr lang="en-US" sz="1800" dirty="0">
              <a:latin typeface="宋体"/>
              <a:ea typeface="宋体"/>
              <a:cs typeface="宋体"/>
            </a:endParaRPr>
          </a:p>
          <a:p>
            <a:pPr lvl="1"/>
            <a:endParaRPr lang="en-US" altLang="zh-CN" dirty="0">
              <a:latin typeface="宋体"/>
              <a:cs typeface="宋体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监督学习</a:t>
            </a:r>
            <a:r>
              <a:rPr lang="en-US" altLang="zh-CN" dirty="0" smtClean="0">
                <a:latin typeface="华文黑体"/>
                <a:ea typeface="华文黑体"/>
                <a:cs typeface="华文黑体"/>
              </a:rPr>
              <a:t>-</a:t>
            </a:r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分类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90129"/>
              </p:ext>
            </p:extLst>
          </p:nvPr>
        </p:nvGraphicFramePr>
        <p:xfrm>
          <a:off x="872067" y="2456952"/>
          <a:ext cx="7569984" cy="4028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905"/>
                <a:gridCol w="1014810"/>
                <a:gridCol w="1705842"/>
                <a:gridCol w="334942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方法</a:t>
                      </a: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名称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训练速度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分类速度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准确率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r>
                        <a:rPr lang="zh-TW" altLang="en-US" sz="1400" dirty="0" smtClean="0">
                          <a:latin typeface="宋体"/>
                          <a:ea typeface="宋体"/>
                          <a:cs typeface="宋体"/>
                        </a:rPr>
                        <a:t>最近邻</a:t>
                      </a:r>
                      <a:endParaRPr lang="en-US" altLang="zh-TW" sz="1400" dirty="0" smtClean="0">
                        <a:latin typeface="宋体"/>
                        <a:ea typeface="宋体"/>
                        <a:cs typeface="宋体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TW" sz="1400" dirty="0" smtClean="0">
                          <a:latin typeface="宋体"/>
                          <a:ea typeface="宋体"/>
                          <a:cs typeface="宋体"/>
                        </a:rPr>
                        <a:t>（</a:t>
                      </a: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搜索引擎）</a:t>
                      </a:r>
                      <a:endParaRPr lang="en-US" altLang="zh-TW" sz="1400" dirty="0" smtClean="0">
                        <a:latin typeface="宋体"/>
                        <a:ea typeface="宋体"/>
                        <a:cs typeface="宋体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TW" sz="1400" dirty="0" smtClean="0">
                          <a:latin typeface="宋体"/>
                          <a:ea typeface="宋体"/>
                          <a:cs typeface="宋体"/>
                        </a:rPr>
                        <a:t>（</a:t>
                      </a: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非线性）</a:t>
                      </a:r>
                      <a:endParaRPr lang="en-US" sz="1400" dirty="0" smtClean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快（就是建索引）</a:t>
                      </a:r>
                      <a:endParaRPr lang="en-US" sz="1400" dirty="0" smtClean="0">
                        <a:latin typeface="宋体"/>
                        <a:ea typeface="宋体"/>
                        <a:cs typeface="宋体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一般，数据量越大越慢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数据量少则准确率差，数据量大准确率一般。</a:t>
                      </a:r>
                      <a:endParaRPr lang="en-US" altLang="zh-CN" sz="1400" dirty="0" smtClean="0">
                        <a:latin typeface="宋体"/>
                        <a:ea typeface="宋体"/>
                        <a:cs typeface="宋体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准确率决定于数据相似度的计算。而相似度的定义本身就是个难题。</a:t>
                      </a:r>
                      <a:endParaRPr lang="en-US" altLang="zh-CN" sz="1400" dirty="0" smtClean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支持向量机</a:t>
                      </a:r>
                      <a:endParaRPr lang="en-US" altLang="zh-CN" sz="1400" dirty="0" smtClean="0">
                        <a:latin typeface="宋体"/>
                        <a:ea typeface="宋体"/>
                        <a:cs typeface="宋体"/>
                      </a:endParaRPr>
                    </a:p>
                    <a:p>
                      <a:r>
                        <a:rPr lang="zh-CN" altLang="zh-CN" sz="1400" dirty="0" smtClean="0">
                          <a:latin typeface="宋体"/>
                          <a:ea typeface="宋体"/>
                          <a:cs typeface="宋体"/>
                        </a:rPr>
                        <a:t>（</a:t>
                      </a: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线性或非线性）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线性快</a:t>
                      </a:r>
                      <a:endParaRPr lang="en-US" altLang="zh-CN" sz="1400" dirty="0" smtClean="0">
                        <a:latin typeface="宋体"/>
                        <a:ea typeface="宋体"/>
                        <a:cs typeface="宋体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非线性非常慢</a:t>
                      </a:r>
                      <a:endParaRPr lang="en-US" sz="1400" dirty="0" smtClean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线性较快</a:t>
                      </a:r>
                      <a:endParaRPr lang="en-US" altLang="zh-CN" sz="1400" dirty="0" smtClean="0">
                        <a:latin typeface="宋体"/>
                        <a:ea typeface="宋体"/>
                        <a:cs typeface="宋体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非线性较慢</a:t>
                      </a:r>
                      <a:endParaRPr lang="en-US" sz="1400" dirty="0" smtClean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线性较好，非线性好。更适合二分类问题。多分类问题效果一般。准确率对模型参数值的设置敏感度高。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朴素贝叶斯</a:t>
                      </a:r>
                      <a:endParaRPr lang="en-US" altLang="zh-CN" sz="1400" dirty="0" smtClean="0">
                        <a:latin typeface="宋体"/>
                        <a:ea typeface="宋体"/>
                        <a:cs typeface="宋体"/>
                      </a:endParaRPr>
                    </a:p>
                    <a:p>
                      <a:r>
                        <a:rPr lang="zh-CN" altLang="zh-CN" sz="1400" dirty="0" smtClean="0">
                          <a:latin typeface="宋体"/>
                          <a:ea typeface="宋体"/>
                          <a:cs typeface="宋体"/>
                        </a:rPr>
                        <a:t>（</a:t>
                      </a: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线性）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快</a:t>
                      </a:r>
                      <a:endParaRPr lang="en-US" sz="1400" dirty="0" smtClean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快。结合快速搜索算法后非常快。</a:t>
                      </a:r>
                      <a:endParaRPr lang="en-US" sz="1400" dirty="0" smtClean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较好。二分类多分类问题都合适。但更适合离散数据如文字。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决策树</a:t>
                      </a:r>
                      <a:endParaRPr lang="en-US" altLang="zh-CN" sz="1400" dirty="0" smtClean="0">
                        <a:latin typeface="宋体"/>
                        <a:ea typeface="宋体"/>
                        <a:cs typeface="宋体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>
                          <a:latin typeface="宋体"/>
                          <a:ea typeface="宋体"/>
                          <a:cs typeface="宋体"/>
                        </a:rPr>
                        <a:t>（</a:t>
                      </a: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非线性）</a:t>
                      </a:r>
                      <a:endParaRPr lang="en-US" sz="1400" dirty="0" smtClean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非常慢</a:t>
                      </a:r>
                      <a:endParaRPr lang="en-US" sz="1400" dirty="0" smtClean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较快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可以很好，但非常容易过度拟合。模型选择费时。否则效果差。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/>
                          <a:ea typeface="宋体"/>
                          <a:cs typeface="宋体"/>
                        </a:rPr>
                        <a:t>Boosting(</a:t>
                      </a: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多个同类模型的线性组合</a:t>
                      </a:r>
                      <a:r>
                        <a:rPr lang="en-US" altLang="zh-CN" sz="1400" dirty="0" smtClean="0">
                          <a:latin typeface="宋体"/>
                          <a:ea typeface="宋体"/>
                          <a:cs typeface="宋体"/>
                        </a:rPr>
                        <a:t>)</a:t>
                      </a:r>
                    </a:p>
                    <a:p>
                      <a:r>
                        <a:rPr lang="zh-CN" altLang="zh-CN" sz="1400" dirty="0" smtClean="0">
                          <a:latin typeface="宋体"/>
                          <a:ea typeface="宋体"/>
                          <a:cs typeface="宋体"/>
                        </a:rPr>
                        <a:t>（</a:t>
                      </a: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线性或非线性）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慢，或非常慢</a:t>
                      </a:r>
                      <a:endParaRPr lang="en-US" sz="1400" dirty="0" smtClean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一般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目前最先进的模型，理论上可达到的准确率最高，但可能会过度拟合。模型选择费时。</a:t>
                      </a:r>
                      <a:endParaRPr 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73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67049"/>
            <a:ext cx="8229600" cy="422126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实例：用户行为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sz="2800" dirty="0" smtClean="0">
                <a:latin typeface="宋体"/>
                <a:ea typeface="宋体"/>
                <a:cs typeface="宋体"/>
              </a:rPr>
              <a:t>Search: </a:t>
            </a:r>
            <a:r>
              <a:rPr lang="en-US" altLang="zh-CN" sz="2800" dirty="0" err="1" smtClean="0">
                <a:latin typeface="宋体"/>
                <a:ea typeface="宋体"/>
                <a:cs typeface="宋体"/>
              </a:rPr>
              <a:t>iphone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 (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用户在搜索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Smart </a:t>
            </a:r>
            <a:r>
              <a:rPr lang="en-US" altLang="zh-CN" sz="2800" dirty="0">
                <a:latin typeface="宋体"/>
                <a:ea typeface="宋体"/>
                <a:cs typeface="宋体"/>
              </a:rPr>
              <a:t>Phone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)</a:t>
            </a:r>
          </a:p>
          <a:p>
            <a:pPr lvl="1"/>
            <a:r>
              <a:rPr lang="en-US" altLang="zh-CN" sz="2800" dirty="0" err="1" smtClean="0">
                <a:latin typeface="宋体"/>
                <a:ea typeface="宋体"/>
                <a:cs typeface="宋体"/>
              </a:rPr>
              <a:t>ViewCategory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: Smart Phone</a:t>
            </a:r>
          </a:p>
          <a:p>
            <a:pPr lvl="1"/>
            <a:r>
              <a:rPr lang="en-US" altLang="zh-CN" sz="2800" dirty="0">
                <a:latin typeface="宋体"/>
                <a:ea typeface="宋体"/>
                <a:cs typeface="宋体"/>
              </a:rPr>
              <a:t>Search: </a:t>
            </a:r>
            <a:r>
              <a:rPr lang="zh-CN" altLang="zh-CN" sz="2800" dirty="0" smtClean="0">
                <a:latin typeface="宋体"/>
                <a:ea typeface="宋体"/>
                <a:cs typeface="宋体"/>
              </a:rPr>
              <a:t>h</a:t>
            </a:r>
            <a:r>
              <a:rPr lang="en-US" altLang="zh-CN" sz="2800" dirty="0" err="1" smtClean="0">
                <a:latin typeface="宋体"/>
                <a:ea typeface="宋体"/>
                <a:cs typeface="宋体"/>
              </a:rPr>
              <a:t>tc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 phone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(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用户在搜索</a:t>
            </a:r>
            <a:r>
              <a:rPr lang="en-US" altLang="zh-CN" sz="2800" dirty="0">
                <a:latin typeface="宋体"/>
                <a:ea typeface="宋体"/>
                <a:cs typeface="宋体"/>
              </a:rPr>
              <a:t> Smart Phone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)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sz="2800" dirty="0" smtClean="0">
                <a:latin typeface="宋体"/>
                <a:ea typeface="宋体"/>
                <a:cs typeface="宋体"/>
              </a:rPr>
              <a:t>Search: case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(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用户在搜索</a:t>
            </a:r>
            <a:r>
              <a:rPr lang="en-US" altLang="zh-CN" sz="2800" dirty="0">
                <a:latin typeface="宋体"/>
                <a:ea typeface="宋体"/>
                <a:cs typeface="宋体"/>
              </a:rPr>
              <a:t> 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？？？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)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sz="2800" dirty="0" smtClean="0">
                <a:latin typeface="宋体"/>
                <a:ea typeface="宋体"/>
                <a:cs typeface="宋体"/>
              </a:rPr>
              <a:t>Search: </a:t>
            </a:r>
            <a:r>
              <a:rPr lang="en-US" altLang="zh-CN" sz="2800" dirty="0" err="1" smtClean="0">
                <a:latin typeface="宋体"/>
                <a:ea typeface="宋体"/>
                <a:cs typeface="宋体"/>
              </a:rPr>
              <a:t>iphone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 case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(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用户在搜索</a:t>
            </a:r>
            <a:r>
              <a:rPr lang="en-US" altLang="zh-CN" sz="2800" dirty="0">
                <a:latin typeface="宋体"/>
                <a:ea typeface="宋体"/>
                <a:cs typeface="宋体"/>
              </a:rPr>
              <a:t> Smart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Phone </a:t>
            </a:r>
            <a:r>
              <a:rPr lang="en-US" altLang="zh-CN" sz="2800" dirty="0">
                <a:latin typeface="宋体"/>
                <a:ea typeface="宋体"/>
                <a:cs typeface="宋体"/>
              </a:rPr>
              <a:t>Case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)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sz="2800" dirty="0" err="1" smtClean="0">
                <a:latin typeface="宋体"/>
                <a:ea typeface="宋体"/>
                <a:cs typeface="宋体"/>
              </a:rPr>
              <a:t>ViewCategory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: S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mart Phone Case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当数据为一个时间序列上的连续事件时，“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case”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的类目标签就和前面事件相关。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方法：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TW" altLang="en-US" sz="2800" dirty="0">
                <a:latin typeface="宋体"/>
                <a:ea typeface="宋体"/>
                <a:cs typeface="宋体"/>
              </a:rPr>
              <a:t>隐马尔可夫</a:t>
            </a:r>
            <a:r>
              <a:rPr lang="zh-TW" altLang="en-US" sz="2800" dirty="0" smtClean="0">
                <a:latin typeface="宋体"/>
                <a:ea typeface="宋体"/>
                <a:cs typeface="宋体"/>
              </a:rPr>
              <a:t>模型</a:t>
            </a:r>
            <a:endParaRPr lang="en-US" altLang="zh-TW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TW" altLang="en-US" sz="2800" dirty="0" smtClean="0">
                <a:latin typeface="宋体"/>
                <a:ea typeface="宋体"/>
                <a:cs typeface="宋体"/>
              </a:rPr>
              <a:t>条件随机场</a:t>
            </a:r>
            <a:endParaRPr lang="en-US" altLang="zh-TW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也可用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前面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的类目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标签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作为先验概览。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endParaRPr lang="en-US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监督学习</a:t>
            </a:r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－非独立数据分类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132164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67434"/>
            <a:ext cx="7408333" cy="43582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数据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：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训练数据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：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少量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有标签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的数据。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大量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无标签的数据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测试数据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：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少量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有标签的数据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在线预测数据：在线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的无标签新数据。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半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监督学习过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程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>
                <a:latin typeface="宋体"/>
                <a:ea typeface="宋体"/>
                <a:cs typeface="宋体"/>
              </a:rPr>
              <a:t>训练与测试模型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：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2600" dirty="0" smtClean="0">
                <a:latin typeface="宋体"/>
                <a:ea typeface="宋体"/>
                <a:cs typeface="宋体"/>
              </a:rPr>
              <a:t>通过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有标签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训练数据来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训练模型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2600" dirty="0" smtClean="0">
                <a:latin typeface="宋体"/>
                <a:ea typeface="宋体"/>
                <a:cs typeface="宋体"/>
              </a:rPr>
              <a:t>用模型对无标签的数据进行预测，使用预测结果作为数据标签。可以只使用高信心值的数据标签。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2600" dirty="0" smtClean="0">
                <a:latin typeface="宋体"/>
                <a:ea typeface="宋体"/>
                <a:cs typeface="宋体"/>
              </a:rPr>
              <a:t>重复以上两步多次，直到测试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准确率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不再提高。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在线预测：在线对新出现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的数据进行预测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半</a:t>
            </a:r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监督学习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256457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55365"/>
            <a:ext cx="7408333" cy="447030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数据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：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训练数据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：少量有标签的数据。大量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无标签的数据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测试数据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：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少量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有标签的数据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在线预测数据：在线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的无标签新数据。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半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监督学习过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程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训练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与测试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模型：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2600" dirty="0" smtClean="0">
                <a:latin typeface="宋体"/>
                <a:ea typeface="宋体"/>
                <a:cs typeface="宋体"/>
              </a:rPr>
              <a:t>通过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有标签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训练数据来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训练模型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2600" dirty="0" smtClean="0">
                <a:latin typeface="宋体"/>
                <a:ea typeface="宋体"/>
                <a:cs typeface="宋体"/>
              </a:rPr>
              <a:t>用模型对无标签的数据进行预测，找到预测信心值最低的一批数据，手工标注其标签。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2600" dirty="0" smtClean="0">
                <a:latin typeface="宋体"/>
                <a:ea typeface="宋体"/>
                <a:cs typeface="宋体"/>
              </a:rPr>
              <a:t>重复以上两步多次，直到测试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准确率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达到要求或者手工工作量到限。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在线预测：在线对新出现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的数据进行预测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主动</a:t>
            </a:r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学习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337246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0958" y="2999098"/>
            <a:ext cx="5243329" cy="271614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400" dirty="0" smtClean="0">
                <a:solidFill>
                  <a:schemeClr val="tx1"/>
                </a:solidFill>
                <a:latin typeface="华文黑体"/>
                <a:ea typeface="华文黑体"/>
                <a:cs typeface="华文黑体"/>
              </a:rPr>
              <a:t>谢谢！</a:t>
            </a:r>
            <a:endParaRPr lang="en-US" sz="4400" dirty="0" smtClean="0">
              <a:solidFill>
                <a:schemeClr val="tx1"/>
              </a:solidFill>
              <a:latin typeface="华文黑体"/>
              <a:ea typeface="华文黑体"/>
              <a:cs typeface="华文黑体"/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tx1"/>
                </a:solidFill>
                <a:latin typeface="华文黑体"/>
                <a:ea typeface="华文黑体"/>
                <a:cs typeface="华文黑体"/>
              </a:rPr>
              <a:t>问</a:t>
            </a:r>
            <a:r>
              <a:rPr lang="en-US" sz="4400" dirty="0">
                <a:solidFill>
                  <a:schemeClr val="tx1"/>
                </a:solidFill>
                <a:latin typeface="华文黑体"/>
                <a:ea typeface="华文黑体"/>
                <a:cs typeface="华文黑体"/>
              </a:rPr>
              <a:t>题</a:t>
            </a:r>
            <a:r>
              <a:rPr lang="en-US" sz="4400" dirty="0" smtClean="0">
                <a:solidFill>
                  <a:schemeClr val="tx1"/>
                </a:solidFill>
                <a:latin typeface="华文黑体"/>
                <a:ea typeface="华文黑体"/>
                <a:cs typeface="华文黑体"/>
              </a:rPr>
              <a:t>、</a:t>
            </a:r>
            <a:r>
              <a:rPr lang="zh-CN" altLang="en-US" sz="4400" dirty="0" smtClean="0">
                <a:solidFill>
                  <a:schemeClr val="tx1"/>
                </a:solidFill>
                <a:latin typeface="华文黑体"/>
                <a:ea typeface="华文黑体"/>
                <a:cs typeface="华文黑体"/>
              </a:rPr>
              <a:t>建议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204385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快速贝叶斯分类器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216476"/>
            <a:ext cx="7408333" cy="390968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朴素贝叶斯＋准确率优化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＋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快速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搜索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算法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朴素贝叶斯：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F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为一个关键字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或词组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lang="en-US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lang="en-US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/>
                <a:ea typeface="宋体"/>
                <a:cs typeface="宋体"/>
              </a:rPr>
              <a:t>p(C=c)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叫做先验概率；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P(C|F1,...,</a:t>
            </a:r>
            <a:r>
              <a:rPr lang="en-US" altLang="zh-CN" sz="1600" dirty="0" err="1">
                <a:latin typeface="宋体"/>
                <a:ea typeface="宋体"/>
                <a:cs typeface="宋体"/>
              </a:rPr>
              <a:t>Fn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)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叫做后验概率；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p(F1,...,</a:t>
            </a:r>
            <a:r>
              <a:rPr lang="en-US" altLang="zh-CN" sz="1600" dirty="0" err="1">
                <a:latin typeface="宋体"/>
                <a:ea typeface="宋体"/>
                <a:cs typeface="宋体"/>
              </a:rPr>
              <a:t>Fn|C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)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叫做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似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然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函数；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p(F1,...,</a:t>
            </a:r>
            <a:r>
              <a:rPr lang="en-US" altLang="zh-CN" sz="1600" dirty="0" err="1">
                <a:latin typeface="宋体"/>
                <a:ea typeface="宋体"/>
                <a:cs typeface="宋体"/>
              </a:rPr>
              <a:t>Fn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)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叫做证据。</a:t>
            </a:r>
            <a:endParaRPr lang="en-US" dirty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lang="en-US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lang="en-US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lang="en-US" dirty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lang="en-US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宋体"/>
                <a:ea typeface="宋体"/>
                <a:cs typeface="宋体"/>
              </a:rPr>
              <a:t>其中，</a:t>
            </a:r>
            <a:r>
              <a:rPr lang="en-US" altLang="zh-CN" sz="1600" dirty="0" smtClean="0">
                <a:latin typeface="宋体"/>
                <a:ea typeface="宋体"/>
                <a:cs typeface="宋体"/>
              </a:rPr>
              <a:t>p(C=c)=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此类数据数量／全部数据数量，</a:t>
            </a:r>
            <a:r>
              <a:rPr lang="zh-CN" altLang="zh-CN" sz="1600" dirty="0" smtClean="0">
                <a:latin typeface="宋体"/>
                <a:ea typeface="宋体"/>
                <a:cs typeface="宋体"/>
              </a:rPr>
              <a:t>p</a:t>
            </a:r>
            <a:r>
              <a:rPr lang="en-US" altLang="zh-CN" sz="1600" dirty="0" smtClean="0">
                <a:latin typeface="宋体"/>
                <a:ea typeface="宋体"/>
                <a:cs typeface="宋体"/>
              </a:rPr>
              <a:t>(Fi=</a:t>
            </a:r>
            <a:r>
              <a:rPr lang="en-US" altLang="zh-CN" sz="1600" dirty="0" err="1" smtClean="0">
                <a:latin typeface="宋体"/>
                <a:ea typeface="宋体"/>
                <a:cs typeface="宋体"/>
              </a:rPr>
              <a:t>fi|C</a:t>
            </a:r>
            <a:r>
              <a:rPr lang="en-US" altLang="zh-CN" sz="1600" dirty="0" smtClean="0">
                <a:latin typeface="宋体"/>
                <a:ea typeface="宋体"/>
                <a:cs typeface="宋体"/>
              </a:rPr>
              <a:t>=c)=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此类中关键字为</a:t>
            </a:r>
            <a:r>
              <a:rPr lang="en-US" altLang="zh-CN" sz="1600" dirty="0" smtClean="0">
                <a:latin typeface="宋体"/>
                <a:ea typeface="宋体"/>
                <a:cs typeface="宋体"/>
              </a:rPr>
              <a:t>fi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的数量／此类中全部关键字的数量。最可能的类目为第三个公式右边值最大的类目。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</p:txBody>
      </p:sp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2925522"/>
            <a:ext cx="4394200" cy="609600"/>
          </a:xfrm>
          <a:prstGeom prst="rect">
            <a:avLst/>
          </a:prstGeom>
        </p:spPr>
      </p:pic>
      <p:pic>
        <p:nvPicPr>
          <p:cNvPr id="4" name="Picture 3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83566"/>
            <a:ext cx="3949700" cy="609600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87" y="4718070"/>
            <a:ext cx="6400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快速贝叶斯分类器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216476"/>
            <a:ext cx="7408333" cy="3909687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宋体"/>
                <a:ea typeface="宋体"/>
                <a:cs typeface="宋体"/>
              </a:rPr>
              <a:t>准确率优化</a:t>
            </a:r>
            <a:endParaRPr lang="en-US" altLang="zh-CN" sz="18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1800" dirty="0" smtClean="0">
                <a:latin typeface="宋体"/>
                <a:ea typeface="宋体"/>
                <a:cs typeface="宋体"/>
              </a:rPr>
              <a:t>分类树上概率的平滑：来反映相似类目的概率上的相近性。具体就是叶子类目的拟然函数为其拟然函数于其祖先的</a:t>
            </a:r>
            <a:r>
              <a:rPr lang="zh-CN" altLang="en-US" sz="1800" dirty="0">
                <a:latin typeface="宋体"/>
                <a:ea typeface="宋体"/>
                <a:cs typeface="宋体"/>
              </a:rPr>
              <a:t>拟然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函数的线性组合。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000" dirty="0" smtClean="0">
                <a:latin typeface="宋体"/>
                <a:ea typeface="宋体"/>
                <a:cs typeface="宋体"/>
              </a:rPr>
              <a:t>先验概率的权重加强，与关键字的拟然函数权重调整。</a:t>
            </a:r>
          </a:p>
        </p:txBody>
      </p:sp>
      <p:pic>
        <p:nvPicPr>
          <p:cNvPr id="8" name="Picture 7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18" y="4357512"/>
            <a:ext cx="5129071" cy="791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8345" y="4247558"/>
            <a:ext cx="48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7041" y="4235525"/>
            <a:ext cx="48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wi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3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快速贝叶斯分类器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216476"/>
            <a:ext cx="7408333" cy="390968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快速搜索算法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000" dirty="0" smtClean="0">
                <a:latin typeface="宋体"/>
                <a:ea typeface="宋体"/>
                <a:cs typeface="宋体"/>
              </a:rPr>
              <a:t>过程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1800" dirty="0" smtClean="0">
                <a:latin typeface="宋体"/>
                <a:ea typeface="宋体"/>
                <a:cs typeface="宋体"/>
              </a:rPr>
              <a:t>内存中记录一个关键字和类目的矩阵，结构类似反转索引。其中每个数组为一个关键字出现过的所有类目。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1800" dirty="0" smtClean="0">
                <a:latin typeface="宋体"/>
                <a:ea typeface="宋体"/>
                <a:cs typeface="宋体"/>
              </a:rPr>
              <a:t>每个关键字一个指针</a:t>
            </a:r>
            <a:r>
              <a:rPr lang="zh-CN" altLang="en-US" sz="1800" dirty="0">
                <a:latin typeface="宋体"/>
                <a:ea typeface="宋体"/>
                <a:cs typeface="宋体"/>
              </a:rPr>
              <a:t>，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指向数组中的一个文档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ID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1800" dirty="0" smtClean="0">
                <a:latin typeface="宋体"/>
                <a:ea typeface="宋体"/>
                <a:cs typeface="宋体"/>
              </a:rPr>
              <a:t>记录</a:t>
            </a:r>
            <a:r>
              <a:rPr lang="zh-CN" altLang="en-US" sz="1800" dirty="0">
                <a:latin typeface="宋体"/>
                <a:ea typeface="宋体"/>
                <a:cs typeface="宋体"/>
              </a:rPr>
              <a:t>下目前</a:t>
            </a:r>
            <a:r>
              <a:rPr lang="en-US" altLang="zh-CN" sz="1800" dirty="0">
                <a:latin typeface="宋体"/>
                <a:ea typeface="宋体"/>
                <a:cs typeface="宋体"/>
              </a:rPr>
              <a:t>Top K</a:t>
            </a:r>
            <a:r>
              <a:rPr lang="zh-CN" altLang="en-US" sz="1800" dirty="0">
                <a:latin typeface="宋体"/>
                <a:ea typeface="宋体"/>
                <a:cs typeface="宋体"/>
              </a:rPr>
              <a:t>中的最低分，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每次用关键字概览的上限值估计</a:t>
            </a:r>
            <a:r>
              <a:rPr lang="zh-CN" altLang="en-US" sz="1800" dirty="0">
                <a:latin typeface="宋体"/>
                <a:ea typeface="宋体"/>
                <a:cs typeface="宋体"/>
              </a:rPr>
              <a:t>分数，直接跳过不可能的文档</a:t>
            </a:r>
            <a:r>
              <a:rPr lang="en-US" altLang="zh-CN" sz="1800" dirty="0">
                <a:latin typeface="宋体"/>
                <a:ea typeface="宋体"/>
                <a:cs typeface="宋体"/>
              </a:rPr>
              <a:t>ID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1800" dirty="0" smtClean="0">
                <a:latin typeface="宋体"/>
                <a:ea typeface="宋体"/>
                <a:cs typeface="宋体"/>
              </a:rPr>
              <a:t>返回最好的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K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个类目。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000" dirty="0" smtClean="0">
                <a:latin typeface="宋体"/>
                <a:ea typeface="宋体"/>
                <a:cs typeface="宋体"/>
              </a:rPr>
              <a:t>实验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1800" dirty="0" smtClean="0">
                <a:latin typeface="宋体"/>
                <a:ea typeface="宋体"/>
                <a:cs typeface="宋体"/>
              </a:rPr>
              <a:t>比普通的朴素贝叶斯快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2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－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20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倍而准确率不降低，当类目总数为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3000-30000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之间，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K=1-5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之间。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1800" dirty="0" smtClean="0">
                <a:latin typeface="宋体"/>
                <a:ea typeface="宋体"/>
                <a:cs typeface="宋体"/>
              </a:rPr>
              <a:t>当训练数据集为几百万时，比</a:t>
            </a:r>
            <a:r>
              <a:rPr lang="en-US" altLang="zh-TW" sz="1800" dirty="0" smtClean="0">
                <a:latin typeface="宋体"/>
                <a:ea typeface="宋体"/>
                <a:cs typeface="宋体"/>
              </a:rPr>
              <a:t>K</a:t>
            </a:r>
            <a:r>
              <a:rPr lang="zh-TW" altLang="en-US" sz="1800" dirty="0" smtClean="0">
                <a:latin typeface="宋体"/>
                <a:ea typeface="宋体"/>
                <a:cs typeface="宋体"/>
              </a:rPr>
              <a:t>最近邻</a:t>
            </a:r>
            <a:r>
              <a:rPr lang="zh-CN" altLang="zh-TW" sz="1800" dirty="0" smtClean="0">
                <a:latin typeface="宋体"/>
                <a:ea typeface="宋体"/>
                <a:cs typeface="宋体"/>
              </a:rPr>
              <a:t>（</a:t>
            </a:r>
            <a:r>
              <a:rPr lang="zh-CN" altLang="en-US" sz="1800" dirty="0">
                <a:latin typeface="宋体"/>
                <a:ea typeface="宋体"/>
                <a:cs typeface="宋体"/>
              </a:rPr>
              <a:t>搜索引擎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）快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10-30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倍，准确率高一些。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1800" dirty="0" smtClean="0">
                <a:latin typeface="宋体"/>
                <a:ea typeface="宋体"/>
                <a:cs typeface="宋体"/>
              </a:rPr>
              <a:t>比支持向量机快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5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－</a:t>
            </a:r>
            <a:r>
              <a:rPr lang="en-US" altLang="zh-CN" sz="1800" dirty="0" smtClean="0">
                <a:latin typeface="宋体"/>
                <a:ea typeface="宋体"/>
                <a:cs typeface="宋体"/>
              </a:rPr>
              <a:t>10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倍，准确率基本一样。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794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53448"/>
            <a:ext cx="7408333" cy="397222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商品分类：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输入训练数据格式：商品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ID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，商品名称，类目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marL="347663" lvl="1" indent="0">
              <a:buNone/>
            </a:pPr>
            <a:r>
              <a:rPr lang="zh-CN" altLang="en-US" dirty="0" smtClean="0">
                <a:latin typeface="宋体"/>
                <a:ea typeface="宋体"/>
                <a:cs typeface="宋体"/>
              </a:rPr>
              <a:t>（通常无重复）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输入在线预测数据格式：</a:t>
            </a:r>
            <a:r>
              <a:rPr lang="zh-CN" altLang="en-US" dirty="0">
                <a:latin typeface="宋体"/>
                <a:ea typeface="宋体"/>
                <a:cs typeface="宋体"/>
              </a:rPr>
              <a:t>商品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名称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输出：可能的类目按概率从大到小排序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搜索关键词分类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对于常见搜索关键词，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使用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历史数据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的类目分布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对于不常见搜索关键词，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使用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贝叶斯模型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输入训练数据</a:t>
            </a:r>
            <a:r>
              <a:rPr lang="zh-CN" altLang="en-US" dirty="0">
                <a:latin typeface="宋体"/>
                <a:ea typeface="宋体"/>
                <a:cs typeface="宋体"/>
              </a:rPr>
              <a:t>格式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：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关键词，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类目，权重（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0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］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marL="301943" lvl="1" indent="0">
              <a:buNone/>
            </a:pPr>
            <a:r>
              <a:rPr lang="zh-CN" altLang="en-US" dirty="0" smtClean="0">
                <a:latin typeface="宋体"/>
                <a:ea typeface="宋体"/>
                <a:cs typeface="宋体"/>
              </a:rPr>
              <a:t>（通常使用点击数据。可以有重复，可以无权重，权重默认为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。权重可以简单设为此类目本次点击的点击率＝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／此类目显示产品数量）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2"/>
            <a:endParaRPr lang="en-US" altLang="zh-CN" dirty="0">
              <a:latin typeface="宋体"/>
              <a:ea typeface="宋体"/>
              <a:cs typeface="宋体"/>
            </a:endParaRPr>
          </a:p>
          <a:p>
            <a:pPr lvl="2"/>
            <a:endParaRPr lang="en-US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应用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183995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黑体"/>
                <a:ea typeface="华文黑体"/>
                <a:cs typeface="华文黑体"/>
              </a:rPr>
              <a:t>搜索技术－搜索系统的构成 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4753291"/>
              </p:ext>
            </p:extLst>
          </p:nvPr>
        </p:nvGraphicFramePr>
        <p:xfrm>
          <a:off x="457200" y="2169031"/>
          <a:ext cx="7860598" cy="435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120770" y="3948455"/>
            <a:ext cx="538269" cy="629673"/>
            <a:chOff x="2763631" y="1717163"/>
            <a:chExt cx="538269" cy="629673"/>
          </a:xfrm>
        </p:grpSpPr>
        <p:sp>
          <p:nvSpPr>
            <p:cNvPr id="8" name="Right Arrow 7"/>
            <p:cNvSpPr/>
            <p:nvPr/>
          </p:nvSpPr>
          <p:spPr>
            <a:xfrm>
              <a:off x="2763631" y="1717163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>
              <a:off x="2763631" y="1843098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97558" y="5304599"/>
            <a:ext cx="2293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Google, </a:t>
            </a:r>
            <a:r>
              <a:rPr lang="zh-CN" altLang="en-US" dirty="0" smtClean="0"/>
              <a:t>从网页变化到索引更新，</a:t>
            </a:r>
            <a:r>
              <a:rPr lang="en-US" altLang="zh-CN" dirty="0"/>
              <a:t>4 </a:t>
            </a:r>
            <a:r>
              <a:rPr lang="zh-CN" altLang="en-US" dirty="0" smtClean="0"/>
              <a:t>分钟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34250" y="4050622"/>
            <a:ext cx="538269" cy="629673"/>
            <a:chOff x="2763631" y="1717163"/>
            <a:chExt cx="538269" cy="629673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12" name="Right Arrow 11"/>
            <p:cNvSpPr/>
            <p:nvPr/>
          </p:nvSpPr>
          <p:spPr>
            <a:xfrm>
              <a:off x="2763631" y="1717163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4"/>
            <p:cNvSpPr/>
            <p:nvPr/>
          </p:nvSpPr>
          <p:spPr>
            <a:xfrm>
              <a:off x="2763631" y="1843098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32301" y="2169031"/>
            <a:ext cx="2986515" cy="4007216"/>
            <a:chOff x="3846262" y="724705"/>
            <a:chExt cx="2986515" cy="1854056"/>
          </a:xfrm>
        </p:grpSpPr>
        <p:sp>
          <p:nvSpPr>
            <p:cNvPr id="15" name="Rectangle 14"/>
            <p:cNvSpPr/>
            <p:nvPr/>
          </p:nvSpPr>
          <p:spPr>
            <a:xfrm>
              <a:off x="3846262" y="724705"/>
              <a:ext cx="1880162" cy="185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5817220" y="1281532"/>
              <a:ext cx="1015557" cy="32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dirty="0" smtClean="0">
                  <a:solidFill>
                    <a:schemeClr val="tx1"/>
                  </a:solidFill>
                </a:rPr>
                <a:t>用户行为</a:t>
              </a:r>
              <a:endParaRPr lang="en-US" sz="17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318816" y="2169031"/>
            <a:ext cx="3886658" cy="261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401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搜索技术－</a:t>
            </a:r>
            <a:r>
              <a:rPr lang="zh-CN" altLang="en-US" dirty="0">
                <a:latin typeface="华文黑体"/>
                <a:ea typeface="华文黑体"/>
                <a:cs typeface="华文黑体"/>
              </a:rPr>
              <a:t>数据收集</a:t>
            </a:r>
            <a:r>
              <a:rPr lang="en-US" altLang="zh-CN" dirty="0">
                <a:latin typeface="华文黑体"/>
                <a:ea typeface="华文黑体"/>
                <a:cs typeface="华文黑体"/>
              </a:rPr>
              <a:t>/</a:t>
            </a:r>
            <a:r>
              <a:rPr lang="zh-CN" altLang="en-US" dirty="0">
                <a:latin typeface="华文黑体"/>
                <a:ea typeface="华文黑体"/>
                <a:cs typeface="华文黑体"/>
              </a:rPr>
              <a:t>网络爬</a:t>
            </a:r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虫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216476"/>
            <a:ext cx="7408333" cy="3922139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网络爬虫：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2600" dirty="0" smtClean="0">
                <a:latin typeface="宋体"/>
                <a:ea typeface="宋体"/>
                <a:cs typeface="宋体"/>
              </a:rPr>
              <a:t>网页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更新速度取样统计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pPr lvl="3"/>
            <a:r>
              <a:rPr lang="zh-CN" altLang="en-US" sz="2400" dirty="0" smtClean="0">
                <a:latin typeface="宋体"/>
                <a:ea typeface="宋体"/>
                <a:cs typeface="宋体"/>
              </a:rPr>
              <a:t>在计算能力有限的情况下去尽快发现尽量多的新网页</a:t>
            </a:r>
            <a:endParaRPr lang="en-US" sz="2400" dirty="0">
              <a:latin typeface="宋体"/>
              <a:ea typeface="宋体"/>
              <a:cs typeface="宋体"/>
            </a:endParaRPr>
          </a:p>
          <a:p>
            <a:pPr lvl="2"/>
            <a:r>
              <a:rPr lang="en-US" altLang="zh-CN" sz="2600" dirty="0" err="1" smtClean="0">
                <a:latin typeface="宋体"/>
                <a:ea typeface="宋体"/>
                <a:cs typeface="宋体"/>
              </a:rPr>
              <a:t>Mapreduce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网络爬虫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pPr lvl="3"/>
            <a:r>
              <a:rPr lang="en-US" altLang="zh-CN" sz="2400" dirty="0" smtClean="0">
                <a:latin typeface="宋体"/>
                <a:ea typeface="宋体"/>
                <a:cs typeface="宋体"/>
              </a:rPr>
              <a:t>Mapper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：抓取数据</a:t>
            </a:r>
            <a:endParaRPr lang="en-US" altLang="zh-CN" sz="2400" dirty="0" smtClean="0">
              <a:latin typeface="宋体"/>
              <a:ea typeface="宋体"/>
              <a:cs typeface="宋体"/>
            </a:endParaRPr>
          </a:p>
          <a:p>
            <a:pPr lvl="3"/>
            <a:r>
              <a:rPr lang="en-US" altLang="zh-CN" sz="2400" dirty="0" smtClean="0">
                <a:latin typeface="宋体"/>
                <a:ea typeface="宋体"/>
                <a:cs typeface="宋体"/>
              </a:rPr>
              <a:t>Reducer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：去重复网页</a:t>
            </a:r>
            <a:endParaRPr lang="en-US" sz="2600" dirty="0" smtClean="0">
              <a:latin typeface="宋体"/>
              <a:ea typeface="宋体"/>
              <a:cs typeface="宋体"/>
            </a:endParaRPr>
          </a:p>
          <a:p>
            <a:pPr lvl="1"/>
            <a:endParaRPr lang="en-US" dirty="0">
              <a:latin typeface="宋体"/>
              <a:ea typeface="宋体"/>
              <a:cs typeface="宋体"/>
            </a:endParaRPr>
          </a:p>
          <a:p>
            <a:pPr lvl="1"/>
            <a:endParaRPr lang="en-US" altLang="zh-CN" dirty="0">
              <a:latin typeface="宋体"/>
              <a:cs typeface="宋体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0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66284"/>
            <a:ext cx="7408333" cy="387233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目的：过滤数据与结构化数据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分类与回归分析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是否为垃圾（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spam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）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：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30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％－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40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％网页为垃圾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数据类目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数据质量</a:t>
            </a:r>
            <a:endParaRPr lang="en-US" sz="14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属性提取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网页中的重要关键词，地点，等等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品牌，颜色，等等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全局关系</a:t>
            </a:r>
            <a:endParaRPr lang="en-US" altLang="zh-CN" sz="30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热门程度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sz="2800" dirty="0" smtClean="0">
                <a:latin typeface="宋体"/>
                <a:ea typeface="宋体"/>
                <a:cs typeface="宋体"/>
              </a:rPr>
              <a:t>Page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ranking</a:t>
            </a: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产品化</a:t>
            </a:r>
            <a:endParaRPr lang="en-US" sz="2800" dirty="0" smtClean="0">
              <a:latin typeface="宋体"/>
              <a:ea typeface="宋体"/>
              <a:cs typeface="宋体"/>
            </a:endParaRPr>
          </a:p>
          <a:p>
            <a:pPr lvl="1"/>
            <a:endParaRPr lang="en-US" dirty="0">
              <a:latin typeface="宋体"/>
              <a:ea typeface="宋体"/>
              <a:cs typeface="宋体"/>
            </a:endParaRPr>
          </a:p>
          <a:p>
            <a:pPr lvl="1"/>
            <a:endParaRPr lang="en-US" altLang="zh-CN" dirty="0">
              <a:latin typeface="宋体"/>
              <a:cs typeface="宋体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搜索技术－数据预处理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333234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4021"/>
            <a:ext cx="7408333" cy="429598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分词（</a:t>
            </a:r>
            <a:r>
              <a:rPr lang="en-US" altLang="zh-CN" sz="3000" dirty="0" err="1" smtClean="0">
                <a:latin typeface="宋体"/>
                <a:ea typeface="宋体"/>
                <a:cs typeface="宋体"/>
              </a:rPr>
              <a:t>tokenizer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／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segmentation/tagging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）</a:t>
            </a:r>
            <a:r>
              <a:rPr lang="en-US" altLang="zh-CN" sz="3000" dirty="0" smtClean="0">
                <a:latin typeface="宋体"/>
                <a:ea typeface="宋体"/>
                <a:cs typeface="宋体"/>
              </a:rPr>
              <a:t>: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词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，词组</a:t>
            </a:r>
            <a:r>
              <a:rPr lang="zh-CN" altLang="en-US" sz="3000" dirty="0">
                <a:latin typeface="宋体"/>
                <a:ea typeface="宋体"/>
                <a:cs typeface="宋体"/>
              </a:rPr>
              <a:t>，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权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重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倒排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索引数据结构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词典＋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posting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list</a:t>
            </a:r>
            <a:r>
              <a:rPr lang="zh-CN" altLang="zh-CN" sz="2800" dirty="0">
                <a:latin typeface="宋体"/>
                <a:ea typeface="宋体"/>
                <a:cs typeface="宋体"/>
              </a:rPr>
              <a:t>s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索引压缩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>
                <a:latin typeface="宋体"/>
                <a:ea typeface="宋体"/>
                <a:cs typeface="宋体"/>
              </a:rPr>
              <a:t>词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典：去掉无用的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bits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将词连成一起，用指针指向开头。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sz="2800" dirty="0">
                <a:latin typeface="宋体"/>
                <a:ea typeface="宋体"/>
                <a:cs typeface="宋体"/>
              </a:rPr>
              <a:t>posting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list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：记录文档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ID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的差，而非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ID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本身。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Variable </a:t>
            </a:r>
            <a:r>
              <a:rPr lang="en-US" altLang="zh-CN" sz="2800" dirty="0">
                <a:latin typeface="宋体"/>
                <a:ea typeface="宋体"/>
                <a:cs typeface="宋体"/>
              </a:rPr>
              <a:t>byte 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codes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，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 Gamma codes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，等等。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lang="en-US" altLang="zh-CN" sz="3000" dirty="0" smtClean="0">
                <a:latin typeface="宋体"/>
                <a:ea typeface="宋体"/>
                <a:cs typeface="宋体"/>
              </a:rPr>
              <a:t>Posting list 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跳跃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>
                <a:latin typeface="宋体"/>
                <a:ea typeface="宋体"/>
                <a:cs typeface="宋体"/>
              </a:rPr>
              <a:t>支持快速跳到一个文档</a:t>
            </a:r>
            <a:r>
              <a:rPr lang="en-US" altLang="zh-CN" sz="2800" dirty="0">
                <a:latin typeface="宋体"/>
                <a:ea typeface="宋体"/>
                <a:cs typeface="宋体"/>
              </a:rPr>
              <a:t>ID,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而非一个个扫描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索引分块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目的：当索引太多不能放入内存中，或索引扫描时间太长。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随机分：同一个搜索在所有索引中都必须进行。效率低。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按一定类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目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分：可以提高搜索效率，但搜索类目需要已知</a:t>
            </a:r>
            <a:r>
              <a:rPr lang="zh-CN" altLang="zh-CN" sz="3000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r>
              <a:rPr lang="en-US" altLang="zh-CN" sz="3200" dirty="0" err="1" smtClean="0">
                <a:latin typeface="宋体"/>
                <a:ea typeface="宋体"/>
                <a:cs typeface="宋体"/>
              </a:rPr>
              <a:t>MapReduce</a:t>
            </a:r>
            <a:r>
              <a:rPr lang="en-US" altLang="zh-CN" sz="3200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sz="3200" dirty="0" smtClean="0">
                <a:latin typeface="宋体"/>
                <a:ea typeface="宋体"/>
                <a:cs typeface="宋体"/>
              </a:rPr>
              <a:t>建索引，并分块</a:t>
            </a:r>
            <a:endParaRPr lang="en-US" altLang="zh-CN" sz="32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sz="2800" dirty="0" smtClean="0">
                <a:latin typeface="宋体"/>
                <a:ea typeface="宋体"/>
                <a:cs typeface="宋体"/>
              </a:rPr>
              <a:t>Mapper: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将文档分解为“词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-&gt;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文档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ID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”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sz="2800" dirty="0" smtClean="0">
                <a:latin typeface="宋体"/>
                <a:ea typeface="宋体"/>
                <a:cs typeface="宋体"/>
              </a:rPr>
              <a:t>Reducer: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将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“词</a:t>
            </a:r>
            <a:r>
              <a:rPr lang="en-US" altLang="zh-CN" sz="2800" dirty="0">
                <a:latin typeface="宋体"/>
                <a:ea typeface="宋体"/>
                <a:cs typeface="宋体"/>
              </a:rPr>
              <a:t>-&gt;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文档</a:t>
            </a:r>
            <a:r>
              <a:rPr lang="en-US" altLang="zh-CN" sz="2800" dirty="0">
                <a:latin typeface="宋体"/>
                <a:ea typeface="宋体"/>
                <a:cs typeface="宋体"/>
              </a:rPr>
              <a:t>ID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”合并为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“词</a:t>
            </a:r>
            <a:r>
              <a:rPr lang="en-US" altLang="zh-CN" sz="2800" dirty="0">
                <a:latin typeface="宋体"/>
                <a:ea typeface="宋体"/>
                <a:cs typeface="宋体"/>
              </a:rPr>
              <a:t>-&gt;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文档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ID1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，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文档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ID2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，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文档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ID3...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”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，再转换为反转索引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所需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数据结构。</a:t>
            </a:r>
            <a:r>
              <a:rPr lang="en-US" altLang="zh-CN" sz="2800" dirty="0" smtClean="0">
                <a:latin typeface="宋体"/>
                <a:ea typeface="宋体"/>
                <a:cs typeface="宋体"/>
              </a:rPr>
              <a:t>Reducer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的数量为索引的块数。</a:t>
            </a:r>
            <a:endParaRPr lang="en-US" altLang="zh-CN" sz="2800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搜索技术－建索引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206451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66284"/>
            <a:ext cx="7408333" cy="387233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快速更新索引的常用</a:t>
            </a:r>
            <a:r>
              <a:rPr lang="zh-CN" altLang="en-US" sz="3000" dirty="0" smtClean="0">
                <a:latin typeface="宋体"/>
                <a:ea typeface="宋体"/>
                <a:cs typeface="宋体"/>
              </a:rPr>
              <a:t>方法</a:t>
            </a:r>
            <a:r>
              <a:rPr lang="zh-CN" altLang="en-US" sz="3200" dirty="0">
                <a:latin typeface="宋体"/>
                <a:ea typeface="宋体"/>
                <a:cs typeface="宋体"/>
              </a:rPr>
              <a:t>（</a:t>
            </a:r>
            <a:r>
              <a:rPr lang="en-US" altLang="zh-CN" sz="3200" dirty="0" err="1">
                <a:latin typeface="宋体"/>
                <a:ea typeface="宋体"/>
                <a:cs typeface="宋体"/>
              </a:rPr>
              <a:t>solr</a:t>
            </a:r>
            <a:r>
              <a:rPr lang="zh-CN" altLang="en-US" sz="3200" dirty="0">
                <a:latin typeface="宋体"/>
                <a:ea typeface="宋体"/>
                <a:cs typeface="宋体"/>
              </a:rPr>
              <a:t>实现方法）</a:t>
            </a:r>
            <a:endParaRPr lang="en-US" altLang="zh-CN" sz="30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索引的数据结构决定了建索引非常耗时</a:t>
            </a:r>
            <a:endParaRPr lang="en-US" altLang="zh-CN" sz="2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800" dirty="0" smtClean="0">
                <a:latin typeface="宋体"/>
                <a:ea typeface="宋体"/>
                <a:cs typeface="宋体"/>
              </a:rPr>
              <a:t>索引分为主索引和</a:t>
            </a:r>
            <a:r>
              <a:rPr lang="en-US" altLang="zh-CN" sz="2800" dirty="0">
                <a:latin typeface="宋体"/>
                <a:ea typeface="宋体"/>
                <a:cs typeface="宋体"/>
              </a:rPr>
              <a:t>delta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索引，</a:t>
            </a:r>
            <a:r>
              <a:rPr lang="zh-CN" altLang="en-US" sz="2800" dirty="0" smtClean="0">
                <a:latin typeface="宋体"/>
                <a:ea typeface="宋体"/>
                <a:cs typeface="宋体"/>
              </a:rPr>
              <a:t>搜索时将两部分结果合并</a:t>
            </a:r>
            <a:endParaRPr lang="en-US" altLang="zh-CN" sz="2800" dirty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2600" dirty="0" smtClean="0">
                <a:latin typeface="宋体"/>
                <a:ea typeface="宋体"/>
                <a:cs typeface="宋体"/>
              </a:rPr>
              <a:t>少量改动：重建</a:t>
            </a:r>
            <a:r>
              <a:rPr lang="en-US" altLang="zh-CN" sz="2600" dirty="0" smtClean="0">
                <a:latin typeface="宋体"/>
                <a:ea typeface="宋体"/>
                <a:cs typeface="宋体"/>
              </a:rPr>
              <a:t>delta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索引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，每个文档标注为</a:t>
            </a:r>
            <a:r>
              <a:rPr lang="en-US" altLang="zh-CN" sz="2600" dirty="0" smtClean="0">
                <a:latin typeface="宋体"/>
                <a:ea typeface="宋体"/>
                <a:cs typeface="宋体"/>
              </a:rPr>
              <a:t>add, delete, update</a:t>
            </a:r>
            <a:endParaRPr lang="en-US" altLang="zh-CN" sz="2600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sz="2600" dirty="0" smtClean="0">
                <a:latin typeface="宋体"/>
                <a:ea typeface="宋体"/>
                <a:cs typeface="宋体"/>
              </a:rPr>
              <a:t>大量改动：重建</a:t>
            </a:r>
            <a:r>
              <a:rPr lang="zh-CN" altLang="en-US" sz="2600" dirty="0">
                <a:latin typeface="宋体"/>
                <a:ea typeface="宋体"/>
                <a:cs typeface="宋体"/>
              </a:rPr>
              <a:t>主</a:t>
            </a:r>
            <a:r>
              <a:rPr lang="zh-CN" altLang="en-US" sz="2600" dirty="0" smtClean="0">
                <a:latin typeface="宋体"/>
                <a:ea typeface="宋体"/>
                <a:cs typeface="宋体"/>
              </a:rPr>
              <a:t>索引</a:t>
            </a:r>
            <a:endParaRPr lang="en-US" altLang="zh-CN" sz="2600" dirty="0">
              <a:latin typeface="宋体"/>
              <a:ea typeface="宋体"/>
              <a:cs typeface="宋体"/>
            </a:endParaRPr>
          </a:p>
          <a:p>
            <a:r>
              <a:rPr lang="zh-CN" altLang="en-US" sz="3000" dirty="0" smtClean="0">
                <a:latin typeface="宋体"/>
                <a:ea typeface="宋体"/>
                <a:cs typeface="宋体"/>
              </a:rPr>
              <a:t>新方法</a:t>
            </a:r>
            <a:endParaRPr lang="en-US" altLang="zh-CN" sz="3000" dirty="0">
              <a:latin typeface="宋体"/>
              <a:ea typeface="宋体"/>
              <a:cs typeface="宋体"/>
            </a:endParaRPr>
          </a:p>
          <a:p>
            <a:pPr lvl="1"/>
            <a:r>
              <a:rPr lang="en-US" dirty="0" smtClean="0"/>
              <a:t>Updating </a:t>
            </a:r>
            <a:r>
              <a:rPr lang="en-US" dirty="0"/>
              <a:t>an inverted index in a real time </a:t>
            </a:r>
            <a:r>
              <a:rPr lang="en-US" dirty="0" smtClean="0"/>
              <a:t>fashion, P</a:t>
            </a:r>
            <a:r>
              <a:rPr lang="en-US" altLang="zh-CN" dirty="0" smtClean="0"/>
              <a:t>atent, </a:t>
            </a:r>
            <a:r>
              <a:rPr lang="en-US" altLang="zh-CN" dirty="0" smtClean="0"/>
              <a:t>MSR, </a:t>
            </a:r>
            <a:r>
              <a:rPr lang="en-US" altLang="zh-CN" dirty="0" smtClean="0"/>
              <a:t>2011</a:t>
            </a:r>
            <a:endParaRPr lang="en-US" dirty="0">
              <a:latin typeface="宋体"/>
              <a:ea typeface="宋体"/>
              <a:cs typeface="宋体"/>
            </a:endParaRPr>
          </a:p>
          <a:p>
            <a:pPr lvl="1"/>
            <a:endParaRPr lang="en-US" altLang="zh-CN" dirty="0">
              <a:latin typeface="宋体"/>
              <a:cs typeface="宋体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搜索技术－索引更新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33111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66284"/>
            <a:ext cx="7408333" cy="387233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与搜索：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每个关键字一个指针，指向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posting list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中的一个文档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ID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，每次将最落后的指针前进到</a:t>
            </a:r>
            <a:r>
              <a:rPr lang="zh-CN" altLang="zh-CN" dirty="0" smtClean="0">
                <a:latin typeface="宋体"/>
                <a:ea typeface="宋体"/>
                <a:cs typeface="宋体"/>
              </a:rPr>
              <a:t>m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ax(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自己下一个文档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ID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，最前面的指针的文档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ID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）。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快速，但可能有大量搜索没有结果，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10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％甚至更多。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逐渐删词来做重新搜索（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Amazon/eBay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）：关键问题是按什么顺序删词（词的权重）。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或搜索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慢，但搜索基本都有结果。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搜索技术－搜索算法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397661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04407"/>
            <a:ext cx="7408333" cy="432088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宋体"/>
                <a:ea typeface="宋体"/>
                <a:cs typeface="宋体"/>
              </a:rPr>
              <a:t>或搜索快速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算法：返回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Top K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个分数最高的文档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ID</a:t>
            </a:r>
          </a:p>
          <a:p>
            <a:pPr lvl="1"/>
            <a:r>
              <a:rPr lang="en-US" altLang="zh-CN" dirty="0" smtClean="0">
                <a:latin typeface="宋体"/>
                <a:ea typeface="宋体"/>
                <a:cs typeface="宋体"/>
              </a:rPr>
              <a:t>Doc at a Time</a:t>
            </a: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一次处理完一个文档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类似与搜索，但记录下目前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Top K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中的最低分，每次用</a:t>
            </a:r>
            <a:r>
              <a:rPr lang="zh-CN" altLang="en-US" dirty="0">
                <a:latin typeface="宋体"/>
                <a:ea typeface="宋体"/>
                <a:cs typeface="宋体"/>
              </a:rPr>
              <a:t>权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重上限值估计分数，直接跳过不可能的文档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ID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dirty="0" smtClean="0">
                <a:latin typeface="宋体"/>
                <a:ea typeface="宋体"/>
                <a:cs typeface="宋体"/>
              </a:rPr>
              <a:t>Term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at </a:t>
            </a:r>
            <a:r>
              <a:rPr lang="en-US" altLang="zh-CN" dirty="0">
                <a:latin typeface="宋体"/>
                <a:ea typeface="宋体"/>
                <a:cs typeface="宋体"/>
              </a:rPr>
              <a:t>a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Time</a:t>
            </a: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一次处理完一个关键字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先处理权重高的关键字的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posting list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。如果剩下的关键字无法改变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Top K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的排序（用权重上限值估计），停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dirty="0" smtClean="0">
                <a:latin typeface="宋体"/>
                <a:ea typeface="宋体"/>
                <a:cs typeface="宋体"/>
              </a:rPr>
              <a:t>Segment </a:t>
            </a:r>
            <a:r>
              <a:rPr lang="en-US" altLang="zh-CN" dirty="0">
                <a:latin typeface="宋体"/>
                <a:ea typeface="宋体"/>
                <a:cs typeface="宋体"/>
              </a:rPr>
              <a:t>at a 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Time</a:t>
            </a:r>
          </a:p>
          <a:p>
            <a:pPr lvl="2"/>
            <a:r>
              <a:rPr lang="zh-CN" altLang="en-US" dirty="0" smtClean="0">
                <a:latin typeface="宋体"/>
                <a:ea typeface="宋体"/>
                <a:cs typeface="宋体"/>
              </a:rPr>
              <a:t>一次处理完一个子矩阵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en-US" dirty="0">
                <a:latin typeface="宋体"/>
                <a:ea typeface="宋体"/>
                <a:cs typeface="宋体"/>
              </a:rPr>
              <a:t>先处理权重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高的</a:t>
            </a:r>
            <a:r>
              <a:rPr lang="zh-CN" altLang="en-US" dirty="0">
                <a:latin typeface="宋体"/>
                <a:ea typeface="宋体"/>
                <a:cs typeface="宋体"/>
              </a:rPr>
              <a:t>子矩阵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。</a:t>
            </a:r>
            <a:r>
              <a:rPr lang="zh-CN" altLang="en-US" dirty="0">
                <a:latin typeface="宋体"/>
                <a:ea typeface="宋体"/>
                <a:cs typeface="宋体"/>
              </a:rPr>
              <a:t>如果剩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下的</a:t>
            </a:r>
            <a:r>
              <a:rPr lang="zh-CN" altLang="en-US" dirty="0">
                <a:latin typeface="宋体"/>
                <a:ea typeface="宋体"/>
                <a:cs typeface="宋体"/>
              </a:rPr>
              <a:t>子矩阵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无法改变</a:t>
            </a:r>
            <a:r>
              <a:rPr lang="en-US" altLang="zh-CN" dirty="0">
                <a:latin typeface="宋体"/>
                <a:ea typeface="宋体"/>
                <a:cs typeface="宋体"/>
              </a:rPr>
              <a:t>Top K</a:t>
            </a:r>
            <a:r>
              <a:rPr lang="zh-CN" altLang="en-US" dirty="0">
                <a:latin typeface="宋体"/>
                <a:ea typeface="宋体"/>
                <a:cs typeface="宋体"/>
              </a:rPr>
              <a:t>的排序，停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2"/>
            <a:endParaRPr lang="en-US" altLang="zh-CN" dirty="0">
              <a:latin typeface="宋体"/>
              <a:ea typeface="宋体"/>
              <a:cs typeface="宋体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黑体"/>
                <a:ea typeface="华文黑体"/>
                <a:cs typeface="华文黑体"/>
              </a:rPr>
              <a:t>搜索技术－搜索算法</a:t>
            </a:r>
            <a:endParaRPr lang="en-US" dirty="0">
              <a:latin typeface="华文黑体"/>
              <a:ea typeface="华文黑体"/>
              <a:cs typeface="华文黑体"/>
            </a:endParaRPr>
          </a:p>
        </p:txBody>
      </p:sp>
    </p:spTree>
    <p:extLst>
      <p:ext uri="{BB962C8B-B14F-4D97-AF65-F5344CB8AC3E}">
        <p14:creationId xmlns:p14="http://schemas.microsoft.com/office/powerpoint/2010/main" val="55821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14526</TotalTime>
  <Words>1923</Words>
  <Application>Microsoft Macintosh PowerPoint</Application>
  <PresentationFormat>On-screen Show (4:3)</PresentationFormat>
  <Paragraphs>314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Waveform</vt:lpstr>
      <vt:lpstr>搜索与数据挖掘相关技术简介</vt:lpstr>
      <vt:lpstr>搜索技术</vt:lpstr>
      <vt:lpstr>搜索技术－搜索系统的构成 </vt:lpstr>
      <vt:lpstr>搜索技术－数据收集/网络爬虫</vt:lpstr>
      <vt:lpstr>搜索技术－数据预处理</vt:lpstr>
      <vt:lpstr>搜索技术－建索引</vt:lpstr>
      <vt:lpstr>搜索技术－索引更新</vt:lpstr>
      <vt:lpstr>搜索技术－搜索算法</vt:lpstr>
      <vt:lpstr>搜索技术－搜索算法</vt:lpstr>
      <vt:lpstr>搜索技术－搜索关键词预处理</vt:lpstr>
      <vt:lpstr>搜索技术－排序</vt:lpstr>
      <vt:lpstr>搜索技术－搜索相关</vt:lpstr>
      <vt:lpstr>搜索技术－广告</vt:lpstr>
      <vt:lpstr>搜索技术－推荐</vt:lpstr>
      <vt:lpstr>数据挖掘与机器学习技术</vt:lpstr>
      <vt:lpstr>数据挖掘与机器学习技术－方法分类</vt:lpstr>
      <vt:lpstr>数据挖掘与机器学习技术－方法分类</vt:lpstr>
      <vt:lpstr>无监督学习</vt:lpstr>
      <vt:lpstr>监督学习</vt:lpstr>
      <vt:lpstr>监督学习</vt:lpstr>
      <vt:lpstr>监督学习-分类</vt:lpstr>
      <vt:lpstr>监督学习－非独立数据分类</vt:lpstr>
      <vt:lpstr>半监督学习</vt:lpstr>
      <vt:lpstr>主动学习</vt:lpstr>
      <vt:lpstr>PowerPoint Presentation</vt:lpstr>
      <vt:lpstr>快速贝叶斯分类器</vt:lpstr>
      <vt:lpstr>快速贝叶斯分类器</vt:lpstr>
      <vt:lpstr>快速贝叶斯分类器</vt:lpstr>
      <vt:lpstr>应用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</dc:title>
  <dc:creator>yang sun</dc:creator>
  <cp:lastModifiedBy>Sun, Bingjun(bisun)</cp:lastModifiedBy>
  <cp:revision>534</cp:revision>
  <dcterms:created xsi:type="dcterms:W3CDTF">2012-03-15T03:20:05Z</dcterms:created>
  <dcterms:modified xsi:type="dcterms:W3CDTF">2012-05-11T01:47:12Z</dcterms:modified>
</cp:coreProperties>
</file>